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9"/>
  </p:notesMasterIdLst>
  <p:sldIdLst>
    <p:sldId id="257" r:id="rId2"/>
    <p:sldId id="313" r:id="rId3"/>
    <p:sldId id="326" r:id="rId4"/>
    <p:sldId id="290" r:id="rId5"/>
    <p:sldId id="323" r:id="rId6"/>
    <p:sldId id="289" r:id="rId7"/>
    <p:sldId id="336" r:id="rId8"/>
    <p:sldId id="259" r:id="rId9"/>
    <p:sldId id="284" r:id="rId10"/>
    <p:sldId id="329" r:id="rId11"/>
    <p:sldId id="330" r:id="rId12"/>
    <p:sldId id="331" r:id="rId13"/>
    <p:sldId id="332" r:id="rId14"/>
    <p:sldId id="333" r:id="rId15"/>
    <p:sldId id="335" r:id="rId16"/>
    <p:sldId id="327" r:id="rId17"/>
    <p:sldId id="32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30960B4-B3C2-45A9-93E8-18BDCFD8DBAC}" type="slidenum">
              <a:rPr lang="en-ID" smtClean="0"/>
              <a:t>6</a:t>
            </a:fld>
            <a:endParaRPr lang="en-ID"/>
          </a:p>
        </p:txBody>
      </p:sp>
    </p:spTree>
    <p:extLst>
      <p:ext uri="{BB962C8B-B14F-4D97-AF65-F5344CB8AC3E}">
        <p14:creationId xmlns:p14="http://schemas.microsoft.com/office/powerpoint/2010/main" val="42644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xmlns="" id="{12FD2650-9CFC-4AC3-AD14-ABB5D32870FB}"/>
              </a:ext>
            </a:extLst>
          </p:cNvPr>
          <p:cNvSpPr/>
          <p:nvPr userDrawn="1"/>
        </p:nvSpPr>
        <p:spPr>
          <a:xfrm flipH="1">
            <a:off x="10146170" y="0"/>
            <a:ext cx="2045829" cy="6858000"/>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Date Placeholder 4">
            <a:extLst>
              <a:ext uri="{FF2B5EF4-FFF2-40B4-BE49-F238E27FC236}">
                <a16:creationId xmlns:a16="http://schemas.microsoft.com/office/drawing/2014/main" xmlns="" id="{A1F71BF7-ADA8-404A-9938-15EE7680A937}"/>
              </a:ext>
            </a:extLst>
          </p:cNvPr>
          <p:cNvSpPr>
            <a:spLocks noGrp="1"/>
          </p:cNvSpPr>
          <p:nvPr>
            <p:ph type="dt" sz="half" idx="10"/>
          </p:nvPr>
        </p:nvSpPr>
        <p:spPr/>
        <p:txBody>
          <a:bodyPr/>
          <a:lstStyle/>
          <a:p>
            <a:fld id="{AF0620EA-BE12-4D7C-940B-061B754BDADE}" type="datetimeFigureOut">
              <a:rPr lang="en-ID" smtClean="0"/>
              <a:t>03/07/2022</a:t>
            </a:fld>
            <a:endParaRPr lang="en-ID"/>
          </a:p>
        </p:txBody>
      </p:sp>
      <p:sp>
        <p:nvSpPr>
          <p:cNvPr id="6" name="Footer Placeholder 5">
            <a:extLst>
              <a:ext uri="{FF2B5EF4-FFF2-40B4-BE49-F238E27FC236}">
                <a16:creationId xmlns:a16="http://schemas.microsoft.com/office/drawing/2014/main" xmlns="" id="{475E4CD5-85B7-40B2-AEA5-DB27484E156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BFF8F69A-FD5D-41C4-8750-70680A383DFE}"/>
              </a:ext>
            </a:extLst>
          </p:cNvPr>
          <p:cNvSpPr>
            <a:spLocks noGrp="1"/>
          </p:cNvSpPr>
          <p:nvPr>
            <p:ph type="sldNum" sz="quarter" idx="12"/>
          </p:nvPr>
        </p:nvSpPr>
        <p:spPr/>
        <p:txBody>
          <a:bodyPr/>
          <a:lstStyle/>
          <a:p>
            <a:fld id="{1868905C-CC2B-4FAA-B4C6-01D83367EBCB}" type="slidenum">
              <a:rPr lang="en-ID" smtClean="0"/>
              <a:t>‹N›</a:t>
            </a:fld>
            <a:endParaRPr lang="en-ID"/>
          </a:p>
        </p:txBody>
      </p:sp>
      <p:sp>
        <p:nvSpPr>
          <p:cNvPr id="9" name="Oval 8">
            <a:extLst>
              <a:ext uri="{FF2B5EF4-FFF2-40B4-BE49-F238E27FC236}">
                <a16:creationId xmlns:a16="http://schemas.microsoft.com/office/drawing/2014/main" xmlns="" id="{31134E1F-4762-4BFF-BF3D-00B22592D79F}"/>
              </a:ext>
            </a:extLst>
          </p:cNvPr>
          <p:cNvSpPr/>
          <p:nvPr userDrawn="1"/>
        </p:nvSpPr>
        <p:spPr>
          <a:xfrm>
            <a:off x="-468255" y="2794585"/>
            <a:ext cx="1268830" cy="126883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9662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image" Target="../media/image21.pn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8.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1376039" y="4075364"/>
            <a:ext cx="9554039" cy="1325563"/>
          </a:xfrm>
        </p:spPr>
        <p:txBody>
          <a:bodyPr>
            <a:normAutofit fontScale="90000"/>
          </a:bodyPr>
          <a:lstStyle/>
          <a:p>
            <a:pPr algn="ctr"/>
            <a:r>
              <a:rPr lang="es-ES" sz="4000" b="1">
                <a:latin typeface="Microsoft JhengHei UI" panose="020B0604030504040204" pitchFamily="34" charset="-120"/>
                <a:ea typeface="Microsoft JhengHei UI" panose="020B0604030504040204" pitchFamily="34" charset="-120"/>
                <a:cs typeface="Dubai Medium" panose="020B0604020202020204" pitchFamily="34" charset="-78"/>
              </a:rPr>
              <a:t>Herramienta </a:t>
            </a:r>
            <a:r>
              <a:rPr lang="es-ES" sz="4000" b="1" dirty="0">
                <a:latin typeface="Microsoft JhengHei UI" panose="020B0604030504040204" pitchFamily="34" charset="-120"/>
                <a:ea typeface="Microsoft JhengHei UI" panose="020B0604030504040204" pitchFamily="34" charset="-120"/>
                <a:cs typeface="Dubai Medium" panose="020B0604020202020204" pitchFamily="34" charset="-78"/>
              </a:rPr>
              <a:t>20</a:t>
            </a:r>
            <a:r>
              <a:rPr lang="es-ES">
                <a:latin typeface="Microsoft JhengHei UI" panose="020B0604030504040204" pitchFamily="34" charset="-120"/>
                <a:ea typeface="Microsoft JhengHei UI" panose="020B0604030504040204" pitchFamily="34" charset="-120"/>
                <a:cs typeface="Dubai Medium" panose="020B0604020202020204" pitchFamily="34" charset="-78"/>
              </a:rPr>
              <a:t/>
            </a:r>
            <a:br>
              <a:rPr lang="es-ES">
                <a:latin typeface="Microsoft JhengHei UI" panose="020B0604030504040204" pitchFamily="34" charset="-120"/>
                <a:ea typeface="Microsoft JhengHei UI" panose="020B0604030504040204" pitchFamily="34" charset="-120"/>
                <a:cs typeface="Dubai Medium" panose="020B0604020202020204" pitchFamily="34" charset="-78"/>
              </a:rPr>
            </a:br>
            <a:r>
              <a:rPr lang="es-ES">
                <a:latin typeface="Microsoft JhengHei UI" panose="020B0604030504040204" pitchFamily="34" charset="-120"/>
                <a:ea typeface="Microsoft JhengHei UI" panose="020B0604030504040204" pitchFamily="34" charset="-120"/>
                <a:cs typeface="Dubai Medium" panose="020B0604020202020204" pitchFamily="34" charset="-78"/>
              </a:rPr>
              <a:t>Entorno de trabajo saludable – Áreas clave de influencia</a:t>
            </a:r>
            <a:endParaRPr lang="es-ES" sz="4000"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261462" y="3070310"/>
            <a:ext cx="9783192" cy="646331"/>
          </a:xfrm>
          <a:prstGeom prst="rect">
            <a:avLst/>
          </a:prstGeom>
          <a:noFill/>
        </p:spPr>
        <p:txBody>
          <a:bodyPr wrap="square" rtlCol="0">
            <a:spAutoFit/>
          </a:bodyPr>
          <a:lstStyle/>
          <a:p>
            <a:pPr algn="ctr"/>
            <a:r>
              <a:rPr lang="en-US" sz="1800" b="1" i="0" u="none" strike="noStrike" baseline="0">
                <a:solidFill>
                  <a:srgbClr val="000000"/>
                </a:solidFill>
                <a:latin typeface="Microsoft JhengHei" panose="020B0604030504040204" pitchFamily="34" charset="-120"/>
                <a:ea typeface="Microsoft JhengHei" panose="020B0604030504040204" pitchFamily="34" charset="-120"/>
              </a:rPr>
              <a:t>Regulación de la capacidad de trabajo en las pequeñas empresas y microempresas mediante herramientas multimedia</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1CB4D2D-17F6-483D-A487-90EC28EE00BF}"/>
              </a:ext>
            </a:extLst>
          </p:cNvPr>
          <p:cNvSpPr/>
          <p:nvPr/>
        </p:nvSpPr>
        <p:spPr>
          <a:xfrm>
            <a:off x="1601166" y="317881"/>
            <a:ext cx="10985624" cy="369332"/>
          </a:xfrm>
          <a:prstGeom prst="rect">
            <a:avLst/>
          </a:prstGeom>
        </p:spPr>
        <p:txBody>
          <a:bodyPr wrap="square" lIns="0" tIns="0" rIns="0" bIns="0" anchor="t">
            <a:spAutoFit/>
          </a:bodyPr>
          <a:lstStyle/>
          <a:p>
            <a:pPr lvl="0" algn="ctr" defTabSz="457200">
              <a:defRPr/>
            </a:pPr>
            <a:r>
              <a:rPr lang="en-US" sz="2400" b="1">
                <a:latin typeface="Arial Black" panose="020B0A04020102020204" pitchFamily="34" charset="0"/>
              </a:rPr>
              <a:t>Participación de la empresa en la comunidad</a:t>
            </a:r>
            <a:endParaRPr lang="en-US" sz="2400" b="1" dirty="0">
              <a:latin typeface="Arial Black" panose="020B0A04020102020204" pitchFamily="34" charset="0"/>
            </a:endParaRPr>
          </a:p>
        </p:txBody>
      </p:sp>
      <p:sp>
        <p:nvSpPr>
          <p:cNvPr id="6" name="Rectangle 5">
            <a:extLst>
              <a:ext uri="{FF2B5EF4-FFF2-40B4-BE49-F238E27FC236}">
                <a16:creationId xmlns:a16="http://schemas.microsoft.com/office/drawing/2014/main" xmlns="" id="{86A9EF83-C97A-4435-9594-7B2AB8C81E36}"/>
              </a:ext>
            </a:extLst>
          </p:cNvPr>
          <p:cNvSpPr/>
          <p:nvPr/>
        </p:nvSpPr>
        <p:spPr>
          <a:xfrm>
            <a:off x="221475" y="2667784"/>
            <a:ext cx="10985624" cy="246221"/>
          </a:xfrm>
          <a:prstGeom prst="rect">
            <a:avLst/>
          </a:prstGeom>
        </p:spPr>
        <p:txBody>
          <a:bodyPr wrap="square" lIns="0" tIns="0" rIns="0" bIns="0" anchor="t">
            <a:spAutoFit/>
          </a:bodyPr>
          <a:lstStyle/>
          <a:p>
            <a:pPr lvl="0" algn="ctr" defTabSz="457200">
              <a:defRPr/>
            </a:pPr>
            <a:r>
              <a:rPr lang="es-ES" sz="1600"/>
              <a:t>Pautas:</a:t>
            </a:r>
            <a:endParaRPr lang="es-ES" sz="1600" dirty="0"/>
          </a:p>
        </p:txBody>
      </p:sp>
      <p:sp>
        <p:nvSpPr>
          <p:cNvPr id="9" name="Rectangle: Rounded Corners 8">
            <a:extLst>
              <a:ext uri="{FF2B5EF4-FFF2-40B4-BE49-F238E27FC236}">
                <a16:creationId xmlns:a16="http://schemas.microsoft.com/office/drawing/2014/main" xmlns="" id="{DE4C0F45-518A-458F-961E-B9D08E453AAA}"/>
              </a:ext>
            </a:extLst>
          </p:cNvPr>
          <p:cNvSpPr/>
          <p:nvPr/>
        </p:nvSpPr>
        <p:spPr>
          <a:xfrm>
            <a:off x="3277419" y="3182680"/>
            <a:ext cx="2137893" cy="2098066"/>
          </a:xfrm>
          <a:prstGeom prst="roundRect">
            <a:avLst>
              <a:gd name="adj" fmla="val 419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33" name="Straight Connector 32">
            <a:extLst>
              <a:ext uri="{FF2B5EF4-FFF2-40B4-BE49-F238E27FC236}">
                <a16:creationId xmlns:a16="http://schemas.microsoft.com/office/drawing/2014/main" xmlns="" id="{62F3CDF8-6945-4C00-B4D9-69A5799D5AD5}"/>
              </a:ext>
            </a:extLst>
          </p:cNvPr>
          <p:cNvCxnSpPr>
            <a:cxnSpLocks/>
          </p:cNvCxnSpPr>
          <p:nvPr/>
        </p:nvCxnSpPr>
        <p:spPr>
          <a:xfrm>
            <a:off x="3291589" y="3914861"/>
            <a:ext cx="219510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xmlns="" id="{78904376-F137-43EE-9E1C-EB0D7FEE53FA}"/>
              </a:ext>
            </a:extLst>
          </p:cNvPr>
          <p:cNvSpPr/>
          <p:nvPr/>
        </p:nvSpPr>
        <p:spPr>
          <a:xfrm>
            <a:off x="3438661" y="3385361"/>
            <a:ext cx="1287886" cy="430887"/>
          </a:xfrm>
          <a:prstGeom prst="rect">
            <a:avLst/>
          </a:prstGeom>
        </p:spPr>
        <p:txBody>
          <a:bodyPr wrap="square" lIns="0" tIns="0" rIns="0" bIns="0">
            <a:spAutoFit/>
          </a:bodyPr>
          <a:lstStyle/>
          <a:p>
            <a:r>
              <a:rPr lang="en-US" sz="1400">
                <a:solidFill>
                  <a:schemeClr val="bg1"/>
                </a:solidFill>
              </a:rPr>
              <a:t>PERSONA RESPONSABLE</a:t>
            </a:r>
            <a:endParaRPr lang="en-US" sz="1400" dirty="0">
              <a:solidFill>
                <a:schemeClr val="bg1"/>
              </a:solidFill>
            </a:endParaRPr>
          </a:p>
        </p:txBody>
      </p:sp>
      <p:sp>
        <p:nvSpPr>
          <p:cNvPr id="37" name="Rectangle 36">
            <a:extLst>
              <a:ext uri="{FF2B5EF4-FFF2-40B4-BE49-F238E27FC236}">
                <a16:creationId xmlns:a16="http://schemas.microsoft.com/office/drawing/2014/main" xmlns="" id="{1B3846C2-5A71-407D-B909-7D922F3E573B}"/>
              </a:ext>
            </a:extLst>
          </p:cNvPr>
          <p:cNvSpPr/>
          <p:nvPr/>
        </p:nvSpPr>
        <p:spPr>
          <a:xfrm>
            <a:off x="3403347" y="4094251"/>
            <a:ext cx="2011965" cy="430887"/>
          </a:xfrm>
          <a:prstGeom prst="rect">
            <a:avLst/>
          </a:prstGeom>
        </p:spPr>
        <p:txBody>
          <a:bodyPr wrap="square" lIns="0" tIns="0" rIns="0" bIns="0" anchor="t">
            <a:spAutoFit/>
          </a:bodyPr>
          <a:lstStyle/>
          <a:p>
            <a:pPr defTabSz="457200">
              <a:defRPr/>
            </a:pPr>
            <a:r>
              <a:rPr lang="es-ES" sz="1400">
                <a:solidFill>
                  <a:schemeClr val="bg1"/>
                </a:solidFill>
              </a:rPr>
              <a:t>Establecer quién participará en el proceso</a:t>
            </a:r>
            <a:endParaRPr lang="es-ES" sz="1400" dirty="0">
              <a:solidFill>
                <a:schemeClr val="bg1"/>
              </a:solidFill>
            </a:endParaRPr>
          </a:p>
        </p:txBody>
      </p:sp>
      <p:sp>
        <p:nvSpPr>
          <p:cNvPr id="40" name="Rectangle: Rounded Corners 39">
            <a:extLst>
              <a:ext uri="{FF2B5EF4-FFF2-40B4-BE49-F238E27FC236}">
                <a16:creationId xmlns:a16="http://schemas.microsoft.com/office/drawing/2014/main" xmlns="" id="{C0427415-0BB9-427E-8A13-ED95766B1D76}"/>
              </a:ext>
            </a:extLst>
          </p:cNvPr>
          <p:cNvSpPr/>
          <p:nvPr/>
        </p:nvSpPr>
        <p:spPr>
          <a:xfrm>
            <a:off x="5869804" y="3210108"/>
            <a:ext cx="2137893" cy="2069698"/>
          </a:xfrm>
          <a:prstGeom prst="roundRect">
            <a:avLst>
              <a:gd name="adj" fmla="val 4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41" name="Group 40">
            <a:extLst>
              <a:ext uri="{FF2B5EF4-FFF2-40B4-BE49-F238E27FC236}">
                <a16:creationId xmlns:a16="http://schemas.microsoft.com/office/drawing/2014/main" xmlns="" id="{89955DBF-A2B4-4198-AE46-5DDAF974CB5E}"/>
              </a:ext>
            </a:extLst>
          </p:cNvPr>
          <p:cNvGrpSpPr/>
          <p:nvPr/>
        </p:nvGrpSpPr>
        <p:grpSpPr>
          <a:xfrm>
            <a:off x="7343140" y="3252701"/>
            <a:ext cx="581025" cy="581025"/>
            <a:chOff x="1400175" y="1670050"/>
            <a:chExt cx="581025" cy="581025"/>
          </a:xfrm>
          <a:solidFill>
            <a:schemeClr val="accent3">
              <a:lumMod val="75000"/>
            </a:schemeClr>
          </a:solidFill>
        </p:grpSpPr>
        <p:sp>
          <p:nvSpPr>
            <p:cNvPr id="47" name="Oval 46">
              <a:extLst>
                <a:ext uri="{FF2B5EF4-FFF2-40B4-BE49-F238E27FC236}">
                  <a16:creationId xmlns:a16="http://schemas.microsoft.com/office/drawing/2014/main" xmlns="" id="{5E75404E-C327-49BC-BEC3-F87C02F86CD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xmlns="" id="{0B844E6A-A599-4D1A-AE33-5AA7A01EFEFA}"/>
                </a:ext>
              </a:extLst>
            </p:cNvPr>
            <p:cNvGrpSpPr/>
            <p:nvPr/>
          </p:nvGrpSpPr>
          <p:grpSpPr>
            <a:xfrm>
              <a:off x="1566863" y="1845826"/>
              <a:ext cx="247649" cy="229473"/>
              <a:chOff x="6283326" y="3989388"/>
              <a:chExt cx="346075" cy="320675"/>
            </a:xfrm>
            <a:grpFill/>
          </p:grpSpPr>
          <p:sp>
            <p:nvSpPr>
              <p:cNvPr id="49" name="Oval 167">
                <a:extLst>
                  <a:ext uri="{FF2B5EF4-FFF2-40B4-BE49-F238E27FC236}">
                    <a16:creationId xmlns:a16="http://schemas.microsoft.com/office/drawing/2014/main" xmlns="" id="{78602DD5-648D-43BA-BED3-3C6CDE394C58}"/>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0" name="Freeform 168">
                <a:extLst>
                  <a:ext uri="{FF2B5EF4-FFF2-40B4-BE49-F238E27FC236}">
                    <a16:creationId xmlns:a16="http://schemas.microsoft.com/office/drawing/2014/main" xmlns="" id="{91D4C242-536A-47CF-B249-96847BA18CBB}"/>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1" name="Oval 169">
                <a:extLst>
                  <a:ext uri="{FF2B5EF4-FFF2-40B4-BE49-F238E27FC236}">
                    <a16:creationId xmlns:a16="http://schemas.microsoft.com/office/drawing/2014/main" xmlns="" id="{6048B62D-3B8D-42C0-B10B-0C094F2C2AC6}"/>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2" name="Freeform 170">
                <a:extLst>
                  <a:ext uri="{FF2B5EF4-FFF2-40B4-BE49-F238E27FC236}">
                    <a16:creationId xmlns:a16="http://schemas.microsoft.com/office/drawing/2014/main" xmlns="" id="{A7F8A568-6167-4CE1-8775-71A1F0DD639E}"/>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3" name="Freeform 171">
                <a:extLst>
                  <a:ext uri="{FF2B5EF4-FFF2-40B4-BE49-F238E27FC236}">
                    <a16:creationId xmlns:a16="http://schemas.microsoft.com/office/drawing/2014/main" xmlns="" id="{8023D3ED-B7C6-43CD-8609-DE59E7CD2082}"/>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4" name="Line 172">
                <a:extLst>
                  <a:ext uri="{FF2B5EF4-FFF2-40B4-BE49-F238E27FC236}">
                    <a16:creationId xmlns:a16="http://schemas.microsoft.com/office/drawing/2014/main" xmlns="" id="{55036853-C38C-4AEF-A066-5E1E2614D1F4}"/>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5" name="Line 173">
                <a:extLst>
                  <a:ext uri="{FF2B5EF4-FFF2-40B4-BE49-F238E27FC236}">
                    <a16:creationId xmlns:a16="http://schemas.microsoft.com/office/drawing/2014/main" xmlns="" id="{7DCF974C-2ECC-4A61-B3D7-CD21D5B5E516}"/>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6" name="Freeform 174">
                <a:extLst>
                  <a:ext uri="{FF2B5EF4-FFF2-40B4-BE49-F238E27FC236}">
                    <a16:creationId xmlns:a16="http://schemas.microsoft.com/office/drawing/2014/main" xmlns="" id="{522B09E1-7B5B-432A-B42F-B2044AD3DC51}"/>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7" name="Freeform 175">
                <a:extLst>
                  <a:ext uri="{FF2B5EF4-FFF2-40B4-BE49-F238E27FC236}">
                    <a16:creationId xmlns:a16="http://schemas.microsoft.com/office/drawing/2014/main" xmlns="" id="{996ED206-6FFE-4535-A291-9B08FCD0D692}"/>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cxnSp>
        <p:nvCxnSpPr>
          <p:cNvPr id="42" name="Straight Connector 41">
            <a:extLst>
              <a:ext uri="{FF2B5EF4-FFF2-40B4-BE49-F238E27FC236}">
                <a16:creationId xmlns:a16="http://schemas.microsoft.com/office/drawing/2014/main" xmlns="" id="{147A23E5-44E3-4A39-B14C-68CFEA625113}"/>
              </a:ext>
            </a:extLst>
          </p:cNvPr>
          <p:cNvCxnSpPr>
            <a:cxnSpLocks/>
          </p:cNvCxnSpPr>
          <p:nvPr/>
        </p:nvCxnSpPr>
        <p:spPr>
          <a:xfrm>
            <a:off x="5886575" y="3885560"/>
            <a:ext cx="2174720"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xmlns="" id="{2F1CB74E-6A14-4915-8BAF-93EB5885D95C}"/>
              </a:ext>
            </a:extLst>
          </p:cNvPr>
          <p:cNvSpPr/>
          <p:nvPr/>
        </p:nvSpPr>
        <p:spPr>
          <a:xfrm>
            <a:off x="6016280" y="3473747"/>
            <a:ext cx="1287886" cy="430887"/>
          </a:xfrm>
          <a:prstGeom prst="rect">
            <a:avLst/>
          </a:prstGeom>
        </p:spPr>
        <p:txBody>
          <a:bodyPr wrap="square" lIns="0" tIns="0" rIns="0" bIns="0">
            <a:spAutoFit/>
          </a:bodyPr>
          <a:lstStyle/>
          <a:p>
            <a:r>
              <a:rPr lang="en-US" sz="1400">
                <a:solidFill>
                  <a:schemeClr val="bg1"/>
                </a:solidFill>
              </a:rPr>
              <a:t>¿POR QUÉ CONSIDERARLO?</a:t>
            </a:r>
            <a:endParaRPr lang="en-US" sz="1400" dirty="0">
              <a:solidFill>
                <a:schemeClr val="bg1"/>
              </a:solidFill>
            </a:endParaRPr>
          </a:p>
        </p:txBody>
      </p:sp>
      <p:sp>
        <p:nvSpPr>
          <p:cNvPr id="44" name="Rectangle 43">
            <a:extLst>
              <a:ext uri="{FF2B5EF4-FFF2-40B4-BE49-F238E27FC236}">
                <a16:creationId xmlns:a16="http://schemas.microsoft.com/office/drawing/2014/main" xmlns="" id="{9B0F0B4D-26D3-44E0-8754-46EEC2C876AD}"/>
              </a:ext>
            </a:extLst>
          </p:cNvPr>
          <p:cNvSpPr/>
          <p:nvPr/>
        </p:nvSpPr>
        <p:spPr>
          <a:xfrm>
            <a:off x="6016280" y="4097493"/>
            <a:ext cx="1912078" cy="646331"/>
          </a:xfrm>
          <a:prstGeom prst="rect">
            <a:avLst/>
          </a:prstGeom>
        </p:spPr>
        <p:txBody>
          <a:bodyPr wrap="square" lIns="0" tIns="0" rIns="0" bIns="0" anchor="t">
            <a:spAutoFit/>
          </a:bodyPr>
          <a:lstStyle/>
          <a:p>
            <a:pPr defTabSz="457200">
              <a:defRPr/>
            </a:pPr>
            <a:r>
              <a:rPr lang="en-US" sz="1400">
                <a:solidFill>
                  <a:schemeClr val="bg1"/>
                </a:solidFill>
              </a:rPr>
              <a:t>Detectar las actividades, experiencia y recursos o factores</a:t>
            </a:r>
            <a:endParaRPr lang="en-US" sz="1400" dirty="0">
              <a:solidFill>
                <a:schemeClr val="bg1"/>
              </a:solidFill>
            </a:endParaRPr>
          </a:p>
        </p:txBody>
      </p:sp>
      <p:sp>
        <p:nvSpPr>
          <p:cNvPr id="59" name="Rectangle: Rounded Corners 58">
            <a:extLst>
              <a:ext uri="{FF2B5EF4-FFF2-40B4-BE49-F238E27FC236}">
                <a16:creationId xmlns:a16="http://schemas.microsoft.com/office/drawing/2014/main" xmlns="" id="{822B1BC1-0A15-4F5B-AFDF-2CD31E0C7D63}"/>
              </a:ext>
            </a:extLst>
          </p:cNvPr>
          <p:cNvSpPr/>
          <p:nvPr/>
        </p:nvSpPr>
        <p:spPr>
          <a:xfrm>
            <a:off x="8617121" y="3217173"/>
            <a:ext cx="2137893" cy="2054892"/>
          </a:xfrm>
          <a:prstGeom prst="roundRect">
            <a:avLst>
              <a:gd name="adj" fmla="val 419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Rectangle 64">
            <a:extLst>
              <a:ext uri="{FF2B5EF4-FFF2-40B4-BE49-F238E27FC236}">
                <a16:creationId xmlns:a16="http://schemas.microsoft.com/office/drawing/2014/main" xmlns="" id="{32AAC538-0D40-4528-846E-596A7F84C5BD}"/>
              </a:ext>
            </a:extLst>
          </p:cNvPr>
          <p:cNvSpPr/>
          <p:nvPr/>
        </p:nvSpPr>
        <p:spPr>
          <a:xfrm>
            <a:off x="8765235" y="3365826"/>
            <a:ext cx="1287886" cy="430887"/>
          </a:xfrm>
          <a:prstGeom prst="rect">
            <a:avLst/>
          </a:prstGeom>
        </p:spPr>
        <p:txBody>
          <a:bodyPr wrap="square" lIns="0" tIns="0" rIns="0" bIns="0">
            <a:spAutoFit/>
          </a:bodyPr>
          <a:lstStyle/>
          <a:p>
            <a:r>
              <a:rPr lang="en-US" sz="1400">
                <a:solidFill>
                  <a:schemeClr val="bg1"/>
                </a:solidFill>
              </a:rPr>
              <a:t>FORMA DE PARTICIPACIÓN</a:t>
            </a:r>
            <a:endParaRPr lang="en-US" sz="1400" dirty="0">
              <a:solidFill>
                <a:schemeClr val="bg1"/>
              </a:solidFill>
            </a:endParaRPr>
          </a:p>
        </p:txBody>
      </p:sp>
      <p:sp>
        <p:nvSpPr>
          <p:cNvPr id="63" name="Rectangle 62">
            <a:extLst>
              <a:ext uri="{FF2B5EF4-FFF2-40B4-BE49-F238E27FC236}">
                <a16:creationId xmlns:a16="http://schemas.microsoft.com/office/drawing/2014/main" xmlns="" id="{6709F9CA-27B1-4B85-AD79-C4112CBE90EB}"/>
              </a:ext>
            </a:extLst>
          </p:cNvPr>
          <p:cNvSpPr/>
          <p:nvPr/>
        </p:nvSpPr>
        <p:spPr>
          <a:xfrm>
            <a:off x="8708016" y="4020037"/>
            <a:ext cx="1934527" cy="646331"/>
          </a:xfrm>
          <a:prstGeom prst="rect">
            <a:avLst/>
          </a:prstGeom>
        </p:spPr>
        <p:txBody>
          <a:bodyPr wrap="square" lIns="0" tIns="0" rIns="0" bIns="0" anchor="t">
            <a:spAutoFit/>
          </a:bodyPr>
          <a:lstStyle/>
          <a:p>
            <a:pPr algn="just" defTabSz="457200">
              <a:defRPr/>
            </a:pPr>
            <a:r>
              <a:rPr lang="es-ES" sz="1400">
                <a:solidFill>
                  <a:schemeClr val="bg1"/>
                </a:solidFill>
              </a:rPr>
              <a:t>Definir las formas de participación de la empresa en la comunidad</a:t>
            </a:r>
            <a:endParaRPr lang="en-US" sz="1400" dirty="0">
              <a:solidFill>
                <a:schemeClr val="bg1"/>
              </a:solidFill>
            </a:endParaRPr>
          </a:p>
        </p:txBody>
      </p:sp>
      <p:cxnSp>
        <p:nvCxnSpPr>
          <p:cNvPr id="80" name="Straight Connector 79">
            <a:extLst>
              <a:ext uri="{FF2B5EF4-FFF2-40B4-BE49-F238E27FC236}">
                <a16:creationId xmlns:a16="http://schemas.microsoft.com/office/drawing/2014/main" xmlns="" id="{4042EBF7-EC7E-405C-8792-797CFC6F951D}"/>
              </a:ext>
            </a:extLst>
          </p:cNvPr>
          <p:cNvCxnSpPr>
            <a:cxnSpLocks/>
          </p:cNvCxnSpPr>
          <p:nvPr/>
        </p:nvCxnSpPr>
        <p:spPr>
          <a:xfrm>
            <a:off x="8525876" y="3905577"/>
            <a:ext cx="217581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pic>
        <p:nvPicPr>
          <p:cNvPr id="159" name="Imagen 158">
            <a:extLst>
              <a:ext uri="{FF2B5EF4-FFF2-40B4-BE49-F238E27FC236}">
                <a16:creationId xmlns:a16="http://schemas.microsoft.com/office/drawing/2014/main" xmlns="" id="{0AB39BDA-BC16-4E61-A49F-D617410872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176" name="Marcador de contenido 5">
            <a:extLst>
              <a:ext uri="{FF2B5EF4-FFF2-40B4-BE49-F238E27FC236}">
                <a16:creationId xmlns:a16="http://schemas.microsoft.com/office/drawing/2014/main" xmlns="" id="{6D3F5DE4-BB73-49A5-8A5C-095996C752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grpSp>
        <p:nvGrpSpPr>
          <p:cNvPr id="183" name="Group 40">
            <a:extLst>
              <a:ext uri="{FF2B5EF4-FFF2-40B4-BE49-F238E27FC236}">
                <a16:creationId xmlns:a16="http://schemas.microsoft.com/office/drawing/2014/main" xmlns="" id="{89AD5557-96D4-4A21-B861-71B4EEDFA0D6}"/>
              </a:ext>
            </a:extLst>
          </p:cNvPr>
          <p:cNvGrpSpPr/>
          <p:nvPr/>
        </p:nvGrpSpPr>
        <p:grpSpPr>
          <a:xfrm>
            <a:off x="10003033" y="3283942"/>
            <a:ext cx="581025" cy="581025"/>
            <a:chOff x="1400175" y="1670050"/>
            <a:chExt cx="581025" cy="581025"/>
          </a:xfrm>
          <a:solidFill>
            <a:schemeClr val="accent3">
              <a:lumMod val="75000"/>
            </a:schemeClr>
          </a:solidFill>
        </p:grpSpPr>
        <p:sp>
          <p:nvSpPr>
            <p:cNvPr id="185" name="Oval 46">
              <a:extLst>
                <a:ext uri="{FF2B5EF4-FFF2-40B4-BE49-F238E27FC236}">
                  <a16:creationId xmlns:a16="http://schemas.microsoft.com/office/drawing/2014/main" xmlns="" id="{F4507FB9-3BDD-43F7-AC26-97D25B1AA6D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6" name="Group 47">
              <a:extLst>
                <a:ext uri="{FF2B5EF4-FFF2-40B4-BE49-F238E27FC236}">
                  <a16:creationId xmlns:a16="http://schemas.microsoft.com/office/drawing/2014/main" xmlns="" id="{6D9D05BA-8782-45FE-AC9C-2B688E8CA650}"/>
                </a:ext>
              </a:extLst>
            </p:cNvPr>
            <p:cNvGrpSpPr/>
            <p:nvPr/>
          </p:nvGrpSpPr>
          <p:grpSpPr>
            <a:xfrm>
              <a:off x="1566863" y="1845826"/>
              <a:ext cx="247649" cy="229473"/>
              <a:chOff x="6283326" y="3989388"/>
              <a:chExt cx="346075" cy="320675"/>
            </a:xfrm>
            <a:grpFill/>
          </p:grpSpPr>
          <p:sp>
            <p:nvSpPr>
              <p:cNvPr id="187" name="Oval 167">
                <a:extLst>
                  <a:ext uri="{FF2B5EF4-FFF2-40B4-BE49-F238E27FC236}">
                    <a16:creationId xmlns:a16="http://schemas.microsoft.com/office/drawing/2014/main" xmlns="" id="{00D5F147-CEFB-4CDE-9097-A6688CDCABC6}"/>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88" name="Freeform 168">
                <a:extLst>
                  <a:ext uri="{FF2B5EF4-FFF2-40B4-BE49-F238E27FC236}">
                    <a16:creationId xmlns:a16="http://schemas.microsoft.com/office/drawing/2014/main" xmlns="" id="{D389958A-E945-413D-84F6-29B8830736FD}"/>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89" name="Oval 169">
                <a:extLst>
                  <a:ext uri="{FF2B5EF4-FFF2-40B4-BE49-F238E27FC236}">
                    <a16:creationId xmlns:a16="http://schemas.microsoft.com/office/drawing/2014/main" xmlns="" id="{04E342F4-2E98-403B-BD9E-B10254CC70AD}"/>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0" name="Freeform 170">
                <a:extLst>
                  <a:ext uri="{FF2B5EF4-FFF2-40B4-BE49-F238E27FC236}">
                    <a16:creationId xmlns:a16="http://schemas.microsoft.com/office/drawing/2014/main" xmlns="" id="{40CA178C-5FC1-4310-BBA4-49A1D3BF6152}"/>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1" name="Freeform 171">
                <a:extLst>
                  <a:ext uri="{FF2B5EF4-FFF2-40B4-BE49-F238E27FC236}">
                    <a16:creationId xmlns:a16="http://schemas.microsoft.com/office/drawing/2014/main" xmlns="" id="{E699BF50-BD91-4F20-ADB8-1C998860DC63}"/>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2" name="Line 172">
                <a:extLst>
                  <a:ext uri="{FF2B5EF4-FFF2-40B4-BE49-F238E27FC236}">
                    <a16:creationId xmlns:a16="http://schemas.microsoft.com/office/drawing/2014/main" xmlns="" id="{B249B26A-EC0B-4548-A878-5FD74CE3CCEB}"/>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3" name="Line 173">
                <a:extLst>
                  <a:ext uri="{FF2B5EF4-FFF2-40B4-BE49-F238E27FC236}">
                    <a16:creationId xmlns:a16="http://schemas.microsoft.com/office/drawing/2014/main" xmlns="" id="{531D6668-4E3F-4A2B-B759-99F1AADEA2C8}"/>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4" name="Freeform 174">
                <a:extLst>
                  <a:ext uri="{FF2B5EF4-FFF2-40B4-BE49-F238E27FC236}">
                    <a16:creationId xmlns:a16="http://schemas.microsoft.com/office/drawing/2014/main" xmlns="" id="{0484BCBE-DBDA-4266-9EFB-AFC76B547328}"/>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5" name="Freeform 175">
                <a:extLst>
                  <a:ext uri="{FF2B5EF4-FFF2-40B4-BE49-F238E27FC236}">
                    <a16:creationId xmlns:a16="http://schemas.microsoft.com/office/drawing/2014/main" xmlns="" id="{46B70716-7EEA-41E1-8911-8EF76513CEE4}"/>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grpSp>
        <p:nvGrpSpPr>
          <p:cNvPr id="196" name="Group 40">
            <a:extLst>
              <a:ext uri="{FF2B5EF4-FFF2-40B4-BE49-F238E27FC236}">
                <a16:creationId xmlns:a16="http://schemas.microsoft.com/office/drawing/2014/main" xmlns="" id="{4F43ADBC-3CFE-44A5-8D88-34598ACD9B34}"/>
              </a:ext>
            </a:extLst>
          </p:cNvPr>
          <p:cNvGrpSpPr/>
          <p:nvPr/>
        </p:nvGrpSpPr>
        <p:grpSpPr>
          <a:xfrm>
            <a:off x="4693555" y="3252701"/>
            <a:ext cx="581025" cy="581025"/>
            <a:chOff x="1400175" y="1670050"/>
            <a:chExt cx="581025" cy="581025"/>
          </a:xfrm>
          <a:solidFill>
            <a:schemeClr val="accent3">
              <a:lumMod val="75000"/>
            </a:schemeClr>
          </a:solidFill>
        </p:grpSpPr>
        <p:sp>
          <p:nvSpPr>
            <p:cNvPr id="197" name="Oval 46">
              <a:extLst>
                <a:ext uri="{FF2B5EF4-FFF2-40B4-BE49-F238E27FC236}">
                  <a16:creationId xmlns:a16="http://schemas.microsoft.com/office/drawing/2014/main" xmlns="" id="{6609F246-596D-4287-B964-4A15A105D90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8" name="Group 47">
              <a:extLst>
                <a:ext uri="{FF2B5EF4-FFF2-40B4-BE49-F238E27FC236}">
                  <a16:creationId xmlns:a16="http://schemas.microsoft.com/office/drawing/2014/main" xmlns="" id="{7923A7CA-D4A7-487D-A152-96D5630C70D5}"/>
                </a:ext>
              </a:extLst>
            </p:cNvPr>
            <p:cNvGrpSpPr/>
            <p:nvPr/>
          </p:nvGrpSpPr>
          <p:grpSpPr>
            <a:xfrm>
              <a:off x="1566863" y="1845826"/>
              <a:ext cx="247649" cy="229473"/>
              <a:chOff x="6283326" y="3989388"/>
              <a:chExt cx="346075" cy="320675"/>
            </a:xfrm>
            <a:grpFill/>
          </p:grpSpPr>
          <p:sp>
            <p:nvSpPr>
              <p:cNvPr id="199" name="Oval 167">
                <a:extLst>
                  <a:ext uri="{FF2B5EF4-FFF2-40B4-BE49-F238E27FC236}">
                    <a16:creationId xmlns:a16="http://schemas.microsoft.com/office/drawing/2014/main" xmlns="" id="{421E36CC-0936-4241-BB21-8E08B932C81D}"/>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0" name="Freeform 168">
                <a:extLst>
                  <a:ext uri="{FF2B5EF4-FFF2-40B4-BE49-F238E27FC236}">
                    <a16:creationId xmlns:a16="http://schemas.microsoft.com/office/drawing/2014/main" xmlns="" id="{976B9323-A987-49C9-B732-F2EA14494284}"/>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1" name="Oval 169">
                <a:extLst>
                  <a:ext uri="{FF2B5EF4-FFF2-40B4-BE49-F238E27FC236}">
                    <a16:creationId xmlns:a16="http://schemas.microsoft.com/office/drawing/2014/main" xmlns="" id="{84DB216D-9722-49F1-B531-C6D8B4EF6FE9}"/>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2" name="Freeform 170">
                <a:extLst>
                  <a:ext uri="{FF2B5EF4-FFF2-40B4-BE49-F238E27FC236}">
                    <a16:creationId xmlns:a16="http://schemas.microsoft.com/office/drawing/2014/main" xmlns="" id="{3610CB9A-09CA-4D18-90BA-B8606803324E}"/>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3" name="Freeform 171">
                <a:extLst>
                  <a:ext uri="{FF2B5EF4-FFF2-40B4-BE49-F238E27FC236}">
                    <a16:creationId xmlns:a16="http://schemas.microsoft.com/office/drawing/2014/main" xmlns="" id="{1BBE52D0-FC3A-41D8-870B-3B62DFB9ED39}"/>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4" name="Line 172">
                <a:extLst>
                  <a:ext uri="{FF2B5EF4-FFF2-40B4-BE49-F238E27FC236}">
                    <a16:creationId xmlns:a16="http://schemas.microsoft.com/office/drawing/2014/main" xmlns="" id="{C0854CF0-495E-4713-BEA2-3631E5532ABB}"/>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5" name="Line 173">
                <a:extLst>
                  <a:ext uri="{FF2B5EF4-FFF2-40B4-BE49-F238E27FC236}">
                    <a16:creationId xmlns:a16="http://schemas.microsoft.com/office/drawing/2014/main" xmlns="" id="{250F5B75-D6F9-4AB5-A7B6-29854E66E9DF}"/>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6" name="Freeform 174">
                <a:extLst>
                  <a:ext uri="{FF2B5EF4-FFF2-40B4-BE49-F238E27FC236}">
                    <a16:creationId xmlns:a16="http://schemas.microsoft.com/office/drawing/2014/main" xmlns="" id="{051E5C7C-63F2-40C0-BDF3-95A96BD7EFC0}"/>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7" name="Freeform 175">
                <a:extLst>
                  <a:ext uri="{FF2B5EF4-FFF2-40B4-BE49-F238E27FC236}">
                    <a16:creationId xmlns:a16="http://schemas.microsoft.com/office/drawing/2014/main" xmlns="" id="{517F91BC-6117-44A3-BF1A-015A4D30FFF6}"/>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sp>
        <p:nvSpPr>
          <p:cNvPr id="62" name="Rectangle: Rounded Corners 8">
            <a:extLst>
              <a:ext uri="{FF2B5EF4-FFF2-40B4-BE49-F238E27FC236}">
                <a16:creationId xmlns:a16="http://schemas.microsoft.com/office/drawing/2014/main" xmlns="" id="{DE4C0F45-518A-458F-961E-B9D08E453AAA}"/>
              </a:ext>
            </a:extLst>
          </p:cNvPr>
          <p:cNvSpPr/>
          <p:nvPr/>
        </p:nvSpPr>
        <p:spPr>
          <a:xfrm>
            <a:off x="640949" y="3179271"/>
            <a:ext cx="2137893" cy="2098066"/>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4" name="Picture 3"/>
          <p:cNvPicPr>
            <a:picLocks noChangeAspect="1"/>
          </p:cNvPicPr>
          <p:nvPr/>
        </p:nvPicPr>
        <p:blipFill>
          <a:blip r:embed="rId4"/>
          <a:stretch>
            <a:fillRect/>
          </a:stretch>
        </p:blipFill>
        <p:spPr>
          <a:xfrm>
            <a:off x="2122823" y="3251731"/>
            <a:ext cx="579170" cy="579170"/>
          </a:xfrm>
          <a:prstGeom prst="rect">
            <a:avLst/>
          </a:prstGeom>
        </p:spPr>
      </p:pic>
      <p:sp>
        <p:nvSpPr>
          <p:cNvPr id="64" name="Rectangle 63">
            <a:extLst>
              <a:ext uri="{FF2B5EF4-FFF2-40B4-BE49-F238E27FC236}">
                <a16:creationId xmlns:a16="http://schemas.microsoft.com/office/drawing/2014/main" xmlns="" id="{78904376-F137-43EE-9E1C-EB0D7FEE53FA}"/>
              </a:ext>
            </a:extLst>
          </p:cNvPr>
          <p:cNvSpPr/>
          <p:nvPr/>
        </p:nvSpPr>
        <p:spPr>
          <a:xfrm>
            <a:off x="714475" y="3356170"/>
            <a:ext cx="1481347" cy="430887"/>
          </a:xfrm>
          <a:prstGeom prst="rect">
            <a:avLst/>
          </a:prstGeom>
        </p:spPr>
        <p:txBody>
          <a:bodyPr wrap="square" lIns="0" tIns="0" rIns="0" bIns="0">
            <a:spAutoFit/>
          </a:bodyPr>
          <a:lstStyle/>
          <a:p>
            <a:r>
              <a:rPr lang="en-US" sz="1400">
                <a:solidFill>
                  <a:schemeClr val="bg1"/>
                </a:solidFill>
              </a:rPr>
              <a:t>LUGAR DE IMPLEMENTACIÓN</a:t>
            </a:r>
            <a:endParaRPr lang="en-US" sz="1400" dirty="0">
              <a:solidFill>
                <a:schemeClr val="bg1"/>
              </a:solidFill>
            </a:endParaRPr>
          </a:p>
        </p:txBody>
      </p:sp>
      <p:sp>
        <p:nvSpPr>
          <p:cNvPr id="66" name="Rectangle 65">
            <a:extLst>
              <a:ext uri="{FF2B5EF4-FFF2-40B4-BE49-F238E27FC236}">
                <a16:creationId xmlns:a16="http://schemas.microsoft.com/office/drawing/2014/main" xmlns="" id="{1B3846C2-5A71-407D-B909-7D922F3E573B}"/>
              </a:ext>
            </a:extLst>
          </p:cNvPr>
          <p:cNvSpPr/>
          <p:nvPr/>
        </p:nvSpPr>
        <p:spPr>
          <a:xfrm>
            <a:off x="753137" y="4023895"/>
            <a:ext cx="1913515" cy="861774"/>
          </a:xfrm>
          <a:prstGeom prst="rect">
            <a:avLst/>
          </a:prstGeom>
        </p:spPr>
        <p:txBody>
          <a:bodyPr wrap="square" lIns="0" tIns="0" rIns="0" bIns="0" anchor="t">
            <a:spAutoFit/>
          </a:bodyPr>
          <a:lstStyle/>
          <a:p>
            <a:pPr defTabSz="457200">
              <a:defRPr/>
            </a:pPr>
            <a:r>
              <a:rPr lang="en-US" sz="1400">
                <a:solidFill>
                  <a:schemeClr val="bg1"/>
                </a:solidFill>
              </a:rPr>
              <a:t>Detectar en qué modelo de empresa con qué tipo de actividad se implantará el área de influencia clave</a:t>
            </a:r>
            <a:endParaRPr lang="en-US" sz="1400" dirty="0">
              <a:solidFill>
                <a:schemeClr val="bg1"/>
              </a:solidFill>
            </a:endParaRPr>
          </a:p>
        </p:txBody>
      </p:sp>
      <p:pic>
        <p:nvPicPr>
          <p:cNvPr id="7" name="Picture 6"/>
          <p:cNvPicPr>
            <a:picLocks noChangeAspect="1"/>
          </p:cNvPicPr>
          <p:nvPr/>
        </p:nvPicPr>
        <p:blipFill>
          <a:blip r:embed="rId5"/>
          <a:stretch>
            <a:fillRect/>
          </a:stretch>
        </p:blipFill>
        <p:spPr>
          <a:xfrm>
            <a:off x="681719" y="3884984"/>
            <a:ext cx="2206943" cy="6097"/>
          </a:xfrm>
          <a:prstGeom prst="rect">
            <a:avLst/>
          </a:prstGeom>
        </p:spPr>
      </p:pic>
      <p:pic>
        <p:nvPicPr>
          <p:cNvPr id="2" name="Picture 1"/>
          <p:cNvPicPr>
            <a:picLocks noChangeAspect="1"/>
          </p:cNvPicPr>
          <p:nvPr/>
        </p:nvPicPr>
        <p:blipFill>
          <a:blip r:embed="rId6"/>
          <a:stretch>
            <a:fillRect/>
          </a:stretch>
        </p:blipFill>
        <p:spPr>
          <a:xfrm>
            <a:off x="2778842" y="171049"/>
            <a:ext cx="566977" cy="566977"/>
          </a:xfrm>
          <a:prstGeom prst="rect">
            <a:avLst/>
          </a:prstGeom>
        </p:spPr>
      </p:pic>
      <p:sp>
        <p:nvSpPr>
          <p:cNvPr id="77" name="Rectangle: Rounded Corners 8">
            <a:extLst>
              <a:ext uri="{FF2B5EF4-FFF2-40B4-BE49-F238E27FC236}">
                <a16:creationId xmlns:a16="http://schemas.microsoft.com/office/drawing/2014/main" xmlns="" id="{DE4C0F45-518A-458F-961E-B9D08E453AAA}"/>
              </a:ext>
            </a:extLst>
          </p:cNvPr>
          <p:cNvSpPr/>
          <p:nvPr/>
        </p:nvSpPr>
        <p:spPr>
          <a:xfrm>
            <a:off x="3647365" y="1180350"/>
            <a:ext cx="5964213" cy="792674"/>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8" name="Right Arrow 77"/>
          <p:cNvSpPr/>
          <p:nvPr/>
        </p:nvSpPr>
        <p:spPr>
          <a:xfrm>
            <a:off x="3827023" y="1441619"/>
            <a:ext cx="304800" cy="336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xmlns="" id="{78904376-F137-43EE-9E1C-EB0D7FEE53FA}"/>
              </a:ext>
            </a:extLst>
          </p:cNvPr>
          <p:cNvSpPr/>
          <p:nvPr/>
        </p:nvSpPr>
        <p:spPr>
          <a:xfrm>
            <a:off x="4324246" y="1536186"/>
            <a:ext cx="2040153" cy="215444"/>
          </a:xfrm>
          <a:prstGeom prst="rect">
            <a:avLst/>
          </a:prstGeom>
        </p:spPr>
        <p:txBody>
          <a:bodyPr wrap="square" lIns="0" tIns="0" rIns="0" bIns="0">
            <a:spAutoFit/>
          </a:bodyPr>
          <a:lstStyle/>
          <a:p>
            <a:r>
              <a:rPr lang="en-US" sz="1400">
                <a:solidFill>
                  <a:schemeClr val="bg1"/>
                </a:solidFill>
              </a:rPr>
              <a:t>Nivel de prioridad clave:</a:t>
            </a:r>
            <a:endParaRPr lang="en-US" sz="1400" dirty="0">
              <a:solidFill>
                <a:schemeClr val="bg1"/>
              </a:solidFill>
            </a:endParaRPr>
          </a:p>
        </p:txBody>
      </p:sp>
      <p:sp>
        <p:nvSpPr>
          <p:cNvPr id="81" name="Oval 80"/>
          <p:cNvSpPr/>
          <p:nvPr/>
        </p:nvSpPr>
        <p:spPr>
          <a:xfrm>
            <a:off x="6456337" y="1572629"/>
            <a:ext cx="309012" cy="306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272864" y="1579565"/>
            <a:ext cx="303469" cy="2928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8099681" y="1579700"/>
            <a:ext cx="276146" cy="27099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xmlns="" id="{78904376-F137-43EE-9E1C-EB0D7FEE53FA}"/>
              </a:ext>
            </a:extLst>
          </p:cNvPr>
          <p:cNvSpPr/>
          <p:nvPr/>
        </p:nvSpPr>
        <p:spPr>
          <a:xfrm>
            <a:off x="6456337" y="1268221"/>
            <a:ext cx="1287886" cy="215444"/>
          </a:xfrm>
          <a:prstGeom prst="rect">
            <a:avLst/>
          </a:prstGeom>
        </p:spPr>
        <p:txBody>
          <a:bodyPr wrap="square" lIns="0" tIns="0" rIns="0" bIns="0">
            <a:spAutoFit/>
          </a:bodyPr>
          <a:lstStyle/>
          <a:p>
            <a:r>
              <a:rPr lang="en-US" sz="1400">
                <a:solidFill>
                  <a:schemeClr val="bg1"/>
                </a:solidFill>
              </a:rPr>
              <a:t>Alto</a:t>
            </a:r>
            <a:endParaRPr lang="en-US" sz="1400" dirty="0">
              <a:solidFill>
                <a:schemeClr val="bg1"/>
              </a:solidFill>
            </a:endParaRPr>
          </a:p>
        </p:txBody>
      </p:sp>
      <p:sp>
        <p:nvSpPr>
          <p:cNvPr id="85" name="Rectangle 84">
            <a:extLst>
              <a:ext uri="{FF2B5EF4-FFF2-40B4-BE49-F238E27FC236}">
                <a16:creationId xmlns:a16="http://schemas.microsoft.com/office/drawing/2014/main" xmlns="" id="{78904376-F137-43EE-9E1C-EB0D7FEE53FA}"/>
              </a:ext>
            </a:extLst>
          </p:cNvPr>
          <p:cNvSpPr/>
          <p:nvPr/>
        </p:nvSpPr>
        <p:spPr>
          <a:xfrm>
            <a:off x="7212781" y="1258155"/>
            <a:ext cx="1287886" cy="215444"/>
          </a:xfrm>
          <a:prstGeom prst="rect">
            <a:avLst/>
          </a:prstGeom>
        </p:spPr>
        <p:txBody>
          <a:bodyPr wrap="square" lIns="0" tIns="0" rIns="0" bIns="0">
            <a:spAutoFit/>
          </a:bodyPr>
          <a:lstStyle/>
          <a:p>
            <a:r>
              <a:rPr lang="en-US" sz="1400">
                <a:solidFill>
                  <a:schemeClr val="bg1"/>
                </a:solidFill>
              </a:rPr>
              <a:t>Medio</a:t>
            </a:r>
            <a:endParaRPr lang="en-US" sz="1400" dirty="0">
              <a:solidFill>
                <a:schemeClr val="bg1"/>
              </a:solidFill>
            </a:endParaRPr>
          </a:p>
        </p:txBody>
      </p:sp>
      <p:sp>
        <p:nvSpPr>
          <p:cNvPr id="86" name="Rectangle 85">
            <a:extLst>
              <a:ext uri="{FF2B5EF4-FFF2-40B4-BE49-F238E27FC236}">
                <a16:creationId xmlns:a16="http://schemas.microsoft.com/office/drawing/2014/main" xmlns="" id="{78904376-F137-43EE-9E1C-EB0D7FEE53FA}"/>
              </a:ext>
            </a:extLst>
          </p:cNvPr>
          <p:cNvSpPr/>
          <p:nvPr/>
        </p:nvSpPr>
        <p:spPr>
          <a:xfrm>
            <a:off x="8090208" y="1276504"/>
            <a:ext cx="1287886" cy="215444"/>
          </a:xfrm>
          <a:prstGeom prst="rect">
            <a:avLst/>
          </a:prstGeom>
        </p:spPr>
        <p:txBody>
          <a:bodyPr wrap="square" lIns="0" tIns="0" rIns="0" bIns="0">
            <a:spAutoFit/>
          </a:bodyPr>
          <a:lstStyle/>
          <a:p>
            <a:r>
              <a:rPr lang="en-US" sz="1400">
                <a:solidFill>
                  <a:schemeClr val="bg1"/>
                </a:solidFill>
              </a:rPr>
              <a:t>Bajo</a:t>
            </a:r>
            <a:endParaRPr lang="en-US" sz="1400" dirty="0">
              <a:solidFill>
                <a:schemeClr val="bg1"/>
              </a:solidFill>
            </a:endParaRPr>
          </a:p>
        </p:txBody>
      </p:sp>
      <p:sp>
        <p:nvSpPr>
          <p:cNvPr id="7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7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73" name="Immagine 7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74"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287254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82AA24F-A199-4004-A2BB-B731A01696BC}"/>
              </a:ext>
            </a:extLst>
          </p:cNvPr>
          <p:cNvSpPr/>
          <p:nvPr/>
        </p:nvSpPr>
        <p:spPr>
          <a:xfrm>
            <a:off x="-3167" y="3854922"/>
            <a:ext cx="12192000" cy="32116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4" name="Group 3">
            <a:extLst>
              <a:ext uri="{FF2B5EF4-FFF2-40B4-BE49-F238E27FC236}">
                <a16:creationId xmlns:a16="http://schemas.microsoft.com/office/drawing/2014/main" xmlns="" id="{C36A8F34-9D70-4F25-A1CF-17C4A4D9E82D}"/>
              </a:ext>
            </a:extLst>
          </p:cNvPr>
          <p:cNvGrpSpPr/>
          <p:nvPr/>
        </p:nvGrpSpPr>
        <p:grpSpPr>
          <a:xfrm>
            <a:off x="2094079" y="3971838"/>
            <a:ext cx="4147230" cy="3209598"/>
            <a:chOff x="-1089491" y="1212855"/>
            <a:chExt cx="3993245" cy="6499148"/>
          </a:xfrm>
        </p:grpSpPr>
        <p:sp>
          <p:nvSpPr>
            <p:cNvPr id="5" name="TextBox 4">
              <a:extLst>
                <a:ext uri="{FF2B5EF4-FFF2-40B4-BE49-F238E27FC236}">
                  <a16:creationId xmlns:a16="http://schemas.microsoft.com/office/drawing/2014/main" xmlns="" id="{E6DC6699-C368-436D-9EAB-D576A4006C31}"/>
                </a:ext>
              </a:extLst>
            </p:cNvPr>
            <p:cNvSpPr txBox="1"/>
            <p:nvPr/>
          </p:nvSpPr>
          <p:spPr>
            <a:xfrm>
              <a:off x="-1089491" y="1212855"/>
              <a:ext cx="3859356" cy="623221"/>
            </a:xfrm>
            <a:prstGeom prst="rect">
              <a:avLst/>
            </a:prstGeom>
            <a:noFill/>
          </p:spPr>
          <p:txBody>
            <a:bodyPr wrap="square" rtlCol="0" anchor="ctr">
              <a:spAutoFit/>
            </a:bodyPr>
            <a:lstStyle/>
            <a:p>
              <a:pPr algn="ctr"/>
              <a:r>
                <a:rPr lang="en-US" altLang="ko-KR" sz="1400" b="1">
                  <a:cs typeface="Arial" pitchFamily="34" charset="0"/>
                </a:rPr>
                <a:t>Actividades; Experiencia y Recursos; Factores</a:t>
              </a:r>
              <a:endParaRPr lang="ko-KR" altLang="en-US" sz="1400" b="1" dirty="0">
                <a:cs typeface="Arial" pitchFamily="34" charset="0"/>
              </a:endParaRPr>
            </a:p>
          </p:txBody>
        </p:sp>
        <p:sp>
          <p:nvSpPr>
            <p:cNvPr id="6" name="TextBox 5">
              <a:extLst>
                <a:ext uri="{FF2B5EF4-FFF2-40B4-BE49-F238E27FC236}">
                  <a16:creationId xmlns:a16="http://schemas.microsoft.com/office/drawing/2014/main" xmlns="" id="{3663A193-0B40-4591-9B11-00F6D552E91A}"/>
                </a:ext>
              </a:extLst>
            </p:cNvPr>
            <p:cNvSpPr txBox="1"/>
            <p:nvPr/>
          </p:nvSpPr>
          <p:spPr>
            <a:xfrm>
              <a:off x="-941565" y="1916058"/>
              <a:ext cx="3845319" cy="5795945"/>
            </a:xfrm>
            <a:prstGeom prst="rect">
              <a:avLst/>
            </a:prstGeom>
            <a:noFill/>
          </p:spPr>
          <p:txBody>
            <a:bodyPr wrap="square" rtlCol="0">
              <a:spAutoFit/>
            </a:bodyPr>
            <a:lstStyle/>
            <a:p>
              <a:pPr marL="171450" indent="-171450">
                <a:buFont typeface="Arial" panose="020B0604020202020204" pitchFamily="34" charset="0"/>
                <a:buChar char="•"/>
              </a:pPr>
              <a:r>
                <a:rPr lang="en-US" altLang="ko-KR" sz="1200">
                  <a:solidFill>
                    <a:schemeClr val="bg1"/>
                  </a:solidFill>
                  <a:cs typeface="Arial" pitchFamily="34" charset="0"/>
                </a:rPr>
                <a:t>Mejorar el compromiso de los ciudadanos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dirty="0">
                  <a:solidFill>
                    <a:schemeClr val="bg1"/>
                  </a:solidFill>
                  <a:cs typeface="Arial" pitchFamily="34" charset="0"/>
                </a:rPr>
                <a:t>Networking</a:t>
              </a:r>
            </a:p>
            <a:p>
              <a:pPr marL="171450" indent="-171450">
                <a:buFont typeface="Arial" panose="020B0604020202020204" pitchFamily="34" charset="0"/>
                <a:buChar char="•"/>
              </a:pPr>
              <a:r>
                <a:rPr lang="en-US" altLang="ko-KR" sz="1200">
                  <a:solidFill>
                    <a:schemeClr val="bg1"/>
                  </a:solidFill>
                  <a:cs typeface="Arial" pitchFamily="34" charset="0"/>
                </a:rPr>
                <a:t>Voluntariado </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Crear un enlace (asociación) dentro de la comunidad</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dirty="0">
                  <a:solidFill>
                    <a:schemeClr val="bg1"/>
                  </a:solidFill>
                  <a:cs typeface="Arial" pitchFamily="34" charset="0"/>
                </a:rPr>
                <a:t>Marketing</a:t>
              </a:r>
            </a:p>
            <a:p>
              <a:pPr marL="171450" indent="-171450">
                <a:buFont typeface="Arial" panose="020B0604020202020204" pitchFamily="34" charset="0"/>
                <a:buChar char="•"/>
              </a:pPr>
              <a:r>
                <a:rPr lang="en-US" altLang="ko-KR" sz="1200">
                  <a:solidFill>
                    <a:schemeClr val="bg1"/>
                  </a:solidFill>
                  <a:cs typeface="Arial" pitchFamily="34" charset="0"/>
                </a:rPr>
                <a:t>Construir reputación</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Construir confianza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Forjar alianzas con otras empresas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Eventos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Mejorar la moral</a:t>
              </a:r>
            </a:p>
            <a:p>
              <a:pPr marL="171450" indent="-171450">
                <a:buFont typeface="Arial" panose="020B0604020202020204" pitchFamily="34" charset="0"/>
                <a:buChar char="•"/>
              </a:pPr>
              <a:r>
                <a:rPr lang="en-US" altLang="ko-KR" sz="1200">
                  <a:solidFill>
                    <a:schemeClr val="bg1"/>
                  </a:solidFill>
                  <a:cs typeface="Arial" pitchFamily="34" charset="0"/>
                </a:rPr>
                <a:t>Talentos </a:t>
              </a:r>
              <a:endParaRPr lang="en-US" altLang="ko-KR" sz="1200" dirty="0">
                <a:solidFill>
                  <a:schemeClr val="bg1"/>
                </a:solidFill>
                <a:cs typeface="Arial" pitchFamily="34" charset="0"/>
              </a:endParaRPr>
            </a:p>
            <a:p>
              <a:pPr marL="171450" indent="-171450">
                <a:buFont typeface="Arial" panose="020B0604020202020204" pitchFamily="34" charset="0"/>
                <a:buChar char="•"/>
              </a:pPr>
              <a:endParaRPr lang="en-US" altLang="ko-KR" sz="1200" dirty="0">
                <a:solidFill>
                  <a:schemeClr val="bg1"/>
                </a:solidFill>
                <a:cs typeface="Arial" pitchFamily="34" charset="0"/>
              </a:endParaRPr>
            </a:p>
            <a:p>
              <a:pPr marL="171450" indent="-171450">
                <a:buFont typeface="Arial" panose="020B0604020202020204" pitchFamily="34" charset="0"/>
                <a:buChar char="•"/>
              </a:pPr>
              <a:endParaRPr lang="en-US" altLang="ko-KR" sz="1200" dirty="0">
                <a:solidFill>
                  <a:schemeClr val="bg1"/>
                </a:solidFill>
                <a:cs typeface="Arial" pitchFamily="34" charset="0"/>
              </a:endParaRPr>
            </a:p>
            <a:p>
              <a:endParaRPr lang="en-US" altLang="ko-KR" sz="1200" dirty="0">
                <a:solidFill>
                  <a:schemeClr val="bg1"/>
                </a:solidFill>
                <a:cs typeface="Arial" pitchFamily="34" charset="0"/>
              </a:endParaRPr>
            </a:p>
            <a:p>
              <a:endParaRPr lang="en-US" altLang="ko-KR" sz="1200" dirty="0">
                <a:solidFill>
                  <a:schemeClr val="bg1"/>
                </a:solidFill>
                <a:cs typeface="Arial" pitchFamily="34" charset="0"/>
              </a:endParaRPr>
            </a:p>
          </p:txBody>
        </p:sp>
      </p:grpSp>
      <p:grpSp>
        <p:nvGrpSpPr>
          <p:cNvPr id="8" name="Group 7">
            <a:extLst>
              <a:ext uri="{FF2B5EF4-FFF2-40B4-BE49-F238E27FC236}">
                <a16:creationId xmlns:a16="http://schemas.microsoft.com/office/drawing/2014/main" xmlns="" id="{A173A031-007A-48ED-AE10-4FE0BD41F220}"/>
              </a:ext>
            </a:extLst>
          </p:cNvPr>
          <p:cNvGrpSpPr/>
          <p:nvPr/>
        </p:nvGrpSpPr>
        <p:grpSpPr>
          <a:xfrm>
            <a:off x="175729" y="3875586"/>
            <a:ext cx="2044111" cy="2535600"/>
            <a:chOff x="-2511821" y="1134168"/>
            <a:chExt cx="4876527" cy="2535600"/>
          </a:xfrm>
        </p:grpSpPr>
        <p:sp>
          <p:nvSpPr>
            <p:cNvPr id="9" name="TextBox 8">
              <a:extLst>
                <a:ext uri="{FF2B5EF4-FFF2-40B4-BE49-F238E27FC236}">
                  <a16:creationId xmlns:a16="http://schemas.microsoft.com/office/drawing/2014/main" xmlns="" id="{4C78E069-0E8C-4EFE-AD66-D9139AC14BF3}"/>
                </a:ext>
              </a:extLst>
            </p:cNvPr>
            <p:cNvSpPr txBox="1"/>
            <p:nvPr/>
          </p:nvSpPr>
          <p:spPr>
            <a:xfrm>
              <a:off x="-2511821" y="1134168"/>
              <a:ext cx="4876527" cy="307777"/>
            </a:xfrm>
            <a:prstGeom prst="rect">
              <a:avLst/>
            </a:prstGeom>
            <a:noFill/>
          </p:spPr>
          <p:txBody>
            <a:bodyPr wrap="square" rtlCol="0" anchor="ctr">
              <a:spAutoFit/>
            </a:bodyPr>
            <a:lstStyle/>
            <a:p>
              <a:pPr algn="ctr"/>
              <a:r>
                <a:rPr lang="es-ES" altLang="ko-KR" sz="1400" b="1">
                  <a:cs typeface="Arial" pitchFamily="34" charset="0"/>
                </a:rPr>
                <a:t>Inicio – Preparación </a:t>
              </a:r>
              <a:endParaRPr lang="es-ES" altLang="ko-KR" sz="1400" b="1" dirty="0">
                <a:cs typeface="Arial" pitchFamily="34" charset="0"/>
              </a:endParaRPr>
            </a:p>
          </p:txBody>
        </p:sp>
        <p:sp>
          <p:nvSpPr>
            <p:cNvPr id="10" name="TextBox 9">
              <a:extLst>
                <a:ext uri="{FF2B5EF4-FFF2-40B4-BE49-F238E27FC236}">
                  <a16:creationId xmlns:a16="http://schemas.microsoft.com/office/drawing/2014/main" xmlns="" id="{454A10CA-A0FF-4EE7-85AE-E3FFCEB96799}"/>
                </a:ext>
              </a:extLst>
            </p:cNvPr>
            <p:cNvSpPr txBox="1"/>
            <p:nvPr/>
          </p:nvSpPr>
          <p:spPr>
            <a:xfrm>
              <a:off x="-2259646" y="1361444"/>
              <a:ext cx="4237312" cy="2308324"/>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Observar el nivel de conocimientos básicos de la persona que elige el área clave</a:t>
              </a:r>
            </a:p>
            <a:p>
              <a:pPr marL="171450" indent="-171450">
                <a:buFont typeface="Arial" panose="020B0604020202020204" pitchFamily="34" charset="0"/>
                <a:buChar char="•"/>
              </a:pPr>
              <a:r>
                <a:rPr lang="en-US" altLang="ko-KR" sz="1200">
                  <a:solidFill>
                    <a:schemeClr val="bg1"/>
                  </a:solidFill>
                  <a:cs typeface="Arial" pitchFamily="34" charset="0"/>
                </a:rPr>
                <a:t>Observar los antecedentes de la persona</a:t>
              </a:r>
            </a:p>
            <a:p>
              <a:pPr marL="171450" indent="-171450">
                <a:buFont typeface="Arial" panose="020B0604020202020204" pitchFamily="34" charset="0"/>
                <a:buChar char="•"/>
              </a:pPr>
              <a:r>
                <a:rPr lang="en-US" altLang="ko-KR" sz="1200">
                  <a:solidFill>
                    <a:schemeClr val="bg1"/>
                  </a:solidFill>
                  <a:cs typeface="Arial" pitchFamily="34" charset="0"/>
                </a:rPr>
                <a:t>Reconocer los resultados previos</a:t>
              </a:r>
            </a:p>
            <a:p>
              <a:pPr marL="171450" indent="-171450">
                <a:buFont typeface="Arial" panose="020B0604020202020204" pitchFamily="34" charset="0"/>
                <a:buChar char="•"/>
              </a:pPr>
              <a:r>
                <a:rPr lang="en-US" altLang="ko-KR" sz="1200">
                  <a:solidFill>
                    <a:schemeClr val="bg1"/>
                  </a:solidFill>
                  <a:cs typeface="Arial" pitchFamily="34" charset="0"/>
                </a:rPr>
                <a:t>Tipo de actividad empresarial que desarrolla</a:t>
              </a:r>
              <a:endParaRPr lang="en-US" altLang="ko-KR" sz="1200" dirty="0">
                <a:solidFill>
                  <a:schemeClr val="bg1"/>
                </a:solidFill>
                <a:cs typeface="Arial" pitchFamily="34" charset="0"/>
              </a:endParaRPr>
            </a:p>
          </p:txBody>
        </p:sp>
      </p:grpSp>
      <p:grpSp>
        <p:nvGrpSpPr>
          <p:cNvPr id="14" name="Group 13">
            <a:extLst>
              <a:ext uri="{FF2B5EF4-FFF2-40B4-BE49-F238E27FC236}">
                <a16:creationId xmlns:a16="http://schemas.microsoft.com/office/drawing/2014/main" xmlns="" id="{03CE8D7C-4732-486F-BFC3-D6C4F3BEC732}"/>
              </a:ext>
            </a:extLst>
          </p:cNvPr>
          <p:cNvGrpSpPr/>
          <p:nvPr/>
        </p:nvGrpSpPr>
        <p:grpSpPr>
          <a:xfrm>
            <a:off x="10317056" y="3914190"/>
            <a:ext cx="1681671" cy="2734478"/>
            <a:chOff x="15964" y="1118847"/>
            <a:chExt cx="4011873" cy="2734478"/>
          </a:xfrm>
        </p:grpSpPr>
        <p:sp>
          <p:nvSpPr>
            <p:cNvPr id="15" name="TextBox 14">
              <a:extLst>
                <a:ext uri="{FF2B5EF4-FFF2-40B4-BE49-F238E27FC236}">
                  <a16:creationId xmlns:a16="http://schemas.microsoft.com/office/drawing/2014/main" xmlns="" id="{8F63C282-862C-4EAB-AC8A-A86338579EF2}"/>
                </a:ext>
              </a:extLst>
            </p:cNvPr>
            <p:cNvSpPr txBox="1"/>
            <p:nvPr/>
          </p:nvSpPr>
          <p:spPr>
            <a:xfrm>
              <a:off x="15964" y="1118847"/>
              <a:ext cx="3859356" cy="307777"/>
            </a:xfrm>
            <a:prstGeom prst="rect">
              <a:avLst/>
            </a:prstGeom>
            <a:noFill/>
          </p:spPr>
          <p:txBody>
            <a:bodyPr wrap="square" rtlCol="0" anchor="ctr">
              <a:spAutoFit/>
            </a:bodyPr>
            <a:lstStyle/>
            <a:p>
              <a:pPr algn="ctr"/>
              <a:r>
                <a:rPr lang="es-ES" altLang="ko-KR" sz="1400" b="1">
                  <a:cs typeface="Arial" pitchFamily="34" charset="0"/>
                </a:rPr>
                <a:t>Evaluación</a:t>
              </a:r>
              <a:endParaRPr lang="es-ES" altLang="ko-KR" sz="1400" b="1" dirty="0">
                <a:cs typeface="Arial" pitchFamily="34" charset="0"/>
              </a:endParaRPr>
            </a:p>
          </p:txBody>
        </p:sp>
        <p:sp>
          <p:nvSpPr>
            <p:cNvPr id="16" name="TextBox 15">
              <a:extLst>
                <a:ext uri="{FF2B5EF4-FFF2-40B4-BE49-F238E27FC236}">
                  <a16:creationId xmlns:a16="http://schemas.microsoft.com/office/drawing/2014/main" xmlns="" id="{654F7C95-FF7D-4191-994C-BE67002BF6CE}"/>
                </a:ext>
              </a:extLst>
            </p:cNvPr>
            <p:cNvSpPr txBox="1"/>
            <p:nvPr/>
          </p:nvSpPr>
          <p:spPr>
            <a:xfrm>
              <a:off x="182518" y="1360335"/>
              <a:ext cx="3845319" cy="2492990"/>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Fase final – evaluación de los resultados (problema/s resueltos)</a:t>
              </a:r>
            </a:p>
            <a:p>
              <a:pPr marL="171450" indent="-171450">
                <a:buFont typeface="Arial" panose="020B0604020202020204" pitchFamily="34" charset="0"/>
                <a:buChar char="•"/>
              </a:pPr>
              <a:r>
                <a:rPr lang="en-GB" altLang="ko-KR" sz="1200">
                  <a:solidFill>
                    <a:schemeClr val="bg1"/>
                  </a:solidFill>
                  <a:cs typeface="Arial" pitchFamily="34" charset="0"/>
                </a:rPr>
                <a:t>Escribir un informe sobre los problemas resueltos y cómo se ha hecho</a:t>
              </a:r>
            </a:p>
            <a:p>
              <a:pPr marL="171450" indent="-171450">
                <a:buFont typeface="Arial" panose="020B0604020202020204" pitchFamily="34" charset="0"/>
                <a:buChar char="•"/>
              </a:pPr>
              <a:r>
                <a:rPr lang="es-ES" altLang="ko-KR" sz="1200">
                  <a:solidFill>
                    <a:schemeClr val="bg1"/>
                  </a:solidFill>
                  <a:cs typeface="Arial" pitchFamily="34" charset="0"/>
                </a:rPr>
                <a:t>Revisión de las notas tomadas de los resultados previos</a:t>
              </a:r>
              <a:endParaRPr lang="ko-KR" altLang="en-US" sz="1200" dirty="0">
                <a:solidFill>
                  <a:schemeClr val="bg1"/>
                </a:solidFill>
                <a:cs typeface="Arial" pitchFamily="34" charset="0"/>
              </a:endParaRPr>
            </a:p>
          </p:txBody>
        </p:sp>
      </p:grpSp>
      <p:sp>
        <p:nvSpPr>
          <p:cNvPr id="20" name="Regular Pentagon 33">
            <a:extLst>
              <a:ext uri="{FF2B5EF4-FFF2-40B4-BE49-F238E27FC236}">
                <a16:creationId xmlns:a16="http://schemas.microsoft.com/office/drawing/2014/main" xmlns="" id="{886318EB-2ECF-4508-965E-C02103FB5697}"/>
              </a:ext>
            </a:extLst>
          </p:cNvPr>
          <p:cNvSpPr/>
          <p:nvPr/>
        </p:nvSpPr>
        <p:spPr>
          <a:xfrm>
            <a:off x="10691595" y="2692306"/>
            <a:ext cx="868662" cy="827297"/>
          </a:xfrm>
          <a:prstGeom prst="pentagon">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2" name="Regular Pentagon 35">
            <a:extLst>
              <a:ext uri="{FF2B5EF4-FFF2-40B4-BE49-F238E27FC236}">
                <a16:creationId xmlns:a16="http://schemas.microsoft.com/office/drawing/2014/main" xmlns="" id="{C070460C-887F-4203-B5A4-E3F965DEAB04}"/>
              </a:ext>
            </a:extLst>
          </p:cNvPr>
          <p:cNvSpPr/>
          <p:nvPr/>
        </p:nvSpPr>
        <p:spPr>
          <a:xfrm>
            <a:off x="3432310" y="2050368"/>
            <a:ext cx="1234795" cy="1175995"/>
          </a:xfrm>
          <a:prstGeom prst="pent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Regular Pentagon 36">
            <a:extLst>
              <a:ext uri="{FF2B5EF4-FFF2-40B4-BE49-F238E27FC236}">
                <a16:creationId xmlns:a16="http://schemas.microsoft.com/office/drawing/2014/main" xmlns="" id="{33BA57ED-0D22-4D7C-9050-AA2829AA8700}"/>
              </a:ext>
            </a:extLst>
          </p:cNvPr>
          <p:cNvSpPr/>
          <p:nvPr/>
        </p:nvSpPr>
        <p:spPr>
          <a:xfrm>
            <a:off x="631132" y="2442884"/>
            <a:ext cx="878061" cy="836248"/>
          </a:xfrm>
          <a:prstGeom prst="pent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cxnSp>
        <p:nvCxnSpPr>
          <p:cNvPr id="24" name="Straight Arrow Connector 23">
            <a:extLst>
              <a:ext uri="{FF2B5EF4-FFF2-40B4-BE49-F238E27FC236}">
                <a16:creationId xmlns:a16="http://schemas.microsoft.com/office/drawing/2014/main" xmlns="" id="{F40E10F5-BD09-4568-8A6D-36239978B38E}"/>
              </a:ext>
            </a:extLst>
          </p:cNvPr>
          <p:cNvCxnSpPr>
            <a:cxnSpLocks/>
          </p:cNvCxnSpPr>
          <p:nvPr/>
        </p:nvCxnSpPr>
        <p:spPr>
          <a:xfrm>
            <a:off x="4049706" y="3095407"/>
            <a:ext cx="0" cy="695001"/>
          </a:xfrm>
          <a:prstGeom prst="straightConnector1">
            <a:avLst/>
          </a:prstGeom>
          <a:ln w="31750">
            <a:solidFill>
              <a:srgbClr val="92D05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DE0C8D4D-6001-4DF9-A84A-584BB53A0FAA}"/>
              </a:ext>
            </a:extLst>
          </p:cNvPr>
          <p:cNvCxnSpPr>
            <a:cxnSpLocks/>
          </p:cNvCxnSpPr>
          <p:nvPr/>
        </p:nvCxnSpPr>
        <p:spPr>
          <a:xfrm>
            <a:off x="1046391" y="3266299"/>
            <a:ext cx="2409" cy="549124"/>
          </a:xfrm>
          <a:prstGeom prst="straightConnector1">
            <a:avLst/>
          </a:prstGeom>
          <a:ln w="31750">
            <a:solidFill>
              <a:srgbClr val="00B0F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EE0CF7AB-E9C6-41A6-AF45-6B67BA0056BF}"/>
              </a:ext>
            </a:extLst>
          </p:cNvPr>
          <p:cNvCxnSpPr>
            <a:cxnSpLocks/>
          </p:cNvCxnSpPr>
          <p:nvPr/>
        </p:nvCxnSpPr>
        <p:spPr>
          <a:xfrm>
            <a:off x="11125926" y="3510426"/>
            <a:ext cx="2941" cy="333943"/>
          </a:xfrm>
          <a:prstGeom prst="straightConnector1">
            <a:avLst/>
          </a:prstGeom>
          <a:ln w="31750">
            <a:solidFill>
              <a:srgbClr val="FA9106"/>
            </a:solidFill>
            <a:tailEnd type="oval" w="lg" len="lg"/>
          </a:ln>
        </p:spPr>
        <p:style>
          <a:lnRef idx="1">
            <a:schemeClr val="accent1"/>
          </a:lnRef>
          <a:fillRef idx="0">
            <a:schemeClr val="accent1"/>
          </a:fillRef>
          <a:effectRef idx="0">
            <a:schemeClr val="accent1"/>
          </a:effectRef>
          <a:fontRef idx="minor">
            <a:schemeClr val="tx1"/>
          </a:fontRef>
        </p:style>
      </p:cxnSp>
      <p:grpSp>
        <p:nvGrpSpPr>
          <p:cNvPr id="38" name="Grupo 37">
            <a:extLst>
              <a:ext uri="{FF2B5EF4-FFF2-40B4-BE49-F238E27FC236}">
                <a16:creationId xmlns:a16="http://schemas.microsoft.com/office/drawing/2014/main" xmlns="" id="{9612533E-D97B-4763-B882-EC49D60E0C3B}"/>
              </a:ext>
            </a:extLst>
          </p:cNvPr>
          <p:cNvGrpSpPr/>
          <p:nvPr/>
        </p:nvGrpSpPr>
        <p:grpSpPr>
          <a:xfrm>
            <a:off x="5945445" y="1769791"/>
            <a:ext cx="4597660" cy="4825045"/>
            <a:chOff x="5339807" y="1710649"/>
            <a:chExt cx="4533490" cy="4825045"/>
          </a:xfrm>
        </p:grpSpPr>
        <p:sp>
          <p:nvSpPr>
            <p:cNvPr id="7" name="Regular Pentagon 3">
              <a:extLst>
                <a:ext uri="{FF2B5EF4-FFF2-40B4-BE49-F238E27FC236}">
                  <a16:creationId xmlns:a16="http://schemas.microsoft.com/office/drawing/2014/main" xmlns="" id="{007613A2-BBB7-41FB-AE33-0F735DC63FE4}"/>
                </a:ext>
              </a:extLst>
            </p:cNvPr>
            <p:cNvSpPr/>
            <p:nvPr/>
          </p:nvSpPr>
          <p:spPr>
            <a:xfrm>
              <a:off x="6429550" y="1710649"/>
              <a:ext cx="1564463" cy="1548557"/>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nvGrpSpPr>
            <p:cNvPr id="11" name="Group 10">
              <a:extLst>
                <a:ext uri="{FF2B5EF4-FFF2-40B4-BE49-F238E27FC236}">
                  <a16:creationId xmlns:a16="http://schemas.microsoft.com/office/drawing/2014/main" xmlns="" id="{875321ED-8401-4C3C-A381-A274F3016E1B}"/>
                </a:ext>
              </a:extLst>
            </p:cNvPr>
            <p:cNvGrpSpPr/>
            <p:nvPr/>
          </p:nvGrpSpPr>
          <p:grpSpPr>
            <a:xfrm>
              <a:off x="5339807" y="3785430"/>
              <a:ext cx="4533490" cy="2750264"/>
              <a:chOff x="-2376554" y="1150215"/>
              <a:chExt cx="10815304" cy="2750264"/>
            </a:xfrm>
          </p:grpSpPr>
          <p:sp>
            <p:nvSpPr>
              <p:cNvPr id="12" name="TextBox 11">
                <a:extLst>
                  <a:ext uri="{FF2B5EF4-FFF2-40B4-BE49-F238E27FC236}">
                    <a16:creationId xmlns:a16="http://schemas.microsoft.com/office/drawing/2014/main" xmlns="" id="{B4C752BA-150A-4074-89F2-2CD6FF0D5A78}"/>
                  </a:ext>
                </a:extLst>
              </p:cNvPr>
              <p:cNvSpPr txBox="1"/>
              <p:nvPr/>
            </p:nvSpPr>
            <p:spPr>
              <a:xfrm>
                <a:off x="100720" y="1150215"/>
                <a:ext cx="4186451" cy="523220"/>
              </a:xfrm>
              <a:prstGeom prst="rect">
                <a:avLst/>
              </a:prstGeom>
              <a:noFill/>
            </p:spPr>
            <p:txBody>
              <a:bodyPr wrap="square" rtlCol="0" anchor="ctr">
                <a:spAutoFit/>
              </a:bodyPr>
              <a:lstStyle/>
              <a:p>
                <a:pPr algn="ctr"/>
                <a:r>
                  <a:rPr lang="en-US" altLang="ko-KR" sz="1400" b="1">
                    <a:cs typeface="Arial" pitchFamily="34" charset="0"/>
                  </a:rPr>
                  <a:t>Formas de participación</a:t>
                </a:r>
                <a:endParaRPr lang="ko-KR" altLang="en-US" sz="1400" b="1" dirty="0">
                  <a:cs typeface="Arial" pitchFamily="34" charset="0"/>
                </a:endParaRPr>
              </a:p>
            </p:txBody>
          </p:sp>
          <p:sp>
            <p:nvSpPr>
              <p:cNvPr id="13" name="TextBox 12">
                <a:extLst>
                  <a:ext uri="{FF2B5EF4-FFF2-40B4-BE49-F238E27FC236}">
                    <a16:creationId xmlns:a16="http://schemas.microsoft.com/office/drawing/2014/main" xmlns="" id="{E948C1F5-A3CC-49CA-B47C-D4A7608A2295}"/>
                  </a:ext>
                </a:extLst>
              </p:cNvPr>
              <p:cNvSpPr txBox="1"/>
              <p:nvPr/>
            </p:nvSpPr>
            <p:spPr>
              <a:xfrm>
                <a:off x="-2376554" y="1592155"/>
                <a:ext cx="10815304" cy="2308324"/>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Servicios e información médica</a:t>
                </a:r>
                <a:endParaRPr lang="en-US" altLang="ko-KR" sz="120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Iniciar actividades para controlar la contaminación</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Apoyo a la comunidad mediante la detección y el tratamiento de enfermedades prevalentes</a:t>
                </a:r>
              </a:p>
              <a:p>
                <a:pPr marL="171450" indent="-171450">
                  <a:buFont typeface="Arial" panose="020B0604020202020204" pitchFamily="34" charset="0"/>
                  <a:buChar char="•"/>
                </a:pPr>
                <a:r>
                  <a:rPr lang="en-US" altLang="ko-KR" sz="1200">
                    <a:solidFill>
                      <a:schemeClr val="bg1"/>
                    </a:solidFill>
                    <a:cs typeface="Arial" pitchFamily="34" charset="0"/>
                  </a:rPr>
                  <a:t>Ampliar la atención primaria gratuita o subvencionada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Instauración de políticas de igualdad de género</a:t>
                </a:r>
              </a:p>
              <a:p>
                <a:pPr marL="171450" indent="-171450">
                  <a:buFont typeface="Arial" panose="020B0604020202020204" pitchFamily="34" charset="0"/>
                  <a:buChar char="•"/>
                </a:pPr>
                <a:r>
                  <a:rPr lang="es-ES" altLang="ko-KR" sz="1200">
                    <a:solidFill>
                      <a:schemeClr val="bg1"/>
                    </a:solidFill>
                    <a:cs typeface="Arial" pitchFamily="34" charset="0"/>
                  </a:rPr>
                  <a:t>Proporcionar una alfabetización complementaria gratuita o asequible</a:t>
                </a:r>
              </a:p>
              <a:p>
                <a:pPr marL="171450" indent="-171450">
                  <a:buFont typeface="Arial" panose="020B0604020202020204" pitchFamily="34" charset="0"/>
                  <a:buChar char="•"/>
                </a:pPr>
                <a:r>
                  <a:rPr lang="es-ES" altLang="ko-KR" sz="1200">
                    <a:solidFill>
                      <a:schemeClr val="bg1"/>
                    </a:solidFill>
                    <a:cs typeface="Arial" pitchFamily="34" charset="0"/>
                  </a:rPr>
                  <a:t>Aportar liderazgo y conocimientos adicionales relacionados con la salud y la seguridad en el lugar de trabajo</a:t>
                </a:r>
              </a:p>
              <a:p>
                <a:pPr marL="171450" indent="-171450">
                  <a:buFont typeface="Arial" panose="020B0604020202020204" pitchFamily="34" charset="0"/>
                  <a:buChar char="•"/>
                </a:pPr>
                <a:r>
                  <a:rPr lang="es-ES" altLang="ko-KR" sz="1200">
                    <a:solidFill>
                      <a:schemeClr val="bg1"/>
                    </a:solidFill>
                    <a:cs typeface="Arial" pitchFamily="34" charset="0"/>
                  </a:rPr>
                  <a:t>Ampliar el acceso a los medicamentos antirretrovirales</a:t>
                </a:r>
              </a:p>
              <a:p>
                <a:pPr marL="171450" indent="-171450">
                  <a:buFont typeface="Arial" panose="020B0604020202020204" pitchFamily="34" charset="0"/>
                  <a:buChar char="•"/>
                </a:pPr>
                <a:r>
                  <a:rPr lang="es-ES" altLang="ko-KR" sz="1200">
                    <a:solidFill>
                      <a:schemeClr val="bg1"/>
                    </a:solidFill>
                    <a:cs typeface="Arial" pitchFamily="34" charset="0"/>
                  </a:rPr>
                  <a:t>Subvencionar el transporte público y las bicicletas</a:t>
                </a:r>
                <a:endParaRPr lang="en-US" altLang="ko-KR" sz="1200" dirty="0">
                  <a:solidFill>
                    <a:schemeClr val="bg1"/>
                  </a:solidFill>
                  <a:cs typeface="Arial" pitchFamily="34" charset="0"/>
                </a:endParaRPr>
              </a:p>
            </p:txBody>
          </p:sp>
        </p:grpSp>
        <p:cxnSp>
          <p:nvCxnSpPr>
            <p:cNvPr id="28" name="Straight Arrow Connector 27">
              <a:extLst>
                <a:ext uri="{FF2B5EF4-FFF2-40B4-BE49-F238E27FC236}">
                  <a16:creationId xmlns:a16="http://schemas.microsoft.com/office/drawing/2014/main" xmlns="" id="{0967C8AA-839C-4265-92AD-DFAB1197F562}"/>
                </a:ext>
              </a:extLst>
            </p:cNvPr>
            <p:cNvCxnSpPr>
              <a:cxnSpLocks/>
            </p:cNvCxnSpPr>
            <p:nvPr/>
          </p:nvCxnSpPr>
          <p:spPr>
            <a:xfrm flipH="1">
              <a:off x="7167625" y="2791914"/>
              <a:ext cx="6259" cy="1002190"/>
            </a:xfrm>
            <a:prstGeom prst="straightConnector1">
              <a:avLst/>
            </a:prstGeom>
            <a:ln w="31750">
              <a:solidFill>
                <a:srgbClr val="FF0000"/>
              </a:solidFill>
              <a:tailEnd type="oval" w="lg" len="lg"/>
            </a:ln>
          </p:spPr>
          <p:style>
            <a:lnRef idx="1">
              <a:schemeClr val="accent1"/>
            </a:lnRef>
            <a:fillRef idx="0">
              <a:schemeClr val="accent1"/>
            </a:fillRef>
            <a:effectRef idx="0">
              <a:schemeClr val="accent1"/>
            </a:effectRef>
            <a:fontRef idx="minor">
              <a:schemeClr val="tx1"/>
            </a:fontRef>
          </p:style>
        </p:cxnSp>
        <p:sp>
          <p:nvSpPr>
            <p:cNvPr id="31" name="Rectangle 9">
              <a:extLst>
                <a:ext uri="{FF2B5EF4-FFF2-40B4-BE49-F238E27FC236}">
                  <a16:creationId xmlns:a16="http://schemas.microsoft.com/office/drawing/2014/main" xmlns="" id="{2220AF02-0A34-414D-BD29-85FE9F0FE316}"/>
                </a:ext>
              </a:extLst>
            </p:cNvPr>
            <p:cNvSpPr/>
            <p:nvPr/>
          </p:nvSpPr>
          <p:spPr>
            <a:xfrm>
              <a:off x="6949148" y="2168843"/>
              <a:ext cx="525265" cy="524412"/>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sp>
        <p:nvSpPr>
          <p:cNvPr id="33" name="Round Same Side Corner Rectangle 36">
            <a:extLst>
              <a:ext uri="{FF2B5EF4-FFF2-40B4-BE49-F238E27FC236}">
                <a16:creationId xmlns:a16="http://schemas.microsoft.com/office/drawing/2014/main" xmlns="" id="{638F2558-59D5-4FB5-902E-CF483C2F416D}"/>
              </a:ext>
            </a:extLst>
          </p:cNvPr>
          <p:cNvSpPr>
            <a:spLocks noChangeAspect="1"/>
          </p:cNvSpPr>
          <p:nvPr/>
        </p:nvSpPr>
        <p:spPr>
          <a:xfrm>
            <a:off x="3851707" y="2519443"/>
            <a:ext cx="396000" cy="313084"/>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34" name="Imagen 33">
            <a:extLst>
              <a:ext uri="{FF2B5EF4-FFF2-40B4-BE49-F238E27FC236}">
                <a16:creationId xmlns:a16="http://schemas.microsoft.com/office/drawing/2014/main" xmlns="" id="{909EF28C-890A-42C1-87AD-9DC69AA0E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35" name="Marcador de contenido 5">
            <a:extLst>
              <a:ext uri="{FF2B5EF4-FFF2-40B4-BE49-F238E27FC236}">
                <a16:creationId xmlns:a16="http://schemas.microsoft.com/office/drawing/2014/main" xmlns="" id="{ED44F5E7-B150-4A46-8A3D-9DDC3B95CF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0" name="Rectangle 4">
            <a:extLst>
              <a:ext uri="{FF2B5EF4-FFF2-40B4-BE49-F238E27FC236}">
                <a16:creationId xmlns:a16="http://schemas.microsoft.com/office/drawing/2014/main" xmlns="" id="{4012B79C-2EDE-4485-9EE6-7AF0F36D0975}"/>
              </a:ext>
            </a:extLst>
          </p:cNvPr>
          <p:cNvSpPr/>
          <p:nvPr/>
        </p:nvSpPr>
        <p:spPr>
          <a:xfrm>
            <a:off x="1478596" y="420492"/>
            <a:ext cx="10985624" cy="861774"/>
          </a:xfrm>
          <a:prstGeom prst="rect">
            <a:avLst/>
          </a:prstGeom>
        </p:spPr>
        <p:txBody>
          <a:bodyPr wrap="square" lIns="0" tIns="0" rIns="0" bIns="0" anchor="t">
            <a:spAutoFit/>
          </a:bodyPr>
          <a:lstStyle/>
          <a:p>
            <a:pPr lvl="0" algn="ctr" defTabSz="457200">
              <a:defRPr/>
            </a:pPr>
            <a:r>
              <a:rPr lang="en-US" sz="2400" b="1">
                <a:latin typeface="Arial Black" panose="020B0A04020102020204" pitchFamily="34" charset="0"/>
              </a:rPr>
              <a:t>Participación de la empresa en la comunidad</a:t>
            </a:r>
          </a:p>
          <a:p>
            <a:pPr lvl="0" algn="ctr" defTabSz="457200">
              <a:defRPr/>
            </a:pPr>
            <a:endParaRPr lang="es-ES" sz="3200" b="1" dirty="0"/>
          </a:p>
        </p:txBody>
      </p:sp>
      <p:sp>
        <p:nvSpPr>
          <p:cNvPr id="41" name="Rectangle 5">
            <a:extLst>
              <a:ext uri="{FF2B5EF4-FFF2-40B4-BE49-F238E27FC236}">
                <a16:creationId xmlns:a16="http://schemas.microsoft.com/office/drawing/2014/main" xmlns="" id="{6FE5C451-1AC4-4F25-9923-BD41E289D441}"/>
              </a:ext>
            </a:extLst>
          </p:cNvPr>
          <p:cNvSpPr/>
          <p:nvPr/>
        </p:nvSpPr>
        <p:spPr>
          <a:xfrm>
            <a:off x="2393960" y="1002396"/>
            <a:ext cx="7992911" cy="553998"/>
          </a:xfrm>
          <a:prstGeom prst="rect">
            <a:avLst/>
          </a:prstGeom>
        </p:spPr>
        <p:txBody>
          <a:bodyPr wrap="square" lIns="0" tIns="0" rIns="0" bIns="0" anchor="t">
            <a:spAutoFit/>
          </a:bodyPr>
          <a:lstStyle/>
          <a:p>
            <a:pPr lvl="0" algn="ctr" defTabSz="457200">
              <a:defRPr/>
            </a:pPr>
            <a:r>
              <a:rPr lang="en-US"/>
              <a:t>Detección de las </a:t>
            </a:r>
            <a:r>
              <a:rPr lang="en-US" b="1">
                <a:solidFill>
                  <a:srgbClr val="92D050"/>
                </a:solidFill>
              </a:rPr>
              <a:t>actividades, experiencia, recursos, factores</a:t>
            </a:r>
            <a:endParaRPr lang="en-US" dirty="0"/>
          </a:p>
          <a:p>
            <a:pPr lvl="0" algn="ctr" defTabSz="457200">
              <a:defRPr/>
            </a:pPr>
            <a:r>
              <a:rPr lang="en-US"/>
              <a:t>y selección de los </a:t>
            </a:r>
            <a:r>
              <a:rPr lang="es-ES" b="1">
                <a:solidFill>
                  <a:srgbClr val="FF0000"/>
                </a:solidFill>
              </a:rPr>
              <a:t>métodos</a:t>
            </a:r>
            <a:r>
              <a:rPr lang="es-ES"/>
              <a:t> a aplicar</a:t>
            </a:r>
            <a:endParaRPr lang="es-ES" dirty="0"/>
          </a:p>
        </p:txBody>
      </p:sp>
      <p:sp>
        <p:nvSpPr>
          <p:cNvPr id="37" name="Rectangle 16">
            <a:extLst>
              <a:ext uri="{FF2B5EF4-FFF2-40B4-BE49-F238E27FC236}">
                <a16:creationId xmlns:a16="http://schemas.microsoft.com/office/drawing/2014/main" xmlns="" id="{6F2F7F3A-7B8E-4939-9447-24C81E745051}"/>
              </a:ext>
            </a:extLst>
          </p:cNvPr>
          <p:cNvSpPr/>
          <p:nvPr/>
        </p:nvSpPr>
        <p:spPr>
          <a:xfrm rot="2700000">
            <a:off x="2850722" y="146626"/>
            <a:ext cx="294661" cy="552456"/>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pic>
        <p:nvPicPr>
          <p:cNvPr id="2" name="Picture 1"/>
          <p:cNvPicPr>
            <a:picLocks noChangeAspect="1"/>
          </p:cNvPicPr>
          <p:nvPr/>
        </p:nvPicPr>
        <p:blipFill>
          <a:blip r:embed="rId4"/>
          <a:stretch>
            <a:fillRect/>
          </a:stretch>
        </p:blipFill>
        <p:spPr>
          <a:xfrm>
            <a:off x="10961319" y="2995232"/>
            <a:ext cx="329213" cy="323116"/>
          </a:xfrm>
          <a:prstGeom prst="rect">
            <a:avLst/>
          </a:prstGeom>
        </p:spPr>
      </p:pic>
      <p:pic>
        <p:nvPicPr>
          <p:cNvPr id="17" name="Picture 16"/>
          <p:cNvPicPr>
            <a:picLocks noChangeAspect="1"/>
          </p:cNvPicPr>
          <p:nvPr/>
        </p:nvPicPr>
        <p:blipFill>
          <a:blip r:embed="rId5"/>
          <a:stretch>
            <a:fillRect/>
          </a:stretch>
        </p:blipFill>
        <p:spPr>
          <a:xfrm>
            <a:off x="878121" y="2724764"/>
            <a:ext cx="384081" cy="353599"/>
          </a:xfrm>
          <a:prstGeom prst="rect">
            <a:avLst/>
          </a:prstGeom>
        </p:spPr>
      </p:pic>
      <p:sp>
        <p:nvSpPr>
          <p:cNvPr id="3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73505" y="6452274"/>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425902"/>
            <a:ext cx="905274" cy="576706"/>
          </a:xfrm>
          <a:prstGeom prst="rect">
            <a:avLst/>
          </a:prstGeom>
        </p:spPr>
      </p:pic>
      <p:pic>
        <p:nvPicPr>
          <p:cNvPr id="42" name="Immagine 4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71344" y="6577823"/>
            <a:ext cx="1127226" cy="392481"/>
          </a:xfrm>
          <a:prstGeom prst="rect">
            <a:avLst/>
          </a:prstGeom>
          <a:noFill/>
        </p:spPr>
      </p:pic>
      <p:sp>
        <p:nvSpPr>
          <p:cNvPr id="43" name="CasellaDiTesto 25"/>
          <p:cNvSpPr txBox="1"/>
          <p:nvPr/>
        </p:nvSpPr>
        <p:spPr>
          <a:xfrm>
            <a:off x="7466495" y="6360312"/>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89091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1CB4D2D-17F6-483D-A487-90EC28EE00BF}"/>
              </a:ext>
            </a:extLst>
          </p:cNvPr>
          <p:cNvSpPr/>
          <p:nvPr/>
        </p:nvSpPr>
        <p:spPr>
          <a:xfrm>
            <a:off x="751233" y="468855"/>
            <a:ext cx="10985624" cy="492443"/>
          </a:xfrm>
          <a:prstGeom prst="rect">
            <a:avLst/>
          </a:prstGeom>
        </p:spPr>
        <p:txBody>
          <a:bodyPr wrap="square" lIns="0" tIns="0" rIns="0" bIns="0" anchor="t">
            <a:spAutoFit/>
          </a:bodyPr>
          <a:lstStyle/>
          <a:p>
            <a:pPr lvl="0" algn="ctr" defTabSz="457200">
              <a:defRPr/>
            </a:pPr>
            <a:r>
              <a:rPr lang="en-US" sz="3200" b="1">
                <a:solidFill>
                  <a:prstClr val="black"/>
                </a:solidFill>
                <a:latin typeface="Arial Black" panose="020B0A04020102020204" pitchFamily="34" charset="0"/>
              </a:rPr>
              <a:t>Entorno de trabajo físico</a:t>
            </a:r>
            <a:endParaRPr lang="en-US" sz="3200" b="1" dirty="0">
              <a:solidFill>
                <a:prstClr val="black"/>
              </a:solidFill>
              <a:latin typeface="Arial Black" panose="020B0A04020102020204" pitchFamily="34" charset="0"/>
            </a:endParaRPr>
          </a:p>
        </p:txBody>
      </p:sp>
      <p:sp>
        <p:nvSpPr>
          <p:cNvPr id="6" name="Rectangle 5">
            <a:extLst>
              <a:ext uri="{FF2B5EF4-FFF2-40B4-BE49-F238E27FC236}">
                <a16:creationId xmlns:a16="http://schemas.microsoft.com/office/drawing/2014/main" xmlns="" id="{86A9EF83-C97A-4435-9594-7B2AB8C81E36}"/>
              </a:ext>
            </a:extLst>
          </p:cNvPr>
          <p:cNvSpPr/>
          <p:nvPr/>
        </p:nvSpPr>
        <p:spPr>
          <a:xfrm>
            <a:off x="108264" y="2842164"/>
            <a:ext cx="10985624" cy="246221"/>
          </a:xfrm>
          <a:prstGeom prst="rect">
            <a:avLst/>
          </a:prstGeom>
        </p:spPr>
        <p:txBody>
          <a:bodyPr wrap="square" lIns="0" tIns="0" rIns="0" bIns="0" anchor="t">
            <a:spAutoFit/>
          </a:bodyPr>
          <a:lstStyle/>
          <a:p>
            <a:pPr lvl="0" algn="ctr" defTabSz="457200">
              <a:defRPr/>
            </a:pPr>
            <a:r>
              <a:rPr lang="es-ES" sz="1600"/>
              <a:t>Pautas:</a:t>
            </a:r>
            <a:endParaRPr lang="es-ES" sz="1600" dirty="0"/>
          </a:p>
        </p:txBody>
      </p:sp>
      <p:sp>
        <p:nvSpPr>
          <p:cNvPr id="9" name="Rectangle: Rounded Corners 8">
            <a:extLst>
              <a:ext uri="{FF2B5EF4-FFF2-40B4-BE49-F238E27FC236}">
                <a16:creationId xmlns:a16="http://schemas.microsoft.com/office/drawing/2014/main" xmlns="" id="{DE4C0F45-518A-458F-961E-B9D08E453AAA}"/>
              </a:ext>
            </a:extLst>
          </p:cNvPr>
          <p:cNvSpPr/>
          <p:nvPr/>
        </p:nvSpPr>
        <p:spPr>
          <a:xfrm>
            <a:off x="3233463" y="3339949"/>
            <a:ext cx="2137893" cy="2098066"/>
          </a:xfrm>
          <a:prstGeom prst="roundRect">
            <a:avLst>
              <a:gd name="adj" fmla="val 419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33" name="Straight Connector 32">
            <a:extLst>
              <a:ext uri="{FF2B5EF4-FFF2-40B4-BE49-F238E27FC236}">
                <a16:creationId xmlns:a16="http://schemas.microsoft.com/office/drawing/2014/main" xmlns="" id="{62F3CDF8-6945-4C00-B4D9-69A5799D5AD5}"/>
              </a:ext>
            </a:extLst>
          </p:cNvPr>
          <p:cNvCxnSpPr>
            <a:cxnSpLocks/>
          </p:cNvCxnSpPr>
          <p:nvPr/>
        </p:nvCxnSpPr>
        <p:spPr>
          <a:xfrm>
            <a:off x="3204855" y="4030510"/>
            <a:ext cx="219510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xmlns="" id="{78904376-F137-43EE-9E1C-EB0D7FEE53FA}"/>
              </a:ext>
            </a:extLst>
          </p:cNvPr>
          <p:cNvSpPr/>
          <p:nvPr/>
        </p:nvSpPr>
        <p:spPr>
          <a:xfrm>
            <a:off x="3324929" y="3491414"/>
            <a:ext cx="1287886" cy="430887"/>
          </a:xfrm>
          <a:prstGeom prst="rect">
            <a:avLst/>
          </a:prstGeom>
        </p:spPr>
        <p:txBody>
          <a:bodyPr wrap="square" lIns="0" tIns="0" rIns="0" bIns="0">
            <a:spAutoFit/>
          </a:bodyPr>
          <a:lstStyle/>
          <a:p>
            <a:r>
              <a:rPr lang="en-US" sz="1400">
                <a:solidFill>
                  <a:schemeClr val="bg1"/>
                </a:solidFill>
              </a:rPr>
              <a:t>PERSONA RESPONSABLE</a:t>
            </a:r>
            <a:endParaRPr lang="en-US" sz="1400" dirty="0">
              <a:solidFill>
                <a:schemeClr val="bg1"/>
              </a:solidFill>
            </a:endParaRPr>
          </a:p>
        </p:txBody>
      </p:sp>
      <p:sp>
        <p:nvSpPr>
          <p:cNvPr id="37" name="Rectangle 36">
            <a:extLst>
              <a:ext uri="{FF2B5EF4-FFF2-40B4-BE49-F238E27FC236}">
                <a16:creationId xmlns:a16="http://schemas.microsoft.com/office/drawing/2014/main" xmlns="" id="{1B3846C2-5A71-407D-B909-7D922F3E573B}"/>
              </a:ext>
            </a:extLst>
          </p:cNvPr>
          <p:cNvSpPr/>
          <p:nvPr/>
        </p:nvSpPr>
        <p:spPr>
          <a:xfrm>
            <a:off x="3335074" y="4109552"/>
            <a:ext cx="2011965" cy="646331"/>
          </a:xfrm>
          <a:prstGeom prst="rect">
            <a:avLst/>
          </a:prstGeom>
        </p:spPr>
        <p:txBody>
          <a:bodyPr wrap="square" lIns="0" tIns="0" rIns="0" bIns="0" anchor="t">
            <a:spAutoFit/>
          </a:bodyPr>
          <a:lstStyle/>
          <a:p>
            <a:pPr defTabSz="457200">
              <a:defRPr/>
            </a:pPr>
            <a:r>
              <a:rPr lang="es-ES" sz="1400">
                <a:solidFill>
                  <a:schemeClr val="bg1"/>
                </a:solidFill>
              </a:rPr>
              <a:t>Establecer quiénes tienen necesidades del área clave – entorno de trabajo físico</a:t>
            </a:r>
            <a:endParaRPr lang="es-ES" sz="1400" dirty="0">
              <a:solidFill>
                <a:schemeClr val="bg1"/>
              </a:solidFill>
            </a:endParaRPr>
          </a:p>
        </p:txBody>
      </p:sp>
      <p:sp>
        <p:nvSpPr>
          <p:cNvPr id="40" name="Rectangle: Rounded Corners 39">
            <a:extLst>
              <a:ext uri="{FF2B5EF4-FFF2-40B4-BE49-F238E27FC236}">
                <a16:creationId xmlns:a16="http://schemas.microsoft.com/office/drawing/2014/main" xmlns="" id="{C0427415-0BB9-427E-8A13-ED95766B1D76}"/>
              </a:ext>
            </a:extLst>
          </p:cNvPr>
          <p:cNvSpPr/>
          <p:nvPr/>
        </p:nvSpPr>
        <p:spPr>
          <a:xfrm>
            <a:off x="5774865" y="3389224"/>
            <a:ext cx="2137893" cy="2069698"/>
          </a:xfrm>
          <a:prstGeom prst="roundRect">
            <a:avLst>
              <a:gd name="adj" fmla="val 4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41" name="Group 40">
            <a:extLst>
              <a:ext uri="{FF2B5EF4-FFF2-40B4-BE49-F238E27FC236}">
                <a16:creationId xmlns:a16="http://schemas.microsoft.com/office/drawing/2014/main" xmlns="" id="{89955DBF-A2B4-4198-AE46-5DDAF974CB5E}"/>
              </a:ext>
            </a:extLst>
          </p:cNvPr>
          <p:cNvGrpSpPr/>
          <p:nvPr/>
        </p:nvGrpSpPr>
        <p:grpSpPr>
          <a:xfrm>
            <a:off x="7271684" y="3416344"/>
            <a:ext cx="581025" cy="581025"/>
            <a:chOff x="1400175" y="1670050"/>
            <a:chExt cx="581025" cy="581025"/>
          </a:xfrm>
          <a:solidFill>
            <a:schemeClr val="accent3">
              <a:lumMod val="75000"/>
            </a:schemeClr>
          </a:solidFill>
        </p:grpSpPr>
        <p:sp>
          <p:nvSpPr>
            <p:cNvPr id="47" name="Oval 46">
              <a:extLst>
                <a:ext uri="{FF2B5EF4-FFF2-40B4-BE49-F238E27FC236}">
                  <a16:creationId xmlns:a16="http://schemas.microsoft.com/office/drawing/2014/main" xmlns="" id="{5E75404E-C327-49BC-BEC3-F87C02F86CD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xmlns="" id="{0B844E6A-A599-4D1A-AE33-5AA7A01EFEFA}"/>
                </a:ext>
              </a:extLst>
            </p:cNvPr>
            <p:cNvGrpSpPr/>
            <p:nvPr/>
          </p:nvGrpSpPr>
          <p:grpSpPr>
            <a:xfrm>
              <a:off x="1566863" y="1845826"/>
              <a:ext cx="247649" cy="229473"/>
              <a:chOff x="6283326" y="3989388"/>
              <a:chExt cx="346075" cy="320675"/>
            </a:xfrm>
            <a:grpFill/>
          </p:grpSpPr>
          <p:sp>
            <p:nvSpPr>
              <p:cNvPr id="49" name="Oval 167">
                <a:extLst>
                  <a:ext uri="{FF2B5EF4-FFF2-40B4-BE49-F238E27FC236}">
                    <a16:creationId xmlns:a16="http://schemas.microsoft.com/office/drawing/2014/main" xmlns="" id="{78602DD5-648D-43BA-BED3-3C6CDE394C58}"/>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0" name="Freeform 168">
                <a:extLst>
                  <a:ext uri="{FF2B5EF4-FFF2-40B4-BE49-F238E27FC236}">
                    <a16:creationId xmlns:a16="http://schemas.microsoft.com/office/drawing/2014/main" xmlns="" id="{91D4C242-536A-47CF-B249-96847BA18CBB}"/>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1" name="Oval 169">
                <a:extLst>
                  <a:ext uri="{FF2B5EF4-FFF2-40B4-BE49-F238E27FC236}">
                    <a16:creationId xmlns:a16="http://schemas.microsoft.com/office/drawing/2014/main" xmlns="" id="{6048B62D-3B8D-42C0-B10B-0C094F2C2AC6}"/>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2" name="Freeform 170">
                <a:extLst>
                  <a:ext uri="{FF2B5EF4-FFF2-40B4-BE49-F238E27FC236}">
                    <a16:creationId xmlns:a16="http://schemas.microsoft.com/office/drawing/2014/main" xmlns="" id="{A7F8A568-6167-4CE1-8775-71A1F0DD639E}"/>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3" name="Freeform 171">
                <a:extLst>
                  <a:ext uri="{FF2B5EF4-FFF2-40B4-BE49-F238E27FC236}">
                    <a16:creationId xmlns:a16="http://schemas.microsoft.com/office/drawing/2014/main" xmlns="" id="{8023D3ED-B7C6-43CD-8609-DE59E7CD2082}"/>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4" name="Line 172">
                <a:extLst>
                  <a:ext uri="{FF2B5EF4-FFF2-40B4-BE49-F238E27FC236}">
                    <a16:creationId xmlns:a16="http://schemas.microsoft.com/office/drawing/2014/main" xmlns="" id="{55036853-C38C-4AEF-A066-5E1E2614D1F4}"/>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5" name="Line 173">
                <a:extLst>
                  <a:ext uri="{FF2B5EF4-FFF2-40B4-BE49-F238E27FC236}">
                    <a16:creationId xmlns:a16="http://schemas.microsoft.com/office/drawing/2014/main" xmlns="" id="{7DCF974C-2ECC-4A61-B3D7-CD21D5B5E516}"/>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6" name="Freeform 174">
                <a:extLst>
                  <a:ext uri="{FF2B5EF4-FFF2-40B4-BE49-F238E27FC236}">
                    <a16:creationId xmlns:a16="http://schemas.microsoft.com/office/drawing/2014/main" xmlns="" id="{522B09E1-7B5B-432A-B42F-B2044AD3DC51}"/>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7" name="Freeform 175">
                <a:extLst>
                  <a:ext uri="{FF2B5EF4-FFF2-40B4-BE49-F238E27FC236}">
                    <a16:creationId xmlns:a16="http://schemas.microsoft.com/office/drawing/2014/main" xmlns="" id="{996ED206-6FFE-4535-A291-9B08FCD0D692}"/>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cxnSp>
        <p:nvCxnSpPr>
          <p:cNvPr id="42" name="Straight Connector 41">
            <a:extLst>
              <a:ext uri="{FF2B5EF4-FFF2-40B4-BE49-F238E27FC236}">
                <a16:creationId xmlns:a16="http://schemas.microsoft.com/office/drawing/2014/main" xmlns="" id="{147A23E5-44E3-4A39-B14C-68CFEA625113}"/>
              </a:ext>
            </a:extLst>
          </p:cNvPr>
          <p:cNvCxnSpPr>
            <a:cxnSpLocks/>
          </p:cNvCxnSpPr>
          <p:nvPr/>
        </p:nvCxnSpPr>
        <p:spPr>
          <a:xfrm>
            <a:off x="5738038" y="4030510"/>
            <a:ext cx="2174720"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xmlns="" id="{2F1CB74E-6A14-4915-8BAF-93EB5885D95C}"/>
              </a:ext>
            </a:extLst>
          </p:cNvPr>
          <p:cNvSpPr/>
          <p:nvPr/>
        </p:nvSpPr>
        <p:spPr>
          <a:xfrm>
            <a:off x="5904957" y="3598209"/>
            <a:ext cx="1287886" cy="430887"/>
          </a:xfrm>
          <a:prstGeom prst="rect">
            <a:avLst/>
          </a:prstGeom>
        </p:spPr>
        <p:txBody>
          <a:bodyPr wrap="square" lIns="0" tIns="0" rIns="0" bIns="0">
            <a:spAutoFit/>
          </a:bodyPr>
          <a:lstStyle/>
          <a:p>
            <a:r>
              <a:rPr lang="en-US" sz="1400">
                <a:solidFill>
                  <a:schemeClr val="bg1"/>
                </a:solidFill>
              </a:rPr>
              <a:t>¿POR QUÉ CONSIDERARLO?</a:t>
            </a:r>
            <a:endParaRPr lang="en-US" sz="1400" dirty="0">
              <a:solidFill>
                <a:schemeClr val="bg1"/>
              </a:solidFill>
            </a:endParaRPr>
          </a:p>
        </p:txBody>
      </p:sp>
      <p:sp>
        <p:nvSpPr>
          <p:cNvPr id="44" name="Rectangle 43">
            <a:extLst>
              <a:ext uri="{FF2B5EF4-FFF2-40B4-BE49-F238E27FC236}">
                <a16:creationId xmlns:a16="http://schemas.microsoft.com/office/drawing/2014/main" xmlns="" id="{9B0F0B4D-26D3-44E0-8754-46EEC2C876AD}"/>
              </a:ext>
            </a:extLst>
          </p:cNvPr>
          <p:cNvSpPr/>
          <p:nvPr/>
        </p:nvSpPr>
        <p:spPr>
          <a:xfrm>
            <a:off x="5922769" y="4138648"/>
            <a:ext cx="1912078" cy="430887"/>
          </a:xfrm>
          <a:prstGeom prst="rect">
            <a:avLst/>
          </a:prstGeom>
        </p:spPr>
        <p:txBody>
          <a:bodyPr wrap="square" lIns="0" tIns="0" rIns="0" bIns="0" anchor="t">
            <a:spAutoFit/>
          </a:bodyPr>
          <a:lstStyle/>
          <a:p>
            <a:pPr defTabSz="457200">
              <a:defRPr/>
            </a:pPr>
            <a:r>
              <a:rPr lang="es-ES" sz="1400">
                <a:solidFill>
                  <a:schemeClr val="bg1"/>
                </a:solidFill>
              </a:rPr>
              <a:t>Detectar el problema exacto</a:t>
            </a:r>
            <a:endParaRPr lang="es-ES" sz="1400" dirty="0">
              <a:solidFill>
                <a:schemeClr val="bg1"/>
              </a:solidFill>
            </a:endParaRPr>
          </a:p>
        </p:txBody>
      </p:sp>
      <p:sp>
        <p:nvSpPr>
          <p:cNvPr id="59" name="Rectangle: Rounded Corners 58">
            <a:extLst>
              <a:ext uri="{FF2B5EF4-FFF2-40B4-BE49-F238E27FC236}">
                <a16:creationId xmlns:a16="http://schemas.microsoft.com/office/drawing/2014/main" xmlns="" id="{822B1BC1-0A15-4F5B-AFDF-2CD31E0C7D63}"/>
              </a:ext>
            </a:extLst>
          </p:cNvPr>
          <p:cNvSpPr/>
          <p:nvPr/>
        </p:nvSpPr>
        <p:spPr>
          <a:xfrm>
            <a:off x="8544839" y="3416344"/>
            <a:ext cx="2137893" cy="2054892"/>
          </a:xfrm>
          <a:prstGeom prst="roundRect">
            <a:avLst>
              <a:gd name="adj" fmla="val 419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Rectangle 64">
            <a:extLst>
              <a:ext uri="{FF2B5EF4-FFF2-40B4-BE49-F238E27FC236}">
                <a16:creationId xmlns:a16="http://schemas.microsoft.com/office/drawing/2014/main" xmlns="" id="{32AAC538-0D40-4528-846E-596A7F84C5BD}"/>
              </a:ext>
            </a:extLst>
          </p:cNvPr>
          <p:cNvSpPr/>
          <p:nvPr/>
        </p:nvSpPr>
        <p:spPr>
          <a:xfrm>
            <a:off x="8740863" y="3535345"/>
            <a:ext cx="1287886" cy="430887"/>
          </a:xfrm>
          <a:prstGeom prst="rect">
            <a:avLst/>
          </a:prstGeom>
        </p:spPr>
        <p:txBody>
          <a:bodyPr wrap="square" lIns="0" tIns="0" rIns="0" bIns="0">
            <a:spAutoFit/>
          </a:bodyPr>
          <a:lstStyle/>
          <a:p>
            <a:r>
              <a:rPr lang="en-US" sz="1400">
                <a:solidFill>
                  <a:schemeClr val="bg1"/>
                </a:solidFill>
              </a:rPr>
              <a:t>FORMAS DE INFLUIR</a:t>
            </a:r>
            <a:endParaRPr lang="en-US" sz="1400" dirty="0">
              <a:solidFill>
                <a:schemeClr val="bg1"/>
              </a:solidFill>
            </a:endParaRPr>
          </a:p>
        </p:txBody>
      </p:sp>
      <p:sp>
        <p:nvSpPr>
          <p:cNvPr id="63" name="Rectangle 62">
            <a:extLst>
              <a:ext uri="{FF2B5EF4-FFF2-40B4-BE49-F238E27FC236}">
                <a16:creationId xmlns:a16="http://schemas.microsoft.com/office/drawing/2014/main" xmlns="" id="{6709F9CA-27B1-4B85-AD79-C4112CBE90EB}"/>
              </a:ext>
            </a:extLst>
          </p:cNvPr>
          <p:cNvSpPr/>
          <p:nvPr/>
        </p:nvSpPr>
        <p:spPr>
          <a:xfrm>
            <a:off x="8665484" y="4130456"/>
            <a:ext cx="1934527" cy="861774"/>
          </a:xfrm>
          <a:prstGeom prst="rect">
            <a:avLst/>
          </a:prstGeom>
        </p:spPr>
        <p:txBody>
          <a:bodyPr wrap="square" lIns="0" tIns="0" rIns="0" bIns="0" anchor="t">
            <a:spAutoFit/>
          </a:bodyPr>
          <a:lstStyle/>
          <a:p>
            <a:pPr algn="just" defTabSz="457200">
              <a:defRPr/>
            </a:pPr>
            <a:r>
              <a:rPr lang="es-ES" sz="1400">
                <a:solidFill>
                  <a:schemeClr val="bg1"/>
                </a:solidFill>
              </a:rPr>
              <a:t>Definir la forma de influir en el entorno físico de trabajo, en función del problema detectado</a:t>
            </a:r>
            <a:endParaRPr lang="es-ES" sz="1400" dirty="0">
              <a:solidFill>
                <a:schemeClr val="bg1"/>
              </a:solidFill>
            </a:endParaRPr>
          </a:p>
        </p:txBody>
      </p:sp>
      <p:cxnSp>
        <p:nvCxnSpPr>
          <p:cNvPr id="80" name="Straight Connector 79">
            <a:extLst>
              <a:ext uri="{FF2B5EF4-FFF2-40B4-BE49-F238E27FC236}">
                <a16:creationId xmlns:a16="http://schemas.microsoft.com/office/drawing/2014/main" xmlns="" id="{4042EBF7-EC7E-405C-8792-797CFC6F951D}"/>
              </a:ext>
            </a:extLst>
          </p:cNvPr>
          <p:cNvCxnSpPr>
            <a:cxnSpLocks/>
          </p:cNvCxnSpPr>
          <p:nvPr/>
        </p:nvCxnSpPr>
        <p:spPr>
          <a:xfrm>
            <a:off x="8525877" y="4109552"/>
            <a:ext cx="217581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pic>
        <p:nvPicPr>
          <p:cNvPr id="159" name="Imagen 158">
            <a:extLst>
              <a:ext uri="{FF2B5EF4-FFF2-40B4-BE49-F238E27FC236}">
                <a16:creationId xmlns:a16="http://schemas.microsoft.com/office/drawing/2014/main" xmlns="" id="{0AB39BDA-BC16-4E61-A49F-D617410872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176" name="Marcador de contenido 5">
            <a:extLst>
              <a:ext uri="{FF2B5EF4-FFF2-40B4-BE49-F238E27FC236}">
                <a16:creationId xmlns:a16="http://schemas.microsoft.com/office/drawing/2014/main" xmlns="" id="{6D3F5DE4-BB73-49A5-8A5C-095996C752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grpSp>
        <p:nvGrpSpPr>
          <p:cNvPr id="183" name="Group 40">
            <a:extLst>
              <a:ext uri="{FF2B5EF4-FFF2-40B4-BE49-F238E27FC236}">
                <a16:creationId xmlns:a16="http://schemas.microsoft.com/office/drawing/2014/main" xmlns="" id="{89AD5557-96D4-4A21-B861-71B4EEDFA0D6}"/>
              </a:ext>
            </a:extLst>
          </p:cNvPr>
          <p:cNvGrpSpPr/>
          <p:nvPr/>
        </p:nvGrpSpPr>
        <p:grpSpPr>
          <a:xfrm>
            <a:off x="10031532" y="3449485"/>
            <a:ext cx="581025" cy="581025"/>
            <a:chOff x="1400175" y="1670050"/>
            <a:chExt cx="581025" cy="581025"/>
          </a:xfrm>
          <a:solidFill>
            <a:schemeClr val="accent3">
              <a:lumMod val="75000"/>
            </a:schemeClr>
          </a:solidFill>
        </p:grpSpPr>
        <p:sp>
          <p:nvSpPr>
            <p:cNvPr id="185" name="Oval 46">
              <a:extLst>
                <a:ext uri="{FF2B5EF4-FFF2-40B4-BE49-F238E27FC236}">
                  <a16:creationId xmlns:a16="http://schemas.microsoft.com/office/drawing/2014/main" xmlns="" id="{F4507FB9-3BDD-43F7-AC26-97D25B1AA6D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6" name="Group 47">
              <a:extLst>
                <a:ext uri="{FF2B5EF4-FFF2-40B4-BE49-F238E27FC236}">
                  <a16:creationId xmlns:a16="http://schemas.microsoft.com/office/drawing/2014/main" xmlns="" id="{6D9D05BA-8782-45FE-AC9C-2B688E8CA650}"/>
                </a:ext>
              </a:extLst>
            </p:cNvPr>
            <p:cNvGrpSpPr/>
            <p:nvPr/>
          </p:nvGrpSpPr>
          <p:grpSpPr>
            <a:xfrm>
              <a:off x="1566863" y="1845826"/>
              <a:ext cx="247649" cy="229473"/>
              <a:chOff x="6283326" y="3989388"/>
              <a:chExt cx="346075" cy="320675"/>
            </a:xfrm>
            <a:grpFill/>
          </p:grpSpPr>
          <p:sp>
            <p:nvSpPr>
              <p:cNvPr id="187" name="Oval 167">
                <a:extLst>
                  <a:ext uri="{FF2B5EF4-FFF2-40B4-BE49-F238E27FC236}">
                    <a16:creationId xmlns:a16="http://schemas.microsoft.com/office/drawing/2014/main" xmlns="" id="{00D5F147-CEFB-4CDE-9097-A6688CDCABC6}"/>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88" name="Freeform 168">
                <a:extLst>
                  <a:ext uri="{FF2B5EF4-FFF2-40B4-BE49-F238E27FC236}">
                    <a16:creationId xmlns:a16="http://schemas.microsoft.com/office/drawing/2014/main" xmlns="" id="{D389958A-E945-413D-84F6-29B8830736FD}"/>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89" name="Oval 169">
                <a:extLst>
                  <a:ext uri="{FF2B5EF4-FFF2-40B4-BE49-F238E27FC236}">
                    <a16:creationId xmlns:a16="http://schemas.microsoft.com/office/drawing/2014/main" xmlns="" id="{04E342F4-2E98-403B-BD9E-B10254CC70AD}"/>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0" name="Freeform 170">
                <a:extLst>
                  <a:ext uri="{FF2B5EF4-FFF2-40B4-BE49-F238E27FC236}">
                    <a16:creationId xmlns:a16="http://schemas.microsoft.com/office/drawing/2014/main" xmlns="" id="{40CA178C-5FC1-4310-BBA4-49A1D3BF6152}"/>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1" name="Freeform 171">
                <a:extLst>
                  <a:ext uri="{FF2B5EF4-FFF2-40B4-BE49-F238E27FC236}">
                    <a16:creationId xmlns:a16="http://schemas.microsoft.com/office/drawing/2014/main" xmlns="" id="{E699BF50-BD91-4F20-ADB8-1C998860DC63}"/>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2" name="Line 172">
                <a:extLst>
                  <a:ext uri="{FF2B5EF4-FFF2-40B4-BE49-F238E27FC236}">
                    <a16:creationId xmlns:a16="http://schemas.microsoft.com/office/drawing/2014/main" xmlns="" id="{B249B26A-EC0B-4548-A878-5FD74CE3CCEB}"/>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3" name="Line 173">
                <a:extLst>
                  <a:ext uri="{FF2B5EF4-FFF2-40B4-BE49-F238E27FC236}">
                    <a16:creationId xmlns:a16="http://schemas.microsoft.com/office/drawing/2014/main" xmlns="" id="{531D6668-4E3F-4A2B-B759-99F1AADEA2C8}"/>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4" name="Freeform 174">
                <a:extLst>
                  <a:ext uri="{FF2B5EF4-FFF2-40B4-BE49-F238E27FC236}">
                    <a16:creationId xmlns:a16="http://schemas.microsoft.com/office/drawing/2014/main" xmlns="" id="{0484BCBE-DBDA-4266-9EFB-AFC76B547328}"/>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5" name="Freeform 175">
                <a:extLst>
                  <a:ext uri="{FF2B5EF4-FFF2-40B4-BE49-F238E27FC236}">
                    <a16:creationId xmlns:a16="http://schemas.microsoft.com/office/drawing/2014/main" xmlns="" id="{46B70716-7EEA-41E1-8911-8EF76513CEE4}"/>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grpSp>
        <p:nvGrpSpPr>
          <p:cNvPr id="196" name="Group 40">
            <a:extLst>
              <a:ext uri="{FF2B5EF4-FFF2-40B4-BE49-F238E27FC236}">
                <a16:creationId xmlns:a16="http://schemas.microsoft.com/office/drawing/2014/main" xmlns="" id="{4F43ADBC-3CFE-44A5-8D88-34598ACD9B34}"/>
              </a:ext>
            </a:extLst>
          </p:cNvPr>
          <p:cNvGrpSpPr/>
          <p:nvPr/>
        </p:nvGrpSpPr>
        <p:grpSpPr>
          <a:xfrm>
            <a:off x="4701573" y="3409530"/>
            <a:ext cx="581025" cy="581025"/>
            <a:chOff x="1400175" y="1670050"/>
            <a:chExt cx="581025" cy="581025"/>
          </a:xfrm>
          <a:solidFill>
            <a:schemeClr val="accent3">
              <a:lumMod val="75000"/>
            </a:schemeClr>
          </a:solidFill>
        </p:grpSpPr>
        <p:sp>
          <p:nvSpPr>
            <p:cNvPr id="197" name="Oval 46">
              <a:extLst>
                <a:ext uri="{FF2B5EF4-FFF2-40B4-BE49-F238E27FC236}">
                  <a16:creationId xmlns:a16="http://schemas.microsoft.com/office/drawing/2014/main" xmlns="" id="{6609F246-596D-4287-B964-4A15A105D90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8" name="Group 47">
              <a:extLst>
                <a:ext uri="{FF2B5EF4-FFF2-40B4-BE49-F238E27FC236}">
                  <a16:creationId xmlns:a16="http://schemas.microsoft.com/office/drawing/2014/main" xmlns="" id="{7923A7CA-D4A7-487D-A152-96D5630C70D5}"/>
                </a:ext>
              </a:extLst>
            </p:cNvPr>
            <p:cNvGrpSpPr/>
            <p:nvPr/>
          </p:nvGrpSpPr>
          <p:grpSpPr>
            <a:xfrm>
              <a:off x="1566863" y="1845826"/>
              <a:ext cx="247649" cy="229473"/>
              <a:chOff x="6283326" y="3989388"/>
              <a:chExt cx="346075" cy="320675"/>
            </a:xfrm>
            <a:grpFill/>
          </p:grpSpPr>
          <p:sp>
            <p:nvSpPr>
              <p:cNvPr id="199" name="Oval 167">
                <a:extLst>
                  <a:ext uri="{FF2B5EF4-FFF2-40B4-BE49-F238E27FC236}">
                    <a16:creationId xmlns:a16="http://schemas.microsoft.com/office/drawing/2014/main" xmlns="" id="{421E36CC-0936-4241-BB21-8E08B932C81D}"/>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0" name="Freeform 168">
                <a:extLst>
                  <a:ext uri="{FF2B5EF4-FFF2-40B4-BE49-F238E27FC236}">
                    <a16:creationId xmlns:a16="http://schemas.microsoft.com/office/drawing/2014/main" xmlns="" id="{976B9323-A987-49C9-B732-F2EA14494284}"/>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1" name="Oval 169">
                <a:extLst>
                  <a:ext uri="{FF2B5EF4-FFF2-40B4-BE49-F238E27FC236}">
                    <a16:creationId xmlns:a16="http://schemas.microsoft.com/office/drawing/2014/main" xmlns="" id="{84DB216D-9722-49F1-B531-C6D8B4EF6FE9}"/>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2" name="Freeform 170">
                <a:extLst>
                  <a:ext uri="{FF2B5EF4-FFF2-40B4-BE49-F238E27FC236}">
                    <a16:creationId xmlns:a16="http://schemas.microsoft.com/office/drawing/2014/main" xmlns="" id="{3610CB9A-09CA-4D18-90BA-B8606803324E}"/>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3" name="Freeform 171">
                <a:extLst>
                  <a:ext uri="{FF2B5EF4-FFF2-40B4-BE49-F238E27FC236}">
                    <a16:creationId xmlns:a16="http://schemas.microsoft.com/office/drawing/2014/main" xmlns="" id="{1BBE52D0-FC3A-41D8-870B-3B62DFB9ED39}"/>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4" name="Line 172">
                <a:extLst>
                  <a:ext uri="{FF2B5EF4-FFF2-40B4-BE49-F238E27FC236}">
                    <a16:creationId xmlns:a16="http://schemas.microsoft.com/office/drawing/2014/main" xmlns="" id="{C0854CF0-495E-4713-BEA2-3631E5532ABB}"/>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5" name="Line 173">
                <a:extLst>
                  <a:ext uri="{FF2B5EF4-FFF2-40B4-BE49-F238E27FC236}">
                    <a16:creationId xmlns:a16="http://schemas.microsoft.com/office/drawing/2014/main" xmlns="" id="{250F5B75-D6F9-4AB5-A7B6-29854E66E9DF}"/>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6" name="Freeform 174">
                <a:extLst>
                  <a:ext uri="{FF2B5EF4-FFF2-40B4-BE49-F238E27FC236}">
                    <a16:creationId xmlns:a16="http://schemas.microsoft.com/office/drawing/2014/main" xmlns="" id="{051E5C7C-63F2-40C0-BDF3-95A96BD7EFC0}"/>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7" name="Freeform 175">
                <a:extLst>
                  <a:ext uri="{FF2B5EF4-FFF2-40B4-BE49-F238E27FC236}">
                    <a16:creationId xmlns:a16="http://schemas.microsoft.com/office/drawing/2014/main" xmlns="" id="{517F91BC-6117-44A3-BF1A-015A4D30FFF6}"/>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sp>
        <p:nvSpPr>
          <p:cNvPr id="62" name="Rectangle: Rounded Corners 8">
            <a:extLst>
              <a:ext uri="{FF2B5EF4-FFF2-40B4-BE49-F238E27FC236}">
                <a16:creationId xmlns:a16="http://schemas.microsoft.com/office/drawing/2014/main" xmlns="" id="{DE4C0F45-518A-458F-961E-B9D08E453AAA}"/>
              </a:ext>
            </a:extLst>
          </p:cNvPr>
          <p:cNvSpPr/>
          <p:nvPr/>
        </p:nvSpPr>
        <p:spPr>
          <a:xfrm>
            <a:off x="528245" y="3358770"/>
            <a:ext cx="2137893" cy="2098066"/>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4" name="Picture 3"/>
          <p:cNvPicPr>
            <a:picLocks noChangeAspect="1"/>
          </p:cNvPicPr>
          <p:nvPr/>
        </p:nvPicPr>
        <p:blipFill>
          <a:blip r:embed="rId4"/>
          <a:stretch>
            <a:fillRect/>
          </a:stretch>
        </p:blipFill>
        <p:spPr>
          <a:xfrm>
            <a:off x="2002373" y="3410459"/>
            <a:ext cx="579170" cy="579170"/>
          </a:xfrm>
          <a:prstGeom prst="rect">
            <a:avLst/>
          </a:prstGeom>
        </p:spPr>
      </p:pic>
      <p:sp>
        <p:nvSpPr>
          <p:cNvPr id="64" name="Rectangle 63">
            <a:extLst>
              <a:ext uri="{FF2B5EF4-FFF2-40B4-BE49-F238E27FC236}">
                <a16:creationId xmlns:a16="http://schemas.microsoft.com/office/drawing/2014/main" xmlns="" id="{78904376-F137-43EE-9E1C-EB0D7FEE53FA}"/>
              </a:ext>
            </a:extLst>
          </p:cNvPr>
          <p:cNvSpPr/>
          <p:nvPr/>
        </p:nvSpPr>
        <p:spPr>
          <a:xfrm>
            <a:off x="611601" y="3484600"/>
            <a:ext cx="1481347" cy="430887"/>
          </a:xfrm>
          <a:prstGeom prst="rect">
            <a:avLst/>
          </a:prstGeom>
        </p:spPr>
        <p:txBody>
          <a:bodyPr wrap="square" lIns="0" tIns="0" rIns="0" bIns="0">
            <a:spAutoFit/>
          </a:bodyPr>
          <a:lstStyle/>
          <a:p>
            <a:r>
              <a:rPr lang="en-US" sz="1400">
                <a:solidFill>
                  <a:schemeClr val="bg1"/>
                </a:solidFill>
              </a:rPr>
              <a:t>LUGAR DE IMPLEMENTACIÓN</a:t>
            </a:r>
            <a:endParaRPr lang="en-US" sz="1400" dirty="0">
              <a:solidFill>
                <a:schemeClr val="bg1"/>
              </a:solidFill>
            </a:endParaRPr>
          </a:p>
        </p:txBody>
      </p:sp>
      <p:sp>
        <p:nvSpPr>
          <p:cNvPr id="66" name="Rectangle 65">
            <a:extLst>
              <a:ext uri="{FF2B5EF4-FFF2-40B4-BE49-F238E27FC236}">
                <a16:creationId xmlns:a16="http://schemas.microsoft.com/office/drawing/2014/main" xmlns="" id="{1B3846C2-5A71-407D-B909-7D922F3E573B}"/>
              </a:ext>
            </a:extLst>
          </p:cNvPr>
          <p:cNvSpPr/>
          <p:nvPr/>
        </p:nvSpPr>
        <p:spPr>
          <a:xfrm>
            <a:off x="658976" y="4129840"/>
            <a:ext cx="1913515" cy="861774"/>
          </a:xfrm>
          <a:prstGeom prst="rect">
            <a:avLst/>
          </a:prstGeom>
        </p:spPr>
        <p:txBody>
          <a:bodyPr wrap="square" lIns="0" tIns="0" rIns="0" bIns="0" anchor="t">
            <a:spAutoFit/>
          </a:bodyPr>
          <a:lstStyle/>
          <a:p>
            <a:pPr defTabSz="457200">
              <a:defRPr/>
            </a:pPr>
            <a:r>
              <a:rPr lang="en-US" sz="1400">
                <a:solidFill>
                  <a:schemeClr val="bg1"/>
                </a:solidFill>
              </a:rPr>
              <a:t>Detectar en qué modelo de empresa con qué tipo de actividad se implantará el área de influencia clave</a:t>
            </a:r>
            <a:endParaRPr lang="en-US" sz="1400" dirty="0">
              <a:solidFill>
                <a:schemeClr val="bg1"/>
              </a:solidFill>
            </a:endParaRPr>
          </a:p>
        </p:txBody>
      </p:sp>
      <p:pic>
        <p:nvPicPr>
          <p:cNvPr id="7" name="Picture 6"/>
          <p:cNvPicPr>
            <a:picLocks noChangeAspect="1"/>
          </p:cNvPicPr>
          <p:nvPr/>
        </p:nvPicPr>
        <p:blipFill>
          <a:blip r:embed="rId5"/>
          <a:stretch>
            <a:fillRect/>
          </a:stretch>
        </p:blipFill>
        <p:spPr>
          <a:xfrm>
            <a:off x="512261" y="4030510"/>
            <a:ext cx="2206943" cy="6097"/>
          </a:xfrm>
          <a:prstGeom prst="rect">
            <a:avLst/>
          </a:prstGeom>
        </p:spPr>
      </p:pic>
      <p:pic>
        <p:nvPicPr>
          <p:cNvPr id="2" name="Picture 1"/>
          <p:cNvPicPr>
            <a:picLocks noChangeAspect="1"/>
          </p:cNvPicPr>
          <p:nvPr/>
        </p:nvPicPr>
        <p:blipFill>
          <a:blip r:embed="rId6"/>
          <a:stretch>
            <a:fillRect/>
          </a:stretch>
        </p:blipFill>
        <p:spPr>
          <a:xfrm>
            <a:off x="2736883" y="156415"/>
            <a:ext cx="496580" cy="496580"/>
          </a:xfrm>
          <a:prstGeom prst="rect">
            <a:avLst/>
          </a:prstGeom>
        </p:spPr>
      </p:pic>
      <p:sp>
        <p:nvSpPr>
          <p:cNvPr id="76" name="Rectangle: Rounded Corners 8">
            <a:extLst>
              <a:ext uri="{FF2B5EF4-FFF2-40B4-BE49-F238E27FC236}">
                <a16:creationId xmlns:a16="http://schemas.microsoft.com/office/drawing/2014/main" xmlns="" id="{DE4C0F45-518A-458F-961E-B9D08E453AAA}"/>
              </a:ext>
            </a:extLst>
          </p:cNvPr>
          <p:cNvSpPr/>
          <p:nvPr/>
        </p:nvSpPr>
        <p:spPr>
          <a:xfrm>
            <a:off x="3324929" y="1199580"/>
            <a:ext cx="5964213" cy="792674"/>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7" name="Right Arrow 76"/>
          <p:cNvSpPr/>
          <p:nvPr/>
        </p:nvSpPr>
        <p:spPr>
          <a:xfrm>
            <a:off x="3496098" y="1525350"/>
            <a:ext cx="304800" cy="336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xmlns="" id="{78904376-F137-43EE-9E1C-EB0D7FEE53FA}"/>
              </a:ext>
            </a:extLst>
          </p:cNvPr>
          <p:cNvSpPr/>
          <p:nvPr/>
        </p:nvSpPr>
        <p:spPr>
          <a:xfrm>
            <a:off x="4042718" y="1604832"/>
            <a:ext cx="2040153" cy="215444"/>
          </a:xfrm>
          <a:prstGeom prst="rect">
            <a:avLst/>
          </a:prstGeom>
        </p:spPr>
        <p:txBody>
          <a:bodyPr wrap="square" lIns="0" tIns="0" rIns="0" bIns="0">
            <a:spAutoFit/>
          </a:bodyPr>
          <a:lstStyle/>
          <a:p>
            <a:r>
              <a:rPr lang="en-US" sz="1400">
                <a:solidFill>
                  <a:schemeClr val="bg1"/>
                </a:solidFill>
              </a:rPr>
              <a:t>Nivel de prioridad clave :</a:t>
            </a:r>
            <a:endParaRPr lang="en-US" sz="1400" dirty="0">
              <a:solidFill>
                <a:schemeClr val="bg1"/>
              </a:solidFill>
            </a:endParaRPr>
          </a:p>
        </p:txBody>
      </p:sp>
      <p:sp>
        <p:nvSpPr>
          <p:cNvPr id="79" name="Oval 78"/>
          <p:cNvSpPr/>
          <p:nvPr/>
        </p:nvSpPr>
        <p:spPr>
          <a:xfrm>
            <a:off x="6456337" y="1572629"/>
            <a:ext cx="309012" cy="306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7272864" y="1579565"/>
            <a:ext cx="303469" cy="2928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8099681" y="1579700"/>
            <a:ext cx="276146" cy="27099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xmlns="" id="{78904376-F137-43EE-9E1C-EB0D7FEE53FA}"/>
              </a:ext>
            </a:extLst>
          </p:cNvPr>
          <p:cNvSpPr/>
          <p:nvPr/>
        </p:nvSpPr>
        <p:spPr>
          <a:xfrm>
            <a:off x="6456337" y="1268221"/>
            <a:ext cx="1287886" cy="215444"/>
          </a:xfrm>
          <a:prstGeom prst="rect">
            <a:avLst/>
          </a:prstGeom>
        </p:spPr>
        <p:txBody>
          <a:bodyPr wrap="square" lIns="0" tIns="0" rIns="0" bIns="0">
            <a:spAutoFit/>
          </a:bodyPr>
          <a:lstStyle/>
          <a:p>
            <a:r>
              <a:rPr lang="en-US" sz="1400">
                <a:solidFill>
                  <a:schemeClr val="bg1"/>
                </a:solidFill>
              </a:rPr>
              <a:t>Alto</a:t>
            </a:r>
            <a:endParaRPr lang="en-US" sz="1400" dirty="0">
              <a:solidFill>
                <a:schemeClr val="bg1"/>
              </a:solidFill>
            </a:endParaRPr>
          </a:p>
        </p:txBody>
      </p:sp>
      <p:sp>
        <p:nvSpPr>
          <p:cNvPr id="84" name="Rectangle 83">
            <a:extLst>
              <a:ext uri="{FF2B5EF4-FFF2-40B4-BE49-F238E27FC236}">
                <a16:creationId xmlns:a16="http://schemas.microsoft.com/office/drawing/2014/main" xmlns="" id="{78904376-F137-43EE-9E1C-EB0D7FEE53FA}"/>
              </a:ext>
            </a:extLst>
          </p:cNvPr>
          <p:cNvSpPr/>
          <p:nvPr/>
        </p:nvSpPr>
        <p:spPr>
          <a:xfrm>
            <a:off x="7072865" y="1275113"/>
            <a:ext cx="1287886" cy="215444"/>
          </a:xfrm>
          <a:prstGeom prst="rect">
            <a:avLst/>
          </a:prstGeom>
        </p:spPr>
        <p:txBody>
          <a:bodyPr wrap="square" lIns="0" tIns="0" rIns="0" bIns="0">
            <a:spAutoFit/>
          </a:bodyPr>
          <a:lstStyle/>
          <a:p>
            <a:r>
              <a:rPr lang="en-US" sz="1400">
                <a:solidFill>
                  <a:schemeClr val="bg1"/>
                </a:solidFill>
              </a:rPr>
              <a:t>Medio</a:t>
            </a:r>
            <a:endParaRPr lang="en-US" sz="1400" dirty="0">
              <a:solidFill>
                <a:schemeClr val="bg1"/>
              </a:solidFill>
            </a:endParaRPr>
          </a:p>
        </p:txBody>
      </p:sp>
      <p:sp>
        <p:nvSpPr>
          <p:cNvPr id="85" name="Rectangle 84">
            <a:extLst>
              <a:ext uri="{FF2B5EF4-FFF2-40B4-BE49-F238E27FC236}">
                <a16:creationId xmlns:a16="http://schemas.microsoft.com/office/drawing/2014/main" xmlns="" id="{78904376-F137-43EE-9E1C-EB0D7FEE53FA}"/>
              </a:ext>
            </a:extLst>
          </p:cNvPr>
          <p:cNvSpPr/>
          <p:nvPr/>
        </p:nvSpPr>
        <p:spPr>
          <a:xfrm>
            <a:off x="8090208" y="1276504"/>
            <a:ext cx="1287886" cy="215444"/>
          </a:xfrm>
          <a:prstGeom prst="rect">
            <a:avLst/>
          </a:prstGeom>
        </p:spPr>
        <p:txBody>
          <a:bodyPr wrap="square" lIns="0" tIns="0" rIns="0" bIns="0">
            <a:spAutoFit/>
          </a:bodyPr>
          <a:lstStyle/>
          <a:p>
            <a:r>
              <a:rPr lang="en-US" sz="1400">
                <a:solidFill>
                  <a:schemeClr val="bg1"/>
                </a:solidFill>
              </a:rPr>
              <a:t>Bajo</a:t>
            </a:r>
            <a:endParaRPr lang="en-US" sz="1400" dirty="0">
              <a:solidFill>
                <a:schemeClr val="bg1"/>
              </a:solidFill>
            </a:endParaRPr>
          </a:p>
        </p:txBody>
      </p:sp>
      <p:sp>
        <p:nvSpPr>
          <p:cNvPr id="7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7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73" name="Immagine 7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74"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0905618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82AA24F-A199-4004-A2BB-B731A01696BC}"/>
              </a:ext>
            </a:extLst>
          </p:cNvPr>
          <p:cNvSpPr/>
          <p:nvPr/>
        </p:nvSpPr>
        <p:spPr>
          <a:xfrm>
            <a:off x="-3167" y="3854922"/>
            <a:ext cx="12192000" cy="32116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4" name="Group 3">
            <a:extLst>
              <a:ext uri="{FF2B5EF4-FFF2-40B4-BE49-F238E27FC236}">
                <a16:creationId xmlns:a16="http://schemas.microsoft.com/office/drawing/2014/main" xmlns="" id="{C36A8F34-9D70-4F25-A1CF-17C4A4D9E82D}"/>
              </a:ext>
            </a:extLst>
          </p:cNvPr>
          <p:cNvGrpSpPr/>
          <p:nvPr/>
        </p:nvGrpSpPr>
        <p:grpSpPr>
          <a:xfrm>
            <a:off x="2094079" y="3971838"/>
            <a:ext cx="4569825" cy="2283154"/>
            <a:chOff x="-1089491" y="1212855"/>
            <a:chExt cx="4400150" cy="4623181"/>
          </a:xfrm>
        </p:grpSpPr>
        <p:sp>
          <p:nvSpPr>
            <p:cNvPr id="5" name="TextBox 4">
              <a:extLst>
                <a:ext uri="{FF2B5EF4-FFF2-40B4-BE49-F238E27FC236}">
                  <a16:creationId xmlns:a16="http://schemas.microsoft.com/office/drawing/2014/main" xmlns="" id="{E6DC6699-C368-436D-9EAB-D576A4006C31}"/>
                </a:ext>
              </a:extLst>
            </p:cNvPr>
            <p:cNvSpPr txBox="1"/>
            <p:nvPr/>
          </p:nvSpPr>
          <p:spPr>
            <a:xfrm>
              <a:off x="-1089491" y="1212855"/>
              <a:ext cx="3859356" cy="623221"/>
            </a:xfrm>
            <a:prstGeom prst="rect">
              <a:avLst/>
            </a:prstGeom>
            <a:noFill/>
          </p:spPr>
          <p:txBody>
            <a:bodyPr wrap="square" rtlCol="0" anchor="ctr">
              <a:spAutoFit/>
            </a:bodyPr>
            <a:lstStyle/>
            <a:p>
              <a:pPr algn="ctr"/>
              <a:r>
                <a:rPr lang="en-US" altLang="ko-KR" sz="1400" b="1">
                  <a:cs typeface="Arial" pitchFamily="34" charset="0"/>
                </a:rPr>
                <a:t>Problemas</a:t>
              </a:r>
              <a:endParaRPr lang="ko-KR" altLang="en-US" sz="1400" b="1" dirty="0">
                <a:cs typeface="Arial" pitchFamily="34" charset="0"/>
              </a:endParaRPr>
            </a:p>
          </p:txBody>
        </p:sp>
        <p:sp>
          <p:nvSpPr>
            <p:cNvPr id="6" name="TextBox 5">
              <a:extLst>
                <a:ext uri="{FF2B5EF4-FFF2-40B4-BE49-F238E27FC236}">
                  <a16:creationId xmlns:a16="http://schemas.microsoft.com/office/drawing/2014/main" xmlns="" id="{3663A193-0B40-4591-9B11-00F6D552E91A}"/>
                </a:ext>
              </a:extLst>
            </p:cNvPr>
            <p:cNvSpPr txBox="1"/>
            <p:nvPr/>
          </p:nvSpPr>
          <p:spPr>
            <a:xfrm>
              <a:off x="-534660" y="1909752"/>
              <a:ext cx="3845319" cy="3926284"/>
            </a:xfrm>
            <a:prstGeom prst="rect">
              <a:avLst/>
            </a:prstGeom>
            <a:noFill/>
          </p:spPr>
          <p:txBody>
            <a:bodyPr wrap="square" rtlCol="0">
              <a:spAutoFit/>
            </a:bodyPr>
            <a:lstStyle/>
            <a:p>
              <a:pPr marL="171450" indent="-171450">
                <a:buFont typeface="Arial" panose="020B0604020202020204" pitchFamily="34" charset="0"/>
                <a:buChar char="•"/>
              </a:pPr>
              <a:r>
                <a:rPr lang="en-US" altLang="ko-KR" sz="1200">
                  <a:solidFill>
                    <a:schemeClr val="bg1"/>
                  </a:solidFill>
                  <a:cs typeface="Arial" pitchFamily="34" charset="0"/>
                </a:rPr>
                <a:t>Riesgos químicos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Riesgos físicos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Riesgos biológicos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Riesgos ergonómicos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Riesgos mecánicos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Riesgos energéticos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Riesgos móviles (movimientos)</a:t>
              </a:r>
              <a:endParaRPr lang="en-US" altLang="ko-KR" sz="1200" dirty="0">
                <a:solidFill>
                  <a:schemeClr val="bg1"/>
                </a:solidFill>
                <a:cs typeface="Arial" pitchFamily="34" charset="0"/>
              </a:endParaRPr>
            </a:p>
            <a:p>
              <a:pPr marL="171450" indent="-171450">
                <a:buFont typeface="Arial" panose="020B0604020202020204" pitchFamily="34" charset="0"/>
                <a:buChar char="•"/>
              </a:pPr>
              <a:endParaRPr lang="en-US" altLang="ko-KR" sz="1200" dirty="0">
                <a:solidFill>
                  <a:schemeClr val="bg1"/>
                </a:solidFill>
                <a:cs typeface="Arial" pitchFamily="34" charset="0"/>
              </a:endParaRPr>
            </a:p>
            <a:p>
              <a:endParaRPr lang="en-US" altLang="ko-KR" sz="1200" dirty="0">
                <a:solidFill>
                  <a:schemeClr val="bg1"/>
                </a:solidFill>
                <a:cs typeface="Arial" pitchFamily="34" charset="0"/>
              </a:endParaRPr>
            </a:p>
            <a:p>
              <a:endParaRPr lang="en-US" altLang="ko-KR" sz="1200" dirty="0">
                <a:solidFill>
                  <a:schemeClr val="bg1"/>
                </a:solidFill>
                <a:cs typeface="Arial" pitchFamily="34" charset="0"/>
              </a:endParaRPr>
            </a:p>
          </p:txBody>
        </p:sp>
      </p:grpSp>
      <p:grpSp>
        <p:nvGrpSpPr>
          <p:cNvPr id="8" name="Group 7">
            <a:extLst>
              <a:ext uri="{FF2B5EF4-FFF2-40B4-BE49-F238E27FC236}">
                <a16:creationId xmlns:a16="http://schemas.microsoft.com/office/drawing/2014/main" xmlns="" id="{A173A031-007A-48ED-AE10-4FE0BD41F220}"/>
              </a:ext>
            </a:extLst>
          </p:cNvPr>
          <p:cNvGrpSpPr/>
          <p:nvPr/>
        </p:nvGrpSpPr>
        <p:grpSpPr>
          <a:xfrm>
            <a:off x="125881" y="3953345"/>
            <a:ext cx="2044111" cy="2480705"/>
            <a:chOff x="-2630741" y="1211927"/>
            <a:chExt cx="4876527" cy="2480705"/>
          </a:xfrm>
        </p:grpSpPr>
        <p:sp>
          <p:nvSpPr>
            <p:cNvPr id="9" name="TextBox 8">
              <a:extLst>
                <a:ext uri="{FF2B5EF4-FFF2-40B4-BE49-F238E27FC236}">
                  <a16:creationId xmlns:a16="http://schemas.microsoft.com/office/drawing/2014/main" xmlns="" id="{4C78E069-0E8C-4EFE-AD66-D9139AC14BF3}"/>
                </a:ext>
              </a:extLst>
            </p:cNvPr>
            <p:cNvSpPr txBox="1"/>
            <p:nvPr/>
          </p:nvSpPr>
          <p:spPr>
            <a:xfrm>
              <a:off x="-2630741" y="1211927"/>
              <a:ext cx="4876527" cy="307777"/>
            </a:xfrm>
            <a:prstGeom prst="rect">
              <a:avLst/>
            </a:prstGeom>
            <a:noFill/>
          </p:spPr>
          <p:txBody>
            <a:bodyPr wrap="square" rtlCol="0" anchor="ctr">
              <a:spAutoFit/>
            </a:bodyPr>
            <a:lstStyle/>
            <a:p>
              <a:pPr algn="ctr"/>
              <a:r>
                <a:rPr lang="es-ES" altLang="ko-KR" sz="1400" b="1">
                  <a:cs typeface="Arial" pitchFamily="34" charset="0"/>
                </a:rPr>
                <a:t>Inicio – Preparación </a:t>
              </a:r>
              <a:endParaRPr lang="es-ES" altLang="ko-KR" sz="1400" b="1" dirty="0">
                <a:cs typeface="Arial" pitchFamily="34" charset="0"/>
              </a:endParaRPr>
            </a:p>
          </p:txBody>
        </p:sp>
        <p:sp>
          <p:nvSpPr>
            <p:cNvPr id="10" name="TextBox 9">
              <a:extLst>
                <a:ext uri="{FF2B5EF4-FFF2-40B4-BE49-F238E27FC236}">
                  <a16:creationId xmlns:a16="http://schemas.microsoft.com/office/drawing/2014/main" xmlns="" id="{454A10CA-A0FF-4EE7-85AE-E3FFCEB96799}"/>
                </a:ext>
              </a:extLst>
            </p:cNvPr>
            <p:cNvSpPr txBox="1"/>
            <p:nvPr/>
          </p:nvSpPr>
          <p:spPr>
            <a:xfrm>
              <a:off x="-2406817" y="1384308"/>
              <a:ext cx="4470790" cy="2308324"/>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Observar el nivel de conocimientos básicos de la persona que elige el área clave</a:t>
              </a:r>
            </a:p>
            <a:p>
              <a:pPr marL="171450" indent="-171450">
                <a:buFont typeface="Arial" panose="020B0604020202020204" pitchFamily="34" charset="0"/>
                <a:buChar char="•"/>
              </a:pPr>
              <a:r>
                <a:rPr lang="en-US" altLang="ko-KR" sz="1200">
                  <a:solidFill>
                    <a:schemeClr val="bg1"/>
                  </a:solidFill>
                  <a:cs typeface="Arial" pitchFamily="34" charset="0"/>
                </a:rPr>
                <a:t>Observar los antecedentes de la persona</a:t>
              </a:r>
            </a:p>
            <a:p>
              <a:pPr marL="171450" indent="-171450">
                <a:buFont typeface="Arial" panose="020B0604020202020204" pitchFamily="34" charset="0"/>
                <a:buChar char="•"/>
              </a:pPr>
              <a:r>
                <a:rPr lang="en-US" altLang="ko-KR" sz="1200">
                  <a:solidFill>
                    <a:schemeClr val="bg1"/>
                  </a:solidFill>
                  <a:cs typeface="Arial" pitchFamily="34" charset="0"/>
                </a:rPr>
                <a:t>Reconocer los resultados previos</a:t>
              </a:r>
            </a:p>
            <a:p>
              <a:pPr marL="171450" indent="-171450">
                <a:buFont typeface="Arial" panose="020B0604020202020204" pitchFamily="34" charset="0"/>
                <a:buChar char="•"/>
              </a:pPr>
              <a:r>
                <a:rPr lang="en-US" altLang="ko-KR" sz="1200">
                  <a:solidFill>
                    <a:schemeClr val="bg1"/>
                  </a:solidFill>
                  <a:cs typeface="Arial" pitchFamily="34" charset="0"/>
                </a:rPr>
                <a:t>Tipo de actividad empresarial que desarrolla</a:t>
              </a:r>
              <a:endParaRPr lang="en-US" altLang="ko-KR" sz="1200" dirty="0">
                <a:solidFill>
                  <a:schemeClr val="bg1"/>
                </a:solidFill>
                <a:cs typeface="Arial" pitchFamily="34" charset="0"/>
              </a:endParaRPr>
            </a:p>
          </p:txBody>
        </p:sp>
      </p:grpSp>
      <p:grpSp>
        <p:nvGrpSpPr>
          <p:cNvPr id="14" name="Group 13">
            <a:extLst>
              <a:ext uri="{FF2B5EF4-FFF2-40B4-BE49-F238E27FC236}">
                <a16:creationId xmlns:a16="http://schemas.microsoft.com/office/drawing/2014/main" xmlns="" id="{03CE8D7C-4732-486F-BFC3-D6C4F3BEC732}"/>
              </a:ext>
            </a:extLst>
          </p:cNvPr>
          <p:cNvGrpSpPr/>
          <p:nvPr/>
        </p:nvGrpSpPr>
        <p:grpSpPr>
          <a:xfrm>
            <a:off x="10328509" y="3992137"/>
            <a:ext cx="1670218" cy="2612765"/>
            <a:chOff x="43287" y="1196794"/>
            <a:chExt cx="3984550" cy="2612765"/>
          </a:xfrm>
        </p:grpSpPr>
        <p:sp>
          <p:nvSpPr>
            <p:cNvPr id="15" name="TextBox 14">
              <a:extLst>
                <a:ext uri="{FF2B5EF4-FFF2-40B4-BE49-F238E27FC236}">
                  <a16:creationId xmlns:a16="http://schemas.microsoft.com/office/drawing/2014/main" xmlns="" id="{8F63C282-862C-4EAB-AC8A-A86338579EF2}"/>
                </a:ext>
              </a:extLst>
            </p:cNvPr>
            <p:cNvSpPr txBox="1"/>
            <p:nvPr/>
          </p:nvSpPr>
          <p:spPr>
            <a:xfrm>
              <a:off x="43287" y="1196794"/>
              <a:ext cx="3859356" cy="307777"/>
            </a:xfrm>
            <a:prstGeom prst="rect">
              <a:avLst/>
            </a:prstGeom>
            <a:noFill/>
          </p:spPr>
          <p:txBody>
            <a:bodyPr wrap="square" rtlCol="0" anchor="ctr">
              <a:spAutoFit/>
            </a:bodyPr>
            <a:lstStyle/>
            <a:p>
              <a:pPr algn="ctr"/>
              <a:r>
                <a:rPr lang="es-ES" altLang="ko-KR" sz="1400" b="1">
                  <a:cs typeface="Arial" pitchFamily="34" charset="0"/>
                </a:rPr>
                <a:t>Evaluación</a:t>
              </a:r>
              <a:endParaRPr lang="es-ES" altLang="ko-KR" sz="1400" b="1" dirty="0">
                <a:cs typeface="Arial" pitchFamily="34" charset="0"/>
              </a:endParaRPr>
            </a:p>
          </p:txBody>
        </p:sp>
        <p:sp>
          <p:nvSpPr>
            <p:cNvPr id="16" name="TextBox 15">
              <a:extLst>
                <a:ext uri="{FF2B5EF4-FFF2-40B4-BE49-F238E27FC236}">
                  <a16:creationId xmlns:a16="http://schemas.microsoft.com/office/drawing/2014/main" xmlns="" id="{654F7C95-FF7D-4191-994C-BE67002BF6CE}"/>
                </a:ext>
              </a:extLst>
            </p:cNvPr>
            <p:cNvSpPr txBox="1"/>
            <p:nvPr/>
          </p:nvSpPr>
          <p:spPr>
            <a:xfrm>
              <a:off x="182518" y="1501235"/>
              <a:ext cx="3845319" cy="2308324"/>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Fase final -</a:t>
              </a:r>
              <a:br>
                <a:rPr lang="es-ES" altLang="ko-KR" sz="1200">
                  <a:solidFill>
                    <a:schemeClr val="bg1"/>
                  </a:solidFill>
                  <a:cs typeface="Arial" pitchFamily="34" charset="0"/>
                </a:rPr>
              </a:br>
              <a:r>
                <a:rPr lang="es-ES" altLang="ko-KR" sz="1200">
                  <a:solidFill>
                    <a:schemeClr val="bg1"/>
                  </a:solidFill>
                  <a:cs typeface="Arial" pitchFamily="34" charset="0"/>
                </a:rPr>
                <a:t>Evaluación de los resultados de influencia</a:t>
              </a:r>
            </a:p>
            <a:p>
              <a:pPr marL="171450" indent="-171450">
                <a:buFont typeface="Arial" panose="020B0604020202020204" pitchFamily="34" charset="0"/>
                <a:buChar char="•"/>
              </a:pPr>
              <a:r>
                <a:rPr lang="en-GB" altLang="ko-KR" sz="1200">
                  <a:solidFill>
                    <a:schemeClr val="bg1"/>
                  </a:solidFill>
                  <a:cs typeface="Arial" pitchFamily="34" charset="0"/>
                </a:rPr>
                <a:t>Escribir un informe sobre los problemas resueltos y cómo se ha hecho</a:t>
              </a:r>
            </a:p>
            <a:p>
              <a:pPr marL="171450" indent="-171450">
                <a:buFont typeface="Arial" panose="020B0604020202020204" pitchFamily="34" charset="0"/>
                <a:buChar char="•"/>
              </a:pPr>
              <a:r>
                <a:rPr lang="es-ES" altLang="ko-KR" sz="1200">
                  <a:solidFill>
                    <a:schemeClr val="bg1"/>
                  </a:solidFill>
                  <a:cs typeface="Arial" pitchFamily="34" charset="0"/>
                </a:rPr>
                <a:t>Revisión de las notas tomadas de los resultados previos</a:t>
              </a:r>
              <a:endParaRPr lang="ko-KR" altLang="en-US" sz="1200" dirty="0">
                <a:solidFill>
                  <a:schemeClr val="bg1"/>
                </a:solidFill>
                <a:cs typeface="Arial" pitchFamily="34" charset="0"/>
              </a:endParaRPr>
            </a:p>
          </p:txBody>
        </p:sp>
      </p:grpSp>
      <p:sp>
        <p:nvSpPr>
          <p:cNvPr id="20" name="Regular Pentagon 33">
            <a:extLst>
              <a:ext uri="{FF2B5EF4-FFF2-40B4-BE49-F238E27FC236}">
                <a16:creationId xmlns:a16="http://schemas.microsoft.com/office/drawing/2014/main" xmlns="" id="{886318EB-2ECF-4508-965E-C02103FB5697}"/>
              </a:ext>
            </a:extLst>
          </p:cNvPr>
          <p:cNvSpPr/>
          <p:nvPr/>
        </p:nvSpPr>
        <p:spPr>
          <a:xfrm>
            <a:off x="10691595" y="2692306"/>
            <a:ext cx="868662" cy="827297"/>
          </a:xfrm>
          <a:prstGeom prst="pentagon">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2" name="Regular Pentagon 35">
            <a:extLst>
              <a:ext uri="{FF2B5EF4-FFF2-40B4-BE49-F238E27FC236}">
                <a16:creationId xmlns:a16="http://schemas.microsoft.com/office/drawing/2014/main" xmlns="" id="{C070460C-887F-4203-B5A4-E3F965DEAB04}"/>
              </a:ext>
            </a:extLst>
          </p:cNvPr>
          <p:cNvSpPr/>
          <p:nvPr/>
        </p:nvSpPr>
        <p:spPr>
          <a:xfrm>
            <a:off x="3432310" y="2050368"/>
            <a:ext cx="1234795" cy="1175995"/>
          </a:xfrm>
          <a:prstGeom prst="pent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Regular Pentagon 36">
            <a:extLst>
              <a:ext uri="{FF2B5EF4-FFF2-40B4-BE49-F238E27FC236}">
                <a16:creationId xmlns:a16="http://schemas.microsoft.com/office/drawing/2014/main" xmlns="" id="{33BA57ED-0D22-4D7C-9050-AA2829AA8700}"/>
              </a:ext>
            </a:extLst>
          </p:cNvPr>
          <p:cNvSpPr/>
          <p:nvPr/>
        </p:nvSpPr>
        <p:spPr>
          <a:xfrm>
            <a:off x="631132" y="2442884"/>
            <a:ext cx="878061" cy="836248"/>
          </a:xfrm>
          <a:prstGeom prst="pent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cxnSp>
        <p:nvCxnSpPr>
          <p:cNvPr id="24" name="Straight Arrow Connector 23">
            <a:extLst>
              <a:ext uri="{FF2B5EF4-FFF2-40B4-BE49-F238E27FC236}">
                <a16:creationId xmlns:a16="http://schemas.microsoft.com/office/drawing/2014/main" xmlns="" id="{F40E10F5-BD09-4568-8A6D-36239978B38E}"/>
              </a:ext>
            </a:extLst>
          </p:cNvPr>
          <p:cNvCxnSpPr>
            <a:cxnSpLocks/>
          </p:cNvCxnSpPr>
          <p:nvPr/>
        </p:nvCxnSpPr>
        <p:spPr>
          <a:xfrm>
            <a:off x="4049706" y="3095407"/>
            <a:ext cx="0" cy="695001"/>
          </a:xfrm>
          <a:prstGeom prst="straightConnector1">
            <a:avLst/>
          </a:prstGeom>
          <a:ln w="31750">
            <a:solidFill>
              <a:srgbClr val="92D05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DE0C8D4D-6001-4DF9-A84A-584BB53A0FAA}"/>
              </a:ext>
            </a:extLst>
          </p:cNvPr>
          <p:cNvCxnSpPr>
            <a:cxnSpLocks/>
          </p:cNvCxnSpPr>
          <p:nvPr/>
        </p:nvCxnSpPr>
        <p:spPr>
          <a:xfrm>
            <a:off x="1046391" y="3266299"/>
            <a:ext cx="2409" cy="549124"/>
          </a:xfrm>
          <a:prstGeom prst="straightConnector1">
            <a:avLst/>
          </a:prstGeom>
          <a:ln w="31750">
            <a:solidFill>
              <a:srgbClr val="00B0F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EE0CF7AB-E9C6-41A6-AF45-6B67BA0056BF}"/>
              </a:ext>
            </a:extLst>
          </p:cNvPr>
          <p:cNvCxnSpPr>
            <a:cxnSpLocks/>
          </p:cNvCxnSpPr>
          <p:nvPr/>
        </p:nvCxnSpPr>
        <p:spPr>
          <a:xfrm>
            <a:off x="11125926" y="3510426"/>
            <a:ext cx="2941" cy="333943"/>
          </a:xfrm>
          <a:prstGeom prst="straightConnector1">
            <a:avLst/>
          </a:prstGeom>
          <a:ln w="31750">
            <a:solidFill>
              <a:srgbClr val="FA9106"/>
            </a:solidFill>
            <a:tailEnd type="oval" w="lg" len="lg"/>
          </a:ln>
        </p:spPr>
        <p:style>
          <a:lnRef idx="1">
            <a:schemeClr val="accent1"/>
          </a:lnRef>
          <a:fillRef idx="0">
            <a:schemeClr val="accent1"/>
          </a:fillRef>
          <a:effectRef idx="0">
            <a:schemeClr val="accent1"/>
          </a:effectRef>
          <a:fontRef idx="minor">
            <a:schemeClr val="tx1"/>
          </a:fontRef>
        </p:style>
      </p:cxnSp>
      <p:grpSp>
        <p:nvGrpSpPr>
          <p:cNvPr id="38" name="Grupo 37">
            <a:extLst>
              <a:ext uri="{FF2B5EF4-FFF2-40B4-BE49-F238E27FC236}">
                <a16:creationId xmlns:a16="http://schemas.microsoft.com/office/drawing/2014/main" xmlns="" id="{9612533E-D97B-4763-B882-EC49D60E0C3B}"/>
              </a:ext>
            </a:extLst>
          </p:cNvPr>
          <p:cNvGrpSpPr/>
          <p:nvPr/>
        </p:nvGrpSpPr>
        <p:grpSpPr>
          <a:xfrm>
            <a:off x="5650998" y="1662387"/>
            <a:ext cx="4597660" cy="4573183"/>
            <a:chOff x="5056938" y="1620852"/>
            <a:chExt cx="4533490" cy="4573183"/>
          </a:xfrm>
        </p:grpSpPr>
        <p:sp>
          <p:nvSpPr>
            <p:cNvPr id="7" name="Regular Pentagon 3">
              <a:extLst>
                <a:ext uri="{FF2B5EF4-FFF2-40B4-BE49-F238E27FC236}">
                  <a16:creationId xmlns:a16="http://schemas.microsoft.com/office/drawing/2014/main" xmlns="" id="{007613A2-BBB7-41FB-AE33-0F735DC63FE4}"/>
                </a:ext>
              </a:extLst>
            </p:cNvPr>
            <p:cNvSpPr/>
            <p:nvPr/>
          </p:nvSpPr>
          <p:spPr>
            <a:xfrm>
              <a:off x="6378215" y="1620852"/>
              <a:ext cx="1564463" cy="1548557"/>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nvGrpSpPr>
            <p:cNvPr id="11" name="Group 10">
              <a:extLst>
                <a:ext uri="{FF2B5EF4-FFF2-40B4-BE49-F238E27FC236}">
                  <a16:creationId xmlns:a16="http://schemas.microsoft.com/office/drawing/2014/main" xmlns="" id="{875321ED-8401-4C3C-A381-A274F3016E1B}"/>
                </a:ext>
              </a:extLst>
            </p:cNvPr>
            <p:cNvGrpSpPr/>
            <p:nvPr/>
          </p:nvGrpSpPr>
          <p:grpSpPr>
            <a:xfrm>
              <a:off x="5056938" y="3936747"/>
              <a:ext cx="4533490" cy="2257288"/>
              <a:chOff x="-3051380" y="1301532"/>
              <a:chExt cx="10815304" cy="2257288"/>
            </a:xfrm>
          </p:grpSpPr>
          <p:sp>
            <p:nvSpPr>
              <p:cNvPr id="12" name="TextBox 11">
                <a:extLst>
                  <a:ext uri="{FF2B5EF4-FFF2-40B4-BE49-F238E27FC236}">
                    <a16:creationId xmlns:a16="http://schemas.microsoft.com/office/drawing/2014/main" xmlns="" id="{B4C752BA-150A-4074-89F2-2CD6FF0D5A78}"/>
                  </a:ext>
                </a:extLst>
              </p:cNvPr>
              <p:cNvSpPr txBox="1"/>
              <p:nvPr/>
            </p:nvSpPr>
            <p:spPr>
              <a:xfrm>
                <a:off x="100719" y="1301532"/>
                <a:ext cx="3859357" cy="307777"/>
              </a:xfrm>
              <a:prstGeom prst="rect">
                <a:avLst/>
              </a:prstGeom>
              <a:noFill/>
            </p:spPr>
            <p:txBody>
              <a:bodyPr wrap="square" rtlCol="0" anchor="ctr">
                <a:spAutoFit/>
              </a:bodyPr>
              <a:lstStyle/>
              <a:p>
                <a:pPr algn="ctr"/>
                <a:r>
                  <a:rPr lang="en-US" altLang="ko-KR" sz="1400" b="1">
                    <a:cs typeface="Arial" pitchFamily="34" charset="0"/>
                  </a:rPr>
                  <a:t>Formas de influir</a:t>
                </a:r>
                <a:endParaRPr lang="ko-KR" altLang="en-US" sz="1400" b="1" dirty="0">
                  <a:cs typeface="Arial" pitchFamily="34" charset="0"/>
                </a:endParaRPr>
              </a:p>
            </p:txBody>
          </p:sp>
          <p:sp>
            <p:nvSpPr>
              <p:cNvPr id="13" name="TextBox 12">
                <a:extLst>
                  <a:ext uri="{FF2B5EF4-FFF2-40B4-BE49-F238E27FC236}">
                    <a16:creationId xmlns:a16="http://schemas.microsoft.com/office/drawing/2014/main" xmlns="" id="{E948C1F5-A3CC-49CA-B47C-D4A7608A2295}"/>
                  </a:ext>
                </a:extLst>
              </p:cNvPr>
              <p:cNvSpPr txBox="1"/>
              <p:nvPr/>
            </p:nvSpPr>
            <p:spPr>
              <a:xfrm>
                <a:off x="-3051380" y="1619828"/>
                <a:ext cx="10815304" cy="1938992"/>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Eliminación o sustitución mediante la celebración de reuniones</a:t>
                </a:r>
              </a:p>
              <a:p>
                <a:pPr marL="171450" indent="-171450">
                  <a:buFont typeface="Arial" panose="020B0604020202020204" pitchFamily="34" charset="0"/>
                  <a:buChar char="•"/>
                </a:pPr>
                <a:r>
                  <a:rPr lang="en-US" altLang="ko-KR" sz="1200">
                    <a:solidFill>
                      <a:schemeClr val="bg1"/>
                    </a:solidFill>
                    <a:cs typeface="Arial" pitchFamily="34" charset="0"/>
                  </a:rPr>
                  <a:t>Control y comprobación de las instalaciones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Controles administrativos (buen mantenimiento; formación sobre procedimientos operativos seguros; mantenimiento preventivo; aplicación de políticas sobre el humo)</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Buen equipo de protección personal (mascarillas; guantes; respiradores; casos de protección; botas de seguridad; protección ocular; tapones para los oídos; monos de trabajo; trajes integrales; máscaras de reanimación)</a:t>
                </a:r>
                <a:endParaRPr lang="en-US" altLang="ko-KR" sz="1200" dirty="0">
                  <a:solidFill>
                    <a:schemeClr val="bg1"/>
                  </a:solidFill>
                  <a:cs typeface="Arial" pitchFamily="34" charset="0"/>
                </a:endParaRPr>
              </a:p>
              <a:p>
                <a:endParaRPr lang="en-US" altLang="ko-KR" sz="1200" dirty="0">
                  <a:solidFill>
                    <a:schemeClr val="bg1"/>
                  </a:solidFill>
                  <a:cs typeface="Arial" pitchFamily="34" charset="0"/>
                </a:endParaRPr>
              </a:p>
            </p:txBody>
          </p:sp>
        </p:grpSp>
        <p:cxnSp>
          <p:nvCxnSpPr>
            <p:cNvPr id="28" name="Straight Arrow Connector 27">
              <a:extLst>
                <a:ext uri="{FF2B5EF4-FFF2-40B4-BE49-F238E27FC236}">
                  <a16:creationId xmlns:a16="http://schemas.microsoft.com/office/drawing/2014/main" xmlns="" id="{0967C8AA-839C-4265-92AD-DFAB1197F562}"/>
                </a:ext>
              </a:extLst>
            </p:cNvPr>
            <p:cNvCxnSpPr>
              <a:cxnSpLocks/>
            </p:cNvCxnSpPr>
            <p:nvPr/>
          </p:nvCxnSpPr>
          <p:spPr>
            <a:xfrm flipH="1">
              <a:off x="7214630" y="2774812"/>
              <a:ext cx="6259" cy="1002190"/>
            </a:xfrm>
            <a:prstGeom prst="straightConnector1">
              <a:avLst/>
            </a:prstGeom>
            <a:ln w="31750">
              <a:solidFill>
                <a:srgbClr val="FF0000"/>
              </a:solidFill>
              <a:tailEnd type="oval" w="lg" len="lg"/>
            </a:ln>
          </p:spPr>
          <p:style>
            <a:lnRef idx="1">
              <a:schemeClr val="accent1"/>
            </a:lnRef>
            <a:fillRef idx="0">
              <a:schemeClr val="accent1"/>
            </a:fillRef>
            <a:effectRef idx="0">
              <a:schemeClr val="accent1"/>
            </a:effectRef>
            <a:fontRef idx="minor">
              <a:schemeClr val="tx1"/>
            </a:fontRef>
          </p:style>
        </p:cxnSp>
      </p:grpSp>
      <p:pic>
        <p:nvPicPr>
          <p:cNvPr id="34" name="Imagen 33">
            <a:extLst>
              <a:ext uri="{FF2B5EF4-FFF2-40B4-BE49-F238E27FC236}">
                <a16:creationId xmlns:a16="http://schemas.microsoft.com/office/drawing/2014/main" xmlns="" id="{909EF28C-890A-42C1-87AD-9DC69AA0E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35" name="Marcador de contenido 5">
            <a:extLst>
              <a:ext uri="{FF2B5EF4-FFF2-40B4-BE49-F238E27FC236}">
                <a16:creationId xmlns:a16="http://schemas.microsoft.com/office/drawing/2014/main" xmlns="" id="{ED44F5E7-B150-4A46-8A3D-9DDC3B95CF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0" name="Rectangle 4">
            <a:extLst>
              <a:ext uri="{FF2B5EF4-FFF2-40B4-BE49-F238E27FC236}">
                <a16:creationId xmlns:a16="http://schemas.microsoft.com/office/drawing/2014/main" xmlns="" id="{4012B79C-2EDE-4485-9EE6-7AF0F36D0975}"/>
              </a:ext>
            </a:extLst>
          </p:cNvPr>
          <p:cNvSpPr/>
          <p:nvPr/>
        </p:nvSpPr>
        <p:spPr>
          <a:xfrm>
            <a:off x="1021445" y="482901"/>
            <a:ext cx="10985624" cy="369332"/>
          </a:xfrm>
          <a:prstGeom prst="rect">
            <a:avLst/>
          </a:prstGeom>
        </p:spPr>
        <p:txBody>
          <a:bodyPr wrap="square" lIns="0" tIns="0" rIns="0" bIns="0" anchor="t">
            <a:spAutoFit/>
          </a:bodyPr>
          <a:lstStyle/>
          <a:p>
            <a:pPr lvl="0" algn="ctr" defTabSz="457200">
              <a:defRPr/>
            </a:pPr>
            <a:r>
              <a:rPr lang="en-US" sz="2400" b="1">
                <a:solidFill>
                  <a:prstClr val="black"/>
                </a:solidFill>
                <a:latin typeface="Arial Black" panose="020B0A04020102020204" pitchFamily="34" charset="0"/>
              </a:rPr>
              <a:t>Entorno de trabajo físico</a:t>
            </a:r>
            <a:endParaRPr lang="en-US" sz="2400" b="1" dirty="0">
              <a:solidFill>
                <a:prstClr val="black"/>
              </a:solidFill>
              <a:latin typeface="Arial Black" panose="020B0A04020102020204" pitchFamily="34" charset="0"/>
            </a:endParaRPr>
          </a:p>
        </p:txBody>
      </p:sp>
      <p:sp>
        <p:nvSpPr>
          <p:cNvPr id="41" name="Rectangle 5">
            <a:extLst>
              <a:ext uri="{FF2B5EF4-FFF2-40B4-BE49-F238E27FC236}">
                <a16:creationId xmlns:a16="http://schemas.microsoft.com/office/drawing/2014/main" xmlns="" id="{6FE5C451-1AC4-4F25-9923-BD41E289D441}"/>
              </a:ext>
            </a:extLst>
          </p:cNvPr>
          <p:cNvSpPr/>
          <p:nvPr/>
        </p:nvSpPr>
        <p:spPr>
          <a:xfrm>
            <a:off x="2952205" y="1092050"/>
            <a:ext cx="6949440" cy="276999"/>
          </a:xfrm>
          <a:prstGeom prst="rect">
            <a:avLst/>
          </a:prstGeom>
        </p:spPr>
        <p:txBody>
          <a:bodyPr wrap="square" lIns="0" tIns="0" rIns="0" bIns="0" anchor="t">
            <a:spAutoFit/>
          </a:bodyPr>
          <a:lstStyle/>
          <a:p>
            <a:pPr lvl="0" algn="ctr" defTabSz="457200">
              <a:defRPr/>
            </a:pPr>
            <a:r>
              <a:rPr lang="es-ES"/>
              <a:t>Detección de los </a:t>
            </a:r>
            <a:r>
              <a:rPr lang="es-ES" b="1">
                <a:solidFill>
                  <a:srgbClr val="92D050"/>
                </a:solidFill>
              </a:rPr>
              <a:t>problemas</a:t>
            </a:r>
            <a:r>
              <a:rPr lang="es-ES"/>
              <a:t> y selección de los </a:t>
            </a:r>
            <a:r>
              <a:rPr lang="es-ES" b="1">
                <a:solidFill>
                  <a:srgbClr val="FF0000"/>
                </a:solidFill>
              </a:rPr>
              <a:t>métodos</a:t>
            </a:r>
            <a:r>
              <a:rPr lang="es-ES"/>
              <a:t> a aplicar</a:t>
            </a:r>
            <a:endParaRPr lang="es-ES" dirty="0"/>
          </a:p>
        </p:txBody>
      </p:sp>
      <p:pic>
        <p:nvPicPr>
          <p:cNvPr id="2" name="Picture 1"/>
          <p:cNvPicPr>
            <a:picLocks noChangeAspect="1"/>
          </p:cNvPicPr>
          <p:nvPr/>
        </p:nvPicPr>
        <p:blipFill>
          <a:blip r:embed="rId4"/>
          <a:stretch>
            <a:fillRect/>
          </a:stretch>
        </p:blipFill>
        <p:spPr>
          <a:xfrm>
            <a:off x="854350" y="2745040"/>
            <a:ext cx="384081" cy="353599"/>
          </a:xfrm>
          <a:prstGeom prst="rect">
            <a:avLst/>
          </a:prstGeom>
        </p:spPr>
      </p:pic>
      <p:pic>
        <p:nvPicPr>
          <p:cNvPr id="27" name="Picture 26"/>
          <p:cNvPicPr>
            <a:picLocks noChangeAspect="1"/>
          </p:cNvPicPr>
          <p:nvPr/>
        </p:nvPicPr>
        <p:blipFill>
          <a:blip r:embed="rId5"/>
          <a:stretch>
            <a:fillRect/>
          </a:stretch>
        </p:blipFill>
        <p:spPr>
          <a:xfrm>
            <a:off x="10975821" y="2988654"/>
            <a:ext cx="323116" cy="323116"/>
          </a:xfrm>
          <a:prstGeom prst="rect">
            <a:avLst/>
          </a:prstGeom>
        </p:spPr>
      </p:pic>
      <p:sp>
        <p:nvSpPr>
          <p:cNvPr id="36" name="Rectangle 16">
            <a:extLst>
              <a:ext uri="{FF2B5EF4-FFF2-40B4-BE49-F238E27FC236}">
                <a16:creationId xmlns:a16="http://schemas.microsoft.com/office/drawing/2014/main" xmlns="" id="{6F2F7F3A-7B8E-4939-9447-24C81E745051}"/>
              </a:ext>
            </a:extLst>
          </p:cNvPr>
          <p:cNvSpPr/>
          <p:nvPr/>
        </p:nvSpPr>
        <p:spPr>
          <a:xfrm rot="2700000">
            <a:off x="3951928" y="105209"/>
            <a:ext cx="255123" cy="646788"/>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pic>
        <p:nvPicPr>
          <p:cNvPr id="29" name="Picture 28"/>
          <p:cNvPicPr>
            <a:picLocks noChangeAspect="1"/>
          </p:cNvPicPr>
          <p:nvPr/>
        </p:nvPicPr>
        <p:blipFill>
          <a:blip r:embed="rId6"/>
          <a:stretch>
            <a:fillRect/>
          </a:stretch>
        </p:blipFill>
        <p:spPr>
          <a:xfrm>
            <a:off x="3834047" y="2543989"/>
            <a:ext cx="396274" cy="317019"/>
          </a:xfrm>
          <a:prstGeom prst="rect">
            <a:avLst/>
          </a:prstGeom>
        </p:spPr>
      </p:pic>
      <p:pic>
        <p:nvPicPr>
          <p:cNvPr id="30" name="Picture 29"/>
          <p:cNvPicPr>
            <a:picLocks noChangeAspect="1"/>
          </p:cNvPicPr>
          <p:nvPr/>
        </p:nvPicPr>
        <p:blipFill>
          <a:blip r:embed="rId7"/>
          <a:stretch>
            <a:fillRect/>
          </a:stretch>
        </p:blipFill>
        <p:spPr>
          <a:xfrm>
            <a:off x="7546097" y="2255102"/>
            <a:ext cx="530398" cy="530398"/>
          </a:xfrm>
          <a:prstGeom prst="rect">
            <a:avLst/>
          </a:prstGeom>
        </p:spPr>
      </p:pic>
      <p:sp>
        <p:nvSpPr>
          <p:cNvPr id="3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89676" y="6425387"/>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6171" y="6399015"/>
            <a:ext cx="905274" cy="576706"/>
          </a:xfrm>
          <a:prstGeom prst="rect">
            <a:avLst/>
          </a:prstGeom>
        </p:spPr>
      </p:pic>
      <p:pic>
        <p:nvPicPr>
          <p:cNvPr id="42" name="Immagine 4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87515" y="6550936"/>
            <a:ext cx="1127226" cy="392481"/>
          </a:xfrm>
          <a:prstGeom prst="rect">
            <a:avLst/>
          </a:prstGeom>
          <a:noFill/>
        </p:spPr>
      </p:pic>
      <p:sp>
        <p:nvSpPr>
          <p:cNvPr id="43" name="CasellaDiTesto 25"/>
          <p:cNvSpPr txBox="1"/>
          <p:nvPr/>
        </p:nvSpPr>
        <p:spPr>
          <a:xfrm>
            <a:off x="7582666" y="6333425"/>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61782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Rounded Corners 58">
            <a:extLst>
              <a:ext uri="{FF2B5EF4-FFF2-40B4-BE49-F238E27FC236}">
                <a16:creationId xmlns:a16="http://schemas.microsoft.com/office/drawing/2014/main" xmlns="" id="{822B1BC1-0A15-4F5B-AFDF-2CD31E0C7D63}"/>
              </a:ext>
            </a:extLst>
          </p:cNvPr>
          <p:cNvSpPr/>
          <p:nvPr/>
        </p:nvSpPr>
        <p:spPr>
          <a:xfrm>
            <a:off x="9125038" y="3832679"/>
            <a:ext cx="2137893" cy="2054892"/>
          </a:xfrm>
          <a:prstGeom prst="roundRect">
            <a:avLst>
              <a:gd name="adj" fmla="val 419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3" name="Rectangle: Rounded Corners 39">
            <a:extLst>
              <a:ext uri="{FF2B5EF4-FFF2-40B4-BE49-F238E27FC236}">
                <a16:creationId xmlns:a16="http://schemas.microsoft.com/office/drawing/2014/main" xmlns="" id="{C0427415-0BB9-427E-8A13-ED95766B1D76}"/>
              </a:ext>
            </a:extLst>
          </p:cNvPr>
          <p:cNvSpPr/>
          <p:nvPr/>
        </p:nvSpPr>
        <p:spPr>
          <a:xfrm>
            <a:off x="6561576" y="3874457"/>
            <a:ext cx="2137893" cy="2069698"/>
          </a:xfrm>
          <a:prstGeom prst="roundRect">
            <a:avLst>
              <a:gd name="adj" fmla="val 4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1" name="Rectangle: Rounded Corners 8">
            <a:extLst>
              <a:ext uri="{FF2B5EF4-FFF2-40B4-BE49-F238E27FC236}">
                <a16:creationId xmlns:a16="http://schemas.microsoft.com/office/drawing/2014/main" xmlns="" id="{DE4C0F45-518A-458F-961E-B9D08E453AAA}"/>
              </a:ext>
            </a:extLst>
          </p:cNvPr>
          <p:cNvSpPr/>
          <p:nvPr/>
        </p:nvSpPr>
        <p:spPr>
          <a:xfrm>
            <a:off x="3783253" y="3874457"/>
            <a:ext cx="2137893" cy="2098066"/>
          </a:xfrm>
          <a:prstGeom prst="roundRect">
            <a:avLst>
              <a:gd name="adj" fmla="val 419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0" name="Rectangle: Rounded Corners 8">
            <a:extLst>
              <a:ext uri="{FF2B5EF4-FFF2-40B4-BE49-F238E27FC236}">
                <a16:creationId xmlns:a16="http://schemas.microsoft.com/office/drawing/2014/main" xmlns="" id="{DE4C0F45-518A-458F-961E-B9D08E453AAA}"/>
              </a:ext>
            </a:extLst>
          </p:cNvPr>
          <p:cNvSpPr/>
          <p:nvPr/>
        </p:nvSpPr>
        <p:spPr>
          <a:xfrm>
            <a:off x="986390" y="3846089"/>
            <a:ext cx="2137893" cy="2098066"/>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Rectangle 4">
            <a:extLst>
              <a:ext uri="{FF2B5EF4-FFF2-40B4-BE49-F238E27FC236}">
                <a16:creationId xmlns:a16="http://schemas.microsoft.com/office/drawing/2014/main" xmlns="" id="{91CB4D2D-17F6-483D-A487-90EC28EE00BF}"/>
              </a:ext>
            </a:extLst>
          </p:cNvPr>
          <p:cNvSpPr/>
          <p:nvPr/>
        </p:nvSpPr>
        <p:spPr>
          <a:xfrm>
            <a:off x="1192668" y="434775"/>
            <a:ext cx="10985624" cy="492443"/>
          </a:xfrm>
          <a:prstGeom prst="rect">
            <a:avLst/>
          </a:prstGeom>
        </p:spPr>
        <p:txBody>
          <a:bodyPr wrap="square" lIns="0" tIns="0" rIns="0" bIns="0" anchor="t">
            <a:spAutoFit/>
          </a:bodyPr>
          <a:lstStyle/>
          <a:p>
            <a:pPr lvl="0" algn="ctr" defTabSz="457200">
              <a:defRPr/>
            </a:pPr>
            <a:r>
              <a:rPr lang="en-US" sz="3200" b="1">
                <a:solidFill>
                  <a:prstClr val="black"/>
                </a:solidFill>
                <a:latin typeface="Arial Black" panose="020B0A04020102020204" pitchFamily="34" charset="0"/>
              </a:rPr>
              <a:t>Entorno de trabajo psicosocial</a:t>
            </a:r>
            <a:endParaRPr lang="en-US" sz="3200" b="1" dirty="0">
              <a:solidFill>
                <a:prstClr val="black"/>
              </a:solidFill>
              <a:latin typeface="Arial Black" panose="020B0A04020102020204" pitchFamily="34" charset="0"/>
            </a:endParaRPr>
          </a:p>
        </p:txBody>
      </p:sp>
      <p:sp>
        <p:nvSpPr>
          <p:cNvPr id="6" name="Rectangle 5">
            <a:extLst>
              <a:ext uri="{FF2B5EF4-FFF2-40B4-BE49-F238E27FC236}">
                <a16:creationId xmlns:a16="http://schemas.microsoft.com/office/drawing/2014/main" xmlns="" id="{86A9EF83-C97A-4435-9594-7B2AB8C81E36}"/>
              </a:ext>
            </a:extLst>
          </p:cNvPr>
          <p:cNvSpPr/>
          <p:nvPr/>
        </p:nvSpPr>
        <p:spPr>
          <a:xfrm>
            <a:off x="682694" y="3269459"/>
            <a:ext cx="10985624" cy="246221"/>
          </a:xfrm>
          <a:prstGeom prst="rect">
            <a:avLst/>
          </a:prstGeom>
        </p:spPr>
        <p:txBody>
          <a:bodyPr wrap="square" lIns="0" tIns="0" rIns="0" bIns="0" anchor="t">
            <a:spAutoFit/>
          </a:bodyPr>
          <a:lstStyle/>
          <a:p>
            <a:pPr lvl="0" algn="ctr" defTabSz="457200">
              <a:defRPr/>
            </a:pPr>
            <a:r>
              <a:rPr lang="es-ES" sz="1600"/>
              <a:t>Pautas:</a:t>
            </a:r>
            <a:endParaRPr lang="es-ES" sz="1600" dirty="0"/>
          </a:p>
        </p:txBody>
      </p:sp>
      <p:cxnSp>
        <p:nvCxnSpPr>
          <p:cNvPr id="33" name="Straight Connector 32">
            <a:extLst>
              <a:ext uri="{FF2B5EF4-FFF2-40B4-BE49-F238E27FC236}">
                <a16:creationId xmlns:a16="http://schemas.microsoft.com/office/drawing/2014/main" xmlns="" id="{62F3CDF8-6945-4C00-B4D9-69A5799D5AD5}"/>
              </a:ext>
            </a:extLst>
          </p:cNvPr>
          <p:cNvCxnSpPr>
            <a:cxnSpLocks/>
          </p:cNvCxnSpPr>
          <p:nvPr/>
        </p:nvCxnSpPr>
        <p:spPr>
          <a:xfrm>
            <a:off x="3754645" y="4526430"/>
            <a:ext cx="219510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xmlns="" id="{78904376-F137-43EE-9E1C-EB0D7FEE53FA}"/>
              </a:ext>
            </a:extLst>
          </p:cNvPr>
          <p:cNvSpPr/>
          <p:nvPr/>
        </p:nvSpPr>
        <p:spPr>
          <a:xfrm>
            <a:off x="3927539" y="4031909"/>
            <a:ext cx="1287886" cy="430887"/>
          </a:xfrm>
          <a:prstGeom prst="rect">
            <a:avLst/>
          </a:prstGeom>
        </p:spPr>
        <p:txBody>
          <a:bodyPr wrap="square" lIns="0" tIns="0" rIns="0" bIns="0">
            <a:spAutoFit/>
          </a:bodyPr>
          <a:lstStyle/>
          <a:p>
            <a:r>
              <a:rPr lang="en-US" sz="1400">
                <a:solidFill>
                  <a:schemeClr val="bg1"/>
                </a:solidFill>
              </a:rPr>
              <a:t>PERSONA RESPONSABLE</a:t>
            </a:r>
            <a:endParaRPr lang="en-US" sz="1400" dirty="0">
              <a:solidFill>
                <a:schemeClr val="bg1"/>
              </a:solidFill>
            </a:endParaRPr>
          </a:p>
        </p:txBody>
      </p:sp>
      <p:sp>
        <p:nvSpPr>
          <p:cNvPr id="37" name="Rectangle 36">
            <a:extLst>
              <a:ext uri="{FF2B5EF4-FFF2-40B4-BE49-F238E27FC236}">
                <a16:creationId xmlns:a16="http://schemas.microsoft.com/office/drawing/2014/main" xmlns="" id="{1B3846C2-5A71-407D-B909-7D922F3E573B}"/>
              </a:ext>
            </a:extLst>
          </p:cNvPr>
          <p:cNvSpPr/>
          <p:nvPr/>
        </p:nvSpPr>
        <p:spPr>
          <a:xfrm>
            <a:off x="3909181" y="4677258"/>
            <a:ext cx="2011965" cy="861774"/>
          </a:xfrm>
          <a:prstGeom prst="rect">
            <a:avLst/>
          </a:prstGeom>
        </p:spPr>
        <p:txBody>
          <a:bodyPr wrap="square" lIns="0" tIns="0" rIns="0" bIns="0" anchor="t">
            <a:spAutoFit/>
          </a:bodyPr>
          <a:lstStyle/>
          <a:p>
            <a:pPr defTabSz="457200">
              <a:defRPr/>
            </a:pPr>
            <a:r>
              <a:rPr lang="es-ES" sz="1400">
                <a:solidFill>
                  <a:schemeClr val="bg1"/>
                </a:solidFill>
              </a:rPr>
              <a:t>Establecer quiénes tienen necesidades del área clave – entorno de trabajo psicosocial</a:t>
            </a:r>
            <a:endParaRPr lang="es-ES" sz="1400" dirty="0">
              <a:solidFill>
                <a:schemeClr val="bg1"/>
              </a:solidFill>
            </a:endParaRPr>
          </a:p>
        </p:txBody>
      </p:sp>
      <p:cxnSp>
        <p:nvCxnSpPr>
          <p:cNvPr id="42" name="Straight Connector 41">
            <a:extLst>
              <a:ext uri="{FF2B5EF4-FFF2-40B4-BE49-F238E27FC236}">
                <a16:creationId xmlns:a16="http://schemas.microsoft.com/office/drawing/2014/main" xmlns="" id="{147A23E5-44E3-4A39-B14C-68CFEA625113}"/>
              </a:ext>
            </a:extLst>
          </p:cNvPr>
          <p:cNvCxnSpPr>
            <a:cxnSpLocks/>
          </p:cNvCxnSpPr>
          <p:nvPr/>
        </p:nvCxnSpPr>
        <p:spPr>
          <a:xfrm>
            <a:off x="6573390" y="4460727"/>
            <a:ext cx="2174720"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xmlns="" id="{2F1CB74E-6A14-4915-8BAF-93EB5885D95C}"/>
              </a:ext>
            </a:extLst>
          </p:cNvPr>
          <p:cNvSpPr/>
          <p:nvPr/>
        </p:nvSpPr>
        <p:spPr>
          <a:xfrm>
            <a:off x="6704711" y="4069915"/>
            <a:ext cx="1287886" cy="430887"/>
          </a:xfrm>
          <a:prstGeom prst="rect">
            <a:avLst/>
          </a:prstGeom>
        </p:spPr>
        <p:txBody>
          <a:bodyPr wrap="square" lIns="0" tIns="0" rIns="0" bIns="0">
            <a:spAutoFit/>
          </a:bodyPr>
          <a:lstStyle/>
          <a:p>
            <a:r>
              <a:rPr lang="en-US" sz="1400">
                <a:solidFill>
                  <a:schemeClr val="bg1"/>
                </a:solidFill>
              </a:rPr>
              <a:t>¿POR QUÉ CONSIDERARLO?</a:t>
            </a:r>
            <a:endParaRPr lang="en-US" sz="1400" dirty="0">
              <a:solidFill>
                <a:schemeClr val="bg1"/>
              </a:solidFill>
            </a:endParaRPr>
          </a:p>
        </p:txBody>
      </p:sp>
      <p:sp>
        <p:nvSpPr>
          <p:cNvPr id="44" name="Rectangle 43">
            <a:extLst>
              <a:ext uri="{FF2B5EF4-FFF2-40B4-BE49-F238E27FC236}">
                <a16:creationId xmlns:a16="http://schemas.microsoft.com/office/drawing/2014/main" xmlns="" id="{9B0F0B4D-26D3-44E0-8754-46EEC2C876AD}"/>
              </a:ext>
            </a:extLst>
          </p:cNvPr>
          <p:cNvSpPr/>
          <p:nvPr/>
        </p:nvSpPr>
        <p:spPr>
          <a:xfrm>
            <a:off x="6704711" y="4724149"/>
            <a:ext cx="1912078" cy="430887"/>
          </a:xfrm>
          <a:prstGeom prst="rect">
            <a:avLst/>
          </a:prstGeom>
        </p:spPr>
        <p:txBody>
          <a:bodyPr wrap="square" lIns="0" tIns="0" rIns="0" bIns="0" anchor="t">
            <a:spAutoFit/>
          </a:bodyPr>
          <a:lstStyle/>
          <a:p>
            <a:pPr defTabSz="457200">
              <a:defRPr/>
            </a:pPr>
            <a:r>
              <a:rPr lang="es-ES" sz="1400">
                <a:solidFill>
                  <a:schemeClr val="bg1"/>
                </a:solidFill>
              </a:rPr>
              <a:t>Detectar el problema exacto</a:t>
            </a:r>
            <a:endParaRPr lang="es-ES" sz="1400" dirty="0">
              <a:solidFill>
                <a:schemeClr val="bg1"/>
              </a:solidFill>
            </a:endParaRPr>
          </a:p>
        </p:txBody>
      </p:sp>
      <p:sp>
        <p:nvSpPr>
          <p:cNvPr id="65" name="Rectangle 64">
            <a:extLst>
              <a:ext uri="{FF2B5EF4-FFF2-40B4-BE49-F238E27FC236}">
                <a16:creationId xmlns:a16="http://schemas.microsoft.com/office/drawing/2014/main" xmlns="" id="{32AAC538-0D40-4528-846E-596A7F84C5BD}"/>
              </a:ext>
            </a:extLst>
          </p:cNvPr>
          <p:cNvSpPr/>
          <p:nvPr/>
        </p:nvSpPr>
        <p:spPr>
          <a:xfrm>
            <a:off x="9273602" y="3956287"/>
            <a:ext cx="1287886" cy="430887"/>
          </a:xfrm>
          <a:prstGeom prst="rect">
            <a:avLst/>
          </a:prstGeom>
        </p:spPr>
        <p:txBody>
          <a:bodyPr wrap="square" lIns="0" tIns="0" rIns="0" bIns="0">
            <a:spAutoFit/>
          </a:bodyPr>
          <a:lstStyle/>
          <a:p>
            <a:r>
              <a:rPr lang="en-US" sz="1400">
                <a:solidFill>
                  <a:schemeClr val="bg1"/>
                </a:solidFill>
              </a:rPr>
              <a:t>FORMAS DE INFLUIR</a:t>
            </a:r>
            <a:endParaRPr lang="en-US" sz="1400" dirty="0">
              <a:solidFill>
                <a:schemeClr val="bg1"/>
              </a:solidFill>
            </a:endParaRPr>
          </a:p>
        </p:txBody>
      </p:sp>
      <p:sp>
        <p:nvSpPr>
          <p:cNvPr id="63" name="Rectangle 62">
            <a:extLst>
              <a:ext uri="{FF2B5EF4-FFF2-40B4-BE49-F238E27FC236}">
                <a16:creationId xmlns:a16="http://schemas.microsoft.com/office/drawing/2014/main" xmlns="" id="{6709F9CA-27B1-4B85-AD79-C4112CBE90EB}"/>
              </a:ext>
            </a:extLst>
          </p:cNvPr>
          <p:cNvSpPr/>
          <p:nvPr/>
        </p:nvSpPr>
        <p:spPr>
          <a:xfrm>
            <a:off x="9226720" y="4686852"/>
            <a:ext cx="1934527" cy="861774"/>
          </a:xfrm>
          <a:prstGeom prst="rect">
            <a:avLst/>
          </a:prstGeom>
        </p:spPr>
        <p:txBody>
          <a:bodyPr wrap="square" lIns="0" tIns="0" rIns="0" bIns="0" anchor="t">
            <a:spAutoFit/>
          </a:bodyPr>
          <a:lstStyle/>
          <a:p>
            <a:pPr algn="just" defTabSz="457200">
              <a:defRPr/>
            </a:pPr>
            <a:r>
              <a:rPr lang="es-ES" sz="1400">
                <a:solidFill>
                  <a:schemeClr val="bg1"/>
                </a:solidFill>
              </a:rPr>
              <a:t>Definir la forma de influir en el entorno de trabajo psicosocial, en función del problema detectado</a:t>
            </a:r>
            <a:endParaRPr lang="es-ES" sz="1400" dirty="0">
              <a:solidFill>
                <a:schemeClr val="bg1"/>
              </a:solidFill>
            </a:endParaRPr>
          </a:p>
        </p:txBody>
      </p:sp>
      <p:cxnSp>
        <p:nvCxnSpPr>
          <p:cNvPr id="80" name="Straight Connector 79">
            <a:extLst>
              <a:ext uri="{FF2B5EF4-FFF2-40B4-BE49-F238E27FC236}">
                <a16:creationId xmlns:a16="http://schemas.microsoft.com/office/drawing/2014/main" xmlns="" id="{4042EBF7-EC7E-405C-8792-797CFC6F951D}"/>
              </a:ext>
            </a:extLst>
          </p:cNvPr>
          <p:cNvCxnSpPr>
            <a:cxnSpLocks/>
          </p:cNvCxnSpPr>
          <p:nvPr/>
        </p:nvCxnSpPr>
        <p:spPr>
          <a:xfrm>
            <a:off x="9167259" y="4500960"/>
            <a:ext cx="217581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pic>
        <p:nvPicPr>
          <p:cNvPr id="159" name="Imagen 158">
            <a:extLst>
              <a:ext uri="{FF2B5EF4-FFF2-40B4-BE49-F238E27FC236}">
                <a16:creationId xmlns:a16="http://schemas.microsoft.com/office/drawing/2014/main" xmlns="" id="{0AB39BDA-BC16-4E61-A49F-D617410872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176" name="Marcador de contenido 5">
            <a:extLst>
              <a:ext uri="{FF2B5EF4-FFF2-40B4-BE49-F238E27FC236}">
                <a16:creationId xmlns:a16="http://schemas.microsoft.com/office/drawing/2014/main" xmlns="" id="{6D3F5DE4-BB73-49A5-8A5C-095996C752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64" name="Rectangle 63">
            <a:extLst>
              <a:ext uri="{FF2B5EF4-FFF2-40B4-BE49-F238E27FC236}">
                <a16:creationId xmlns:a16="http://schemas.microsoft.com/office/drawing/2014/main" xmlns="" id="{78904376-F137-43EE-9E1C-EB0D7FEE53FA}"/>
              </a:ext>
            </a:extLst>
          </p:cNvPr>
          <p:cNvSpPr/>
          <p:nvPr/>
        </p:nvSpPr>
        <p:spPr>
          <a:xfrm>
            <a:off x="1079946" y="3941384"/>
            <a:ext cx="2527378" cy="430887"/>
          </a:xfrm>
          <a:prstGeom prst="rect">
            <a:avLst/>
          </a:prstGeom>
        </p:spPr>
        <p:txBody>
          <a:bodyPr wrap="square" lIns="0" tIns="0" rIns="0" bIns="0">
            <a:spAutoFit/>
          </a:bodyPr>
          <a:lstStyle/>
          <a:p>
            <a:r>
              <a:rPr lang="en-US" sz="1400">
                <a:solidFill>
                  <a:schemeClr val="bg1"/>
                </a:solidFill>
              </a:rPr>
              <a:t>LUGAR DE </a:t>
            </a:r>
          </a:p>
          <a:p>
            <a:r>
              <a:rPr lang="en-US" sz="1400">
                <a:solidFill>
                  <a:schemeClr val="bg1"/>
                </a:solidFill>
              </a:rPr>
              <a:t>IMPLEMENTACIÓN</a:t>
            </a:r>
            <a:endParaRPr lang="en-US" sz="1400" dirty="0">
              <a:solidFill>
                <a:schemeClr val="bg1"/>
              </a:solidFill>
            </a:endParaRPr>
          </a:p>
        </p:txBody>
      </p:sp>
      <p:sp>
        <p:nvSpPr>
          <p:cNvPr id="66" name="Rectangle 65">
            <a:extLst>
              <a:ext uri="{FF2B5EF4-FFF2-40B4-BE49-F238E27FC236}">
                <a16:creationId xmlns:a16="http://schemas.microsoft.com/office/drawing/2014/main" xmlns="" id="{1B3846C2-5A71-407D-B909-7D922F3E573B}"/>
              </a:ext>
            </a:extLst>
          </p:cNvPr>
          <p:cNvSpPr/>
          <p:nvPr/>
        </p:nvSpPr>
        <p:spPr>
          <a:xfrm>
            <a:off x="1091538" y="4532973"/>
            <a:ext cx="1752501" cy="1077218"/>
          </a:xfrm>
          <a:prstGeom prst="rect">
            <a:avLst/>
          </a:prstGeom>
        </p:spPr>
        <p:txBody>
          <a:bodyPr wrap="square" lIns="0" tIns="0" rIns="0" bIns="0" anchor="t">
            <a:spAutoFit/>
          </a:bodyPr>
          <a:lstStyle/>
          <a:p>
            <a:pPr defTabSz="457200">
              <a:defRPr/>
            </a:pPr>
            <a:r>
              <a:rPr lang="en-US" sz="1400">
                <a:solidFill>
                  <a:schemeClr val="bg1"/>
                </a:solidFill>
              </a:rPr>
              <a:t>Detectar en qué modelo de empresa con qué tipo de actividad se implantará el área de influencia clave</a:t>
            </a:r>
            <a:endParaRPr lang="en-US" sz="1400" dirty="0">
              <a:solidFill>
                <a:schemeClr val="bg1"/>
              </a:solidFill>
            </a:endParaRPr>
          </a:p>
        </p:txBody>
      </p:sp>
      <p:sp>
        <p:nvSpPr>
          <p:cNvPr id="86" name="Rectangle 85">
            <a:extLst>
              <a:ext uri="{FF2B5EF4-FFF2-40B4-BE49-F238E27FC236}">
                <a16:creationId xmlns:a16="http://schemas.microsoft.com/office/drawing/2014/main" xmlns="" id="{0B5C9772-2FCC-434A-B921-AC63EFE4C332}"/>
              </a:ext>
            </a:extLst>
          </p:cNvPr>
          <p:cNvSpPr/>
          <p:nvPr/>
        </p:nvSpPr>
        <p:spPr>
          <a:xfrm>
            <a:off x="9750883" y="1664039"/>
            <a:ext cx="504285" cy="307777"/>
          </a:xfrm>
          <a:prstGeom prst="rect">
            <a:avLst/>
          </a:prstGeom>
        </p:spPr>
        <p:txBody>
          <a:bodyPr wrap="square" lIns="0" tIns="0" rIns="0" bIns="0">
            <a:spAutoFit/>
          </a:bodyPr>
          <a:lstStyle/>
          <a:p>
            <a:pPr lvl="0" algn="r" defTabSz="457200">
              <a:defRPr/>
            </a:pPr>
            <a:r>
              <a:rPr lang="en-US" sz="2000" b="1" dirty="0">
                <a:solidFill>
                  <a:schemeClr val="bg1"/>
                </a:solidFill>
              </a:rPr>
              <a:t>04.</a:t>
            </a:r>
          </a:p>
        </p:txBody>
      </p:sp>
      <p:pic>
        <p:nvPicPr>
          <p:cNvPr id="10" name="Picture 9"/>
          <p:cNvPicPr>
            <a:picLocks noChangeAspect="1"/>
          </p:cNvPicPr>
          <p:nvPr/>
        </p:nvPicPr>
        <p:blipFill>
          <a:blip r:embed="rId4"/>
          <a:stretch>
            <a:fillRect/>
          </a:stretch>
        </p:blipFill>
        <p:spPr>
          <a:xfrm>
            <a:off x="2794368" y="194130"/>
            <a:ext cx="454939" cy="454939"/>
          </a:xfrm>
          <a:prstGeom prst="rect">
            <a:avLst/>
          </a:prstGeom>
        </p:spPr>
      </p:pic>
      <p:cxnSp>
        <p:nvCxnSpPr>
          <p:cNvPr id="92" name="Straight Connector 91">
            <a:extLst>
              <a:ext uri="{FF2B5EF4-FFF2-40B4-BE49-F238E27FC236}">
                <a16:creationId xmlns:a16="http://schemas.microsoft.com/office/drawing/2014/main" xmlns="" id="{62F3CDF8-6945-4C00-B4D9-69A5799D5AD5}"/>
              </a:ext>
            </a:extLst>
          </p:cNvPr>
          <p:cNvCxnSpPr>
            <a:cxnSpLocks/>
          </p:cNvCxnSpPr>
          <p:nvPr/>
        </p:nvCxnSpPr>
        <p:spPr>
          <a:xfrm>
            <a:off x="985800" y="4460727"/>
            <a:ext cx="219510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Rectangle: Rounded Corners 8">
            <a:extLst>
              <a:ext uri="{FF2B5EF4-FFF2-40B4-BE49-F238E27FC236}">
                <a16:creationId xmlns:a16="http://schemas.microsoft.com/office/drawing/2014/main" xmlns="" id="{DE4C0F45-518A-458F-961E-B9D08E453AAA}"/>
              </a:ext>
            </a:extLst>
          </p:cNvPr>
          <p:cNvSpPr/>
          <p:nvPr/>
        </p:nvSpPr>
        <p:spPr>
          <a:xfrm>
            <a:off x="3591283" y="1199162"/>
            <a:ext cx="5964213" cy="792674"/>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6" name="Rectangle 95">
            <a:extLst>
              <a:ext uri="{FF2B5EF4-FFF2-40B4-BE49-F238E27FC236}">
                <a16:creationId xmlns:a16="http://schemas.microsoft.com/office/drawing/2014/main" xmlns="" id="{78904376-F137-43EE-9E1C-EB0D7FEE53FA}"/>
              </a:ext>
            </a:extLst>
          </p:cNvPr>
          <p:cNvSpPr/>
          <p:nvPr/>
        </p:nvSpPr>
        <p:spPr>
          <a:xfrm>
            <a:off x="4341436" y="1505592"/>
            <a:ext cx="2040153" cy="215444"/>
          </a:xfrm>
          <a:prstGeom prst="rect">
            <a:avLst/>
          </a:prstGeom>
        </p:spPr>
        <p:txBody>
          <a:bodyPr wrap="square" lIns="0" tIns="0" rIns="0" bIns="0">
            <a:spAutoFit/>
          </a:bodyPr>
          <a:lstStyle/>
          <a:p>
            <a:r>
              <a:rPr lang="en-US" sz="1400">
                <a:solidFill>
                  <a:schemeClr val="bg1"/>
                </a:solidFill>
              </a:rPr>
              <a:t>Nivel de prioridad clave :</a:t>
            </a:r>
            <a:endParaRPr lang="en-US" sz="1400" dirty="0">
              <a:solidFill>
                <a:schemeClr val="bg1"/>
              </a:solidFill>
            </a:endParaRPr>
          </a:p>
        </p:txBody>
      </p:sp>
      <p:sp>
        <p:nvSpPr>
          <p:cNvPr id="97" name="Right Arrow 96"/>
          <p:cNvSpPr/>
          <p:nvPr/>
        </p:nvSpPr>
        <p:spPr>
          <a:xfrm>
            <a:off x="3813452" y="1475678"/>
            <a:ext cx="304800" cy="336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456337" y="1572629"/>
            <a:ext cx="309012" cy="306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xmlns="" id="{78904376-F137-43EE-9E1C-EB0D7FEE53FA}"/>
              </a:ext>
            </a:extLst>
          </p:cNvPr>
          <p:cNvSpPr/>
          <p:nvPr/>
        </p:nvSpPr>
        <p:spPr>
          <a:xfrm>
            <a:off x="6456337" y="1268221"/>
            <a:ext cx="1287886" cy="215444"/>
          </a:xfrm>
          <a:prstGeom prst="rect">
            <a:avLst/>
          </a:prstGeom>
        </p:spPr>
        <p:txBody>
          <a:bodyPr wrap="square" lIns="0" tIns="0" rIns="0" bIns="0">
            <a:spAutoFit/>
          </a:bodyPr>
          <a:lstStyle/>
          <a:p>
            <a:r>
              <a:rPr lang="en-US" sz="1400">
                <a:solidFill>
                  <a:schemeClr val="bg1"/>
                </a:solidFill>
              </a:rPr>
              <a:t>Alto</a:t>
            </a:r>
            <a:endParaRPr lang="en-US" sz="1400" dirty="0">
              <a:solidFill>
                <a:schemeClr val="bg1"/>
              </a:solidFill>
            </a:endParaRPr>
          </a:p>
        </p:txBody>
      </p:sp>
      <p:sp>
        <p:nvSpPr>
          <p:cNvPr id="100" name="Rectangle 99">
            <a:extLst>
              <a:ext uri="{FF2B5EF4-FFF2-40B4-BE49-F238E27FC236}">
                <a16:creationId xmlns:a16="http://schemas.microsoft.com/office/drawing/2014/main" xmlns="" id="{78904376-F137-43EE-9E1C-EB0D7FEE53FA}"/>
              </a:ext>
            </a:extLst>
          </p:cNvPr>
          <p:cNvSpPr/>
          <p:nvPr/>
        </p:nvSpPr>
        <p:spPr>
          <a:xfrm>
            <a:off x="7072865" y="1275113"/>
            <a:ext cx="1287886" cy="215444"/>
          </a:xfrm>
          <a:prstGeom prst="rect">
            <a:avLst/>
          </a:prstGeom>
        </p:spPr>
        <p:txBody>
          <a:bodyPr wrap="square" lIns="0" tIns="0" rIns="0" bIns="0">
            <a:spAutoFit/>
          </a:bodyPr>
          <a:lstStyle/>
          <a:p>
            <a:r>
              <a:rPr lang="en-US" sz="1400">
                <a:solidFill>
                  <a:schemeClr val="bg1"/>
                </a:solidFill>
              </a:rPr>
              <a:t>Medio</a:t>
            </a:r>
            <a:endParaRPr lang="en-US" sz="1400" dirty="0">
              <a:solidFill>
                <a:schemeClr val="bg1"/>
              </a:solidFill>
            </a:endParaRPr>
          </a:p>
        </p:txBody>
      </p:sp>
      <p:sp>
        <p:nvSpPr>
          <p:cNvPr id="101" name="Rectangle 100">
            <a:extLst>
              <a:ext uri="{FF2B5EF4-FFF2-40B4-BE49-F238E27FC236}">
                <a16:creationId xmlns:a16="http://schemas.microsoft.com/office/drawing/2014/main" xmlns="" id="{78904376-F137-43EE-9E1C-EB0D7FEE53FA}"/>
              </a:ext>
            </a:extLst>
          </p:cNvPr>
          <p:cNvSpPr/>
          <p:nvPr/>
        </p:nvSpPr>
        <p:spPr>
          <a:xfrm>
            <a:off x="8090208" y="1276504"/>
            <a:ext cx="1287886" cy="215444"/>
          </a:xfrm>
          <a:prstGeom prst="rect">
            <a:avLst/>
          </a:prstGeom>
        </p:spPr>
        <p:txBody>
          <a:bodyPr wrap="square" lIns="0" tIns="0" rIns="0" bIns="0">
            <a:spAutoFit/>
          </a:bodyPr>
          <a:lstStyle/>
          <a:p>
            <a:r>
              <a:rPr lang="en-US" sz="1400">
                <a:solidFill>
                  <a:schemeClr val="bg1"/>
                </a:solidFill>
              </a:rPr>
              <a:t>Bajo</a:t>
            </a:r>
            <a:endParaRPr lang="en-US" sz="1400" dirty="0">
              <a:solidFill>
                <a:schemeClr val="bg1"/>
              </a:solidFill>
            </a:endParaRPr>
          </a:p>
        </p:txBody>
      </p:sp>
      <p:sp>
        <p:nvSpPr>
          <p:cNvPr id="102" name="Oval 101"/>
          <p:cNvSpPr/>
          <p:nvPr/>
        </p:nvSpPr>
        <p:spPr>
          <a:xfrm>
            <a:off x="7272864" y="1579565"/>
            <a:ext cx="303469" cy="2928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8099681" y="1579700"/>
            <a:ext cx="276146" cy="27099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 name="Picture 103"/>
          <p:cNvPicPr>
            <a:picLocks noChangeAspect="1"/>
          </p:cNvPicPr>
          <p:nvPr/>
        </p:nvPicPr>
        <p:blipFill>
          <a:blip r:embed="rId5"/>
          <a:stretch>
            <a:fillRect/>
          </a:stretch>
        </p:blipFill>
        <p:spPr>
          <a:xfrm>
            <a:off x="2613450" y="3899205"/>
            <a:ext cx="495820" cy="495820"/>
          </a:xfrm>
          <a:prstGeom prst="rect">
            <a:avLst/>
          </a:prstGeom>
        </p:spPr>
      </p:pic>
      <p:pic>
        <p:nvPicPr>
          <p:cNvPr id="105" name="Picture 104"/>
          <p:cNvPicPr>
            <a:picLocks noChangeAspect="1"/>
          </p:cNvPicPr>
          <p:nvPr/>
        </p:nvPicPr>
        <p:blipFill>
          <a:blip r:embed="rId5"/>
          <a:stretch>
            <a:fillRect/>
          </a:stretch>
        </p:blipFill>
        <p:spPr>
          <a:xfrm>
            <a:off x="5284793" y="3929727"/>
            <a:ext cx="495820" cy="495820"/>
          </a:xfrm>
          <a:prstGeom prst="rect">
            <a:avLst/>
          </a:prstGeom>
        </p:spPr>
      </p:pic>
      <p:pic>
        <p:nvPicPr>
          <p:cNvPr id="106" name="Picture 105"/>
          <p:cNvPicPr>
            <a:picLocks noChangeAspect="1"/>
          </p:cNvPicPr>
          <p:nvPr/>
        </p:nvPicPr>
        <p:blipFill>
          <a:blip r:embed="rId5"/>
          <a:stretch>
            <a:fillRect/>
          </a:stretch>
        </p:blipFill>
        <p:spPr>
          <a:xfrm>
            <a:off x="8076339" y="3908761"/>
            <a:ext cx="495820" cy="495820"/>
          </a:xfrm>
          <a:prstGeom prst="rect">
            <a:avLst/>
          </a:prstGeom>
        </p:spPr>
      </p:pic>
      <p:pic>
        <p:nvPicPr>
          <p:cNvPr id="107" name="Picture 106"/>
          <p:cNvPicPr>
            <a:picLocks noChangeAspect="1"/>
          </p:cNvPicPr>
          <p:nvPr/>
        </p:nvPicPr>
        <p:blipFill>
          <a:blip r:embed="rId5"/>
          <a:stretch>
            <a:fillRect/>
          </a:stretch>
        </p:blipFill>
        <p:spPr>
          <a:xfrm>
            <a:off x="10561488" y="3908410"/>
            <a:ext cx="495820" cy="495820"/>
          </a:xfrm>
          <a:prstGeom prst="rect">
            <a:avLst/>
          </a:prstGeom>
        </p:spPr>
      </p:pic>
      <p:sp>
        <p:nvSpPr>
          <p:cNvPr id="3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41" name="Immagine 4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43"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41635472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82AA24F-A199-4004-A2BB-B731A01696BC}"/>
              </a:ext>
            </a:extLst>
          </p:cNvPr>
          <p:cNvSpPr/>
          <p:nvPr/>
        </p:nvSpPr>
        <p:spPr>
          <a:xfrm>
            <a:off x="0" y="3802815"/>
            <a:ext cx="12192000" cy="32116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4" name="Group 3">
            <a:extLst>
              <a:ext uri="{FF2B5EF4-FFF2-40B4-BE49-F238E27FC236}">
                <a16:creationId xmlns:a16="http://schemas.microsoft.com/office/drawing/2014/main" xmlns="" id="{C36A8F34-9D70-4F25-A1CF-17C4A4D9E82D}"/>
              </a:ext>
            </a:extLst>
          </p:cNvPr>
          <p:cNvGrpSpPr/>
          <p:nvPr/>
        </p:nvGrpSpPr>
        <p:grpSpPr>
          <a:xfrm>
            <a:off x="2284693" y="3759446"/>
            <a:ext cx="4314330" cy="3240887"/>
            <a:chOff x="-905955" y="782780"/>
            <a:chExt cx="4154142" cy="6562505"/>
          </a:xfrm>
        </p:grpSpPr>
        <p:sp>
          <p:nvSpPr>
            <p:cNvPr id="5" name="TextBox 4">
              <a:extLst>
                <a:ext uri="{FF2B5EF4-FFF2-40B4-BE49-F238E27FC236}">
                  <a16:creationId xmlns:a16="http://schemas.microsoft.com/office/drawing/2014/main" xmlns="" id="{E6DC6699-C368-436D-9EAB-D576A4006C31}"/>
                </a:ext>
              </a:extLst>
            </p:cNvPr>
            <p:cNvSpPr txBox="1"/>
            <p:nvPr/>
          </p:nvSpPr>
          <p:spPr>
            <a:xfrm>
              <a:off x="-622243" y="782780"/>
              <a:ext cx="3859356" cy="623221"/>
            </a:xfrm>
            <a:prstGeom prst="rect">
              <a:avLst/>
            </a:prstGeom>
            <a:noFill/>
          </p:spPr>
          <p:txBody>
            <a:bodyPr wrap="square" rtlCol="0" anchor="ctr">
              <a:spAutoFit/>
            </a:bodyPr>
            <a:lstStyle/>
            <a:p>
              <a:pPr algn="ctr"/>
              <a:r>
                <a:rPr lang="en-US" altLang="ko-KR" sz="1400" b="1">
                  <a:cs typeface="Arial" pitchFamily="34" charset="0"/>
                </a:rPr>
                <a:t> Problemas</a:t>
              </a:r>
              <a:endParaRPr lang="ko-KR" altLang="en-US" sz="1400" b="1" dirty="0">
                <a:cs typeface="Arial" pitchFamily="34" charset="0"/>
              </a:endParaRPr>
            </a:p>
          </p:txBody>
        </p:sp>
        <p:sp>
          <p:nvSpPr>
            <p:cNvPr id="6" name="TextBox 5">
              <a:extLst>
                <a:ext uri="{FF2B5EF4-FFF2-40B4-BE49-F238E27FC236}">
                  <a16:creationId xmlns:a16="http://schemas.microsoft.com/office/drawing/2014/main" xmlns="" id="{3663A193-0B40-4591-9B11-00F6D552E91A}"/>
                </a:ext>
              </a:extLst>
            </p:cNvPr>
            <p:cNvSpPr txBox="1"/>
            <p:nvPr/>
          </p:nvSpPr>
          <p:spPr>
            <a:xfrm>
              <a:off x="-905955" y="1175408"/>
              <a:ext cx="4154142" cy="6169877"/>
            </a:xfrm>
            <a:prstGeom prst="rect">
              <a:avLst/>
            </a:prstGeom>
            <a:noFill/>
          </p:spPr>
          <p:txBody>
            <a:bodyPr wrap="square" rtlCol="0">
              <a:spAutoFit/>
            </a:bodyPr>
            <a:lstStyle/>
            <a:p>
              <a:pPr marL="171450" indent="-171450">
                <a:buFont typeface="Arial" panose="020B0604020202020204" pitchFamily="34" charset="0"/>
                <a:buChar char="•"/>
              </a:pPr>
              <a:r>
                <a:rPr lang="en-US" altLang="ko-KR" sz="1200">
                  <a:solidFill>
                    <a:schemeClr val="bg1"/>
                  </a:solidFill>
                  <a:cs typeface="Arial" pitchFamily="34" charset="0"/>
                </a:rPr>
                <a:t>Mala organización del trabajo (</a:t>
              </a:r>
              <a:r>
                <a:rPr lang="es-ES" altLang="ko-KR" sz="1200">
                  <a:solidFill>
                    <a:schemeClr val="bg1"/>
                  </a:solidFill>
                  <a:cs typeface="Arial" pitchFamily="34" charset="0"/>
                </a:rPr>
                <a:t>problemas de exigencias de trabajo, presión de tiempo, apoyo de recompensa y reconocimiento de los supervisores, mala comunicación, etc.)</a:t>
              </a:r>
            </a:p>
            <a:p>
              <a:pPr marL="171450" indent="-171450">
                <a:buFont typeface="Arial" panose="020B0604020202020204" pitchFamily="34" charset="0"/>
                <a:buChar char="•"/>
              </a:pPr>
              <a:r>
                <a:rPr lang="en-US" altLang="ko-KR" sz="1200">
                  <a:solidFill>
                    <a:schemeClr val="bg1"/>
                  </a:solidFill>
                  <a:cs typeface="Arial" pitchFamily="34" charset="0"/>
                </a:rPr>
                <a:t>Cultura organizacional (falta de prácticas y políticas relacionadas con la dignidad y el respeto de todos los trabajadores, acoso e intimidación, discriminación por género, estigmatización, intolerancia por diversidad étnica o religiosa, </a:t>
              </a:r>
              <a:r>
                <a:rPr lang="es-ES" altLang="ko-KR" sz="1200">
                  <a:solidFill>
                    <a:schemeClr val="bg1"/>
                  </a:solidFill>
                  <a:cs typeface="Arial" pitchFamily="34" charset="0"/>
                </a:rPr>
                <a:t>falta de apoyo a los estilos de vida saludables</a:t>
              </a:r>
              <a:r>
                <a:rPr lang="en-US" altLang="ko-KR" sz="1200">
                  <a:solidFill>
                    <a:schemeClr val="bg1"/>
                  </a:solidFill>
                  <a:cs typeface="Arial" pitchFamily="34" charset="0"/>
                </a:rPr>
                <a:t>)</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Estilo de gestión de mando y control </a:t>
              </a:r>
              <a:r>
                <a:rPr lang="en-US" altLang="ko-KR" sz="1200">
                  <a:solidFill>
                    <a:schemeClr val="bg1"/>
                  </a:solidFill>
                  <a:cs typeface="Arial" pitchFamily="34" charset="0"/>
                </a:rPr>
                <a:t>(falta de consultas, negociación, comunicación bidirecional, retroalimentación constructiva)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Falta de apoyo a la conciliación familiar</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Miedo a la pérdida de empleo relacionada con fusiones, adquisiciones, reorganizaciones o el mercado de trabajo/la economía</a:t>
              </a:r>
              <a:endParaRPr lang="en-US" altLang="ko-KR" sz="1200" dirty="0">
                <a:solidFill>
                  <a:schemeClr val="bg1"/>
                </a:solidFill>
                <a:cs typeface="Arial" pitchFamily="34" charset="0"/>
              </a:endParaRPr>
            </a:p>
            <a:p>
              <a:endParaRPr lang="en-US" altLang="ko-KR" sz="1200" dirty="0">
                <a:solidFill>
                  <a:schemeClr val="bg1"/>
                </a:solidFill>
                <a:cs typeface="Arial" pitchFamily="34" charset="0"/>
              </a:endParaRPr>
            </a:p>
          </p:txBody>
        </p:sp>
      </p:grpSp>
      <p:grpSp>
        <p:nvGrpSpPr>
          <p:cNvPr id="8" name="Group 7">
            <a:extLst>
              <a:ext uri="{FF2B5EF4-FFF2-40B4-BE49-F238E27FC236}">
                <a16:creationId xmlns:a16="http://schemas.microsoft.com/office/drawing/2014/main" xmlns="" id="{A173A031-007A-48ED-AE10-4FE0BD41F220}"/>
              </a:ext>
            </a:extLst>
          </p:cNvPr>
          <p:cNvGrpSpPr/>
          <p:nvPr/>
        </p:nvGrpSpPr>
        <p:grpSpPr>
          <a:xfrm>
            <a:off x="125881" y="3953345"/>
            <a:ext cx="2044111" cy="2534839"/>
            <a:chOff x="-2630741" y="1211927"/>
            <a:chExt cx="4876527" cy="2534839"/>
          </a:xfrm>
        </p:grpSpPr>
        <p:sp>
          <p:nvSpPr>
            <p:cNvPr id="9" name="TextBox 8">
              <a:extLst>
                <a:ext uri="{FF2B5EF4-FFF2-40B4-BE49-F238E27FC236}">
                  <a16:creationId xmlns:a16="http://schemas.microsoft.com/office/drawing/2014/main" xmlns="" id="{4C78E069-0E8C-4EFE-AD66-D9139AC14BF3}"/>
                </a:ext>
              </a:extLst>
            </p:cNvPr>
            <p:cNvSpPr txBox="1"/>
            <p:nvPr/>
          </p:nvSpPr>
          <p:spPr>
            <a:xfrm>
              <a:off x="-2630741" y="1211927"/>
              <a:ext cx="4876527" cy="307777"/>
            </a:xfrm>
            <a:prstGeom prst="rect">
              <a:avLst/>
            </a:prstGeom>
            <a:noFill/>
          </p:spPr>
          <p:txBody>
            <a:bodyPr wrap="square" rtlCol="0" anchor="ctr">
              <a:spAutoFit/>
            </a:bodyPr>
            <a:lstStyle/>
            <a:p>
              <a:pPr algn="ctr"/>
              <a:r>
                <a:rPr lang="es-ES" altLang="ko-KR" sz="1400" b="1">
                  <a:cs typeface="Arial" pitchFamily="34" charset="0"/>
                </a:rPr>
                <a:t>Inicio – Preparación </a:t>
              </a:r>
              <a:endParaRPr lang="es-ES" altLang="ko-KR" sz="1400" b="1" dirty="0">
                <a:cs typeface="Arial" pitchFamily="34" charset="0"/>
              </a:endParaRPr>
            </a:p>
          </p:txBody>
        </p:sp>
        <p:sp>
          <p:nvSpPr>
            <p:cNvPr id="10" name="TextBox 9">
              <a:extLst>
                <a:ext uri="{FF2B5EF4-FFF2-40B4-BE49-F238E27FC236}">
                  <a16:creationId xmlns:a16="http://schemas.microsoft.com/office/drawing/2014/main" xmlns="" id="{454A10CA-A0FF-4EE7-85AE-E3FFCEB96799}"/>
                </a:ext>
              </a:extLst>
            </p:cNvPr>
            <p:cNvSpPr txBox="1"/>
            <p:nvPr/>
          </p:nvSpPr>
          <p:spPr>
            <a:xfrm>
              <a:off x="-2381591" y="1438442"/>
              <a:ext cx="4608750" cy="2308324"/>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Observar el nivel de conocimientos básicos de la persona que elige el área clave</a:t>
              </a:r>
            </a:p>
            <a:p>
              <a:pPr marL="171450" indent="-171450">
                <a:buFont typeface="Arial" panose="020B0604020202020204" pitchFamily="34" charset="0"/>
                <a:buChar char="•"/>
              </a:pPr>
              <a:r>
                <a:rPr lang="en-US" altLang="ko-KR" sz="1200">
                  <a:solidFill>
                    <a:schemeClr val="bg1"/>
                  </a:solidFill>
                  <a:cs typeface="Arial" pitchFamily="34" charset="0"/>
                </a:rPr>
                <a:t>Observar los antecedentes de la persona</a:t>
              </a:r>
            </a:p>
            <a:p>
              <a:pPr marL="171450" indent="-171450">
                <a:buFont typeface="Arial" panose="020B0604020202020204" pitchFamily="34" charset="0"/>
                <a:buChar char="•"/>
              </a:pPr>
              <a:r>
                <a:rPr lang="en-US" altLang="ko-KR" sz="1200">
                  <a:solidFill>
                    <a:schemeClr val="bg1"/>
                  </a:solidFill>
                  <a:cs typeface="Arial" pitchFamily="34" charset="0"/>
                </a:rPr>
                <a:t>Reconocer los resultados previos</a:t>
              </a:r>
            </a:p>
            <a:p>
              <a:pPr marL="171450" indent="-171450">
                <a:buFont typeface="Arial" panose="020B0604020202020204" pitchFamily="34" charset="0"/>
                <a:buChar char="•"/>
              </a:pPr>
              <a:r>
                <a:rPr lang="en-US" altLang="ko-KR" sz="1200">
                  <a:solidFill>
                    <a:schemeClr val="bg1"/>
                  </a:solidFill>
                  <a:cs typeface="Arial" pitchFamily="34" charset="0"/>
                </a:rPr>
                <a:t>Tipo de actividad empresarial que desarrolla</a:t>
              </a:r>
              <a:endParaRPr lang="en-US" altLang="ko-KR" sz="1200" dirty="0">
                <a:solidFill>
                  <a:schemeClr val="bg1"/>
                </a:solidFill>
                <a:cs typeface="Arial" pitchFamily="34" charset="0"/>
              </a:endParaRPr>
            </a:p>
          </p:txBody>
        </p:sp>
      </p:grpSp>
      <p:grpSp>
        <p:nvGrpSpPr>
          <p:cNvPr id="14" name="Group 13">
            <a:extLst>
              <a:ext uri="{FF2B5EF4-FFF2-40B4-BE49-F238E27FC236}">
                <a16:creationId xmlns:a16="http://schemas.microsoft.com/office/drawing/2014/main" xmlns="" id="{03CE8D7C-4732-486F-BFC3-D6C4F3BEC732}"/>
              </a:ext>
            </a:extLst>
          </p:cNvPr>
          <p:cNvGrpSpPr/>
          <p:nvPr/>
        </p:nvGrpSpPr>
        <p:grpSpPr>
          <a:xfrm>
            <a:off x="10135236" y="3878268"/>
            <a:ext cx="1863491" cy="2357302"/>
            <a:chOff x="-417794" y="1082925"/>
            <a:chExt cx="4445631" cy="2357302"/>
          </a:xfrm>
        </p:grpSpPr>
        <p:sp>
          <p:nvSpPr>
            <p:cNvPr id="15" name="TextBox 14">
              <a:extLst>
                <a:ext uri="{FF2B5EF4-FFF2-40B4-BE49-F238E27FC236}">
                  <a16:creationId xmlns:a16="http://schemas.microsoft.com/office/drawing/2014/main" xmlns="" id="{8F63C282-862C-4EAB-AC8A-A86338579EF2}"/>
                </a:ext>
              </a:extLst>
            </p:cNvPr>
            <p:cNvSpPr txBox="1"/>
            <p:nvPr/>
          </p:nvSpPr>
          <p:spPr>
            <a:xfrm>
              <a:off x="-35554" y="1082925"/>
              <a:ext cx="3859356" cy="307777"/>
            </a:xfrm>
            <a:prstGeom prst="rect">
              <a:avLst/>
            </a:prstGeom>
            <a:noFill/>
          </p:spPr>
          <p:txBody>
            <a:bodyPr wrap="square" rtlCol="0" anchor="ctr">
              <a:spAutoFit/>
            </a:bodyPr>
            <a:lstStyle/>
            <a:p>
              <a:pPr algn="ctr"/>
              <a:r>
                <a:rPr lang="es-ES" altLang="ko-KR" sz="1400" b="1">
                  <a:cs typeface="Arial" pitchFamily="34" charset="0"/>
                </a:rPr>
                <a:t>Evaluación </a:t>
              </a:r>
              <a:endParaRPr lang="es-ES" altLang="ko-KR" sz="1400" b="1" dirty="0">
                <a:cs typeface="Arial" pitchFamily="34" charset="0"/>
              </a:endParaRPr>
            </a:p>
          </p:txBody>
        </p:sp>
        <p:sp>
          <p:nvSpPr>
            <p:cNvPr id="16" name="TextBox 15">
              <a:extLst>
                <a:ext uri="{FF2B5EF4-FFF2-40B4-BE49-F238E27FC236}">
                  <a16:creationId xmlns:a16="http://schemas.microsoft.com/office/drawing/2014/main" xmlns="" id="{654F7C95-FF7D-4191-994C-BE67002BF6CE}"/>
                </a:ext>
              </a:extLst>
            </p:cNvPr>
            <p:cNvSpPr txBox="1"/>
            <p:nvPr/>
          </p:nvSpPr>
          <p:spPr>
            <a:xfrm>
              <a:off x="-417794" y="1501235"/>
              <a:ext cx="4445631" cy="1938992"/>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Fase final -</a:t>
              </a:r>
              <a:br>
                <a:rPr lang="es-ES" altLang="ko-KR" sz="1200">
                  <a:solidFill>
                    <a:schemeClr val="bg1"/>
                  </a:solidFill>
                  <a:cs typeface="Arial" pitchFamily="34" charset="0"/>
                </a:rPr>
              </a:br>
              <a:r>
                <a:rPr lang="es-ES" altLang="ko-KR" sz="1200">
                  <a:solidFill>
                    <a:schemeClr val="bg1"/>
                  </a:solidFill>
                  <a:cs typeface="Arial" pitchFamily="34" charset="0"/>
                </a:rPr>
                <a:t>Evaluación de los resultados de influencia</a:t>
              </a:r>
              <a:endParaRPr lang="es-ES" altLang="ko-KR" sz="1200" dirty="0">
                <a:solidFill>
                  <a:schemeClr val="bg1"/>
                </a:solidFill>
                <a:cs typeface="Arial" pitchFamily="34" charset="0"/>
              </a:endParaRPr>
            </a:p>
            <a:p>
              <a:pPr marL="171450" indent="-171450">
                <a:buFont typeface="Arial" panose="020B0604020202020204" pitchFamily="34" charset="0"/>
                <a:buChar char="•"/>
              </a:pPr>
              <a:r>
                <a:rPr lang="en-GB" altLang="ko-KR" sz="1200">
                  <a:solidFill>
                    <a:schemeClr val="bg1"/>
                  </a:solidFill>
                  <a:cs typeface="Arial" pitchFamily="34" charset="0"/>
                </a:rPr>
                <a:t>Escribir un informe sobre los problemas resueltos y cómo se ha hecho</a:t>
              </a:r>
            </a:p>
            <a:p>
              <a:pPr marL="171450" indent="-171450">
                <a:buFont typeface="Arial" panose="020B0604020202020204" pitchFamily="34" charset="0"/>
                <a:buChar char="•"/>
              </a:pPr>
              <a:r>
                <a:rPr lang="es-ES" altLang="ko-KR" sz="1200">
                  <a:solidFill>
                    <a:schemeClr val="bg1"/>
                  </a:solidFill>
                  <a:cs typeface="Arial" pitchFamily="34" charset="0"/>
                </a:rPr>
                <a:t>Revisión de las notas tomadas de los resultados previos</a:t>
              </a:r>
              <a:endParaRPr lang="ko-KR" altLang="en-US" sz="1200" dirty="0">
                <a:solidFill>
                  <a:schemeClr val="bg1"/>
                </a:solidFill>
                <a:cs typeface="Arial" pitchFamily="34" charset="0"/>
              </a:endParaRPr>
            </a:p>
          </p:txBody>
        </p:sp>
      </p:grpSp>
      <p:sp>
        <p:nvSpPr>
          <p:cNvPr id="20" name="Regular Pentagon 33">
            <a:extLst>
              <a:ext uri="{FF2B5EF4-FFF2-40B4-BE49-F238E27FC236}">
                <a16:creationId xmlns:a16="http://schemas.microsoft.com/office/drawing/2014/main" xmlns="" id="{886318EB-2ECF-4508-965E-C02103FB5697}"/>
              </a:ext>
            </a:extLst>
          </p:cNvPr>
          <p:cNvSpPr/>
          <p:nvPr/>
        </p:nvSpPr>
        <p:spPr>
          <a:xfrm>
            <a:off x="10691595" y="2692306"/>
            <a:ext cx="868662" cy="827297"/>
          </a:xfrm>
          <a:prstGeom prst="pentagon">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2" name="Regular Pentagon 35">
            <a:extLst>
              <a:ext uri="{FF2B5EF4-FFF2-40B4-BE49-F238E27FC236}">
                <a16:creationId xmlns:a16="http://schemas.microsoft.com/office/drawing/2014/main" xmlns="" id="{C070460C-887F-4203-B5A4-E3F965DEAB04}"/>
              </a:ext>
            </a:extLst>
          </p:cNvPr>
          <p:cNvSpPr/>
          <p:nvPr/>
        </p:nvSpPr>
        <p:spPr>
          <a:xfrm>
            <a:off x="3432310" y="2050368"/>
            <a:ext cx="1234795" cy="1175995"/>
          </a:xfrm>
          <a:prstGeom prst="pent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Regular Pentagon 36">
            <a:extLst>
              <a:ext uri="{FF2B5EF4-FFF2-40B4-BE49-F238E27FC236}">
                <a16:creationId xmlns:a16="http://schemas.microsoft.com/office/drawing/2014/main" xmlns="" id="{33BA57ED-0D22-4D7C-9050-AA2829AA8700}"/>
              </a:ext>
            </a:extLst>
          </p:cNvPr>
          <p:cNvSpPr/>
          <p:nvPr/>
        </p:nvSpPr>
        <p:spPr>
          <a:xfrm>
            <a:off x="631132" y="2442884"/>
            <a:ext cx="878061" cy="836248"/>
          </a:xfrm>
          <a:prstGeom prst="pent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cxnSp>
        <p:nvCxnSpPr>
          <p:cNvPr id="24" name="Straight Arrow Connector 23">
            <a:extLst>
              <a:ext uri="{FF2B5EF4-FFF2-40B4-BE49-F238E27FC236}">
                <a16:creationId xmlns:a16="http://schemas.microsoft.com/office/drawing/2014/main" xmlns="" id="{F40E10F5-BD09-4568-8A6D-36239978B38E}"/>
              </a:ext>
            </a:extLst>
          </p:cNvPr>
          <p:cNvCxnSpPr>
            <a:cxnSpLocks/>
          </p:cNvCxnSpPr>
          <p:nvPr/>
        </p:nvCxnSpPr>
        <p:spPr>
          <a:xfrm>
            <a:off x="4049706" y="3095407"/>
            <a:ext cx="0" cy="695001"/>
          </a:xfrm>
          <a:prstGeom prst="straightConnector1">
            <a:avLst/>
          </a:prstGeom>
          <a:ln w="31750">
            <a:solidFill>
              <a:srgbClr val="92D05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DE0C8D4D-6001-4DF9-A84A-584BB53A0FAA}"/>
              </a:ext>
            </a:extLst>
          </p:cNvPr>
          <p:cNvCxnSpPr>
            <a:cxnSpLocks/>
          </p:cNvCxnSpPr>
          <p:nvPr/>
        </p:nvCxnSpPr>
        <p:spPr>
          <a:xfrm>
            <a:off x="1046391" y="3266299"/>
            <a:ext cx="2409" cy="549124"/>
          </a:xfrm>
          <a:prstGeom prst="straightConnector1">
            <a:avLst/>
          </a:prstGeom>
          <a:ln w="31750">
            <a:solidFill>
              <a:srgbClr val="00B0F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EE0CF7AB-E9C6-41A6-AF45-6B67BA0056BF}"/>
              </a:ext>
            </a:extLst>
          </p:cNvPr>
          <p:cNvCxnSpPr>
            <a:cxnSpLocks/>
          </p:cNvCxnSpPr>
          <p:nvPr/>
        </p:nvCxnSpPr>
        <p:spPr>
          <a:xfrm>
            <a:off x="11125926" y="3510426"/>
            <a:ext cx="2941" cy="333943"/>
          </a:xfrm>
          <a:prstGeom prst="straightConnector1">
            <a:avLst/>
          </a:prstGeom>
          <a:ln w="31750">
            <a:solidFill>
              <a:srgbClr val="FA9106"/>
            </a:solidFill>
            <a:tailEnd type="oval" w="lg" len="lg"/>
          </a:ln>
        </p:spPr>
        <p:style>
          <a:lnRef idx="1">
            <a:schemeClr val="accent1"/>
          </a:lnRef>
          <a:fillRef idx="0">
            <a:schemeClr val="accent1"/>
          </a:fillRef>
          <a:effectRef idx="0">
            <a:schemeClr val="accent1"/>
          </a:effectRef>
          <a:fontRef idx="minor">
            <a:schemeClr val="tx1"/>
          </a:fontRef>
        </p:style>
      </p:cxnSp>
      <p:grpSp>
        <p:nvGrpSpPr>
          <p:cNvPr id="38" name="Grupo 37">
            <a:extLst>
              <a:ext uri="{FF2B5EF4-FFF2-40B4-BE49-F238E27FC236}">
                <a16:creationId xmlns:a16="http://schemas.microsoft.com/office/drawing/2014/main" xmlns="" id="{9612533E-D97B-4763-B882-EC49D60E0C3B}"/>
              </a:ext>
            </a:extLst>
          </p:cNvPr>
          <p:cNvGrpSpPr/>
          <p:nvPr/>
        </p:nvGrpSpPr>
        <p:grpSpPr>
          <a:xfrm>
            <a:off x="6572251" y="1662387"/>
            <a:ext cx="3562985" cy="4294783"/>
            <a:chOff x="5965333" y="1620852"/>
            <a:chExt cx="3513256" cy="4294783"/>
          </a:xfrm>
        </p:grpSpPr>
        <p:sp>
          <p:nvSpPr>
            <p:cNvPr id="7" name="Regular Pentagon 3">
              <a:extLst>
                <a:ext uri="{FF2B5EF4-FFF2-40B4-BE49-F238E27FC236}">
                  <a16:creationId xmlns:a16="http://schemas.microsoft.com/office/drawing/2014/main" xmlns="" id="{007613A2-BBB7-41FB-AE33-0F735DC63FE4}"/>
                </a:ext>
              </a:extLst>
            </p:cNvPr>
            <p:cNvSpPr/>
            <p:nvPr/>
          </p:nvSpPr>
          <p:spPr>
            <a:xfrm>
              <a:off x="6378215" y="1620852"/>
              <a:ext cx="1564463" cy="1548557"/>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nvGrpSpPr>
            <p:cNvPr id="11" name="Group 10">
              <a:extLst>
                <a:ext uri="{FF2B5EF4-FFF2-40B4-BE49-F238E27FC236}">
                  <a16:creationId xmlns:a16="http://schemas.microsoft.com/office/drawing/2014/main" xmlns="" id="{875321ED-8401-4C3C-A381-A274F3016E1B}"/>
                </a:ext>
              </a:extLst>
            </p:cNvPr>
            <p:cNvGrpSpPr/>
            <p:nvPr/>
          </p:nvGrpSpPr>
          <p:grpSpPr>
            <a:xfrm>
              <a:off x="5965333" y="3841125"/>
              <a:ext cx="3513256" cy="2074510"/>
              <a:chOff x="-884272" y="1205910"/>
              <a:chExt cx="8381387" cy="2074510"/>
            </a:xfrm>
          </p:grpSpPr>
          <p:sp>
            <p:nvSpPr>
              <p:cNvPr id="12" name="TextBox 11">
                <a:extLst>
                  <a:ext uri="{FF2B5EF4-FFF2-40B4-BE49-F238E27FC236}">
                    <a16:creationId xmlns:a16="http://schemas.microsoft.com/office/drawing/2014/main" xmlns="" id="{B4C752BA-150A-4074-89F2-2CD6FF0D5A78}"/>
                  </a:ext>
                </a:extLst>
              </p:cNvPr>
              <p:cNvSpPr txBox="1"/>
              <p:nvPr/>
            </p:nvSpPr>
            <p:spPr>
              <a:xfrm>
                <a:off x="166432" y="1205910"/>
                <a:ext cx="3859357" cy="307777"/>
              </a:xfrm>
              <a:prstGeom prst="rect">
                <a:avLst/>
              </a:prstGeom>
              <a:noFill/>
            </p:spPr>
            <p:txBody>
              <a:bodyPr wrap="square" rtlCol="0" anchor="ctr">
                <a:spAutoFit/>
              </a:bodyPr>
              <a:lstStyle/>
              <a:p>
                <a:pPr algn="ctr"/>
                <a:r>
                  <a:rPr lang="en-US" altLang="ko-KR" sz="1400" b="1">
                    <a:cs typeface="Arial" pitchFamily="34" charset="0"/>
                  </a:rPr>
                  <a:t>Formas de influir</a:t>
                </a:r>
                <a:endParaRPr lang="ko-KR" altLang="en-US" sz="1400" b="1" dirty="0">
                  <a:cs typeface="Arial" pitchFamily="34" charset="0"/>
                </a:endParaRPr>
              </a:p>
            </p:txBody>
          </p:sp>
          <p:sp>
            <p:nvSpPr>
              <p:cNvPr id="13" name="TextBox 12">
                <a:extLst>
                  <a:ext uri="{FF2B5EF4-FFF2-40B4-BE49-F238E27FC236}">
                    <a16:creationId xmlns:a16="http://schemas.microsoft.com/office/drawing/2014/main" xmlns="" id="{E948C1F5-A3CC-49CA-B47C-D4A7608A2295}"/>
                  </a:ext>
                </a:extLst>
              </p:cNvPr>
              <p:cNvSpPr txBox="1"/>
              <p:nvPr/>
            </p:nvSpPr>
            <p:spPr>
              <a:xfrm>
                <a:off x="-884272" y="1526094"/>
                <a:ext cx="8381387" cy="1754326"/>
              </a:xfrm>
              <a:prstGeom prst="rect">
                <a:avLst/>
              </a:prstGeom>
              <a:noFill/>
            </p:spPr>
            <p:txBody>
              <a:bodyPr wrap="square" rtlCol="0">
                <a:spAutoFit/>
              </a:bodyPr>
              <a:lstStyle/>
              <a:p>
                <a:pPr marL="171450" indent="-171450">
                  <a:buFont typeface="Arial" panose="020B0604020202020204" pitchFamily="34" charset="0"/>
                  <a:buChar char="•"/>
                </a:pPr>
                <a:r>
                  <a:rPr lang="en-US" altLang="ko-KR" sz="1200">
                    <a:solidFill>
                      <a:schemeClr val="bg1"/>
                    </a:solidFill>
                    <a:cs typeface="Arial" pitchFamily="34" charset="0"/>
                  </a:rPr>
                  <a:t>Eliminar o modificar la fuente (reasignar el trabajo para disminuir la carga de trabajo, </a:t>
                </a:r>
                <a:r>
                  <a:rPr lang="es-ES" altLang="ko-KR" sz="1200">
                    <a:solidFill>
                      <a:schemeClr val="bg1"/>
                    </a:solidFill>
                    <a:cs typeface="Arial" pitchFamily="34" charset="0"/>
                  </a:rPr>
                  <a:t>destituir a los supervisores o incluir la formación para el liderazgo y la comunicación, aplicar la tolerancia cero a la discriminación</a:t>
                </a:r>
                <a:r>
                  <a:rPr lang="en-US" altLang="ko-KR" sz="1200">
                    <a:solidFill>
                      <a:schemeClr val="bg1"/>
                    </a:solidFill>
                    <a:cs typeface="Arial" pitchFamily="34" charset="0"/>
                  </a:rPr>
                  <a:t>) </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Disminuir el impacto sobre los trabajadores permitiendo la flexibilidad, la comunicación; la supervisión; el apoyo; proteger sensibilizando y proporcionando formación específica</a:t>
                </a:r>
                <a:endParaRPr lang="en-US" altLang="ko-KR" sz="1200" dirty="0">
                  <a:solidFill>
                    <a:schemeClr val="bg1"/>
                  </a:solidFill>
                  <a:cs typeface="Arial" pitchFamily="34" charset="0"/>
                </a:endParaRPr>
              </a:p>
            </p:txBody>
          </p:sp>
        </p:grpSp>
        <p:cxnSp>
          <p:nvCxnSpPr>
            <p:cNvPr id="28" name="Straight Arrow Connector 27">
              <a:extLst>
                <a:ext uri="{FF2B5EF4-FFF2-40B4-BE49-F238E27FC236}">
                  <a16:creationId xmlns:a16="http://schemas.microsoft.com/office/drawing/2014/main" xmlns="" id="{0967C8AA-839C-4265-92AD-DFAB1197F562}"/>
                </a:ext>
              </a:extLst>
            </p:cNvPr>
            <p:cNvCxnSpPr>
              <a:cxnSpLocks/>
            </p:cNvCxnSpPr>
            <p:nvPr/>
          </p:nvCxnSpPr>
          <p:spPr>
            <a:xfrm flipH="1">
              <a:off x="7214630" y="2774812"/>
              <a:ext cx="6259" cy="1002190"/>
            </a:xfrm>
            <a:prstGeom prst="straightConnector1">
              <a:avLst/>
            </a:prstGeom>
            <a:ln w="31750">
              <a:solidFill>
                <a:srgbClr val="FF0000"/>
              </a:solidFill>
              <a:tailEnd type="oval" w="lg" len="lg"/>
            </a:ln>
          </p:spPr>
          <p:style>
            <a:lnRef idx="1">
              <a:schemeClr val="accent1"/>
            </a:lnRef>
            <a:fillRef idx="0">
              <a:schemeClr val="accent1"/>
            </a:fillRef>
            <a:effectRef idx="0">
              <a:schemeClr val="accent1"/>
            </a:effectRef>
            <a:fontRef idx="minor">
              <a:schemeClr val="tx1"/>
            </a:fontRef>
          </p:style>
        </p:cxnSp>
      </p:grpSp>
      <p:pic>
        <p:nvPicPr>
          <p:cNvPr id="34" name="Imagen 33">
            <a:extLst>
              <a:ext uri="{FF2B5EF4-FFF2-40B4-BE49-F238E27FC236}">
                <a16:creationId xmlns:a16="http://schemas.microsoft.com/office/drawing/2014/main" xmlns="" id="{909EF28C-890A-42C1-87AD-9DC69AA0E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35" name="Marcador de contenido 5">
            <a:extLst>
              <a:ext uri="{FF2B5EF4-FFF2-40B4-BE49-F238E27FC236}">
                <a16:creationId xmlns:a16="http://schemas.microsoft.com/office/drawing/2014/main" xmlns="" id="{ED44F5E7-B150-4A46-8A3D-9DDC3B95CF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0" name="Rectangle 4">
            <a:extLst>
              <a:ext uri="{FF2B5EF4-FFF2-40B4-BE49-F238E27FC236}">
                <a16:creationId xmlns:a16="http://schemas.microsoft.com/office/drawing/2014/main" xmlns="" id="{4012B79C-2EDE-4485-9EE6-7AF0F36D0975}"/>
              </a:ext>
            </a:extLst>
          </p:cNvPr>
          <p:cNvSpPr/>
          <p:nvPr/>
        </p:nvSpPr>
        <p:spPr>
          <a:xfrm>
            <a:off x="1021445" y="482901"/>
            <a:ext cx="10985624" cy="369332"/>
          </a:xfrm>
          <a:prstGeom prst="rect">
            <a:avLst/>
          </a:prstGeom>
        </p:spPr>
        <p:txBody>
          <a:bodyPr wrap="square" lIns="0" tIns="0" rIns="0" bIns="0" anchor="t">
            <a:spAutoFit/>
          </a:bodyPr>
          <a:lstStyle/>
          <a:p>
            <a:pPr lvl="0" algn="ctr" defTabSz="457200">
              <a:defRPr/>
            </a:pPr>
            <a:r>
              <a:rPr lang="en-US" sz="2400" b="1">
                <a:solidFill>
                  <a:prstClr val="black"/>
                </a:solidFill>
                <a:latin typeface="Arial Black" panose="020B0A04020102020204" pitchFamily="34" charset="0"/>
              </a:rPr>
              <a:t>Entorno de trabajo psicosocial</a:t>
            </a:r>
            <a:endParaRPr lang="en-US" sz="2400" b="1" dirty="0">
              <a:solidFill>
                <a:prstClr val="black"/>
              </a:solidFill>
              <a:latin typeface="Arial Black" panose="020B0A04020102020204" pitchFamily="34" charset="0"/>
            </a:endParaRPr>
          </a:p>
        </p:txBody>
      </p:sp>
      <p:sp>
        <p:nvSpPr>
          <p:cNvPr id="41" name="Rectangle 5">
            <a:extLst>
              <a:ext uri="{FF2B5EF4-FFF2-40B4-BE49-F238E27FC236}">
                <a16:creationId xmlns:a16="http://schemas.microsoft.com/office/drawing/2014/main" xmlns="" id="{6FE5C451-1AC4-4F25-9923-BD41E289D441}"/>
              </a:ext>
            </a:extLst>
          </p:cNvPr>
          <p:cNvSpPr/>
          <p:nvPr/>
        </p:nvSpPr>
        <p:spPr>
          <a:xfrm>
            <a:off x="3122268" y="1071052"/>
            <a:ext cx="6783977" cy="276999"/>
          </a:xfrm>
          <a:prstGeom prst="rect">
            <a:avLst/>
          </a:prstGeom>
        </p:spPr>
        <p:txBody>
          <a:bodyPr wrap="square" lIns="0" tIns="0" rIns="0" bIns="0" anchor="t">
            <a:spAutoFit/>
          </a:bodyPr>
          <a:lstStyle/>
          <a:p>
            <a:pPr lvl="0" algn="ctr" defTabSz="457200">
              <a:defRPr/>
            </a:pPr>
            <a:r>
              <a:rPr lang="es-ES"/>
              <a:t>Detección de los </a:t>
            </a:r>
            <a:r>
              <a:rPr lang="es-ES" b="1">
                <a:solidFill>
                  <a:srgbClr val="92D050"/>
                </a:solidFill>
              </a:rPr>
              <a:t>problemas</a:t>
            </a:r>
            <a:r>
              <a:rPr lang="es-ES"/>
              <a:t> y selección de los </a:t>
            </a:r>
            <a:r>
              <a:rPr lang="es-ES" b="1">
                <a:solidFill>
                  <a:srgbClr val="FF0000"/>
                </a:solidFill>
              </a:rPr>
              <a:t>métodos</a:t>
            </a:r>
            <a:r>
              <a:rPr lang="es-ES"/>
              <a:t> a aplicar</a:t>
            </a:r>
            <a:endParaRPr lang="es-ES" dirty="0"/>
          </a:p>
        </p:txBody>
      </p:sp>
      <p:pic>
        <p:nvPicPr>
          <p:cNvPr id="18" name="Picture 17"/>
          <p:cNvPicPr>
            <a:picLocks noChangeAspect="1"/>
          </p:cNvPicPr>
          <p:nvPr/>
        </p:nvPicPr>
        <p:blipFill>
          <a:blip r:embed="rId4"/>
          <a:stretch>
            <a:fillRect/>
          </a:stretch>
        </p:blipFill>
        <p:spPr>
          <a:xfrm>
            <a:off x="876555" y="2709560"/>
            <a:ext cx="387214" cy="357428"/>
          </a:xfrm>
          <a:prstGeom prst="rect">
            <a:avLst/>
          </a:prstGeom>
        </p:spPr>
      </p:pic>
      <p:pic>
        <p:nvPicPr>
          <p:cNvPr id="36" name="Picture 35"/>
          <p:cNvPicPr>
            <a:picLocks noChangeAspect="1"/>
          </p:cNvPicPr>
          <p:nvPr/>
        </p:nvPicPr>
        <p:blipFill>
          <a:blip r:embed="rId5"/>
          <a:stretch>
            <a:fillRect/>
          </a:stretch>
        </p:blipFill>
        <p:spPr>
          <a:xfrm>
            <a:off x="10964368" y="2996722"/>
            <a:ext cx="323116" cy="323116"/>
          </a:xfrm>
          <a:prstGeom prst="rect">
            <a:avLst/>
          </a:prstGeom>
        </p:spPr>
      </p:pic>
      <p:pic>
        <p:nvPicPr>
          <p:cNvPr id="2" name="Picture 1"/>
          <p:cNvPicPr>
            <a:picLocks noChangeAspect="1"/>
          </p:cNvPicPr>
          <p:nvPr/>
        </p:nvPicPr>
        <p:blipFill>
          <a:blip r:embed="rId6"/>
          <a:stretch>
            <a:fillRect/>
          </a:stretch>
        </p:blipFill>
        <p:spPr>
          <a:xfrm>
            <a:off x="7574032" y="2236812"/>
            <a:ext cx="530398" cy="530398"/>
          </a:xfrm>
          <a:prstGeom prst="rect">
            <a:avLst/>
          </a:prstGeom>
        </p:spPr>
      </p:pic>
      <p:pic>
        <p:nvPicPr>
          <p:cNvPr id="17" name="Picture 16"/>
          <p:cNvPicPr>
            <a:picLocks noChangeAspect="1"/>
          </p:cNvPicPr>
          <p:nvPr/>
        </p:nvPicPr>
        <p:blipFill>
          <a:blip r:embed="rId7"/>
          <a:stretch>
            <a:fillRect/>
          </a:stretch>
        </p:blipFill>
        <p:spPr>
          <a:xfrm>
            <a:off x="3849605" y="2531362"/>
            <a:ext cx="396274" cy="317019"/>
          </a:xfrm>
          <a:prstGeom prst="rect">
            <a:avLst/>
          </a:prstGeom>
        </p:spPr>
      </p:pic>
      <p:sp>
        <p:nvSpPr>
          <p:cNvPr id="3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89676" y="643564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6171" y="6409268"/>
            <a:ext cx="905274" cy="576706"/>
          </a:xfrm>
          <a:prstGeom prst="rect">
            <a:avLst/>
          </a:prstGeom>
        </p:spPr>
      </p:pic>
      <p:pic>
        <p:nvPicPr>
          <p:cNvPr id="42" name="Immagine 4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87515" y="6561189"/>
            <a:ext cx="1127226" cy="392481"/>
          </a:xfrm>
          <a:prstGeom prst="rect">
            <a:avLst/>
          </a:prstGeom>
          <a:noFill/>
        </p:spPr>
      </p:pic>
      <p:sp>
        <p:nvSpPr>
          <p:cNvPr id="43" name="CasellaDiTesto 25"/>
          <p:cNvSpPr txBox="1"/>
          <p:nvPr/>
        </p:nvSpPr>
        <p:spPr>
          <a:xfrm>
            <a:off x="7582666" y="634367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750379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12">
            <a:extLst>
              <a:ext uri="{FF2B5EF4-FFF2-40B4-BE49-F238E27FC236}">
                <a16:creationId xmlns:a16="http://schemas.microsoft.com/office/drawing/2014/main" xmlns="" id="{66B36C48-624B-41C4-A669-C04870A68F4C}"/>
              </a:ext>
            </a:extLst>
          </p:cNvPr>
          <p:cNvSpPr/>
          <p:nvPr/>
        </p:nvSpPr>
        <p:spPr>
          <a:xfrm>
            <a:off x="11014890" y="3724206"/>
            <a:ext cx="853440" cy="853442"/>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aphicFrame>
        <p:nvGraphicFramePr>
          <p:cNvPr id="2" name="Marcador de contenido 1">
            <a:extLst>
              <a:ext uri="{FF2B5EF4-FFF2-40B4-BE49-F238E27FC236}">
                <a16:creationId xmlns:a16="http://schemas.microsoft.com/office/drawing/2014/main" xmlns="" id="{228C0821-1B4A-4FD2-9EA0-7C3645F547C9}"/>
              </a:ext>
            </a:extLst>
          </p:cNvPr>
          <p:cNvGraphicFramePr>
            <a:graphicFrameLocks noGrp="1"/>
          </p:cNvGraphicFramePr>
          <p:nvPr>
            <p:ph idx="1"/>
            <p:extLst>
              <p:ext uri="{D42A27DB-BD31-4B8C-83A1-F6EECF244321}">
                <p14:modId xmlns:p14="http://schemas.microsoft.com/office/powerpoint/2010/main" val="904016035"/>
              </p:ext>
            </p:extLst>
          </p:nvPr>
        </p:nvGraphicFramePr>
        <p:xfrm>
          <a:off x="1148989" y="1005306"/>
          <a:ext cx="9377802" cy="5066964"/>
        </p:xfrm>
        <a:graphic>
          <a:graphicData uri="http://schemas.openxmlformats.org/drawingml/2006/table">
            <a:tbl>
              <a:tblPr firstRow="1" firstCol="1" bandRow="1">
                <a:tableStyleId>{5C22544A-7EE6-4342-B048-85BDC9FD1C3A}</a:tableStyleId>
              </a:tblPr>
              <a:tblGrid>
                <a:gridCol w="1603236">
                  <a:extLst>
                    <a:ext uri="{9D8B030D-6E8A-4147-A177-3AD203B41FA5}">
                      <a16:colId xmlns:a16="http://schemas.microsoft.com/office/drawing/2014/main" xmlns="" val="1323711783"/>
                    </a:ext>
                  </a:extLst>
                </a:gridCol>
                <a:gridCol w="1808608">
                  <a:extLst>
                    <a:ext uri="{9D8B030D-6E8A-4147-A177-3AD203B41FA5}">
                      <a16:colId xmlns:a16="http://schemas.microsoft.com/office/drawing/2014/main" xmlns="" val="1512802440"/>
                    </a:ext>
                  </a:extLst>
                </a:gridCol>
                <a:gridCol w="1484527">
                  <a:extLst>
                    <a:ext uri="{9D8B030D-6E8A-4147-A177-3AD203B41FA5}">
                      <a16:colId xmlns:a16="http://schemas.microsoft.com/office/drawing/2014/main" xmlns="" val="1990003127"/>
                    </a:ext>
                  </a:extLst>
                </a:gridCol>
                <a:gridCol w="1488984">
                  <a:extLst>
                    <a:ext uri="{9D8B030D-6E8A-4147-A177-3AD203B41FA5}">
                      <a16:colId xmlns:a16="http://schemas.microsoft.com/office/drawing/2014/main" xmlns="" val="1490779859"/>
                    </a:ext>
                  </a:extLst>
                </a:gridCol>
                <a:gridCol w="1211680">
                  <a:extLst>
                    <a:ext uri="{9D8B030D-6E8A-4147-A177-3AD203B41FA5}">
                      <a16:colId xmlns:a16="http://schemas.microsoft.com/office/drawing/2014/main" xmlns="" val="3511756417"/>
                    </a:ext>
                  </a:extLst>
                </a:gridCol>
                <a:gridCol w="1780767">
                  <a:extLst>
                    <a:ext uri="{9D8B030D-6E8A-4147-A177-3AD203B41FA5}">
                      <a16:colId xmlns:a16="http://schemas.microsoft.com/office/drawing/2014/main" xmlns="" val="3656433405"/>
                    </a:ext>
                  </a:extLst>
                </a:gridCol>
              </a:tblGrid>
              <a:tr h="117861">
                <a:tc gridSpan="6">
                  <a:txBody>
                    <a:bodyPr/>
                    <a:lstStyle/>
                    <a:p>
                      <a:pPr marL="228600" algn="ctr">
                        <a:lnSpc>
                          <a:spcPct val="106000"/>
                        </a:lnSpc>
                        <a:spcAft>
                          <a:spcPts val="800"/>
                        </a:spcAft>
                      </a:pP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FF00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4355178"/>
                  </a:ext>
                </a:extLst>
              </a:tr>
              <a:tr h="618615">
                <a:tc>
                  <a:txBody>
                    <a:bodyPr/>
                    <a:lstStyle/>
                    <a:p>
                      <a:pPr>
                        <a:lnSpc>
                          <a:spcPct val="106000"/>
                        </a:lnSpc>
                        <a:spcAft>
                          <a:spcPts val="800"/>
                        </a:spcAft>
                      </a:pPr>
                      <a:r>
                        <a:rPr lang="es-ES" sz="1100">
                          <a:solidFill>
                            <a:schemeClr val="bg1"/>
                          </a:solidFill>
                          <a:effectLst/>
                          <a:latin typeface="Arial Black" panose="020B0A04020102020204" pitchFamily="34" charset="0"/>
                        </a:rPr>
                        <a:t>¿Qué hay que hacer?</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ea typeface="+mn-ea"/>
                          <a:cs typeface="+mn-cs"/>
                        </a:rPr>
                        <a:t>¿Cómo hacerlo?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Estimación de coste</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Prioridad</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ea typeface="+mn-ea"/>
                          <a:cs typeface="+mn-cs"/>
                        </a:rPr>
                        <a:t>Duración</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¿Quién está involucrado?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extLst>
                  <a:ext uri="{0D108BD9-81ED-4DB2-BD59-A6C34878D82A}">
                    <a16:rowId xmlns:a16="http://schemas.microsoft.com/office/drawing/2014/main" xmlns="" val="2878827854"/>
                  </a:ext>
                </a:extLst>
              </a:tr>
              <a:tr h="1072562">
                <a:tc>
                  <a:txBody>
                    <a:bodyPr/>
                    <a:lstStyle/>
                    <a:p>
                      <a:pPr>
                        <a:lnSpc>
                          <a:spcPct val="106000"/>
                        </a:lnSpc>
                        <a:spcAft>
                          <a:spcPts val="800"/>
                        </a:spcAft>
                      </a:pPr>
                      <a:r>
                        <a:rPr lang="es-ES"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Lectura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en-GB"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Primero, lee la herramienta detenidamente y familiarízate con el tema.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p>
                    <a:p>
                      <a:pPr>
                        <a:lnSpc>
                          <a:spcPct val="106000"/>
                        </a:lnSpc>
                        <a:spcAft>
                          <a:spcPts val="800"/>
                        </a:spcAft>
                      </a:pPr>
                      <a:r>
                        <a:rPr lang="es-ES" sz="1100">
                          <a:solidFill>
                            <a:schemeClr val="bg1"/>
                          </a:solidFill>
                          <a:effectLst/>
                          <a:latin typeface="Arial Black" panose="020B0A04020102020204" pitchFamily="34" charset="0"/>
                        </a:rPr>
                        <a:t>☐ medio</a:t>
                      </a: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p>
                    <a:p>
                      <a:pPr>
                        <a:lnSpc>
                          <a:spcPct val="106000"/>
                        </a:lnSpc>
                        <a:spcAft>
                          <a:spcPts val="800"/>
                        </a:spcAft>
                      </a:pPr>
                      <a:r>
                        <a:rPr lang="es-ES" sz="1100">
                          <a:solidFill>
                            <a:schemeClr val="bg1"/>
                          </a:solidFill>
                          <a:effectLst/>
                          <a:latin typeface="Arial Black" panose="020B0A04020102020204" pitchFamily="34" charset="0"/>
                        </a:rPr>
                        <a:t>☐ media</a:t>
                      </a: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2712583726"/>
                  </a:ext>
                </a:extLst>
              </a:tr>
              <a:tr h="1183793">
                <a:tc>
                  <a:txBody>
                    <a:bodyPr/>
                    <a:lstStyle/>
                    <a:p>
                      <a:pPr>
                        <a:lnSpc>
                          <a:spcPct val="106000"/>
                        </a:lnSpc>
                        <a:spcAft>
                          <a:spcPts val="800"/>
                        </a:spcAft>
                      </a:pPr>
                      <a:r>
                        <a:rPr lang="es-ES" sz="1100">
                          <a:solidFill>
                            <a:schemeClr val="bg1"/>
                          </a:solidFill>
                          <a:effectLst/>
                          <a:latin typeface="Arial Black" panose="020B0A04020102020204" pitchFamily="34" charset="0"/>
                        </a:rPr>
                        <a:t>Análisis</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es-ES" sz="1100">
                          <a:solidFill>
                            <a:schemeClr val="bg1"/>
                          </a:solidFill>
                          <a:effectLst/>
                          <a:latin typeface="Arial Black" panose="020B0A04020102020204" pitchFamily="34" charset="0"/>
                        </a:rPr>
                        <a:t>Analizar las sugerencias con respecto a los antecedentes de las personas, destacando las áreas y los métodos clave que ya están en marcha y los que deberían aplicarse</a:t>
                      </a:r>
                      <a:r>
                        <a:rPr lang="en-GB" sz="1100">
                          <a:solidFill>
                            <a:schemeClr val="bg1"/>
                          </a:solidFill>
                          <a:effectLst/>
                          <a:latin typeface="Arial Black" panose="020B0A04020102020204" pitchFamily="34" charset="0"/>
                        </a:rPr>
                        <a:t>.</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p>
                    <a:p>
                      <a:pPr>
                        <a:lnSpc>
                          <a:spcPct val="106000"/>
                        </a:lnSpc>
                        <a:spcAft>
                          <a:spcPts val="800"/>
                        </a:spcAft>
                      </a:pPr>
                      <a:r>
                        <a:rPr lang="es-ES" sz="1100">
                          <a:solidFill>
                            <a:schemeClr val="bg1"/>
                          </a:solidFill>
                          <a:effectLst/>
                          <a:latin typeface="Arial Black" panose="020B0A04020102020204" pitchFamily="34" charset="0"/>
                        </a:rPr>
                        <a:t>☐ medio</a:t>
                      </a: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p>
                    <a:p>
                      <a:pPr>
                        <a:lnSpc>
                          <a:spcPct val="106000"/>
                        </a:lnSpc>
                        <a:spcAft>
                          <a:spcPts val="800"/>
                        </a:spcAft>
                      </a:pPr>
                      <a:r>
                        <a:rPr lang="es-ES" sz="1100">
                          <a:solidFill>
                            <a:schemeClr val="bg1"/>
                          </a:solidFill>
                          <a:effectLst/>
                          <a:latin typeface="Arial Black" panose="020B0A04020102020204" pitchFamily="34" charset="0"/>
                        </a:rPr>
                        <a:t>☐ media</a:t>
                      </a: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effectLst/>
                          <a:latin typeface="Arial Black" panose="020B0A04020102020204" pitchFamily="34" charset="0"/>
                        </a:rPr>
                        <a:t> </a:t>
                      </a:r>
                      <a:endParaRPr lang="es-ES" sz="110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4248370648"/>
                  </a:ext>
                </a:extLst>
              </a:tr>
              <a:tr h="782683">
                <a:tc>
                  <a:txBody>
                    <a:bodyPr/>
                    <a:lstStyle/>
                    <a:p>
                      <a:pPr>
                        <a:lnSpc>
                          <a:spcPct val="106000"/>
                        </a:lnSpc>
                        <a:spcAft>
                          <a:spcPts val="800"/>
                        </a:spcAft>
                      </a:pPr>
                      <a:r>
                        <a:rPr lang="es-ES"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Implementación</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es-ES"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El siguiente paso es aplicar las áreas clave sugeridas (detección y selección) en la empresa, para crear o mejorar el lugar de trabajo saludable</a:t>
                      </a:r>
                      <a:r>
                        <a:rPr lang="en-GB" sz="110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alto</a:t>
                      </a:r>
                    </a:p>
                    <a:p>
                      <a:pPr>
                        <a:lnSpc>
                          <a:spcPct val="106000"/>
                        </a:lnSpc>
                        <a:spcAft>
                          <a:spcPts val="800"/>
                        </a:spcAft>
                      </a:pPr>
                      <a:r>
                        <a:rPr lang="es-ES" sz="1100">
                          <a:solidFill>
                            <a:schemeClr val="bg1"/>
                          </a:solidFill>
                          <a:effectLst/>
                          <a:latin typeface="Arial Black" panose="020B0A04020102020204" pitchFamily="34" charset="0"/>
                        </a:rPr>
                        <a:t>☐ medio</a:t>
                      </a:r>
                    </a:p>
                    <a:p>
                      <a:pPr>
                        <a:lnSpc>
                          <a:spcPct val="106000"/>
                        </a:lnSpc>
                        <a:spcAft>
                          <a:spcPts val="800"/>
                        </a:spcAft>
                      </a:pPr>
                      <a:r>
                        <a:rPr lang="es-ES" sz="1100">
                          <a:solidFill>
                            <a:schemeClr val="bg1"/>
                          </a:solidFill>
                          <a:effectLst/>
                          <a:latin typeface="Arial Black" panose="020B0A04020102020204" pitchFamily="34" charset="0"/>
                        </a:rPr>
                        <a:t>☐ bajo</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a:solidFill>
                            <a:schemeClr val="bg1"/>
                          </a:solidFill>
                          <a:effectLst/>
                          <a:latin typeface="Arial Black" panose="020B0A04020102020204" pitchFamily="34" charset="0"/>
                        </a:rPr>
                        <a:t>☐ alta</a:t>
                      </a:r>
                    </a:p>
                    <a:p>
                      <a:pPr>
                        <a:lnSpc>
                          <a:spcPct val="106000"/>
                        </a:lnSpc>
                        <a:spcAft>
                          <a:spcPts val="800"/>
                        </a:spcAft>
                      </a:pPr>
                      <a:r>
                        <a:rPr lang="es-ES" sz="1100">
                          <a:solidFill>
                            <a:schemeClr val="bg1"/>
                          </a:solidFill>
                          <a:effectLst/>
                          <a:latin typeface="Arial Black" panose="020B0A04020102020204" pitchFamily="34" charset="0"/>
                        </a:rPr>
                        <a:t>☐ media</a:t>
                      </a:r>
                    </a:p>
                    <a:p>
                      <a:pPr>
                        <a:lnSpc>
                          <a:spcPct val="106000"/>
                        </a:lnSpc>
                        <a:spcAft>
                          <a:spcPts val="800"/>
                        </a:spcAft>
                      </a:pPr>
                      <a:r>
                        <a:rPr lang="es-ES" sz="1100">
                          <a:solidFill>
                            <a:schemeClr val="bg1"/>
                          </a:solidFill>
                          <a:effectLst/>
                          <a:latin typeface="Arial Black" panose="020B0A04020102020204" pitchFamily="34" charset="0"/>
                        </a:rPr>
                        <a:t>☐ baja</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1794304029"/>
                  </a:ext>
                </a:extLst>
              </a:tr>
            </a:tbl>
          </a:graphicData>
        </a:graphic>
      </p:graphicFrame>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7" name="Rectangle 4">
            <a:extLst>
              <a:ext uri="{FF2B5EF4-FFF2-40B4-BE49-F238E27FC236}">
                <a16:creationId xmlns:a16="http://schemas.microsoft.com/office/drawing/2014/main" xmlns="" id="{1662E04D-0C9C-46E1-810D-2A8D68E243E4}"/>
              </a:ext>
            </a:extLst>
          </p:cNvPr>
          <p:cNvSpPr/>
          <p:nvPr/>
        </p:nvSpPr>
        <p:spPr>
          <a:xfrm>
            <a:off x="4057096" y="482628"/>
            <a:ext cx="4134272" cy="553998"/>
          </a:xfrm>
          <a:prstGeom prst="rect">
            <a:avLst/>
          </a:prstGeom>
        </p:spPr>
        <p:txBody>
          <a:bodyPr wrap="square" lIns="0" tIns="0" rIns="0" bIns="0" anchor="t">
            <a:spAutoFit/>
          </a:bodyPr>
          <a:lstStyle/>
          <a:p>
            <a:pPr lvl="0" algn="ctr" defTabSz="457200">
              <a:defRPr/>
            </a:pPr>
            <a:r>
              <a:rPr lang="es-ES" sz="3600" b="1">
                <a:latin typeface="Arial Black" panose="020B0A04020102020204" pitchFamily="34" charset="0"/>
              </a:rPr>
              <a:t>Plan de acción</a:t>
            </a:r>
            <a:endParaRPr lang="es-ES" sz="3600" b="1" dirty="0">
              <a:latin typeface="Arial Black" panose="020B0A04020102020204" pitchFamily="34" charset="0"/>
            </a:endParaRPr>
          </a:p>
        </p:txBody>
      </p:sp>
      <p:sp>
        <p:nvSpPr>
          <p:cNvPr id="28" name="Oval 27">
            <a:extLst>
              <a:ext uri="{FF2B5EF4-FFF2-40B4-BE49-F238E27FC236}">
                <a16:creationId xmlns:a16="http://schemas.microsoft.com/office/drawing/2014/main" xmlns="" id="{B4B2C06A-6183-40C2-A1E2-A0D9420D0AF7}"/>
              </a:ext>
            </a:extLst>
          </p:cNvPr>
          <p:cNvSpPr/>
          <p:nvPr/>
        </p:nvSpPr>
        <p:spPr>
          <a:xfrm>
            <a:off x="11022716" y="5041723"/>
            <a:ext cx="794816" cy="792104"/>
          </a:xfrm>
          <a:prstGeom prst="ellipse">
            <a:avLst/>
          </a:prstGeom>
          <a:solidFill>
            <a:srgbClr val="FF000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1" name="Oval 21">
            <a:extLst>
              <a:ext uri="{FF2B5EF4-FFF2-40B4-BE49-F238E27FC236}">
                <a16:creationId xmlns:a16="http://schemas.microsoft.com/office/drawing/2014/main" xmlns="" id="{4535DA48-809F-4B2D-9659-3052AAD75311}"/>
              </a:ext>
            </a:extLst>
          </p:cNvPr>
          <p:cNvSpPr/>
          <p:nvPr/>
        </p:nvSpPr>
        <p:spPr>
          <a:xfrm rot="20700000">
            <a:off x="11200723" y="524548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Oval 31">
            <a:extLst>
              <a:ext uri="{FF2B5EF4-FFF2-40B4-BE49-F238E27FC236}">
                <a16:creationId xmlns:a16="http://schemas.microsoft.com/office/drawing/2014/main" xmlns="" id="{480E98BC-82CA-46D6-9DE9-5A479CF2D01A}"/>
              </a:ext>
            </a:extLst>
          </p:cNvPr>
          <p:cNvSpPr/>
          <p:nvPr/>
        </p:nvSpPr>
        <p:spPr>
          <a:xfrm>
            <a:off x="10755054" y="4595828"/>
            <a:ext cx="698502" cy="698494"/>
          </a:xfrm>
          <a:prstGeom prst="ellipse">
            <a:avLst/>
          </a:prstGeom>
          <a:solidFill>
            <a:srgbClr val="00CBFA"/>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3" name="Group 32">
            <a:extLst>
              <a:ext uri="{FF2B5EF4-FFF2-40B4-BE49-F238E27FC236}">
                <a16:creationId xmlns:a16="http://schemas.microsoft.com/office/drawing/2014/main" xmlns="" id="{4C877E43-0A9F-470D-ABB5-097EE04055AF}"/>
              </a:ext>
            </a:extLst>
          </p:cNvPr>
          <p:cNvGrpSpPr/>
          <p:nvPr/>
        </p:nvGrpSpPr>
        <p:grpSpPr>
          <a:xfrm>
            <a:off x="10956978" y="4764149"/>
            <a:ext cx="299561" cy="277573"/>
            <a:chOff x="6283326" y="3989388"/>
            <a:chExt cx="346075" cy="320675"/>
          </a:xfrm>
        </p:grpSpPr>
        <p:sp>
          <p:nvSpPr>
            <p:cNvPr id="34" name="Oval 167">
              <a:extLst>
                <a:ext uri="{FF2B5EF4-FFF2-40B4-BE49-F238E27FC236}">
                  <a16:creationId xmlns:a16="http://schemas.microsoft.com/office/drawing/2014/main" xmlns="" id="{7FC1013E-029C-4EEB-BF2A-597BCE581168}"/>
                </a:ext>
              </a:extLst>
            </p:cNvPr>
            <p:cNvSpPr>
              <a:spLocks noChangeArrowheads="1"/>
            </p:cNvSpPr>
            <p:nvPr/>
          </p:nvSpPr>
          <p:spPr bwMode="auto">
            <a:xfrm>
              <a:off x="6283326" y="4159250"/>
              <a:ext cx="150813" cy="15081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5" name="Freeform 168">
              <a:extLst>
                <a:ext uri="{FF2B5EF4-FFF2-40B4-BE49-F238E27FC236}">
                  <a16:creationId xmlns:a16="http://schemas.microsoft.com/office/drawing/2014/main" xmlns="" id="{53C722F7-BDF3-4E93-80E4-35930DC13F10}"/>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6" name="Oval 169">
              <a:extLst>
                <a:ext uri="{FF2B5EF4-FFF2-40B4-BE49-F238E27FC236}">
                  <a16:creationId xmlns:a16="http://schemas.microsoft.com/office/drawing/2014/main" xmlns="" id="{AFD96A46-F0F1-4AC8-B33F-8008D8126D65}"/>
                </a:ext>
              </a:extLst>
            </p:cNvPr>
            <p:cNvSpPr>
              <a:spLocks noChangeArrowheads="1"/>
            </p:cNvSpPr>
            <p:nvPr/>
          </p:nvSpPr>
          <p:spPr bwMode="auto">
            <a:xfrm>
              <a:off x="6478588" y="4159250"/>
              <a:ext cx="150813" cy="15081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7" name="Freeform 170">
              <a:extLst>
                <a:ext uri="{FF2B5EF4-FFF2-40B4-BE49-F238E27FC236}">
                  <a16:creationId xmlns:a16="http://schemas.microsoft.com/office/drawing/2014/main" xmlns="" id="{8C84FC06-166B-48A9-A911-34842D682C97}"/>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8" name="Freeform 171">
              <a:extLst>
                <a:ext uri="{FF2B5EF4-FFF2-40B4-BE49-F238E27FC236}">
                  <a16:creationId xmlns:a16="http://schemas.microsoft.com/office/drawing/2014/main" xmlns="" id="{3786E538-D765-4A9D-B31A-2B0F600867DB}"/>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9" name="Line 172">
              <a:extLst>
                <a:ext uri="{FF2B5EF4-FFF2-40B4-BE49-F238E27FC236}">
                  <a16:creationId xmlns:a16="http://schemas.microsoft.com/office/drawing/2014/main" xmlns="" id="{960246B8-AA73-4097-80E0-09826FD8104E}"/>
                </a:ext>
              </a:extLst>
            </p:cNvPr>
            <p:cNvSpPr>
              <a:spLocks noChangeShapeType="1"/>
            </p:cNvSpPr>
            <p:nvPr/>
          </p:nvSpPr>
          <p:spPr bwMode="auto">
            <a:xfrm flipV="1">
              <a:off x="6434138" y="4095750"/>
              <a:ext cx="0" cy="138113"/>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0" name="Line 173">
              <a:extLst>
                <a:ext uri="{FF2B5EF4-FFF2-40B4-BE49-F238E27FC236}">
                  <a16:creationId xmlns:a16="http://schemas.microsoft.com/office/drawing/2014/main" xmlns="" id="{B498D264-426F-4BA3-ACFA-6E3F99F6DEF5}"/>
                </a:ext>
              </a:extLst>
            </p:cNvPr>
            <p:cNvSpPr>
              <a:spLocks noChangeShapeType="1"/>
            </p:cNvSpPr>
            <p:nvPr/>
          </p:nvSpPr>
          <p:spPr bwMode="auto">
            <a:xfrm flipV="1">
              <a:off x="6478588" y="4095750"/>
              <a:ext cx="0" cy="138113"/>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dirty="0"/>
            </a:p>
          </p:txBody>
        </p:sp>
        <p:sp>
          <p:nvSpPr>
            <p:cNvPr id="41" name="Freeform 174">
              <a:extLst>
                <a:ext uri="{FF2B5EF4-FFF2-40B4-BE49-F238E27FC236}">
                  <a16:creationId xmlns:a16="http://schemas.microsoft.com/office/drawing/2014/main" xmlns="" id="{38724854-C29E-4D5C-AC03-5E8225009558}"/>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2" name="Freeform 175">
              <a:extLst>
                <a:ext uri="{FF2B5EF4-FFF2-40B4-BE49-F238E27FC236}">
                  <a16:creationId xmlns:a16="http://schemas.microsoft.com/office/drawing/2014/main" xmlns="" id="{AE258656-6014-4150-969D-49F926407706}"/>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43" name="Oval 42">
            <a:extLst>
              <a:ext uri="{FF2B5EF4-FFF2-40B4-BE49-F238E27FC236}">
                <a16:creationId xmlns:a16="http://schemas.microsoft.com/office/drawing/2014/main" xmlns="" id="{90EFC061-FB23-471E-87BC-32E5992F5E61}"/>
              </a:ext>
            </a:extLst>
          </p:cNvPr>
          <p:cNvSpPr/>
          <p:nvPr/>
        </p:nvSpPr>
        <p:spPr>
          <a:xfrm>
            <a:off x="11319970" y="4439570"/>
            <a:ext cx="698502" cy="698494"/>
          </a:xfrm>
          <a:prstGeom prst="ellipse">
            <a:avLst/>
          </a:prstGeom>
          <a:solidFill>
            <a:srgbClr val="92D05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3" name="Picture 2"/>
          <p:cNvPicPr>
            <a:picLocks noChangeAspect="1"/>
          </p:cNvPicPr>
          <p:nvPr/>
        </p:nvPicPr>
        <p:blipFill>
          <a:blip r:embed="rId4"/>
          <a:stretch>
            <a:fillRect/>
          </a:stretch>
        </p:blipFill>
        <p:spPr>
          <a:xfrm>
            <a:off x="11492031" y="4578170"/>
            <a:ext cx="213378" cy="213378"/>
          </a:xfrm>
          <a:prstGeom prst="rect">
            <a:avLst/>
          </a:prstGeom>
        </p:spPr>
      </p:pic>
      <p:pic>
        <p:nvPicPr>
          <p:cNvPr id="4" name="Picture 3"/>
          <p:cNvPicPr>
            <a:picLocks noChangeAspect="1"/>
          </p:cNvPicPr>
          <p:nvPr/>
        </p:nvPicPr>
        <p:blipFill>
          <a:blip r:embed="rId5"/>
          <a:stretch>
            <a:fillRect/>
          </a:stretch>
        </p:blipFill>
        <p:spPr>
          <a:xfrm>
            <a:off x="11669222" y="4749502"/>
            <a:ext cx="124072" cy="118433"/>
          </a:xfrm>
          <a:prstGeom prst="rect">
            <a:avLst/>
          </a:prstGeom>
        </p:spPr>
      </p:pic>
      <p:sp>
        <p:nvSpPr>
          <p:cNvPr id="44" name="Donut 15">
            <a:extLst>
              <a:ext uri="{FF2B5EF4-FFF2-40B4-BE49-F238E27FC236}">
                <a16:creationId xmlns:a16="http://schemas.microsoft.com/office/drawing/2014/main" xmlns="" id="{A9C59247-B266-4CA7-A572-6B2541F4CF8F}"/>
              </a:ext>
            </a:extLst>
          </p:cNvPr>
          <p:cNvSpPr/>
          <p:nvPr/>
        </p:nvSpPr>
        <p:spPr>
          <a:xfrm>
            <a:off x="11231205" y="3942786"/>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30" name="Immagine 29"/>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46"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255936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¡Gracias por tu atención!</a:t>
            </a:r>
            <a:endParaRPr lang="es-ES"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59155"/>
          </a:xfrm>
          <a:prstGeom prst="rect">
            <a:avLst/>
          </a:prstGeom>
          <a:noFill/>
        </p:spPr>
        <p:txBody>
          <a:bodyPr wrap="square" rtlCol="0">
            <a:spAutoFit/>
          </a:bodyPr>
          <a:lstStyle/>
          <a:p>
            <a:pPr algn="ctr">
              <a:lnSpc>
                <a:spcPct val="106000"/>
              </a:lnSpc>
              <a:spcAft>
                <a:spcPts val="800"/>
              </a:spcAft>
            </a:pPr>
            <a:r>
              <a:rPr lang="en-US" b="1">
                <a:solidFill>
                  <a:srgbClr val="92D050"/>
                </a:solidFill>
                <a:latin typeface="Microsoft JhengHei" panose="020B0604030504040204" pitchFamily="34" charset="-120"/>
                <a:ea typeface="Microsoft JhengHei" panose="020B0604030504040204" pitchFamily="34" charset="-120"/>
                <a:cs typeface="Times New Roman" panose="02020603050405020304" pitchFamily="18" charset="0"/>
              </a:rPr>
              <a:t>Regulación de la capacidad de trabajo en las pequeñas empresas y microempresas mediante herramientas multimedia</a:t>
            </a:r>
            <a:endParaRPr lang="es-ES" b="1">
              <a:solidFill>
                <a:srgbClr val="92D050"/>
              </a:solidFill>
              <a:latin typeface="Microsoft JhengHei" panose="020B0604030504040204" pitchFamily="34" charset="-120"/>
              <a:ea typeface="Microsoft JhengHei" panose="020B0604030504040204" pitchFamily="34" charset="-120"/>
              <a:cs typeface="Times New Roman" panose="02020603050405020304" pitchFamily="18" charset="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724247"/>
          </a:xfrm>
        </p:spPr>
        <p:txBody>
          <a:bodyPr>
            <a:normAutofit/>
          </a:bodyPr>
          <a:lstStyle/>
          <a:p>
            <a:r>
              <a:rPr lang="es-ES" sz="3600">
                <a:latin typeface="Arial Black" panose="020B0A04020102020204" pitchFamily="34" charset="0"/>
              </a:rPr>
              <a:t>Herramienta </a:t>
            </a:r>
            <a:r>
              <a:rPr lang="es-ES" sz="3600" dirty="0">
                <a:latin typeface="Arial Black" panose="020B0A04020102020204" pitchFamily="34" charset="0"/>
              </a:rPr>
              <a:t>20</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rot="212808">
            <a:off x="258236" y="1036408"/>
            <a:ext cx="643944" cy="698404"/>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0855" y="157473"/>
            <a:ext cx="932461" cy="128911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51" name="CuadroTexto 50">
            <a:extLst>
              <a:ext uri="{FF2B5EF4-FFF2-40B4-BE49-F238E27FC236}">
                <a16:creationId xmlns:a16="http://schemas.microsoft.com/office/drawing/2014/main" xmlns="" id="{5D41A938-271C-4DAC-B50D-069F9CB7AD45}"/>
              </a:ext>
            </a:extLst>
          </p:cNvPr>
          <p:cNvSpPr txBox="1"/>
          <p:nvPr/>
        </p:nvSpPr>
        <p:spPr>
          <a:xfrm>
            <a:off x="815824" y="943004"/>
            <a:ext cx="10271320" cy="5290423"/>
          </a:xfrm>
          <a:prstGeom prst="rect">
            <a:avLst/>
          </a:prstGeom>
          <a:noFill/>
        </p:spPr>
        <p:txBody>
          <a:bodyPr wrap="square">
            <a:spAutoFit/>
          </a:bodyPr>
          <a:lstStyle/>
          <a:p>
            <a:pPr algn="just"/>
            <a:r>
              <a:rPr kumimoji="0" lang="es-ES" altLang="es-ES" sz="1500" b="1" i="0" u="none" strike="noStrike" cap="none" normalizeH="0" baseline="0">
                <a:ln>
                  <a:noFill/>
                </a:ln>
                <a:solidFill>
                  <a:srgbClr val="69116B"/>
                </a:solidFill>
                <a:effectLst/>
                <a:ea typeface="Calibri" panose="020F0502020204030204" pitchFamily="34" charset="0"/>
                <a:cs typeface="Times New Roman" panose="02020603050405020304" pitchFamily="18" charset="0"/>
              </a:rPr>
              <a:t>Descripción del objetivo</a:t>
            </a:r>
            <a:endParaRPr kumimoji="0" lang="es-ES" altLang="es-ES" sz="15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lang="es-ES" sz="1500">
                <a:cs typeface="Times New Roman" panose="02020603050405020304" pitchFamily="18" charset="0"/>
              </a:rPr>
              <a:t>La herramienta pretende mostrar las diferentes áreas clave de influencia que pueden ser movilizadas o influenciadas en las iniciativas de entornos/lugares de trabajo saludables. Los empresarios o empleados pueden elegir entre las áreas clave ofrecidas a las que creen que hay que prestar más atención para influir en la mejora o la creación de un entorno de trabajo saludable, y cómo desarrollar las áreas clave de forma eficaz</a:t>
            </a:r>
            <a:r>
              <a:rPr kumimoji="0" lang="en-GB" altLang="es-ES" sz="1500" i="0" u="none" strike="noStrike" cap="none" normalizeH="0" baseline="0">
                <a:ln>
                  <a:noFill/>
                </a:ln>
                <a:effectLst/>
                <a:ea typeface="Calibri" panose="020F0502020204030204" pitchFamily="34" charset="0"/>
                <a:cs typeface="Times New Roman" panose="02020603050405020304" pitchFamily="18" charset="0"/>
              </a:rPr>
              <a:t>.</a:t>
            </a:r>
            <a:r>
              <a:rPr kumimoji="0" lang="en-GB" altLang="es-ES" sz="1500" i="0" u="none" strike="noStrike" cap="none" normalizeH="0" baseline="0">
                <a:ln>
                  <a:noFill/>
                </a:ln>
                <a:solidFill>
                  <a:srgbClr val="FF0000"/>
                </a:solidFill>
                <a:effectLst/>
                <a:ea typeface="Calibri" panose="020F0502020204030204" pitchFamily="34" charset="0"/>
                <a:cs typeface="Times New Roman" panose="02020603050405020304" pitchFamily="18" charset="0"/>
              </a:rPr>
              <a:t> </a:t>
            </a:r>
            <a:endParaRPr kumimoji="0" lang="en-GB" altLang="es-ES" sz="1500" i="0" u="none" strike="noStrike" cap="none" normalizeH="0" baseline="0" dirty="0">
              <a:ln>
                <a:noFill/>
              </a:ln>
              <a:solidFill>
                <a:srgbClr val="FF0000"/>
              </a:solidFill>
              <a:effectLst/>
              <a:ea typeface="Calibri" panose="020F0502020204030204" pitchFamily="34" charset="0"/>
              <a:cs typeface="Times New Roman" panose="02020603050405020304" pitchFamily="18" charset="0"/>
            </a:endParaRPr>
          </a:p>
          <a:p>
            <a:pPr algn="just"/>
            <a:r>
              <a:rPr lang="es-ES" altLang="es-ES" sz="1500" b="1">
                <a:solidFill>
                  <a:srgbClr val="92D050"/>
                </a:solidFill>
                <a:ea typeface="Calibri" panose="020F0502020204030204" pitchFamily="34" charset="0"/>
                <a:cs typeface="Times New Roman" panose="02020603050405020304" pitchFamily="18" charset="0"/>
              </a:rPr>
              <a:t>Grupo objetivo</a:t>
            </a:r>
            <a:endParaRPr kumimoji="0" lang="es-ES" altLang="es-ES" sz="1500" b="1" i="0" u="none" strike="noStrike" cap="none" normalizeH="0" baseline="0" dirty="0">
              <a:ln>
                <a:noFill/>
              </a:ln>
              <a:solidFill>
                <a:srgbClr val="92D050"/>
              </a:solidFill>
              <a:effectLst/>
              <a:ea typeface="Calibri" panose="020F0502020204030204" pitchFamily="34" charset="0"/>
              <a:cs typeface="Times New Roman" panose="02020603050405020304" pitchFamily="18" charset="0"/>
            </a:endParaRPr>
          </a:p>
          <a:p>
            <a:pPr algn="just"/>
            <a:r>
              <a:rPr kumimoji="0" lang="es-ES" altLang="es-ES" sz="1500" i="0" u="none" strike="noStrike" cap="none" normalizeH="0" baseline="0">
                <a:ln>
                  <a:noFill/>
                </a:ln>
                <a:effectLst/>
                <a:ea typeface="Calibri" panose="020F0502020204030204" pitchFamily="34" charset="0"/>
                <a:cs typeface="Times New Roman" panose="02020603050405020304" pitchFamily="18" charset="0"/>
              </a:rPr>
              <a:t>Trabajadores o empresarios</a:t>
            </a:r>
            <a:endParaRPr kumimoji="0" lang="es-ES" altLang="es-ES" sz="1500" i="0" u="none" strike="noStrike" cap="none" normalizeH="0" baseline="0" dirty="0">
              <a:ln>
                <a:noFill/>
              </a:ln>
              <a:effectLst/>
              <a:ea typeface="Calibri" panose="020F0502020204030204" pitchFamily="34" charset="0"/>
              <a:cs typeface="Times New Roman" panose="02020603050405020304" pitchFamily="18" charset="0"/>
            </a:endParaRPr>
          </a:p>
          <a:p>
            <a:pPr algn="just"/>
            <a:r>
              <a:rPr kumimoji="0" lang="es-ES" altLang="es-ES" sz="1500" b="1" i="0" u="none" strike="noStrike" cap="none" normalizeH="0" baseline="0">
                <a:ln>
                  <a:noFill/>
                </a:ln>
                <a:solidFill>
                  <a:srgbClr val="FA9106"/>
                </a:solidFill>
                <a:effectLst/>
                <a:ea typeface="Calibri" panose="020F0502020204030204" pitchFamily="34" charset="0"/>
                <a:cs typeface="Times New Roman" panose="02020603050405020304" pitchFamily="18" charset="0"/>
              </a:rPr>
              <a:t>Beneficios de la herramienta</a:t>
            </a:r>
            <a:endParaRPr kumimoji="0" lang="es-ES" altLang="es-ES" sz="1500"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endParaRPr>
          </a:p>
          <a:p>
            <a:pPr>
              <a:lnSpc>
                <a:spcPct val="107000"/>
              </a:lnSpc>
              <a:spcAft>
                <a:spcPts val="800"/>
              </a:spcAft>
            </a:pPr>
            <a:r>
              <a:rPr lang="es-ES" sz="1500">
                <a:cs typeface="Arial" pitchFamily="34" charset="0"/>
              </a:rPr>
              <a:t>La herramienta te permitirá crear un entorno de trabajo saludable, eligiendo y aplicando el método “guía de aprendizaje” dado por las áreas clave de influencia. Esta herramienta construida puede ser útil y también puede aplicarse en aquellos entornos de trabajo y empresas en los que hay registros de lesiones o enfermedades relacionadas con el trabajo, o en los que el lugar de trabajo tiene un peso especial que soporta los registros anteriores, especialmente en lugares donde hay poco conocimiento de la importancia de mantener o crear un entorno de trabajo saludable. Los objetivos incluyen: obtención de información, obtención de resultados, reducción del tiempo necesario para desarrollar un área clave (identificación y resolución del problema) e impulso de la participación de los usuarios en la mejora y creación de un entorno de trabajo saludable</a:t>
            </a:r>
            <a:r>
              <a:rPr lang="en-US" altLang="ko-KR" sz="1500">
                <a:cs typeface="Arial" pitchFamily="34" charset="0"/>
              </a:rPr>
              <a:t>. </a:t>
            </a:r>
            <a:endParaRPr kumimoji="0" lang="es-ES" altLang="es-ES" sz="1500" i="0" u="none" strike="noStrike" cap="none" normalizeH="0" baseline="0" dirty="0">
              <a:ln>
                <a:noFill/>
              </a:ln>
              <a:effectLst/>
            </a:endParaRPr>
          </a:p>
          <a:p>
            <a:r>
              <a:rPr kumimoji="0" lang="es-ES" altLang="es-ES" sz="1500" b="1" i="0" u="none" strike="noStrike" cap="none" normalizeH="0" baseline="0">
                <a:ln>
                  <a:noFill/>
                </a:ln>
                <a:solidFill>
                  <a:srgbClr val="FF0000"/>
                </a:solidFill>
                <a:effectLst/>
                <a:ea typeface="Calibri" panose="020F0502020204030204" pitchFamily="34" charset="0"/>
                <a:cs typeface="Times New Roman" panose="02020603050405020304" pitchFamily="18" charset="0"/>
              </a:rPr>
              <a:t>Duración</a:t>
            </a:r>
            <a:endParaRPr kumimoji="0" lang="es-ES" altLang="es-ES" sz="1500" b="1" i="0" u="none" strike="noStrike" cap="none" normalizeH="0" baseline="0" dirty="0">
              <a:ln>
                <a:noFill/>
              </a:ln>
              <a:solidFill>
                <a:srgbClr val="FF0000"/>
              </a:solidFill>
              <a:effectLst/>
              <a:ea typeface="Calibri" panose="020F0502020204030204" pitchFamily="34" charset="0"/>
              <a:cs typeface="Times New Roman" panose="02020603050405020304" pitchFamily="18" charset="0"/>
            </a:endParaRPr>
          </a:p>
          <a:p>
            <a:r>
              <a:rPr lang="es-ES" sz="1500">
                <a:cs typeface="Times New Roman" panose="02020603050405020304" pitchFamily="18" charset="0"/>
              </a:rPr>
              <a:t>La duración depende de cada persona, pero la herramienta toma aproximadamente unos 20 minutos.</a:t>
            </a:r>
            <a:endParaRPr lang="en-US" altLang="es-ES" sz="1500" dirty="0">
              <a:ea typeface="Calibri" panose="020F0502020204030204" pitchFamily="34" charset="0"/>
              <a:cs typeface="Times New Roman" panose="02020603050405020304" pitchFamily="18" charset="0"/>
            </a:endParaRPr>
          </a:p>
          <a:p>
            <a:r>
              <a:rPr kumimoji="0" lang="es-ES" altLang="es-ES" sz="1500" b="1" i="0" u="none" strike="noStrike" cap="none" normalizeH="0" baseline="0">
                <a:ln>
                  <a:noFill/>
                </a:ln>
                <a:solidFill>
                  <a:srgbClr val="00B0F0"/>
                </a:solidFill>
                <a:effectLst/>
                <a:ea typeface="Calibri" panose="020F0502020204030204" pitchFamily="34" charset="0"/>
                <a:cs typeface="Times New Roman" panose="02020603050405020304" pitchFamily="18" charset="0"/>
              </a:rPr>
              <a:t>Cómo utilizar la herramienta</a:t>
            </a:r>
            <a:endParaRPr kumimoji="0" lang="es-ES" altLang="es-ES" sz="1500"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endParaRPr>
          </a:p>
          <a:p>
            <a:pPr>
              <a:lnSpc>
                <a:spcPct val="107000"/>
              </a:lnSpc>
              <a:spcAft>
                <a:spcPts val="800"/>
              </a:spcAft>
            </a:pPr>
            <a:r>
              <a:rPr lang="es-ES" sz="1500">
                <a:cs typeface="Times New Roman" panose="02020603050405020304" pitchFamily="18" charset="0"/>
              </a:rPr>
              <a:t>Para aprovechar al máximo la herramienta, se recomienda leerla detenidamente, elegir el nivel de prioridad clave y seguir tomando notas de cada método mientras se lee.</a:t>
            </a:r>
          </a:p>
          <a:p>
            <a:r>
              <a:rPr lang="es-ES" sz="1500">
                <a:cs typeface="Times New Roman" panose="02020603050405020304" pitchFamily="18" charset="0"/>
              </a:rPr>
              <a:t>A continuación, detectarás el problema, seleccionarás un método de aplicación y cómo evaluar el proceso más adelante</a:t>
            </a:r>
            <a:r>
              <a:rPr lang="en-GB" sz="1500">
                <a:cs typeface="Times New Roman" panose="02020603050405020304" pitchFamily="18" charset="0"/>
              </a:rPr>
              <a:t>.</a:t>
            </a:r>
            <a:endParaRPr lang="es-ES" sz="1500" dirty="0"/>
          </a:p>
        </p:txBody>
      </p:sp>
      <p:grpSp>
        <p:nvGrpSpPr>
          <p:cNvPr id="53" name="그룹 4">
            <a:extLst>
              <a:ext uri="{FF2B5EF4-FFF2-40B4-BE49-F238E27FC236}">
                <a16:creationId xmlns:a16="http://schemas.microsoft.com/office/drawing/2014/main" xmlns="" id="{10F83DF4-B938-45CE-81C6-DF8760EA8D51}"/>
              </a:ext>
            </a:extLst>
          </p:cNvPr>
          <p:cNvGrpSpPr/>
          <p:nvPr/>
        </p:nvGrpSpPr>
        <p:grpSpPr>
          <a:xfrm rot="212808">
            <a:off x="481724" y="2226257"/>
            <a:ext cx="489750" cy="3089929"/>
            <a:chOff x="6600912" y="1212328"/>
            <a:chExt cx="2402863" cy="16656014"/>
          </a:xfrm>
        </p:grpSpPr>
        <p:sp>
          <p:nvSpPr>
            <p:cNvPr id="55" name="Rounded Rectangle 1">
              <a:extLst>
                <a:ext uri="{FF2B5EF4-FFF2-40B4-BE49-F238E27FC236}">
                  <a16:creationId xmlns:a16="http://schemas.microsoft.com/office/drawing/2014/main" xmlns="" id="{743F69F9-5B46-4081-B9A0-C37FE9E86013}"/>
                </a:ext>
              </a:extLst>
            </p:cNvPr>
            <p:cNvSpPr/>
            <p:nvPr/>
          </p:nvSpPr>
          <p:spPr>
            <a:xfrm rot="14400000">
              <a:off x="7648934" y="14221849"/>
              <a:ext cx="989546" cy="1217902"/>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Rounded Rectangle 1">
              <a:extLst>
                <a:ext uri="{FF2B5EF4-FFF2-40B4-BE49-F238E27FC236}">
                  <a16:creationId xmlns:a16="http://schemas.microsoft.com/office/drawing/2014/main" xmlns="" id="{7DD850F9-6E6F-40A4-B6E2-D91EF6A7418D}"/>
                </a:ext>
              </a:extLst>
            </p:cNvPr>
            <p:cNvSpPr/>
            <p:nvPr/>
          </p:nvSpPr>
          <p:spPr>
            <a:xfrm rot="4400993">
              <a:off x="6723938" y="1089302"/>
              <a:ext cx="971849" cy="1217902"/>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7" name="Rounded Rectangle 1">
              <a:extLst>
                <a:ext uri="{FF2B5EF4-FFF2-40B4-BE49-F238E27FC236}">
                  <a16:creationId xmlns:a16="http://schemas.microsoft.com/office/drawing/2014/main" xmlns="" id="{2B142C00-A019-4158-A80E-E727AF1339C3}"/>
                </a:ext>
              </a:extLst>
            </p:cNvPr>
            <p:cNvSpPr/>
            <p:nvPr/>
          </p:nvSpPr>
          <p:spPr>
            <a:xfrm rot="9000000">
              <a:off x="6947098" y="3651041"/>
              <a:ext cx="971846" cy="1217906"/>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8" name="Rounded Rectangle 1">
              <a:extLst>
                <a:ext uri="{FF2B5EF4-FFF2-40B4-BE49-F238E27FC236}">
                  <a16:creationId xmlns:a16="http://schemas.microsoft.com/office/drawing/2014/main" xmlns="" id="{72CB636B-5EA9-4423-A5C5-E69562E5563D}"/>
                </a:ext>
              </a:extLst>
            </p:cNvPr>
            <p:cNvSpPr/>
            <p:nvPr/>
          </p:nvSpPr>
          <p:spPr>
            <a:xfrm rot="18596325">
              <a:off x="7900051" y="16764618"/>
              <a:ext cx="989546" cy="1217902"/>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2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92865" y="6288879"/>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360" y="6262507"/>
            <a:ext cx="905274" cy="576706"/>
          </a:xfrm>
          <a:prstGeom prst="rect">
            <a:avLst/>
          </a:prstGeom>
        </p:spPr>
      </p:pic>
      <p:pic>
        <p:nvPicPr>
          <p:cNvPr id="26" name="Immagine 2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90704" y="6414428"/>
            <a:ext cx="1127226" cy="392481"/>
          </a:xfrm>
          <a:prstGeom prst="rect">
            <a:avLst/>
          </a:prstGeom>
          <a:noFill/>
        </p:spPr>
      </p:pic>
      <p:sp>
        <p:nvSpPr>
          <p:cNvPr id="27" name="CasellaDiTesto 25"/>
          <p:cNvSpPr txBox="1"/>
          <p:nvPr/>
        </p:nvSpPr>
        <p:spPr>
          <a:xfrm>
            <a:off x="7485855" y="619691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724247"/>
          </a:xfrm>
        </p:spPr>
        <p:txBody>
          <a:bodyPr>
            <a:normAutofit fontScale="92500" lnSpcReduction="10000"/>
          </a:bodyPr>
          <a:lstStyle/>
          <a:p>
            <a:r>
              <a:rPr lang="es-ES">
                <a:latin typeface="Arial Black" panose="020B0A04020102020204" pitchFamily="34" charset="0"/>
              </a:rPr>
              <a:t>Objetivos</a:t>
            </a:r>
            <a:endParaRPr lang="es-ES"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11079" y="1598759"/>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21927" y="1934855"/>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095356" y="1500948"/>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43482" y="4960748"/>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549997" y="3728089"/>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7928223" y="1405773"/>
            <a:ext cx="2948586" cy="568591"/>
            <a:chOff x="1487520" y="1254998"/>
            <a:chExt cx="4380624" cy="568591"/>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254998"/>
              <a:ext cx="4380624" cy="307777"/>
            </a:xfrm>
            <a:prstGeom prst="rect">
              <a:avLst/>
            </a:prstGeom>
            <a:noFill/>
          </p:spPr>
          <p:txBody>
            <a:bodyPr wrap="square" rtlCol="0" anchor="ctr">
              <a:spAutoFit/>
            </a:bodyPr>
            <a:lstStyle/>
            <a:p>
              <a:endParaRPr lang="es-ES" altLang="ko-KR" sz="1400" b="1">
                <a:solidFill>
                  <a:schemeClr val="tx1">
                    <a:lumMod val="75000"/>
                    <a:lumOff val="25000"/>
                  </a:schemeClr>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307777"/>
            </a:xfrm>
            <a:prstGeom prst="rect">
              <a:avLst/>
            </a:prstGeom>
            <a:noFill/>
          </p:spPr>
          <p:txBody>
            <a:bodyPr wrap="square" rtlCol="0">
              <a:spAutoFit/>
            </a:bodyPr>
            <a:lstStyle/>
            <a:p>
              <a:r>
                <a:rPr lang="es-ES" altLang="ko-KR" sz="1400" b="1">
                  <a:solidFill>
                    <a:schemeClr val="tx1">
                      <a:lumMod val="75000"/>
                      <a:lumOff val="25000"/>
                    </a:schemeClr>
                  </a:solidFill>
                  <a:cs typeface="Arial" pitchFamily="34" charset="0"/>
                </a:rPr>
                <a:t>Obtener resultados</a:t>
              </a:r>
              <a:endParaRPr lang="es-ES" altLang="ko-KR" sz="1400" b="1" dirty="0">
                <a:solidFill>
                  <a:schemeClr val="tx1">
                    <a:lumMod val="75000"/>
                    <a:lumOff val="25000"/>
                  </a:schemeClr>
                </a:solidFill>
                <a:cs typeface="Arial" pitchFamily="34" charset="0"/>
              </a:endParaRPr>
            </a:p>
          </p:txBody>
        </p:sp>
      </p:grpSp>
      <p:grpSp>
        <p:nvGrpSpPr>
          <p:cNvPr id="21" name="Group 20">
            <a:extLst>
              <a:ext uri="{FF2B5EF4-FFF2-40B4-BE49-F238E27FC236}">
                <a16:creationId xmlns:a16="http://schemas.microsoft.com/office/drawing/2014/main" xmlns="" id="{A13263A3-D790-4119-97E0-AF6F602A207E}"/>
              </a:ext>
            </a:extLst>
          </p:cNvPr>
          <p:cNvGrpSpPr/>
          <p:nvPr/>
        </p:nvGrpSpPr>
        <p:grpSpPr>
          <a:xfrm>
            <a:off x="8168475" y="3732544"/>
            <a:ext cx="2644528" cy="1380641"/>
            <a:chOff x="1170780" y="1254998"/>
            <a:chExt cx="4697364" cy="1380641"/>
          </a:xfrm>
        </p:grpSpPr>
        <p:sp>
          <p:nvSpPr>
            <p:cNvPr id="22" name="TextBox 21">
              <a:extLst>
                <a:ext uri="{FF2B5EF4-FFF2-40B4-BE49-F238E27FC236}">
                  <a16:creationId xmlns:a16="http://schemas.microsoft.com/office/drawing/2014/main" xmlns="" id="{272510F1-8545-4FE8-B52B-B4CD50AC6BEA}"/>
                </a:ext>
              </a:extLst>
            </p:cNvPr>
            <p:cNvSpPr txBox="1"/>
            <p:nvPr/>
          </p:nvSpPr>
          <p:spPr>
            <a:xfrm>
              <a:off x="1487520" y="1254998"/>
              <a:ext cx="4380624" cy="307777"/>
            </a:xfrm>
            <a:prstGeom prst="rect">
              <a:avLst/>
            </a:prstGeom>
            <a:noFill/>
          </p:spPr>
          <p:txBody>
            <a:bodyPr wrap="square" rtlCol="0" anchor="ctr">
              <a:spAutoFit/>
            </a:bodyPr>
            <a:lstStyle/>
            <a:p>
              <a:endParaRPr lang="ko-KR" altLang="en-US" sz="1400" b="1" dirty="0">
                <a:solidFill>
                  <a:schemeClr val="tx1">
                    <a:lumMod val="75000"/>
                    <a:lumOff val="25000"/>
                  </a:schemeClr>
                </a:solidFill>
                <a:cs typeface="Arial" pitchFamily="34" charset="0"/>
              </a:endParaRPr>
            </a:p>
          </p:txBody>
        </p:sp>
        <p:sp>
          <p:nvSpPr>
            <p:cNvPr id="23" name="TextBox 22">
              <a:extLst>
                <a:ext uri="{FF2B5EF4-FFF2-40B4-BE49-F238E27FC236}">
                  <a16:creationId xmlns:a16="http://schemas.microsoft.com/office/drawing/2014/main" xmlns="" id="{1D55BE99-80F7-400B-B79E-52F10C300D4D}"/>
                </a:ext>
              </a:extLst>
            </p:cNvPr>
            <p:cNvSpPr txBox="1"/>
            <p:nvPr/>
          </p:nvSpPr>
          <p:spPr>
            <a:xfrm>
              <a:off x="1170780" y="1681532"/>
              <a:ext cx="4380623" cy="954107"/>
            </a:xfrm>
            <a:prstGeom prst="rect">
              <a:avLst/>
            </a:prstGeom>
            <a:noFill/>
          </p:spPr>
          <p:txBody>
            <a:bodyPr wrap="square" rtlCol="0">
              <a:spAutoFit/>
            </a:bodyPr>
            <a:lstStyle/>
            <a:p>
              <a:r>
                <a:rPr lang="es-ES" altLang="ko-KR" sz="1400" b="1">
                  <a:solidFill>
                    <a:schemeClr val="tx1">
                      <a:lumMod val="75000"/>
                      <a:lumOff val="25000"/>
                    </a:schemeClr>
                  </a:solidFill>
                  <a:cs typeface="Arial" pitchFamily="34" charset="0"/>
                </a:rPr>
                <a:t>Impulsar la participación de los usuarios en la mejora y creación de un entorno saludable de trabajo</a:t>
              </a:r>
              <a:endParaRPr lang="ko-KR" altLang="en-US" sz="1400" dirty="0">
                <a:solidFill>
                  <a:schemeClr val="tx1">
                    <a:lumMod val="75000"/>
                    <a:lumOff val="25000"/>
                  </a:schemeClr>
                </a:solidFill>
                <a:cs typeface="Arial" pitchFamily="34" charset="0"/>
              </a:endParaRPr>
            </a:p>
          </p:txBody>
        </p:sp>
      </p:grpSp>
      <p:grpSp>
        <p:nvGrpSpPr>
          <p:cNvPr id="24" name="Group 23">
            <a:extLst>
              <a:ext uri="{FF2B5EF4-FFF2-40B4-BE49-F238E27FC236}">
                <a16:creationId xmlns:a16="http://schemas.microsoft.com/office/drawing/2014/main" xmlns="" id="{23E5F1CF-9BE3-4A44-8A6C-E43C826704C5}"/>
              </a:ext>
            </a:extLst>
          </p:cNvPr>
          <p:cNvGrpSpPr/>
          <p:nvPr/>
        </p:nvGrpSpPr>
        <p:grpSpPr>
          <a:xfrm>
            <a:off x="773341" y="1982228"/>
            <a:ext cx="3011083" cy="921734"/>
            <a:chOff x="1487520" y="1515812"/>
            <a:chExt cx="4438400" cy="921734"/>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545296" y="2129769"/>
              <a:ext cx="4380624" cy="307777"/>
            </a:xfrm>
            <a:prstGeom prst="rect">
              <a:avLst/>
            </a:prstGeom>
            <a:noFill/>
          </p:spPr>
          <p:txBody>
            <a:bodyPr wrap="square" rtlCol="0" anchor="ctr">
              <a:spAutoFit/>
            </a:bodyPr>
            <a:lstStyle/>
            <a:p>
              <a:pPr algn="r"/>
              <a:endParaRPr lang="es-ES" altLang="ko-KR" sz="1400" b="1">
                <a:solidFill>
                  <a:schemeClr val="tx1">
                    <a:lumMod val="75000"/>
                    <a:lumOff val="25000"/>
                  </a:schemeClr>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307777"/>
            </a:xfrm>
            <a:prstGeom prst="rect">
              <a:avLst/>
            </a:prstGeom>
            <a:noFill/>
          </p:spPr>
          <p:txBody>
            <a:bodyPr wrap="square" rtlCol="0">
              <a:spAutoFit/>
            </a:bodyPr>
            <a:lstStyle/>
            <a:p>
              <a:pPr algn="r"/>
              <a:r>
                <a:rPr lang="es-ES" altLang="ko-KR" sz="1400" b="1">
                  <a:solidFill>
                    <a:schemeClr val="tx1">
                      <a:lumMod val="75000"/>
                      <a:lumOff val="25000"/>
                    </a:schemeClr>
                  </a:solidFill>
                  <a:cs typeface="Arial" pitchFamily="34" charset="0"/>
                </a:rPr>
                <a:t>Obtener información</a:t>
              </a:r>
              <a:endParaRPr lang="es-ES" altLang="ko-KR" sz="1400" b="1" dirty="0">
                <a:solidFill>
                  <a:schemeClr val="tx1">
                    <a:lumMod val="75000"/>
                    <a:lumOff val="25000"/>
                  </a:schemeClr>
                </a:solidFill>
                <a:cs typeface="Arial" pitchFamily="34" charset="0"/>
              </a:endParaRPr>
            </a:p>
          </p:txBody>
        </p:sp>
      </p:grpSp>
      <p:grpSp>
        <p:nvGrpSpPr>
          <p:cNvPr id="27" name="Group 26">
            <a:extLst>
              <a:ext uri="{FF2B5EF4-FFF2-40B4-BE49-F238E27FC236}">
                <a16:creationId xmlns:a16="http://schemas.microsoft.com/office/drawing/2014/main" xmlns="" id="{FCF7D916-338D-419A-8520-C3C808468573}"/>
              </a:ext>
            </a:extLst>
          </p:cNvPr>
          <p:cNvGrpSpPr/>
          <p:nvPr/>
        </p:nvGrpSpPr>
        <p:grpSpPr>
          <a:xfrm>
            <a:off x="1469762" y="4865574"/>
            <a:ext cx="2971887" cy="907552"/>
            <a:chOff x="1487520" y="1254998"/>
            <a:chExt cx="4380624" cy="907552"/>
          </a:xfrm>
        </p:grpSpPr>
        <p:sp>
          <p:nvSpPr>
            <p:cNvPr id="28" name="TextBox 27">
              <a:extLst>
                <a:ext uri="{FF2B5EF4-FFF2-40B4-BE49-F238E27FC236}">
                  <a16:creationId xmlns:a16="http://schemas.microsoft.com/office/drawing/2014/main" xmlns="" id="{DADC9887-15A6-49B6-839F-A66B9695CF2C}"/>
                </a:ext>
              </a:extLst>
            </p:cNvPr>
            <p:cNvSpPr txBox="1"/>
            <p:nvPr/>
          </p:nvSpPr>
          <p:spPr>
            <a:xfrm>
              <a:off x="1487520" y="1254998"/>
              <a:ext cx="4380624" cy="307777"/>
            </a:xfrm>
            <a:prstGeom prst="rect">
              <a:avLst/>
            </a:prstGeom>
            <a:noFill/>
          </p:spPr>
          <p:txBody>
            <a:bodyPr wrap="square" rtlCol="0" anchor="ctr">
              <a:spAutoFit/>
            </a:bodyPr>
            <a:lstStyle/>
            <a:p>
              <a:pPr algn="r"/>
              <a:endParaRPr lang="es-ES" altLang="ko-KR" sz="1400" b="1">
                <a:solidFill>
                  <a:schemeClr val="tx1">
                    <a:lumMod val="75000"/>
                    <a:lumOff val="25000"/>
                  </a:schemeClr>
                </a:solidFill>
                <a:cs typeface="Arial" pitchFamily="34" charset="0"/>
              </a:endParaRPr>
            </a:p>
          </p:txBody>
        </p:sp>
        <p:sp>
          <p:nvSpPr>
            <p:cNvPr id="29" name="TextBox 28">
              <a:extLst>
                <a:ext uri="{FF2B5EF4-FFF2-40B4-BE49-F238E27FC236}">
                  <a16:creationId xmlns:a16="http://schemas.microsoft.com/office/drawing/2014/main" xmlns="" id="{1B1834D9-4736-4B12-A9DC-B532AB1E47AF}"/>
                </a:ext>
              </a:extLst>
            </p:cNvPr>
            <p:cNvSpPr txBox="1"/>
            <p:nvPr/>
          </p:nvSpPr>
          <p:spPr>
            <a:xfrm>
              <a:off x="1487520" y="1423886"/>
              <a:ext cx="4380624" cy="738664"/>
            </a:xfrm>
            <a:prstGeom prst="rect">
              <a:avLst/>
            </a:prstGeom>
            <a:noFill/>
          </p:spPr>
          <p:txBody>
            <a:bodyPr wrap="square" rtlCol="0">
              <a:spAutoFit/>
            </a:bodyPr>
            <a:lstStyle/>
            <a:p>
              <a:pPr algn="r"/>
              <a:r>
                <a:rPr lang="en-GB" altLang="ko-KR" sz="1400" b="1">
                  <a:solidFill>
                    <a:schemeClr val="tx1">
                      <a:lumMod val="75000"/>
                      <a:lumOff val="25000"/>
                    </a:schemeClr>
                  </a:solidFill>
                  <a:cs typeface="Arial" pitchFamily="34" charset="0"/>
                </a:rPr>
                <a:t>Reducir el tiempo necesario para desarrollar un área clave (identificar y resolver el problema)</a:t>
              </a:r>
              <a:endParaRPr lang="es-ES" altLang="ko-KR" sz="1400" b="1" dirty="0">
                <a:solidFill>
                  <a:schemeClr val="tx1">
                    <a:lumMod val="75000"/>
                    <a:lumOff val="25000"/>
                  </a:schemeClr>
                </a:solidFill>
                <a:cs typeface="Arial" pitchFamily="34" charset="0"/>
              </a:endParaRPr>
            </a:p>
          </p:txBody>
        </p:sp>
      </p:grpSp>
      <p:sp>
        <p:nvSpPr>
          <p:cNvPr id="30" name="Oval 21">
            <a:extLst>
              <a:ext uri="{FF2B5EF4-FFF2-40B4-BE49-F238E27FC236}">
                <a16:creationId xmlns:a16="http://schemas.microsoft.com/office/drawing/2014/main" xmlns="" id="{4535DA48-809F-4B2D-9659-3052AAD75311}"/>
              </a:ext>
            </a:extLst>
          </p:cNvPr>
          <p:cNvSpPr/>
          <p:nvPr/>
        </p:nvSpPr>
        <p:spPr>
          <a:xfrm rot="20700000">
            <a:off x="5941804" y="1830767"/>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567946" y="3351861"/>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565142" y="4013948"/>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31616" y="283739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3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41" name="Immagine 4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42"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067709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1704514" y="365126"/>
            <a:ext cx="8886546" cy="915310"/>
          </a:xfrm>
        </p:spPr>
        <p:txBody>
          <a:bodyPr/>
          <a:lstStyle/>
          <a:p>
            <a:pPr algn="ctr"/>
            <a:r>
              <a:rPr lang="es-ES">
                <a:latin typeface="Arial Black" panose="020B0A04020102020204" pitchFamily="34" charset="0"/>
              </a:rPr>
              <a:t>Contenidos </a:t>
            </a:r>
            <a:endParaRPr lang="es-ES" dirty="0">
              <a:latin typeface="Arial Black" panose="020B0A04020102020204" pitchFamily="34" charset="0"/>
            </a:endParaRP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13" name="Imagen 12">
            <a:extLst>
              <a:ext uri="{FF2B5EF4-FFF2-40B4-BE49-F238E27FC236}">
                <a16:creationId xmlns:a16="http://schemas.microsoft.com/office/drawing/2014/main" xmlns="" id="{C3C9ABF2-F30E-464B-A905-FDF4F56B0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4" name="Group 7">
            <a:extLst>
              <a:ext uri="{FF2B5EF4-FFF2-40B4-BE49-F238E27FC236}">
                <a16:creationId xmlns:a16="http://schemas.microsoft.com/office/drawing/2014/main" xmlns="" id="{58AF7D32-0083-40E9-80C2-0ACDA24AC126}"/>
              </a:ext>
            </a:extLst>
          </p:cNvPr>
          <p:cNvGrpSpPr/>
          <p:nvPr/>
        </p:nvGrpSpPr>
        <p:grpSpPr>
          <a:xfrm>
            <a:off x="4312019" y="1615598"/>
            <a:ext cx="3451072" cy="3495267"/>
            <a:chOff x="2672248" y="1133832"/>
            <a:chExt cx="3697578" cy="3744922"/>
          </a:xfrm>
        </p:grpSpPr>
        <p:sp>
          <p:nvSpPr>
            <p:cNvPr id="15" name="Oval 3">
              <a:extLst>
                <a:ext uri="{FF2B5EF4-FFF2-40B4-BE49-F238E27FC236}">
                  <a16:creationId xmlns:a16="http://schemas.microsoft.com/office/drawing/2014/main" xmlns="" id="{79C1B9A3-587F-4569-A995-A2D778C886FE}"/>
                </a:ext>
              </a:extLst>
            </p:cNvPr>
            <p:cNvSpPr/>
            <p:nvPr/>
          </p:nvSpPr>
          <p:spPr>
            <a:xfrm>
              <a:off x="3056064" y="1495398"/>
              <a:ext cx="3024336" cy="3024336"/>
            </a:xfrm>
            <a:prstGeom prst="ellipse">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6" name="Rectangle 16">
              <a:extLst>
                <a:ext uri="{FF2B5EF4-FFF2-40B4-BE49-F238E27FC236}">
                  <a16:creationId xmlns:a16="http://schemas.microsoft.com/office/drawing/2014/main" xmlns="" id="{6F2F7F3A-7B8E-4939-9447-24C81E745051}"/>
                </a:ext>
              </a:extLst>
            </p:cNvPr>
            <p:cNvSpPr/>
            <p:nvPr/>
          </p:nvSpPr>
          <p:spPr>
            <a:xfrm rot="2700000">
              <a:off x="4174633" y="2301917"/>
              <a:ext cx="787199" cy="1411298"/>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17" name="Oval 4">
              <a:extLst>
                <a:ext uri="{FF2B5EF4-FFF2-40B4-BE49-F238E27FC236}">
                  <a16:creationId xmlns:a16="http://schemas.microsoft.com/office/drawing/2014/main" xmlns="" id="{8EE56A31-C857-4310-94B3-26EDFF8874FC}"/>
                </a:ext>
              </a:extLst>
            </p:cNvPr>
            <p:cNvSpPr/>
            <p:nvPr/>
          </p:nvSpPr>
          <p:spPr>
            <a:xfrm>
              <a:off x="2672248" y="2357079"/>
              <a:ext cx="914400" cy="91439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8" name="Oval 8">
              <a:extLst>
                <a:ext uri="{FF2B5EF4-FFF2-40B4-BE49-F238E27FC236}">
                  <a16:creationId xmlns:a16="http://schemas.microsoft.com/office/drawing/2014/main" xmlns="" id="{B7940097-1957-46C7-BC13-F1D6A4EB27DD}"/>
                </a:ext>
              </a:extLst>
            </p:cNvPr>
            <p:cNvSpPr/>
            <p:nvPr/>
          </p:nvSpPr>
          <p:spPr>
            <a:xfrm>
              <a:off x="3793891" y="1133832"/>
              <a:ext cx="914400" cy="9144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9" name="Oval 9">
              <a:extLst>
                <a:ext uri="{FF2B5EF4-FFF2-40B4-BE49-F238E27FC236}">
                  <a16:creationId xmlns:a16="http://schemas.microsoft.com/office/drawing/2014/main" xmlns="" id="{FBA1BE96-A419-4D51-BBC8-C56DF5ACA723}"/>
                </a:ext>
              </a:extLst>
            </p:cNvPr>
            <p:cNvSpPr/>
            <p:nvPr/>
          </p:nvSpPr>
          <p:spPr>
            <a:xfrm>
              <a:off x="3592428" y="3964353"/>
              <a:ext cx="914400" cy="91440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1" name="Oval 11">
              <a:extLst>
                <a:ext uri="{FF2B5EF4-FFF2-40B4-BE49-F238E27FC236}">
                  <a16:creationId xmlns:a16="http://schemas.microsoft.com/office/drawing/2014/main" xmlns="" id="{43921E46-CA00-4D5C-8CEF-F5D7001A2BA1}"/>
                </a:ext>
              </a:extLst>
            </p:cNvPr>
            <p:cNvSpPr/>
            <p:nvPr/>
          </p:nvSpPr>
          <p:spPr>
            <a:xfrm>
              <a:off x="5455426" y="3265983"/>
              <a:ext cx="914400" cy="914400"/>
            </a:xfrm>
            <a:prstGeom prst="ellipse">
              <a:avLst/>
            </a:pr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2" name="Oval 12">
              <a:extLst>
                <a:ext uri="{FF2B5EF4-FFF2-40B4-BE49-F238E27FC236}">
                  <a16:creationId xmlns:a16="http://schemas.microsoft.com/office/drawing/2014/main" xmlns="" id="{66B36C48-624B-41C4-A669-C04870A68F4C}"/>
                </a:ext>
              </a:extLst>
            </p:cNvPr>
            <p:cNvSpPr/>
            <p:nvPr/>
          </p:nvSpPr>
          <p:spPr>
            <a:xfrm>
              <a:off x="5207889" y="1685954"/>
              <a:ext cx="914400" cy="914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sp>
        <p:nvSpPr>
          <p:cNvPr id="23" name="Rectangle 30">
            <a:extLst>
              <a:ext uri="{FF2B5EF4-FFF2-40B4-BE49-F238E27FC236}">
                <a16:creationId xmlns:a16="http://schemas.microsoft.com/office/drawing/2014/main" xmlns="" id="{E3050B35-73EC-4D9A-96CD-D8C089595856}"/>
              </a:ext>
            </a:extLst>
          </p:cNvPr>
          <p:cNvSpPr/>
          <p:nvPr/>
        </p:nvSpPr>
        <p:spPr>
          <a:xfrm>
            <a:off x="4558831" y="3030611"/>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25" name="Rectangle 23">
            <a:extLst>
              <a:ext uri="{FF2B5EF4-FFF2-40B4-BE49-F238E27FC236}">
                <a16:creationId xmlns:a16="http://schemas.microsoft.com/office/drawing/2014/main" xmlns="" id="{2AAD3123-E009-46B9-856E-8890E160DBCE}"/>
              </a:ext>
            </a:extLst>
          </p:cNvPr>
          <p:cNvSpPr/>
          <p:nvPr/>
        </p:nvSpPr>
        <p:spPr>
          <a:xfrm>
            <a:off x="6900254" y="2403794"/>
            <a:ext cx="422954" cy="248792"/>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Oval 21">
            <a:extLst>
              <a:ext uri="{FF2B5EF4-FFF2-40B4-BE49-F238E27FC236}">
                <a16:creationId xmlns:a16="http://schemas.microsoft.com/office/drawing/2014/main" xmlns="" id="{91426400-336A-4032-AD9F-3E497C9DC3AD}"/>
              </a:ext>
            </a:extLst>
          </p:cNvPr>
          <p:cNvSpPr>
            <a:spLocks noChangeAspect="1"/>
          </p:cNvSpPr>
          <p:nvPr/>
        </p:nvSpPr>
        <p:spPr>
          <a:xfrm>
            <a:off x="7156285" y="3856061"/>
            <a:ext cx="396750" cy="40006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8" name="Oval 7">
            <a:extLst>
              <a:ext uri="{FF2B5EF4-FFF2-40B4-BE49-F238E27FC236}">
                <a16:creationId xmlns:a16="http://schemas.microsoft.com/office/drawing/2014/main" xmlns="" id="{BC02121C-7833-4960-88F7-A174A9A53BAB}"/>
              </a:ext>
            </a:extLst>
          </p:cNvPr>
          <p:cNvSpPr/>
          <p:nvPr/>
        </p:nvSpPr>
        <p:spPr>
          <a:xfrm>
            <a:off x="3616034" y="3943233"/>
            <a:ext cx="378792" cy="378792"/>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9">
            <a:extLst>
              <a:ext uri="{FF2B5EF4-FFF2-40B4-BE49-F238E27FC236}">
                <a16:creationId xmlns:a16="http://schemas.microsoft.com/office/drawing/2014/main" xmlns="" id="{84AAAE5A-2663-4671-B529-4D7127B42A9D}"/>
              </a:ext>
            </a:extLst>
          </p:cNvPr>
          <p:cNvSpPr/>
          <p:nvPr/>
        </p:nvSpPr>
        <p:spPr>
          <a:xfrm>
            <a:off x="5615800" y="1858244"/>
            <a:ext cx="356493" cy="333708"/>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Oval 7">
            <a:extLst>
              <a:ext uri="{FF2B5EF4-FFF2-40B4-BE49-F238E27FC236}">
                <a16:creationId xmlns:a16="http://schemas.microsoft.com/office/drawing/2014/main" xmlns="" id="{110674F9-A890-456D-AB2F-9AA38D430571}"/>
              </a:ext>
            </a:extLst>
          </p:cNvPr>
          <p:cNvSpPr/>
          <p:nvPr/>
        </p:nvSpPr>
        <p:spPr>
          <a:xfrm>
            <a:off x="5415255" y="4511723"/>
            <a:ext cx="378792" cy="378792"/>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2" name="TextBox 42">
            <a:extLst>
              <a:ext uri="{FF2B5EF4-FFF2-40B4-BE49-F238E27FC236}">
                <a16:creationId xmlns:a16="http://schemas.microsoft.com/office/drawing/2014/main" xmlns="" id="{11023747-1ACA-4AB4-8257-16FC57DF30D5}"/>
              </a:ext>
            </a:extLst>
          </p:cNvPr>
          <p:cNvSpPr txBox="1"/>
          <p:nvPr/>
        </p:nvSpPr>
        <p:spPr>
          <a:xfrm>
            <a:off x="3199629" y="1775125"/>
            <a:ext cx="1931191" cy="307777"/>
          </a:xfrm>
          <a:prstGeom prst="rect">
            <a:avLst/>
          </a:prstGeom>
          <a:noFill/>
        </p:spPr>
        <p:txBody>
          <a:bodyPr wrap="square" rtlCol="0">
            <a:spAutoFit/>
          </a:bodyPr>
          <a:lstStyle/>
          <a:p>
            <a:pPr algn="r"/>
            <a:endParaRPr lang="es-ES" altLang="ko-KR" sz="1400" b="1" dirty="0">
              <a:solidFill>
                <a:schemeClr val="tx1">
                  <a:lumMod val="75000"/>
                  <a:lumOff val="25000"/>
                </a:schemeClr>
              </a:solidFill>
              <a:cs typeface="Arial" pitchFamily="34" charset="0"/>
            </a:endParaRPr>
          </a:p>
        </p:txBody>
      </p:sp>
      <p:grpSp>
        <p:nvGrpSpPr>
          <p:cNvPr id="34" name="Group 44">
            <a:extLst>
              <a:ext uri="{FF2B5EF4-FFF2-40B4-BE49-F238E27FC236}">
                <a16:creationId xmlns:a16="http://schemas.microsoft.com/office/drawing/2014/main" xmlns="" id="{3F6F2AD4-ED82-4B3B-BCE9-9F7C8612043B}"/>
              </a:ext>
            </a:extLst>
          </p:cNvPr>
          <p:cNvGrpSpPr/>
          <p:nvPr/>
        </p:nvGrpSpPr>
        <p:grpSpPr>
          <a:xfrm>
            <a:off x="1720224" y="2863499"/>
            <a:ext cx="2131176" cy="652083"/>
            <a:chOff x="2113659" y="4283314"/>
            <a:chExt cx="4025171" cy="652083"/>
          </a:xfrm>
        </p:grpSpPr>
        <p:sp>
          <p:nvSpPr>
            <p:cNvPr id="35" name="TextBox 45">
              <a:extLst>
                <a:ext uri="{FF2B5EF4-FFF2-40B4-BE49-F238E27FC236}">
                  <a16:creationId xmlns:a16="http://schemas.microsoft.com/office/drawing/2014/main" xmlns="" id="{3474F43C-5794-4362-8DED-69287C384E5A}"/>
                </a:ext>
              </a:extLst>
            </p:cNvPr>
            <p:cNvSpPr txBox="1"/>
            <p:nvPr/>
          </p:nvSpPr>
          <p:spPr>
            <a:xfrm>
              <a:off x="2491372" y="4627620"/>
              <a:ext cx="3647458" cy="307777"/>
            </a:xfrm>
            <a:prstGeom prst="rect">
              <a:avLst/>
            </a:prstGeom>
            <a:noFill/>
          </p:spPr>
          <p:txBody>
            <a:bodyPr wrap="square" rtlCol="0">
              <a:spAutoFit/>
            </a:bodyPr>
            <a:lstStyle/>
            <a:p>
              <a:pPr algn="r"/>
              <a:r>
                <a:rPr lang="es-ES" altLang="ko-KR" sz="1400" b="1" dirty="0">
                  <a:solidFill>
                    <a:schemeClr val="tx1">
                      <a:lumMod val="75000"/>
                      <a:lumOff val="25000"/>
                    </a:schemeClr>
                  </a:solidFill>
                  <a:cs typeface="Arial" pitchFamily="34" charset="0"/>
                </a:rPr>
                <a:t> </a:t>
              </a:r>
            </a:p>
          </p:txBody>
        </p:sp>
        <p:sp>
          <p:nvSpPr>
            <p:cNvPr id="36" name="TextBox 46">
              <a:extLst>
                <a:ext uri="{FF2B5EF4-FFF2-40B4-BE49-F238E27FC236}">
                  <a16:creationId xmlns:a16="http://schemas.microsoft.com/office/drawing/2014/main" xmlns="" id="{2437D379-C224-456C-A1C6-524A85DF8338}"/>
                </a:ext>
              </a:extLst>
            </p:cNvPr>
            <p:cNvSpPr txBox="1"/>
            <p:nvPr/>
          </p:nvSpPr>
          <p:spPr>
            <a:xfrm>
              <a:off x="2113659" y="4283314"/>
              <a:ext cx="3647458" cy="307777"/>
            </a:xfrm>
            <a:prstGeom prst="rect">
              <a:avLst/>
            </a:prstGeom>
            <a:noFill/>
          </p:spPr>
          <p:txBody>
            <a:bodyPr wrap="square" rtlCol="0">
              <a:spAutoFit/>
            </a:bodyPr>
            <a:lstStyle/>
            <a:p>
              <a:pPr algn="r"/>
              <a:endParaRPr lang="ko-KR" altLang="en-US" sz="1400" b="1" dirty="0">
                <a:solidFill>
                  <a:schemeClr val="tx1">
                    <a:lumMod val="75000"/>
                    <a:lumOff val="25000"/>
                  </a:schemeClr>
                </a:solidFill>
                <a:cs typeface="Arial" pitchFamily="34" charset="0"/>
              </a:endParaRPr>
            </a:p>
          </p:txBody>
        </p:sp>
      </p:grpSp>
      <p:grpSp>
        <p:nvGrpSpPr>
          <p:cNvPr id="37" name="Group 47">
            <a:extLst>
              <a:ext uri="{FF2B5EF4-FFF2-40B4-BE49-F238E27FC236}">
                <a16:creationId xmlns:a16="http://schemas.microsoft.com/office/drawing/2014/main" xmlns="" id="{3C207080-C2F0-45B1-8996-2965E2ABA955}"/>
              </a:ext>
            </a:extLst>
          </p:cNvPr>
          <p:cNvGrpSpPr/>
          <p:nvPr/>
        </p:nvGrpSpPr>
        <p:grpSpPr>
          <a:xfrm>
            <a:off x="2242599" y="4434176"/>
            <a:ext cx="2941110" cy="687382"/>
            <a:chOff x="2113657" y="4495163"/>
            <a:chExt cx="5554901" cy="687382"/>
          </a:xfrm>
        </p:grpSpPr>
        <p:sp>
          <p:nvSpPr>
            <p:cNvPr id="38" name="TextBox 48">
              <a:extLst>
                <a:ext uri="{FF2B5EF4-FFF2-40B4-BE49-F238E27FC236}">
                  <a16:creationId xmlns:a16="http://schemas.microsoft.com/office/drawing/2014/main" xmlns="" id="{E71A4CC0-A25F-48E3-BEC8-59E3F60EFD4F}"/>
                </a:ext>
              </a:extLst>
            </p:cNvPr>
            <p:cNvSpPr txBox="1"/>
            <p:nvPr/>
          </p:nvSpPr>
          <p:spPr>
            <a:xfrm>
              <a:off x="2113657" y="4495163"/>
              <a:ext cx="3647458" cy="307777"/>
            </a:xfrm>
            <a:prstGeom prst="rect">
              <a:avLst/>
            </a:prstGeom>
            <a:noFill/>
          </p:spPr>
          <p:txBody>
            <a:bodyPr wrap="square" rtlCol="0">
              <a:spAutoFit/>
            </a:bodyPr>
            <a:lstStyle/>
            <a:p>
              <a:pPr algn="r"/>
              <a:endParaRPr lang="en-US" altLang="ko-KR" sz="1400" dirty="0">
                <a:solidFill>
                  <a:schemeClr val="tx1">
                    <a:lumMod val="75000"/>
                    <a:lumOff val="25000"/>
                  </a:schemeClr>
                </a:solidFill>
                <a:cs typeface="Arial" pitchFamily="34" charset="0"/>
              </a:endParaRPr>
            </a:p>
          </p:txBody>
        </p:sp>
        <p:sp>
          <p:nvSpPr>
            <p:cNvPr id="39" name="TextBox 49">
              <a:extLst>
                <a:ext uri="{FF2B5EF4-FFF2-40B4-BE49-F238E27FC236}">
                  <a16:creationId xmlns:a16="http://schemas.microsoft.com/office/drawing/2014/main" xmlns="" id="{E0D99601-B4C8-493D-856D-B3FC79855731}"/>
                </a:ext>
              </a:extLst>
            </p:cNvPr>
            <p:cNvSpPr txBox="1"/>
            <p:nvPr/>
          </p:nvSpPr>
          <p:spPr>
            <a:xfrm>
              <a:off x="2833072" y="4874768"/>
              <a:ext cx="4835486" cy="307777"/>
            </a:xfrm>
            <a:prstGeom prst="rect">
              <a:avLst/>
            </a:prstGeom>
            <a:noFill/>
          </p:spPr>
          <p:txBody>
            <a:bodyPr wrap="square" rtlCol="0">
              <a:spAutoFit/>
            </a:bodyPr>
            <a:lstStyle/>
            <a:p>
              <a:pPr algn="r"/>
              <a:r>
                <a:rPr lang="es-ES" altLang="ko-KR" sz="1400" b="1">
                  <a:solidFill>
                    <a:schemeClr val="tx1">
                      <a:lumMod val="75000"/>
                      <a:lumOff val="25000"/>
                    </a:schemeClr>
                  </a:solidFill>
                  <a:cs typeface="Arial" pitchFamily="34" charset="0"/>
                </a:rPr>
                <a:t>Entorno físico de trabajo</a:t>
              </a:r>
              <a:endParaRPr lang="es-ES" altLang="ko-KR" sz="1400" b="1" dirty="0">
                <a:solidFill>
                  <a:schemeClr val="tx1">
                    <a:lumMod val="75000"/>
                    <a:lumOff val="25000"/>
                  </a:schemeClr>
                </a:solidFill>
                <a:cs typeface="Arial" pitchFamily="34" charset="0"/>
              </a:endParaRPr>
            </a:p>
          </p:txBody>
        </p:sp>
      </p:grpSp>
      <p:grpSp>
        <p:nvGrpSpPr>
          <p:cNvPr id="40" name="Group 32">
            <a:extLst>
              <a:ext uri="{FF2B5EF4-FFF2-40B4-BE49-F238E27FC236}">
                <a16:creationId xmlns:a16="http://schemas.microsoft.com/office/drawing/2014/main" xmlns="" id="{A55B3C3B-2763-4106-980C-AD661AC3038E}"/>
              </a:ext>
            </a:extLst>
          </p:cNvPr>
          <p:cNvGrpSpPr/>
          <p:nvPr/>
        </p:nvGrpSpPr>
        <p:grpSpPr>
          <a:xfrm>
            <a:off x="7663136" y="1879914"/>
            <a:ext cx="2704699" cy="2767518"/>
            <a:chOff x="1783110" y="4495163"/>
            <a:chExt cx="5108390" cy="2767518"/>
          </a:xfrm>
        </p:grpSpPr>
        <p:sp>
          <p:nvSpPr>
            <p:cNvPr id="41" name="TextBox 33">
              <a:extLst>
                <a:ext uri="{FF2B5EF4-FFF2-40B4-BE49-F238E27FC236}">
                  <a16:creationId xmlns:a16="http://schemas.microsoft.com/office/drawing/2014/main" xmlns="" id="{60E7BC24-7841-4338-9AA3-15E8929B7BFB}"/>
                </a:ext>
              </a:extLst>
            </p:cNvPr>
            <p:cNvSpPr txBox="1"/>
            <p:nvPr/>
          </p:nvSpPr>
          <p:spPr>
            <a:xfrm>
              <a:off x="2113657" y="4495163"/>
              <a:ext cx="3647458" cy="307777"/>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p:txBody>
        </p:sp>
        <p:sp>
          <p:nvSpPr>
            <p:cNvPr id="42" name="TextBox 34">
              <a:extLst>
                <a:ext uri="{FF2B5EF4-FFF2-40B4-BE49-F238E27FC236}">
                  <a16:creationId xmlns:a16="http://schemas.microsoft.com/office/drawing/2014/main" xmlns="" id="{79BA5125-FB7F-452C-B1C0-36F5672ECB49}"/>
                </a:ext>
              </a:extLst>
            </p:cNvPr>
            <p:cNvSpPr txBox="1"/>
            <p:nvPr/>
          </p:nvSpPr>
          <p:spPr>
            <a:xfrm>
              <a:off x="1783110" y="6954904"/>
              <a:ext cx="5108390" cy="307777"/>
            </a:xfrm>
            <a:prstGeom prst="rect">
              <a:avLst/>
            </a:prstGeom>
            <a:noFill/>
          </p:spPr>
          <p:txBody>
            <a:bodyPr wrap="square" rtlCol="0">
              <a:spAutoFit/>
            </a:bodyPr>
            <a:lstStyle/>
            <a:p>
              <a:r>
                <a:rPr lang="es-ES" altLang="ko-KR" sz="1400" b="1">
                  <a:solidFill>
                    <a:schemeClr val="tx1">
                      <a:lumMod val="75000"/>
                      <a:lumOff val="25000"/>
                    </a:schemeClr>
                  </a:solidFill>
                  <a:cs typeface="Arial" pitchFamily="34" charset="0"/>
                </a:rPr>
                <a:t>Entorno de trabajo psicosocial</a:t>
              </a:r>
              <a:endParaRPr lang="ko-KR" altLang="en-US" sz="1400" b="1" dirty="0">
                <a:solidFill>
                  <a:schemeClr val="tx1">
                    <a:lumMod val="75000"/>
                    <a:lumOff val="25000"/>
                  </a:schemeClr>
                </a:solidFill>
                <a:cs typeface="Arial" pitchFamily="34" charset="0"/>
              </a:endParaRPr>
            </a:p>
          </p:txBody>
        </p:sp>
      </p:grpSp>
      <p:grpSp>
        <p:nvGrpSpPr>
          <p:cNvPr id="43" name="Group 32">
            <a:extLst>
              <a:ext uri="{FF2B5EF4-FFF2-40B4-BE49-F238E27FC236}">
                <a16:creationId xmlns:a16="http://schemas.microsoft.com/office/drawing/2014/main" xmlns="" id="{E82A1D4C-F8A9-438E-A564-3A98B8171D78}"/>
              </a:ext>
            </a:extLst>
          </p:cNvPr>
          <p:cNvGrpSpPr/>
          <p:nvPr/>
        </p:nvGrpSpPr>
        <p:grpSpPr>
          <a:xfrm>
            <a:off x="7609038" y="2272974"/>
            <a:ext cx="2975757" cy="1447418"/>
            <a:chOff x="866538" y="3355522"/>
            <a:chExt cx="5620340" cy="1447418"/>
          </a:xfrm>
        </p:grpSpPr>
        <p:sp>
          <p:nvSpPr>
            <p:cNvPr id="44" name="TextBox 33">
              <a:extLst>
                <a:ext uri="{FF2B5EF4-FFF2-40B4-BE49-F238E27FC236}">
                  <a16:creationId xmlns:a16="http://schemas.microsoft.com/office/drawing/2014/main" xmlns="" id="{45F99595-E943-4015-A9E9-E4BACA05FF55}"/>
                </a:ext>
              </a:extLst>
            </p:cNvPr>
            <p:cNvSpPr txBox="1"/>
            <p:nvPr/>
          </p:nvSpPr>
          <p:spPr>
            <a:xfrm>
              <a:off x="2113657" y="4495163"/>
              <a:ext cx="3647458" cy="307777"/>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p:txBody>
        </p:sp>
        <p:sp>
          <p:nvSpPr>
            <p:cNvPr id="45" name="TextBox 34">
              <a:extLst>
                <a:ext uri="{FF2B5EF4-FFF2-40B4-BE49-F238E27FC236}">
                  <a16:creationId xmlns:a16="http://schemas.microsoft.com/office/drawing/2014/main" xmlns="" id="{48B05274-47DF-4EA9-8DBB-387F8A61BA77}"/>
                </a:ext>
              </a:extLst>
            </p:cNvPr>
            <p:cNvSpPr txBox="1"/>
            <p:nvPr/>
          </p:nvSpPr>
          <p:spPr>
            <a:xfrm>
              <a:off x="866538" y="3355522"/>
              <a:ext cx="5620340" cy="523220"/>
            </a:xfrm>
            <a:prstGeom prst="rect">
              <a:avLst/>
            </a:prstGeom>
            <a:noFill/>
          </p:spPr>
          <p:txBody>
            <a:bodyPr wrap="square" rtlCol="0">
              <a:spAutoFit/>
            </a:bodyPr>
            <a:lstStyle/>
            <a:p>
              <a:r>
                <a:rPr lang="es-ES" altLang="ko-KR" sz="1400" b="1">
                  <a:solidFill>
                    <a:schemeClr val="tx1">
                      <a:lumMod val="75000"/>
                      <a:lumOff val="25000"/>
                    </a:schemeClr>
                  </a:solidFill>
                  <a:cs typeface="Arial" pitchFamily="34" charset="0"/>
                </a:rPr>
                <a:t>Participación de la empresa en la comunidad</a:t>
              </a:r>
              <a:endParaRPr lang="es-ES" altLang="ko-KR" sz="1400" b="1" dirty="0">
                <a:solidFill>
                  <a:schemeClr val="tx1">
                    <a:lumMod val="75000"/>
                    <a:lumOff val="25000"/>
                  </a:schemeClr>
                </a:solidFill>
                <a:cs typeface="Arial" pitchFamily="34" charset="0"/>
              </a:endParaRPr>
            </a:p>
          </p:txBody>
        </p:sp>
      </p:grpSp>
      <p:sp>
        <p:nvSpPr>
          <p:cNvPr id="46" name="TextBox 45">
            <a:extLst>
              <a:ext uri="{FF2B5EF4-FFF2-40B4-BE49-F238E27FC236}">
                <a16:creationId xmlns:a16="http://schemas.microsoft.com/office/drawing/2014/main" xmlns="" id="{3474F43C-5794-4362-8DED-69287C384E5A}"/>
              </a:ext>
            </a:extLst>
          </p:cNvPr>
          <p:cNvSpPr txBox="1"/>
          <p:nvPr/>
        </p:nvSpPr>
        <p:spPr>
          <a:xfrm>
            <a:off x="1555879" y="2902424"/>
            <a:ext cx="2733595" cy="523220"/>
          </a:xfrm>
          <a:prstGeom prst="rect">
            <a:avLst/>
          </a:prstGeom>
          <a:noFill/>
        </p:spPr>
        <p:txBody>
          <a:bodyPr wrap="square" rtlCol="0">
            <a:spAutoFit/>
          </a:bodyPr>
          <a:lstStyle/>
          <a:p>
            <a:pPr algn="r"/>
            <a:r>
              <a:rPr lang="es-ES" altLang="ko-KR" sz="1400" b="1">
                <a:solidFill>
                  <a:schemeClr val="tx1">
                    <a:lumMod val="75000"/>
                    <a:lumOff val="25000"/>
                  </a:schemeClr>
                </a:solidFill>
                <a:cs typeface="Arial" pitchFamily="34" charset="0"/>
              </a:rPr>
              <a:t>Recursos personales de salud</a:t>
            </a:r>
            <a:endParaRPr lang="es-ES" altLang="ko-KR" sz="1400" b="1" dirty="0">
              <a:solidFill>
                <a:schemeClr val="tx1">
                  <a:lumMod val="75000"/>
                  <a:lumOff val="25000"/>
                </a:schemeClr>
              </a:solidFill>
              <a:cs typeface="Arial" pitchFamily="34" charset="0"/>
            </a:endParaRPr>
          </a:p>
          <a:p>
            <a:pPr algn="r"/>
            <a:r>
              <a:rPr lang="es-ES" altLang="ko-KR" sz="1400" b="1" dirty="0">
                <a:solidFill>
                  <a:schemeClr val="tx1">
                    <a:lumMod val="75000"/>
                    <a:lumOff val="25000"/>
                  </a:schemeClr>
                </a:solidFill>
                <a:cs typeface="Arial" pitchFamily="34" charset="0"/>
              </a:rPr>
              <a:t>  </a:t>
            </a:r>
          </a:p>
        </p:txBody>
      </p:sp>
      <p:sp>
        <p:nvSpPr>
          <p:cNvPr id="47" name="TextBox 46">
            <a:extLst>
              <a:ext uri="{FF2B5EF4-FFF2-40B4-BE49-F238E27FC236}">
                <a16:creationId xmlns:a16="http://schemas.microsoft.com/office/drawing/2014/main" xmlns="" id="{3474F43C-5794-4362-8DED-69287C384E5A}"/>
              </a:ext>
            </a:extLst>
          </p:cNvPr>
          <p:cNvSpPr txBox="1"/>
          <p:nvPr/>
        </p:nvSpPr>
        <p:spPr>
          <a:xfrm>
            <a:off x="2155653" y="1587393"/>
            <a:ext cx="3131327" cy="523220"/>
          </a:xfrm>
          <a:prstGeom prst="rect">
            <a:avLst/>
          </a:prstGeom>
          <a:noFill/>
        </p:spPr>
        <p:txBody>
          <a:bodyPr wrap="square" rtlCol="0">
            <a:spAutoFit/>
          </a:bodyPr>
          <a:lstStyle/>
          <a:p>
            <a:pPr algn="r"/>
            <a:r>
              <a:rPr lang="es-ES" altLang="ko-KR" sz="1400" b="1">
                <a:solidFill>
                  <a:schemeClr val="tx1">
                    <a:lumMod val="75000"/>
                    <a:lumOff val="25000"/>
                  </a:schemeClr>
                </a:solidFill>
                <a:cs typeface="Arial" pitchFamily="34" charset="0"/>
              </a:rPr>
              <a:t>Información básica de un entorno de trabajo saludable </a:t>
            </a:r>
            <a:endParaRPr lang="es-ES" altLang="ko-KR" sz="1400" b="1" dirty="0">
              <a:solidFill>
                <a:schemeClr val="tx1">
                  <a:lumMod val="75000"/>
                  <a:lumOff val="25000"/>
                </a:schemeClr>
              </a:solidFill>
              <a:cs typeface="Arial" pitchFamily="34" charset="0"/>
            </a:endParaRPr>
          </a:p>
        </p:txBody>
      </p:sp>
      <p:sp>
        <p:nvSpPr>
          <p:cNvPr id="4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73505" y="6273805"/>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47433"/>
            <a:ext cx="905274" cy="576706"/>
          </a:xfrm>
          <a:prstGeom prst="rect">
            <a:avLst/>
          </a:prstGeom>
        </p:spPr>
      </p:pic>
      <p:pic>
        <p:nvPicPr>
          <p:cNvPr id="50" name="Immagine 4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1344" y="6399354"/>
            <a:ext cx="1127226" cy="392481"/>
          </a:xfrm>
          <a:prstGeom prst="rect">
            <a:avLst/>
          </a:prstGeom>
          <a:noFill/>
        </p:spPr>
      </p:pic>
      <p:sp>
        <p:nvSpPr>
          <p:cNvPr id="51" name="CasellaDiTesto 25"/>
          <p:cNvSpPr txBox="1"/>
          <p:nvPr/>
        </p:nvSpPr>
        <p:spPr>
          <a:xfrm>
            <a:off x="7466495" y="6181843"/>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389501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1594224" y="1210322"/>
            <a:ext cx="731677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US" sz="2000" dirty="0"/>
          </a:p>
          <a:p>
            <a:pPr marL="0" indent="0" algn="just">
              <a:buNone/>
            </a:pPr>
            <a:r>
              <a:rPr lang="en-US" sz="2000"/>
              <a:t>Un entorno de trabajo saludable es aquel en el que los empleados y los empresarios colaboran para mejorar continuamente la salud, la seguridad y el bienestar de todos los trabajadores y, al hacerlo, mantienen la productividad de la empresa.</a:t>
            </a:r>
            <a:endParaRPr lang="en-US" sz="2000" dirty="0"/>
          </a:p>
          <a:p>
            <a:pPr marL="0" indent="0" algn="just">
              <a:buNone/>
            </a:pPr>
            <a:endParaRPr lang="en-US" sz="2000" dirty="0"/>
          </a:p>
          <a:p>
            <a:pPr marL="0" indent="0" algn="just">
              <a:buNone/>
            </a:pPr>
            <a:r>
              <a:rPr lang="en-US" sz="2000"/>
              <a:t>Un lugar de trabajo saludable y sostenible significa centrarse en el mantenimiento de la salud laboral para mantener la riqueza de las empresas.</a:t>
            </a:r>
            <a:endParaRPr lang="en-US" sz="2000" dirty="0"/>
          </a:p>
          <a:p>
            <a:pPr marL="0" indent="0" algn="just">
              <a:buNone/>
            </a:pPr>
            <a:endParaRPr lang="en-US" sz="2000" dirty="0"/>
          </a:p>
          <a:p>
            <a:pPr marL="0" indent="0" algn="just">
              <a:buNone/>
            </a:pPr>
            <a:r>
              <a:rPr lang="en-US" sz="2000"/>
              <a:t>“Un estado de completo bienestar físico, mental y social, y no solo la ausencia de enfermedad.”</a:t>
            </a:r>
            <a:endParaRPr lang="en-US" sz="2000" dirty="0"/>
          </a:p>
          <a:p>
            <a:pPr marL="0" indent="0" algn="just">
              <a:buNone/>
            </a:pPr>
            <a:endParaRPr lang="en-US" sz="2000" dirty="0"/>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3104816" y="437804"/>
            <a:ext cx="6180575" cy="867930"/>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a:latin typeface="Arial Black" panose="020B0A04020102020204" pitchFamily="34" charset="0"/>
              </a:rPr>
              <a:t>Fundamentos de un entorno de trabajo saludable</a:t>
            </a:r>
            <a:endParaRPr lang="es-ES" sz="2800" dirty="0">
              <a:latin typeface="Arial Black" panose="020B0A04020102020204" pitchFamily="34" charset="0"/>
            </a:endParaRPr>
          </a:p>
        </p:txBody>
      </p:sp>
      <p:grpSp>
        <p:nvGrpSpPr>
          <p:cNvPr id="22" name="Group 99">
            <a:extLst>
              <a:ext uri="{FF2B5EF4-FFF2-40B4-BE49-F238E27FC236}">
                <a16:creationId xmlns:a16="http://schemas.microsoft.com/office/drawing/2014/main" xmlns="" id="{A9837AB8-7DF5-41F0-A74E-2A180C427396}"/>
              </a:ext>
            </a:extLst>
          </p:cNvPr>
          <p:cNvGrpSpPr/>
          <p:nvPr/>
        </p:nvGrpSpPr>
        <p:grpSpPr>
          <a:xfrm>
            <a:off x="9579136" y="2514039"/>
            <a:ext cx="2701883" cy="3587819"/>
            <a:chOff x="7603184" y="547294"/>
            <a:chExt cx="4751433" cy="5754533"/>
          </a:xfrm>
        </p:grpSpPr>
        <p:sp>
          <p:nvSpPr>
            <p:cNvPr id="23" name="Isosceles Triangle 22">
              <a:extLst>
                <a:ext uri="{FF2B5EF4-FFF2-40B4-BE49-F238E27FC236}">
                  <a16:creationId xmlns:a16="http://schemas.microsoft.com/office/drawing/2014/main" xmlns="" id="{973598E1-47A6-400F-995A-B6D527ECC21F}"/>
                </a:ext>
              </a:extLst>
            </p:cNvPr>
            <p:cNvSpPr/>
            <p:nvPr/>
          </p:nvSpPr>
          <p:spPr>
            <a:xfrm rot="19800000">
              <a:off x="7603184" y="3604020"/>
              <a:ext cx="3327758" cy="2697807"/>
            </a:xfrm>
            <a:custGeom>
              <a:avLst/>
              <a:gdLst>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2863670 w 4995280"/>
                <a:gd name="connsiteY5" fmla="*/ 1075337 h 4221188"/>
                <a:gd name="connsiteX6" fmla="*/ 2476544 w 4995280"/>
                <a:gd name="connsiteY6" fmla="*/ 891386 h 4221188"/>
                <a:gd name="connsiteX7" fmla="*/ 2389121 w 4995280"/>
                <a:gd name="connsiteY7" fmla="*/ 874986 h 4221188"/>
                <a:gd name="connsiteX8" fmla="*/ 2317734 w 4995280"/>
                <a:gd name="connsiteY8" fmla="*/ 1082029 h 4221188"/>
                <a:gd name="connsiteX9" fmla="*/ 3205629 w 4995280"/>
                <a:gd name="connsiteY9" fmla="*/ 1594653 h 4221188"/>
                <a:gd name="connsiteX10" fmla="*/ 3357227 w 4995280"/>
                <a:gd name="connsiteY10" fmla="*/ 1446173 h 4221188"/>
                <a:gd name="connsiteX11" fmla="*/ 2863670 w 4995280"/>
                <a:gd name="connsiteY11" fmla="*/ 1075337 h 4221188"/>
                <a:gd name="connsiteX12" fmla="*/ 4568006 w 4995280"/>
                <a:gd name="connsiteY12" fmla="*/ 2045651 h 4221188"/>
                <a:gd name="connsiteX13" fmla="*/ 4524932 w 4995280"/>
                <a:gd name="connsiteY13" fmla="*/ 2024256 h 4221188"/>
                <a:gd name="connsiteX14" fmla="*/ 4376584 w 4995280"/>
                <a:gd name="connsiteY14" fmla="*/ 2109904 h 4221188"/>
                <a:gd name="connsiteX15" fmla="*/ 4462232 w 4995280"/>
                <a:gd name="connsiteY15" fmla="*/ 2258247 h 4221188"/>
                <a:gd name="connsiteX16" fmla="*/ 4610577 w 4995280"/>
                <a:gd name="connsiteY16" fmla="*/ 2172601 h 4221188"/>
                <a:gd name="connsiteX17" fmla="*/ 4568006 w 4995280"/>
                <a:gd name="connsiteY17" fmla="*/ 2045651 h 4221188"/>
                <a:gd name="connsiteX18" fmla="*/ 4995280 w 4995280"/>
                <a:gd name="connsiteY18" fmla="*/ 1981007 h 4221188"/>
                <a:gd name="connsiteX19" fmla="*/ 4937112 w 4995280"/>
                <a:gd name="connsiteY19" fmla="*/ 2070280 h 4221188"/>
                <a:gd name="connsiteX20" fmla="*/ 4678445 w 4995280"/>
                <a:gd name="connsiteY20" fmla="*/ 1985146 h 4221188"/>
                <a:gd name="connsiteX21" fmla="*/ 4727574 w 4995280"/>
                <a:gd name="connsiteY21" fmla="*/ 2203950 h 4221188"/>
                <a:gd name="connsiteX22" fmla="*/ 4430883 w 4995280"/>
                <a:gd name="connsiteY22" fmla="*/ 2375246 h 4221188"/>
                <a:gd name="connsiteX23" fmla="*/ 4259587 w 4995280"/>
                <a:gd name="connsiteY23" fmla="*/ 2078553 h 4221188"/>
                <a:gd name="connsiteX24" fmla="*/ 4378457 w 4995280"/>
                <a:gd name="connsiteY24" fmla="*/ 1928722 h 4221188"/>
                <a:gd name="connsiteX25" fmla="*/ 4281143 w 4995280"/>
                <a:gd name="connsiteY25" fmla="*/ 1925477 h 4221188"/>
                <a:gd name="connsiteX26" fmla="*/ 4111363 w 4995280"/>
                <a:gd name="connsiteY26" fmla="*/ 2010327 h 4221188"/>
                <a:gd name="connsiteX27" fmla="*/ 3937078 w 4995280"/>
                <a:gd name="connsiteY27" fmla="*/ 3001142 h 4221188"/>
                <a:gd name="connsiteX28" fmla="*/ 2864666 w 4995280"/>
                <a:gd name="connsiteY28" fmla="*/ 3621717 h 4221188"/>
                <a:gd name="connsiteX29" fmla="*/ 2346113 w 4995280"/>
                <a:gd name="connsiteY29" fmla="*/ 4221188 h 4221188"/>
                <a:gd name="connsiteX30" fmla="*/ 2043869 w 4995280"/>
                <a:gd name="connsiteY30" fmla="*/ 4046689 h 4221188"/>
                <a:gd name="connsiteX31" fmla="*/ 2232704 w 4995280"/>
                <a:gd name="connsiteY31" fmla="*/ 3502581 h 4221188"/>
                <a:gd name="connsiteX32" fmla="*/ 1545844 w 4995280"/>
                <a:gd name="connsiteY32" fmla="*/ 3182914 h 4221188"/>
                <a:gd name="connsiteX33" fmla="*/ 1187080 w 4995280"/>
                <a:gd name="connsiteY33" fmla="*/ 2940350 h 4221188"/>
                <a:gd name="connsiteX34" fmla="*/ 644563 w 4995280"/>
                <a:gd name="connsiteY34" fmla="*/ 3221269 h 4221188"/>
                <a:gd name="connsiteX35" fmla="*/ 313243 w 4995280"/>
                <a:gd name="connsiteY35" fmla="*/ 3021214 h 4221188"/>
                <a:gd name="connsiteX36" fmla="*/ 758618 w 4995280"/>
                <a:gd name="connsiteY36" fmla="*/ 2520701 h 4221188"/>
                <a:gd name="connsiteX37" fmla="*/ 220359 w 4995280"/>
                <a:gd name="connsiteY37" fmla="*/ 1559552 h 4221188"/>
                <a:gd name="connsiteX38" fmla="*/ 0 w 4995280"/>
                <a:gd name="connsiteY38" fmla="*/ 974235 h 4221188"/>
                <a:gd name="connsiteX39" fmla="*/ 136031 w 4995280"/>
                <a:gd name="connsiteY39" fmla="*/ 632342 h 4221188"/>
                <a:gd name="connsiteX40" fmla="*/ 441680 w 4995280"/>
                <a:gd name="connsiteY40" fmla="*/ 683821 h 4221188"/>
                <a:gd name="connsiteX41" fmla="*/ 615174 w 4995280"/>
                <a:gd name="connsiteY41" fmla="*/ 766457 h 4221188"/>
                <a:gd name="connsiteX42" fmla="*/ 1149669 w 4995280"/>
                <a:gd name="connsiteY42" fmla="*/ 564016 h 4221188"/>
                <a:gd name="connsiteX43" fmla="*/ 1235408 w 4995280"/>
                <a:gd name="connsiteY43" fmla="*/ 0 h 4221188"/>
                <a:gd name="connsiteX44" fmla="*/ 1757574 w 4995280"/>
                <a:gd name="connsiteY44" fmla="*/ 501984 h 4221188"/>
                <a:gd name="connsiteX45" fmla="*/ 2586293 w 4995280"/>
                <a:gd name="connsiteY45" fmla="*/ 651253 h 4221188"/>
                <a:gd name="connsiteX46" fmla="*/ 2586551 w 4995280"/>
                <a:gd name="connsiteY46" fmla="*/ 653057 h 4221188"/>
                <a:gd name="connsiteX47" fmla="*/ 2998334 w 4995280"/>
                <a:gd name="connsiteY47" fmla="*/ 842092 h 4221188"/>
                <a:gd name="connsiteX48" fmla="*/ 3507935 w 4995280"/>
                <a:gd name="connsiteY48" fmla="*/ 1190180 h 4221188"/>
                <a:gd name="connsiteX49" fmla="*/ 4078560 w 4995280"/>
                <a:gd name="connsiteY49" fmla="*/ 1897671 h 4221188"/>
                <a:gd name="connsiteX50" fmla="*/ 4265191 w 4995280"/>
                <a:gd name="connsiteY50" fmla="*/ 1816859 h 4221188"/>
                <a:gd name="connsiteX51" fmla="*/ 4559259 w 4995280"/>
                <a:gd name="connsiteY51" fmla="*/ 1882733 h 4221188"/>
                <a:gd name="connsiteX52" fmla="*/ 4843997 w 4995280"/>
                <a:gd name="connsiteY52" fmla="*/ 1908391 h 4221188"/>
                <a:gd name="connsiteX53" fmla="*/ 4995280 w 4995280"/>
                <a:gd name="connsiteY53"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2863670 w 4995280"/>
                <a:gd name="connsiteY5" fmla="*/ 1075337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2863670 w 4995280"/>
                <a:gd name="connsiteY10" fmla="*/ 1075337 h 4221188"/>
                <a:gd name="connsiteX11" fmla="*/ 4568006 w 4995280"/>
                <a:gd name="connsiteY11" fmla="*/ 2045651 h 4221188"/>
                <a:gd name="connsiteX12" fmla="*/ 4524932 w 4995280"/>
                <a:gd name="connsiteY12" fmla="*/ 2024256 h 4221188"/>
                <a:gd name="connsiteX13" fmla="*/ 4376584 w 4995280"/>
                <a:gd name="connsiteY13" fmla="*/ 2109904 h 4221188"/>
                <a:gd name="connsiteX14" fmla="*/ 4462232 w 4995280"/>
                <a:gd name="connsiteY14" fmla="*/ 2258247 h 4221188"/>
                <a:gd name="connsiteX15" fmla="*/ 4610577 w 4995280"/>
                <a:gd name="connsiteY15" fmla="*/ 2172601 h 4221188"/>
                <a:gd name="connsiteX16" fmla="*/ 4568006 w 4995280"/>
                <a:gd name="connsiteY16" fmla="*/ 2045651 h 4221188"/>
                <a:gd name="connsiteX17" fmla="*/ 4995280 w 4995280"/>
                <a:gd name="connsiteY17" fmla="*/ 1981007 h 4221188"/>
                <a:gd name="connsiteX18" fmla="*/ 4937112 w 4995280"/>
                <a:gd name="connsiteY18" fmla="*/ 2070280 h 4221188"/>
                <a:gd name="connsiteX19" fmla="*/ 4678445 w 4995280"/>
                <a:gd name="connsiteY19" fmla="*/ 1985146 h 4221188"/>
                <a:gd name="connsiteX20" fmla="*/ 4727574 w 4995280"/>
                <a:gd name="connsiteY20" fmla="*/ 2203950 h 4221188"/>
                <a:gd name="connsiteX21" fmla="*/ 4430883 w 4995280"/>
                <a:gd name="connsiteY21" fmla="*/ 2375246 h 4221188"/>
                <a:gd name="connsiteX22" fmla="*/ 4259587 w 4995280"/>
                <a:gd name="connsiteY22" fmla="*/ 2078553 h 4221188"/>
                <a:gd name="connsiteX23" fmla="*/ 4378457 w 4995280"/>
                <a:gd name="connsiteY23" fmla="*/ 1928722 h 4221188"/>
                <a:gd name="connsiteX24" fmla="*/ 4281143 w 4995280"/>
                <a:gd name="connsiteY24" fmla="*/ 1925477 h 4221188"/>
                <a:gd name="connsiteX25" fmla="*/ 4111363 w 4995280"/>
                <a:gd name="connsiteY25" fmla="*/ 2010327 h 4221188"/>
                <a:gd name="connsiteX26" fmla="*/ 3937078 w 4995280"/>
                <a:gd name="connsiteY26" fmla="*/ 3001142 h 4221188"/>
                <a:gd name="connsiteX27" fmla="*/ 2864666 w 4995280"/>
                <a:gd name="connsiteY27" fmla="*/ 3621717 h 4221188"/>
                <a:gd name="connsiteX28" fmla="*/ 2346113 w 4995280"/>
                <a:gd name="connsiteY28" fmla="*/ 4221188 h 4221188"/>
                <a:gd name="connsiteX29" fmla="*/ 2043869 w 4995280"/>
                <a:gd name="connsiteY29" fmla="*/ 4046689 h 4221188"/>
                <a:gd name="connsiteX30" fmla="*/ 2232704 w 4995280"/>
                <a:gd name="connsiteY30" fmla="*/ 3502581 h 4221188"/>
                <a:gd name="connsiteX31" fmla="*/ 1545844 w 4995280"/>
                <a:gd name="connsiteY31" fmla="*/ 3182914 h 4221188"/>
                <a:gd name="connsiteX32" fmla="*/ 1187080 w 4995280"/>
                <a:gd name="connsiteY32" fmla="*/ 2940350 h 4221188"/>
                <a:gd name="connsiteX33" fmla="*/ 644563 w 4995280"/>
                <a:gd name="connsiteY33" fmla="*/ 3221269 h 4221188"/>
                <a:gd name="connsiteX34" fmla="*/ 313243 w 4995280"/>
                <a:gd name="connsiteY34" fmla="*/ 3021214 h 4221188"/>
                <a:gd name="connsiteX35" fmla="*/ 758618 w 4995280"/>
                <a:gd name="connsiteY35" fmla="*/ 2520701 h 4221188"/>
                <a:gd name="connsiteX36" fmla="*/ 220359 w 4995280"/>
                <a:gd name="connsiteY36" fmla="*/ 1559552 h 4221188"/>
                <a:gd name="connsiteX37" fmla="*/ 0 w 4995280"/>
                <a:gd name="connsiteY37" fmla="*/ 974235 h 4221188"/>
                <a:gd name="connsiteX38" fmla="*/ 136031 w 4995280"/>
                <a:gd name="connsiteY38" fmla="*/ 632342 h 4221188"/>
                <a:gd name="connsiteX39" fmla="*/ 441680 w 4995280"/>
                <a:gd name="connsiteY39" fmla="*/ 683821 h 4221188"/>
                <a:gd name="connsiteX40" fmla="*/ 615174 w 4995280"/>
                <a:gd name="connsiteY40" fmla="*/ 766457 h 4221188"/>
                <a:gd name="connsiteX41" fmla="*/ 1149669 w 4995280"/>
                <a:gd name="connsiteY41" fmla="*/ 564016 h 4221188"/>
                <a:gd name="connsiteX42" fmla="*/ 1235408 w 4995280"/>
                <a:gd name="connsiteY42" fmla="*/ 0 h 4221188"/>
                <a:gd name="connsiteX43" fmla="*/ 1757574 w 4995280"/>
                <a:gd name="connsiteY43" fmla="*/ 501984 h 4221188"/>
                <a:gd name="connsiteX44" fmla="*/ 2586293 w 4995280"/>
                <a:gd name="connsiteY44" fmla="*/ 651253 h 4221188"/>
                <a:gd name="connsiteX45" fmla="*/ 2586551 w 4995280"/>
                <a:gd name="connsiteY45" fmla="*/ 653057 h 4221188"/>
                <a:gd name="connsiteX46" fmla="*/ 2998334 w 4995280"/>
                <a:gd name="connsiteY46" fmla="*/ 842092 h 4221188"/>
                <a:gd name="connsiteX47" fmla="*/ 3507935 w 4995280"/>
                <a:gd name="connsiteY47" fmla="*/ 1190180 h 4221188"/>
                <a:gd name="connsiteX48" fmla="*/ 4078560 w 4995280"/>
                <a:gd name="connsiteY48" fmla="*/ 1897671 h 4221188"/>
                <a:gd name="connsiteX49" fmla="*/ 4265191 w 4995280"/>
                <a:gd name="connsiteY49" fmla="*/ 1816859 h 4221188"/>
                <a:gd name="connsiteX50" fmla="*/ 4559259 w 4995280"/>
                <a:gd name="connsiteY50" fmla="*/ 1882733 h 4221188"/>
                <a:gd name="connsiteX51" fmla="*/ 4843997 w 4995280"/>
                <a:gd name="connsiteY51" fmla="*/ 1908391 h 4221188"/>
                <a:gd name="connsiteX52" fmla="*/ 4995280 w 4995280"/>
                <a:gd name="connsiteY52"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4995280"/>
                <a:gd name="connsiteY0" fmla="*/ 905623 h 4221188"/>
                <a:gd name="connsiteX1" fmla="*/ 1042019 w 4995280"/>
                <a:gd name="connsiteY1" fmla="*/ 973609 h 4221188"/>
                <a:gd name="connsiteX2" fmla="*/ 1110004 w 4995280"/>
                <a:gd name="connsiteY2" fmla="*/ 1227337 h 4221188"/>
                <a:gd name="connsiteX3" fmla="*/ 1363734 w 4995280"/>
                <a:gd name="connsiteY3" fmla="*/ 1159349 h 4221188"/>
                <a:gd name="connsiteX4" fmla="*/ 1295747 w 4995280"/>
                <a:gd name="connsiteY4" fmla="*/ 905623 h 4221188"/>
                <a:gd name="connsiteX5" fmla="*/ 3357227 w 4995280"/>
                <a:gd name="connsiteY5" fmla="*/ 1446173 h 4221188"/>
                <a:gd name="connsiteX6" fmla="*/ 2389121 w 4995280"/>
                <a:gd name="connsiteY6" fmla="*/ 874986 h 4221188"/>
                <a:gd name="connsiteX7" fmla="*/ 2317734 w 4995280"/>
                <a:gd name="connsiteY7" fmla="*/ 1082029 h 4221188"/>
                <a:gd name="connsiteX8" fmla="*/ 3205629 w 4995280"/>
                <a:gd name="connsiteY8" fmla="*/ 1594653 h 4221188"/>
                <a:gd name="connsiteX9" fmla="*/ 3357227 w 4995280"/>
                <a:gd name="connsiteY9" fmla="*/ 1446173 h 4221188"/>
                <a:gd name="connsiteX10" fmla="*/ 4568006 w 4995280"/>
                <a:gd name="connsiteY10" fmla="*/ 2045651 h 4221188"/>
                <a:gd name="connsiteX11" fmla="*/ 4524932 w 4995280"/>
                <a:gd name="connsiteY11" fmla="*/ 2024256 h 4221188"/>
                <a:gd name="connsiteX12" fmla="*/ 4376584 w 4995280"/>
                <a:gd name="connsiteY12" fmla="*/ 2109904 h 4221188"/>
                <a:gd name="connsiteX13" fmla="*/ 4462232 w 4995280"/>
                <a:gd name="connsiteY13" fmla="*/ 2258247 h 4221188"/>
                <a:gd name="connsiteX14" fmla="*/ 4610577 w 4995280"/>
                <a:gd name="connsiteY14" fmla="*/ 2172601 h 4221188"/>
                <a:gd name="connsiteX15" fmla="*/ 4568006 w 4995280"/>
                <a:gd name="connsiteY15" fmla="*/ 2045651 h 4221188"/>
                <a:gd name="connsiteX16" fmla="*/ 4995280 w 4995280"/>
                <a:gd name="connsiteY16" fmla="*/ 1981007 h 4221188"/>
                <a:gd name="connsiteX17" fmla="*/ 4937112 w 4995280"/>
                <a:gd name="connsiteY17" fmla="*/ 2070280 h 4221188"/>
                <a:gd name="connsiteX18" fmla="*/ 4678445 w 4995280"/>
                <a:gd name="connsiteY18" fmla="*/ 1985146 h 4221188"/>
                <a:gd name="connsiteX19" fmla="*/ 4727574 w 4995280"/>
                <a:gd name="connsiteY19" fmla="*/ 2203950 h 4221188"/>
                <a:gd name="connsiteX20" fmla="*/ 4430883 w 4995280"/>
                <a:gd name="connsiteY20" fmla="*/ 2375246 h 4221188"/>
                <a:gd name="connsiteX21" fmla="*/ 4259587 w 4995280"/>
                <a:gd name="connsiteY21" fmla="*/ 2078553 h 4221188"/>
                <a:gd name="connsiteX22" fmla="*/ 4378457 w 4995280"/>
                <a:gd name="connsiteY22" fmla="*/ 1928722 h 4221188"/>
                <a:gd name="connsiteX23" fmla="*/ 4281143 w 4995280"/>
                <a:gd name="connsiteY23" fmla="*/ 1925477 h 4221188"/>
                <a:gd name="connsiteX24" fmla="*/ 4111363 w 4995280"/>
                <a:gd name="connsiteY24" fmla="*/ 2010327 h 4221188"/>
                <a:gd name="connsiteX25" fmla="*/ 3937078 w 4995280"/>
                <a:gd name="connsiteY25" fmla="*/ 3001142 h 4221188"/>
                <a:gd name="connsiteX26" fmla="*/ 2864666 w 4995280"/>
                <a:gd name="connsiteY26" fmla="*/ 3621717 h 4221188"/>
                <a:gd name="connsiteX27" fmla="*/ 2346113 w 4995280"/>
                <a:gd name="connsiteY27" fmla="*/ 4221188 h 4221188"/>
                <a:gd name="connsiteX28" fmla="*/ 2043869 w 4995280"/>
                <a:gd name="connsiteY28" fmla="*/ 4046689 h 4221188"/>
                <a:gd name="connsiteX29" fmla="*/ 2232704 w 4995280"/>
                <a:gd name="connsiteY29" fmla="*/ 3502581 h 4221188"/>
                <a:gd name="connsiteX30" fmla="*/ 1545844 w 4995280"/>
                <a:gd name="connsiteY30" fmla="*/ 3182914 h 4221188"/>
                <a:gd name="connsiteX31" fmla="*/ 1187080 w 4995280"/>
                <a:gd name="connsiteY31" fmla="*/ 2940350 h 4221188"/>
                <a:gd name="connsiteX32" fmla="*/ 644563 w 4995280"/>
                <a:gd name="connsiteY32" fmla="*/ 3221269 h 4221188"/>
                <a:gd name="connsiteX33" fmla="*/ 313243 w 4995280"/>
                <a:gd name="connsiteY33" fmla="*/ 3021214 h 4221188"/>
                <a:gd name="connsiteX34" fmla="*/ 758618 w 4995280"/>
                <a:gd name="connsiteY34" fmla="*/ 2520701 h 4221188"/>
                <a:gd name="connsiteX35" fmla="*/ 220359 w 4995280"/>
                <a:gd name="connsiteY35" fmla="*/ 1559552 h 4221188"/>
                <a:gd name="connsiteX36" fmla="*/ 0 w 4995280"/>
                <a:gd name="connsiteY36" fmla="*/ 974235 h 4221188"/>
                <a:gd name="connsiteX37" fmla="*/ 136031 w 4995280"/>
                <a:gd name="connsiteY37" fmla="*/ 632342 h 4221188"/>
                <a:gd name="connsiteX38" fmla="*/ 441680 w 4995280"/>
                <a:gd name="connsiteY38" fmla="*/ 683821 h 4221188"/>
                <a:gd name="connsiteX39" fmla="*/ 615174 w 4995280"/>
                <a:gd name="connsiteY39" fmla="*/ 766457 h 4221188"/>
                <a:gd name="connsiteX40" fmla="*/ 1149669 w 4995280"/>
                <a:gd name="connsiteY40" fmla="*/ 564016 h 4221188"/>
                <a:gd name="connsiteX41" fmla="*/ 1235408 w 4995280"/>
                <a:gd name="connsiteY41" fmla="*/ 0 h 4221188"/>
                <a:gd name="connsiteX42" fmla="*/ 1757574 w 4995280"/>
                <a:gd name="connsiteY42" fmla="*/ 501984 h 4221188"/>
                <a:gd name="connsiteX43" fmla="*/ 2586293 w 4995280"/>
                <a:gd name="connsiteY43" fmla="*/ 651253 h 4221188"/>
                <a:gd name="connsiteX44" fmla="*/ 2586551 w 4995280"/>
                <a:gd name="connsiteY44" fmla="*/ 653057 h 4221188"/>
                <a:gd name="connsiteX45" fmla="*/ 2998334 w 4995280"/>
                <a:gd name="connsiteY45" fmla="*/ 842092 h 4221188"/>
                <a:gd name="connsiteX46" fmla="*/ 3507935 w 4995280"/>
                <a:gd name="connsiteY46" fmla="*/ 1190180 h 4221188"/>
                <a:gd name="connsiteX47" fmla="*/ 4078560 w 4995280"/>
                <a:gd name="connsiteY47" fmla="*/ 1897671 h 4221188"/>
                <a:gd name="connsiteX48" fmla="*/ 4265191 w 4995280"/>
                <a:gd name="connsiteY48" fmla="*/ 1816859 h 4221188"/>
                <a:gd name="connsiteX49" fmla="*/ 4559259 w 4995280"/>
                <a:gd name="connsiteY49" fmla="*/ 1882733 h 4221188"/>
                <a:gd name="connsiteX50" fmla="*/ 4843997 w 4995280"/>
                <a:gd name="connsiteY50" fmla="*/ 1908391 h 4221188"/>
                <a:gd name="connsiteX51" fmla="*/ 4995280 w 4995280"/>
                <a:gd name="connsiteY51" fmla="*/ 1981007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937112 w 5206857"/>
                <a:gd name="connsiteY17" fmla="*/ 2070280 h 4221188"/>
                <a:gd name="connsiteX18" fmla="*/ 4678445 w 5206857"/>
                <a:gd name="connsiteY18" fmla="*/ 1985146 h 4221188"/>
                <a:gd name="connsiteX19" fmla="*/ 4727574 w 5206857"/>
                <a:gd name="connsiteY19" fmla="*/ 2203950 h 4221188"/>
                <a:gd name="connsiteX20" fmla="*/ 4430883 w 5206857"/>
                <a:gd name="connsiteY20" fmla="*/ 2375246 h 4221188"/>
                <a:gd name="connsiteX21" fmla="*/ 4259587 w 5206857"/>
                <a:gd name="connsiteY21" fmla="*/ 2078553 h 4221188"/>
                <a:gd name="connsiteX22" fmla="*/ 4378457 w 5206857"/>
                <a:gd name="connsiteY22" fmla="*/ 1928722 h 4221188"/>
                <a:gd name="connsiteX23" fmla="*/ 4281143 w 5206857"/>
                <a:gd name="connsiteY23" fmla="*/ 1925477 h 4221188"/>
                <a:gd name="connsiteX24" fmla="*/ 4111363 w 5206857"/>
                <a:gd name="connsiteY24" fmla="*/ 2010327 h 4221188"/>
                <a:gd name="connsiteX25" fmla="*/ 3937078 w 5206857"/>
                <a:gd name="connsiteY25" fmla="*/ 3001142 h 4221188"/>
                <a:gd name="connsiteX26" fmla="*/ 2864666 w 5206857"/>
                <a:gd name="connsiteY26" fmla="*/ 3621717 h 4221188"/>
                <a:gd name="connsiteX27" fmla="*/ 2346113 w 5206857"/>
                <a:gd name="connsiteY27" fmla="*/ 4221188 h 4221188"/>
                <a:gd name="connsiteX28" fmla="*/ 2043869 w 5206857"/>
                <a:gd name="connsiteY28" fmla="*/ 4046689 h 4221188"/>
                <a:gd name="connsiteX29" fmla="*/ 2232704 w 5206857"/>
                <a:gd name="connsiteY29" fmla="*/ 3502581 h 4221188"/>
                <a:gd name="connsiteX30" fmla="*/ 1545844 w 5206857"/>
                <a:gd name="connsiteY30" fmla="*/ 3182914 h 4221188"/>
                <a:gd name="connsiteX31" fmla="*/ 1187080 w 5206857"/>
                <a:gd name="connsiteY31" fmla="*/ 2940350 h 4221188"/>
                <a:gd name="connsiteX32" fmla="*/ 644563 w 5206857"/>
                <a:gd name="connsiteY32" fmla="*/ 3221269 h 4221188"/>
                <a:gd name="connsiteX33" fmla="*/ 313243 w 5206857"/>
                <a:gd name="connsiteY33" fmla="*/ 3021214 h 4221188"/>
                <a:gd name="connsiteX34" fmla="*/ 758618 w 5206857"/>
                <a:gd name="connsiteY34" fmla="*/ 2520701 h 4221188"/>
                <a:gd name="connsiteX35" fmla="*/ 220359 w 5206857"/>
                <a:gd name="connsiteY35" fmla="*/ 1559552 h 4221188"/>
                <a:gd name="connsiteX36" fmla="*/ 0 w 5206857"/>
                <a:gd name="connsiteY36" fmla="*/ 974235 h 4221188"/>
                <a:gd name="connsiteX37" fmla="*/ 136031 w 5206857"/>
                <a:gd name="connsiteY37" fmla="*/ 632342 h 4221188"/>
                <a:gd name="connsiteX38" fmla="*/ 441680 w 5206857"/>
                <a:gd name="connsiteY38" fmla="*/ 683821 h 4221188"/>
                <a:gd name="connsiteX39" fmla="*/ 615174 w 5206857"/>
                <a:gd name="connsiteY39" fmla="*/ 766457 h 4221188"/>
                <a:gd name="connsiteX40" fmla="*/ 1149669 w 5206857"/>
                <a:gd name="connsiteY40" fmla="*/ 564016 h 4221188"/>
                <a:gd name="connsiteX41" fmla="*/ 1235408 w 5206857"/>
                <a:gd name="connsiteY41" fmla="*/ 0 h 4221188"/>
                <a:gd name="connsiteX42" fmla="*/ 1757574 w 5206857"/>
                <a:gd name="connsiteY42" fmla="*/ 501984 h 4221188"/>
                <a:gd name="connsiteX43" fmla="*/ 2586293 w 5206857"/>
                <a:gd name="connsiteY43" fmla="*/ 651253 h 4221188"/>
                <a:gd name="connsiteX44" fmla="*/ 2586551 w 5206857"/>
                <a:gd name="connsiteY44" fmla="*/ 653057 h 4221188"/>
                <a:gd name="connsiteX45" fmla="*/ 2998334 w 5206857"/>
                <a:gd name="connsiteY45" fmla="*/ 842092 h 4221188"/>
                <a:gd name="connsiteX46" fmla="*/ 3507935 w 5206857"/>
                <a:gd name="connsiteY46" fmla="*/ 1190180 h 4221188"/>
                <a:gd name="connsiteX47" fmla="*/ 4078560 w 5206857"/>
                <a:gd name="connsiteY47" fmla="*/ 1897671 h 4221188"/>
                <a:gd name="connsiteX48" fmla="*/ 4265191 w 5206857"/>
                <a:gd name="connsiteY48" fmla="*/ 1816859 h 4221188"/>
                <a:gd name="connsiteX49" fmla="*/ 4559259 w 5206857"/>
                <a:gd name="connsiteY49" fmla="*/ 1882733 h 4221188"/>
                <a:gd name="connsiteX50" fmla="*/ 4843997 w 5206857"/>
                <a:gd name="connsiteY50" fmla="*/ 1908391 h 4221188"/>
                <a:gd name="connsiteX51" fmla="*/ 5206857 w 5206857"/>
                <a:gd name="connsiteY51"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937112 w 5206857"/>
                <a:gd name="connsiteY17" fmla="*/ 2070280 h 4221188"/>
                <a:gd name="connsiteX18" fmla="*/ 4678445 w 5206857"/>
                <a:gd name="connsiteY18" fmla="*/ 1985146 h 4221188"/>
                <a:gd name="connsiteX19" fmla="*/ 4727574 w 5206857"/>
                <a:gd name="connsiteY19" fmla="*/ 2203950 h 4221188"/>
                <a:gd name="connsiteX20" fmla="*/ 4430883 w 5206857"/>
                <a:gd name="connsiteY20" fmla="*/ 2375246 h 4221188"/>
                <a:gd name="connsiteX21" fmla="*/ 4259587 w 5206857"/>
                <a:gd name="connsiteY21" fmla="*/ 2078553 h 4221188"/>
                <a:gd name="connsiteX22" fmla="*/ 4378457 w 5206857"/>
                <a:gd name="connsiteY22" fmla="*/ 1928722 h 4221188"/>
                <a:gd name="connsiteX23" fmla="*/ 4281143 w 5206857"/>
                <a:gd name="connsiteY23" fmla="*/ 1925477 h 4221188"/>
                <a:gd name="connsiteX24" fmla="*/ 4111363 w 5206857"/>
                <a:gd name="connsiteY24" fmla="*/ 2010327 h 4221188"/>
                <a:gd name="connsiteX25" fmla="*/ 3937078 w 5206857"/>
                <a:gd name="connsiteY25" fmla="*/ 3001142 h 4221188"/>
                <a:gd name="connsiteX26" fmla="*/ 2864666 w 5206857"/>
                <a:gd name="connsiteY26" fmla="*/ 3621717 h 4221188"/>
                <a:gd name="connsiteX27" fmla="*/ 2346113 w 5206857"/>
                <a:gd name="connsiteY27" fmla="*/ 4221188 h 4221188"/>
                <a:gd name="connsiteX28" fmla="*/ 2043869 w 5206857"/>
                <a:gd name="connsiteY28" fmla="*/ 4046689 h 4221188"/>
                <a:gd name="connsiteX29" fmla="*/ 2232704 w 5206857"/>
                <a:gd name="connsiteY29" fmla="*/ 3502581 h 4221188"/>
                <a:gd name="connsiteX30" fmla="*/ 1545844 w 5206857"/>
                <a:gd name="connsiteY30" fmla="*/ 3182914 h 4221188"/>
                <a:gd name="connsiteX31" fmla="*/ 1187080 w 5206857"/>
                <a:gd name="connsiteY31" fmla="*/ 2940350 h 4221188"/>
                <a:gd name="connsiteX32" fmla="*/ 644563 w 5206857"/>
                <a:gd name="connsiteY32" fmla="*/ 3221269 h 4221188"/>
                <a:gd name="connsiteX33" fmla="*/ 313243 w 5206857"/>
                <a:gd name="connsiteY33" fmla="*/ 3021214 h 4221188"/>
                <a:gd name="connsiteX34" fmla="*/ 758618 w 5206857"/>
                <a:gd name="connsiteY34" fmla="*/ 2520701 h 4221188"/>
                <a:gd name="connsiteX35" fmla="*/ 220359 w 5206857"/>
                <a:gd name="connsiteY35" fmla="*/ 1559552 h 4221188"/>
                <a:gd name="connsiteX36" fmla="*/ 0 w 5206857"/>
                <a:gd name="connsiteY36" fmla="*/ 974235 h 4221188"/>
                <a:gd name="connsiteX37" fmla="*/ 136031 w 5206857"/>
                <a:gd name="connsiteY37" fmla="*/ 632342 h 4221188"/>
                <a:gd name="connsiteX38" fmla="*/ 441680 w 5206857"/>
                <a:gd name="connsiteY38" fmla="*/ 683821 h 4221188"/>
                <a:gd name="connsiteX39" fmla="*/ 615174 w 5206857"/>
                <a:gd name="connsiteY39" fmla="*/ 766457 h 4221188"/>
                <a:gd name="connsiteX40" fmla="*/ 1149669 w 5206857"/>
                <a:gd name="connsiteY40" fmla="*/ 564016 h 4221188"/>
                <a:gd name="connsiteX41" fmla="*/ 1235408 w 5206857"/>
                <a:gd name="connsiteY41" fmla="*/ 0 h 4221188"/>
                <a:gd name="connsiteX42" fmla="*/ 1757574 w 5206857"/>
                <a:gd name="connsiteY42" fmla="*/ 501984 h 4221188"/>
                <a:gd name="connsiteX43" fmla="*/ 2586293 w 5206857"/>
                <a:gd name="connsiteY43" fmla="*/ 651253 h 4221188"/>
                <a:gd name="connsiteX44" fmla="*/ 2586551 w 5206857"/>
                <a:gd name="connsiteY44" fmla="*/ 653057 h 4221188"/>
                <a:gd name="connsiteX45" fmla="*/ 2998334 w 5206857"/>
                <a:gd name="connsiteY45" fmla="*/ 842092 h 4221188"/>
                <a:gd name="connsiteX46" fmla="*/ 3507935 w 5206857"/>
                <a:gd name="connsiteY46" fmla="*/ 1190180 h 4221188"/>
                <a:gd name="connsiteX47" fmla="*/ 4078560 w 5206857"/>
                <a:gd name="connsiteY47" fmla="*/ 1897671 h 4221188"/>
                <a:gd name="connsiteX48" fmla="*/ 4265191 w 5206857"/>
                <a:gd name="connsiteY48" fmla="*/ 1816859 h 4221188"/>
                <a:gd name="connsiteX49" fmla="*/ 4559259 w 5206857"/>
                <a:gd name="connsiteY49" fmla="*/ 1882733 h 4221188"/>
                <a:gd name="connsiteX50" fmla="*/ 4843997 w 5206857"/>
                <a:gd name="connsiteY50" fmla="*/ 1908391 h 4221188"/>
                <a:gd name="connsiteX51" fmla="*/ 5206857 w 5206857"/>
                <a:gd name="connsiteY51"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 name="connsiteX0" fmla="*/ 1295747 w 5206857"/>
                <a:gd name="connsiteY0" fmla="*/ 905623 h 4221188"/>
                <a:gd name="connsiteX1" fmla="*/ 1042019 w 5206857"/>
                <a:gd name="connsiteY1" fmla="*/ 973609 h 4221188"/>
                <a:gd name="connsiteX2" fmla="*/ 1110004 w 5206857"/>
                <a:gd name="connsiteY2" fmla="*/ 1227337 h 4221188"/>
                <a:gd name="connsiteX3" fmla="*/ 1363734 w 5206857"/>
                <a:gd name="connsiteY3" fmla="*/ 1159349 h 4221188"/>
                <a:gd name="connsiteX4" fmla="*/ 1295747 w 5206857"/>
                <a:gd name="connsiteY4" fmla="*/ 905623 h 4221188"/>
                <a:gd name="connsiteX5" fmla="*/ 3357227 w 5206857"/>
                <a:gd name="connsiteY5" fmla="*/ 1446173 h 4221188"/>
                <a:gd name="connsiteX6" fmla="*/ 2389121 w 5206857"/>
                <a:gd name="connsiteY6" fmla="*/ 874986 h 4221188"/>
                <a:gd name="connsiteX7" fmla="*/ 2317734 w 5206857"/>
                <a:gd name="connsiteY7" fmla="*/ 1082029 h 4221188"/>
                <a:gd name="connsiteX8" fmla="*/ 3205629 w 5206857"/>
                <a:gd name="connsiteY8" fmla="*/ 1594653 h 4221188"/>
                <a:gd name="connsiteX9" fmla="*/ 3357227 w 5206857"/>
                <a:gd name="connsiteY9" fmla="*/ 1446173 h 4221188"/>
                <a:gd name="connsiteX10" fmla="*/ 4568006 w 5206857"/>
                <a:gd name="connsiteY10" fmla="*/ 2045651 h 4221188"/>
                <a:gd name="connsiteX11" fmla="*/ 4524932 w 5206857"/>
                <a:gd name="connsiteY11" fmla="*/ 2024256 h 4221188"/>
                <a:gd name="connsiteX12" fmla="*/ 4376584 w 5206857"/>
                <a:gd name="connsiteY12" fmla="*/ 2109904 h 4221188"/>
                <a:gd name="connsiteX13" fmla="*/ 4462232 w 5206857"/>
                <a:gd name="connsiteY13" fmla="*/ 2258247 h 4221188"/>
                <a:gd name="connsiteX14" fmla="*/ 4610577 w 5206857"/>
                <a:gd name="connsiteY14" fmla="*/ 2172601 h 4221188"/>
                <a:gd name="connsiteX15" fmla="*/ 4568006 w 5206857"/>
                <a:gd name="connsiteY15" fmla="*/ 2045651 h 4221188"/>
                <a:gd name="connsiteX16" fmla="*/ 5206857 w 5206857"/>
                <a:gd name="connsiteY16" fmla="*/ 2224145 h 4221188"/>
                <a:gd name="connsiteX17" fmla="*/ 4678445 w 5206857"/>
                <a:gd name="connsiteY17" fmla="*/ 1985146 h 4221188"/>
                <a:gd name="connsiteX18" fmla="*/ 4727574 w 5206857"/>
                <a:gd name="connsiteY18" fmla="*/ 2203950 h 4221188"/>
                <a:gd name="connsiteX19" fmla="*/ 4430883 w 5206857"/>
                <a:gd name="connsiteY19" fmla="*/ 2375246 h 4221188"/>
                <a:gd name="connsiteX20" fmla="*/ 4259587 w 5206857"/>
                <a:gd name="connsiteY20" fmla="*/ 2078553 h 4221188"/>
                <a:gd name="connsiteX21" fmla="*/ 4378457 w 5206857"/>
                <a:gd name="connsiteY21" fmla="*/ 1928722 h 4221188"/>
                <a:gd name="connsiteX22" fmla="*/ 4281143 w 5206857"/>
                <a:gd name="connsiteY22" fmla="*/ 1925477 h 4221188"/>
                <a:gd name="connsiteX23" fmla="*/ 4111363 w 5206857"/>
                <a:gd name="connsiteY23" fmla="*/ 2010327 h 4221188"/>
                <a:gd name="connsiteX24" fmla="*/ 3937078 w 5206857"/>
                <a:gd name="connsiteY24" fmla="*/ 3001142 h 4221188"/>
                <a:gd name="connsiteX25" fmla="*/ 2864666 w 5206857"/>
                <a:gd name="connsiteY25" fmla="*/ 3621717 h 4221188"/>
                <a:gd name="connsiteX26" fmla="*/ 2346113 w 5206857"/>
                <a:gd name="connsiteY26" fmla="*/ 4221188 h 4221188"/>
                <a:gd name="connsiteX27" fmla="*/ 2043869 w 5206857"/>
                <a:gd name="connsiteY27" fmla="*/ 4046689 h 4221188"/>
                <a:gd name="connsiteX28" fmla="*/ 2232704 w 5206857"/>
                <a:gd name="connsiteY28" fmla="*/ 3502581 h 4221188"/>
                <a:gd name="connsiteX29" fmla="*/ 1545844 w 5206857"/>
                <a:gd name="connsiteY29" fmla="*/ 3182914 h 4221188"/>
                <a:gd name="connsiteX30" fmla="*/ 1187080 w 5206857"/>
                <a:gd name="connsiteY30" fmla="*/ 2940350 h 4221188"/>
                <a:gd name="connsiteX31" fmla="*/ 644563 w 5206857"/>
                <a:gd name="connsiteY31" fmla="*/ 3221269 h 4221188"/>
                <a:gd name="connsiteX32" fmla="*/ 313243 w 5206857"/>
                <a:gd name="connsiteY32" fmla="*/ 3021214 h 4221188"/>
                <a:gd name="connsiteX33" fmla="*/ 758618 w 5206857"/>
                <a:gd name="connsiteY33" fmla="*/ 2520701 h 4221188"/>
                <a:gd name="connsiteX34" fmla="*/ 220359 w 5206857"/>
                <a:gd name="connsiteY34" fmla="*/ 1559552 h 4221188"/>
                <a:gd name="connsiteX35" fmla="*/ 0 w 5206857"/>
                <a:gd name="connsiteY35" fmla="*/ 974235 h 4221188"/>
                <a:gd name="connsiteX36" fmla="*/ 136031 w 5206857"/>
                <a:gd name="connsiteY36" fmla="*/ 632342 h 4221188"/>
                <a:gd name="connsiteX37" fmla="*/ 441680 w 5206857"/>
                <a:gd name="connsiteY37" fmla="*/ 683821 h 4221188"/>
                <a:gd name="connsiteX38" fmla="*/ 615174 w 5206857"/>
                <a:gd name="connsiteY38" fmla="*/ 766457 h 4221188"/>
                <a:gd name="connsiteX39" fmla="*/ 1149669 w 5206857"/>
                <a:gd name="connsiteY39" fmla="*/ 564016 h 4221188"/>
                <a:gd name="connsiteX40" fmla="*/ 1235408 w 5206857"/>
                <a:gd name="connsiteY40" fmla="*/ 0 h 4221188"/>
                <a:gd name="connsiteX41" fmla="*/ 1757574 w 5206857"/>
                <a:gd name="connsiteY41" fmla="*/ 501984 h 4221188"/>
                <a:gd name="connsiteX42" fmla="*/ 2586293 w 5206857"/>
                <a:gd name="connsiteY42" fmla="*/ 651253 h 4221188"/>
                <a:gd name="connsiteX43" fmla="*/ 2586551 w 5206857"/>
                <a:gd name="connsiteY43" fmla="*/ 653057 h 4221188"/>
                <a:gd name="connsiteX44" fmla="*/ 2998334 w 5206857"/>
                <a:gd name="connsiteY44" fmla="*/ 842092 h 4221188"/>
                <a:gd name="connsiteX45" fmla="*/ 3507935 w 5206857"/>
                <a:gd name="connsiteY45" fmla="*/ 1190180 h 4221188"/>
                <a:gd name="connsiteX46" fmla="*/ 4078560 w 5206857"/>
                <a:gd name="connsiteY46" fmla="*/ 1897671 h 4221188"/>
                <a:gd name="connsiteX47" fmla="*/ 4265191 w 5206857"/>
                <a:gd name="connsiteY47" fmla="*/ 1816859 h 4221188"/>
                <a:gd name="connsiteX48" fmla="*/ 4559259 w 5206857"/>
                <a:gd name="connsiteY48" fmla="*/ 1882733 h 4221188"/>
                <a:gd name="connsiteX49" fmla="*/ 4843997 w 5206857"/>
                <a:gd name="connsiteY49" fmla="*/ 1908391 h 4221188"/>
                <a:gd name="connsiteX50" fmla="*/ 5206857 w 5206857"/>
                <a:gd name="connsiteY50" fmla="*/ 2224145 h 422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206857" h="4221188">
                  <a:moveTo>
                    <a:pt x="1295747" y="905623"/>
                  </a:moveTo>
                  <a:cubicBezTo>
                    <a:pt x="1206908" y="854331"/>
                    <a:pt x="1093311" y="884770"/>
                    <a:pt x="1042019" y="973609"/>
                  </a:cubicBezTo>
                  <a:cubicBezTo>
                    <a:pt x="990727" y="1062448"/>
                    <a:pt x="1021167" y="1176045"/>
                    <a:pt x="1110004" y="1227337"/>
                  </a:cubicBezTo>
                  <a:cubicBezTo>
                    <a:pt x="1198843" y="1278629"/>
                    <a:pt x="1312442" y="1248188"/>
                    <a:pt x="1363734" y="1159349"/>
                  </a:cubicBezTo>
                  <a:cubicBezTo>
                    <a:pt x="1415024" y="1070510"/>
                    <a:pt x="1384586" y="956913"/>
                    <a:pt x="1295747" y="905623"/>
                  </a:cubicBezTo>
                  <a:close/>
                  <a:moveTo>
                    <a:pt x="3357227" y="1446173"/>
                  </a:moveTo>
                  <a:cubicBezTo>
                    <a:pt x="3129812" y="1141517"/>
                    <a:pt x="2752436" y="968422"/>
                    <a:pt x="2389121" y="874986"/>
                  </a:cubicBezTo>
                  <a:lnTo>
                    <a:pt x="2317734" y="1082029"/>
                  </a:lnTo>
                  <a:cubicBezTo>
                    <a:pt x="2747544" y="1181755"/>
                    <a:pt x="2953061" y="1300410"/>
                    <a:pt x="3205629" y="1594653"/>
                  </a:cubicBezTo>
                  <a:lnTo>
                    <a:pt x="3357227" y="1446173"/>
                  </a:lnTo>
                  <a:close/>
                  <a:moveTo>
                    <a:pt x="4568006" y="2045651"/>
                  </a:moveTo>
                  <a:cubicBezTo>
                    <a:pt x="4555595" y="2035980"/>
                    <a:pt x="4541085" y="2028583"/>
                    <a:pt x="4524932" y="2024256"/>
                  </a:cubicBezTo>
                  <a:cubicBezTo>
                    <a:pt x="4460315" y="2006940"/>
                    <a:pt x="4393897" y="2045287"/>
                    <a:pt x="4376584" y="2109904"/>
                  </a:cubicBezTo>
                  <a:cubicBezTo>
                    <a:pt x="4359270" y="2174518"/>
                    <a:pt x="4397618" y="2240934"/>
                    <a:pt x="4462232" y="2258247"/>
                  </a:cubicBezTo>
                  <a:cubicBezTo>
                    <a:pt x="4526848" y="2275560"/>
                    <a:pt x="4593264" y="2237215"/>
                    <a:pt x="4610577" y="2172601"/>
                  </a:cubicBezTo>
                  <a:cubicBezTo>
                    <a:pt x="4623563" y="2124139"/>
                    <a:pt x="4605240" y="2074663"/>
                    <a:pt x="4568006" y="2045651"/>
                  </a:cubicBezTo>
                  <a:close/>
                  <a:moveTo>
                    <a:pt x="5206857" y="2224145"/>
                  </a:moveTo>
                  <a:cubicBezTo>
                    <a:pt x="4921274" y="2048294"/>
                    <a:pt x="4920915" y="2026120"/>
                    <a:pt x="4678445" y="1985146"/>
                  </a:cubicBezTo>
                  <a:cubicBezTo>
                    <a:pt x="4728023" y="2043477"/>
                    <a:pt x="4748889" y="2124397"/>
                    <a:pt x="4727574" y="2203950"/>
                  </a:cubicBezTo>
                  <a:cubicBezTo>
                    <a:pt x="4692947" y="2333181"/>
                    <a:pt x="4560113" y="2409872"/>
                    <a:pt x="4430883" y="2375246"/>
                  </a:cubicBezTo>
                  <a:cubicBezTo>
                    <a:pt x="4301653" y="2340617"/>
                    <a:pt x="4224961" y="2207783"/>
                    <a:pt x="4259587" y="2078553"/>
                  </a:cubicBezTo>
                  <a:cubicBezTo>
                    <a:pt x="4277514" y="2011651"/>
                    <a:pt x="4321758" y="1958831"/>
                    <a:pt x="4378457" y="1928722"/>
                  </a:cubicBezTo>
                  <a:cubicBezTo>
                    <a:pt x="4347097" y="1921171"/>
                    <a:pt x="4314157" y="1920631"/>
                    <a:pt x="4281143" y="1925477"/>
                  </a:cubicBezTo>
                  <a:cubicBezTo>
                    <a:pt x="4215467" y="1935122"/>
                    <a:pt x="4156203" y="1965111"/>
                    <a:pt x="4111363" y="2010327"/>
                  </a:cubicBezTo>
                  <a:cubicBezTo>
                    <a:pt x="4174707" y="2276774"/>
                    <a:pt x="4128182" y="2595919"/>
                    <a:pt x="3937078" y="3001142"/>
                  </a:cubicBezTo>
                  <a:cubicBezTo>
                    <a:pt x="3669544" y="3448889"/>
                    <a:pt x="3294666" y="3628704"/>
                    <a:pt x="2864666" y="3621717"/>
                  </a:cubicBezTo>
                  <a:lnTo>
                    <a:pt x="2346113" y="4221188"/>
                  </a:lnTo>
                  <a:lnTo>
                    <a:pt x="2043869" y="4046689"/>
                  </a:lnTo>
                  <a:lnTo>
                    <a:pt x="2232704" y="3502581"/>
                  </a:lnTo>
                  <a:cubicBezTo>
                    <a:pt x="2008768" y="3426591"/>
                    <a:pt x="1777979" y="3316937"/>
                    <a:pt x="1545844" y="3182914"/>
                  </a:cubicBezTo>
                  <a:cubicBezTo>
                    <a:pt x="1417311" y="3108706"/>
                    <a:pt x="1297174" y="3027587"/>
                    <a:pt x="1187080" y="2940350"/>
                  </a:cubicBezTo>
                  <a:lnTo>
                    <a:pt x="644563" y="3221269"/>
                  </a:lnTo>
                  <a:lnTo>
                    <a:pt x="313243" y="3021214"/>
                  </a:lnTo>
                  <a:lnTo>
                    <a:pt x="758618" y="2520701"/>
                  </a:lnTo>
                  <a:cubicBezTo>
                    <a:pt x="486809" y="2185364"/>
                    <a:pt x="366525" y="2001354"/>
                    <a:pt x="220359" y="1559552"/>
                  </a:cubicBezTo>
                  <a:lnTo>
                    <a:pt x="0" y="974235"/>
                  </a:lnTo>
                  <a:lnTo>
                    <a:pt x="136031" y="632342"/>
                  </a:lnTo>
                  <a:cubicBezTo>
                    <a:pt x="201560" y="518845"/>
                    <a:pt x="328181" y="618294"/>
                    <a:pt x="441680" y="683821"/>
                  </a:cubicBezTo>
                  <a:lnTo>
                    <a:pt x="615174" y="766457"/>
                  </a:lnTo>
                  <a:cubicBezTo>
                    <a:pt x="794799" y="679762"/>
                    <a:pt x="972030" y="610864"/>
                    <a:pt x="1149669" y="564016"/>
                  </a:cubicBezTo>
                  <a:cubicBezTo>
                    <a:pt x="1279669" y="425290"/>
                    <a:pt x="1292972" y="311951"/>
                    <a:pt x="1235408" y="0"/>
                  </a:cubicBezTo>
                  <a:cubicBezTo>
                    <a:pt x="1689387" y="260915"/>
                    <a:pt x="1677719" y="364303"/>
                    <a:pt x="1757574" y="501984"/>
                  </a:cubicBezTo>
                  <a:cubicBezTo>
                    <a:pt x="2034992" y="495023"/>
                    <a:pt x="2305491" y="544470"/>
                    <a:pt x="2586293" y="651253"/>
                  </a:cubicBezTo>
                  <a:lnTo>
                    <a:pt x="2586551" y="653057"/>
                  </a:lnTo>
                  <a:cubicBezTo>
                    <a:pt x="2720255" y="698863"/>
                    <a:pt x="2844770" y="752572"/>
                    <a:pt x="2998334" y="842092"/>
                  </a:cubicBezTo>
                  <a:cubicBezTo>
                    <a:pt x="3151898" y="931613"/>
                    <a:pt x="3327897" y="1014250"/>
                    <a:pt x="3507935" y="1190180"/>
                  </a:cubicBezTo>
                  <a:cubicBezTo>
                    <a:pt x="3763758" y="1398383"/>
                    <a:pt x="3991386" y="1651352"/>
                    <a:pt x="4078560" y="1897671"/>
                  </a:cubicBezTo>
                  <a:cubicBezTo>
                    <a:pt x="4130847" y="1854396"/>
                    <a:pt x="4195337" y="1827116"/>
                    <a:pt x="4265191" y="1816859"/>
                  </a:cubicBezTo>
                  <a:cubicBezTo>
                    <a:pt x="4370082" y="1801458"/>
                    <a:pt x="4474414" y="1826290"/>
                    <a:pt x="4559259" y="1882733"/>
                  </a:cubicBezTo>
                  <a:cubicBezTo>
                    <a:pt x="4654687" y="1869064"/>
                    <a:pt x="4752104" y="1878209"/>
                    <a:pt x="4843997" y="1908391"/>
                  </a:cubicBezTo>
                  <a:cubicBezTo>
                    <a:pt x="5016955" y="1984127"/>
                    <a:pt x="5035782" y="2044845"/>
                    <a:pt x="5206857" y="2224145"/>
                  </a:cubicBezTo>
                  <a:close/>
                </a:path>
              </a:pathLst>
            </a:cu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24" name="Freeform 2">
              <a:extLst>
                <a:ext uri="{FF2B5EF4-FFF2-40B4-BE49-F238E27FC236}">
                  <a16:creationId xmlns:a16="http://schemas.microsoft.com/office/drawing/2014/main" xmlns="" id="{DEE24790-4BBE-420A-851F-D67909443D63}"/>
                </a:ext>
              </a:extLst>
            </p:cNvPr>
            <p:cNvSpPr/>
            <p:nvPr/>
          </p:nvSpPr>
          <p:spPr>
            <a:xfrm rot="3335692" flipH="1">
              <a:off x="9435536" y="-177188"/>
              <a:ext cx="2194600" cy="3643563"/>
            </a:xfrm>
            <a:custGeom>
              <a:avLst/>
              <a:gdLst>
                <a:gd name="connsiteX0" fmla="*/ 3404 w 1180796"/>
                <a:gd name="connsiteY0" fmla="*/ 196574 h 1438562"/>
                <a:gd name="connsiteX1" fmla="*/ 3657 w 1180796"/>
                <a:gd name="connsiteY1" fmla="*/ 197380 h 1438562"/>
                <a:gd name="connsiteX2" fmla="*/ 3404 w 1180796"/>
                <a:gd name="connsiteY2" fmla="*/ 196574 h 1438562"/>
                <a:gd name="connsiteX3" fmla="*/ 567269 w 1180796"/>
                <a:gd name="connsiteY3" fmla="*/ 0 h 1438562"/>
                <a:gd name="connsiteX4" fmla="*/ 568172 w 1180796"/>
                <a:gd name="connsiteY4" fmla="*/ 304800 h 1438562"/>
                <a:gd name="connsiteX5" fmla="*/ 779871 w 1180796"/>
                <a:gd name="connsiteY5" fmla="*/ 459344 h 1438562"/>
                <a:gd name="connsiteX6" fmla="*/ 930391 w 1180796"/>
                <a:gd name="connsiteY6" fmla="*/ 667912 h 1438562"/>
                <a:gd name="connsiteX7" fmla="*/ 929264 w 1180796"/>
                <a:gd name="connsiteY7" fmla="*/ 654877 h 1438562"/>
                <a:gd name="connsiteX8" fmla="*/ 1089331 w 1180796"/>
                <a:gd name="connsiteY8" fmla="*/ 830882 h 1438562"/>
                <a:gd name="connsiteX9" fmla="*/ 1176007 w 1180796"/>
                <a:gd name="connsiteY9" fmla="*/ 1299015 h 1438562"/>
                <a:gd name="connsiteX10" fmla="*/ 1106293 w 1180796"/>
                <a:gd name="connsiteY10" fmla="*/ 1261345 h 1438562"/>
                <a:gd name="connsiteX11" fmla="*/ 1093530 w 1180796"/>
                <a:gd name="connsiteY11" fmla="*/ 1409318 h 1438562"/>
                <a:gd name="connsiteX12" fmla="*/ 1016094 w 1180796"/>
                <a:gd name="connsiteY12" fmla="*/ 1334364 h 1438562"/>
                <a:gd name="connsiteX13" fmla="*/ 984981 w 1180796"/>
                <a:gd name="connsiteY13" fmla="*/ 1437195 h 1438562"/>
                <a:gd name="connsiteX14" fmla="*/ 873874 w 1180796"/>
                <a:gd name="connsiteY14" fmla="*/ 986314 h 1438562"/>
                <a:gd name="connsiteX15" fmla="*/ 541005 w 1180796"/>
                <a:gd name="connsiteY15" fmla="*/ 803357 h 1438562"/>
                <a:gd name="connsiteX16" fmla="*/ 504720 w 1180796"/>
                <a:gd name="connsiteY16" fmla="*/ 953956 h 1438562"/>
                <a:gd name="connsiteX17" fmla="*/ 541004 w 1180796"/>
                <a:gd name="connsiteY17" fmla="*/ 1175672 h 1438562"/>
                <a:gd name="connsiteX18" fmla="*/ 532632 w 1180796"/>
                <a:gd name="connsiteY18" fmla="*/ 1402288 h 1438562"/>
                <a:gd name="connsiteX19" fmla="*/ 243154 w 1180796"/>
                <a:gd name="connsiteY19" fmla="*/ 889736 h 1438562"/>
                <a:gd name="connsiteX20" fmla="*/ 174649 w 1180796"/>
                <a:gd name="connsiteY20" fmla="*/ 445938 h 1438562"/>
                <a:gd name="connsiteX21" fmla="*/ 0 w 1180796"/>
                <a:gd name="connsiteY21" fmla="*/ 74192 h 1438562"/>
                <a:gd name="connsiteX22" fmla="*/ 567269 w 1180796"/>
                <a:gd name="connsiteY22" fmla="*/ 0 h 1438562"/>
                <a:gd name="connsiteX0" fmla="*/ 567269 w 1180796"/>
                <a:gd name="connsiteY0" fmla="*/ 0 h 1438562"/>
                <a:gd name="connsiteX1" fmla="*/ 568172 w 1180796"/>
                <a:gd name="connsiteY1" fmla="*/ 304800 h 1438562"/>
                <a:gd name="connsiteX2" fmla="*/ 779871 w 1180796"/>
                <a:gd name="connsiteY2" fmla="*/ 459344 h 1438562"/>
                <a:gd name="connsiteX3" fmla="*/ 930391 w 1180796"/>
                <a:gd name="connsiteY3" fmla="*/ 667912 h 1438562"/>
                <a:gd name="connsiteX4" fmla="*/ 929264 w 1180796"/>
                <a:gd name="connsiteY4" fmla="*/ 654877 h 1438562"/>
                <a:gd name="connsiteX5" fmla="*/ 1089331 w 1180796"/>
                <a:gd name="connsiteY5" fmla="*/ 830882 h 1438562"/>
                <a:gd name="connsiteX6" fmla="*/ 1176007 w 1180796"/>
                <a:gd name="connsiteY6" fmla="*/ 1299015 h 1438562"/>
                <a:gd name="connsiteX7" fmla="*/ 1106293 w 1180796"/>
                <a:gd name="connsiteY7" fmla="*/ 1261345 h 1438562"/>
                <a:gd name="connsiteX8" fmla="*/ 1093530 w 1180796"/>
                <a:gd name="connsiteY8" fmla="*/ 1409318 h 1438562"/>
                <a:gd name="connsiteX9" fmla="*/ 1016094 w 1180796"/>
                <a:gd name="connsiteY9" fmla="*/ 1334364 h 1438562"/>
                <a:gd name="connsiteX10" fmla="*/ 984981 w 1180796"/>
                <a:gd name="connsiteY10" fmla="*/ 1437195 h 1438562"/>
                <a:gd name="connsiteX11" fmla="*/ 873874 w 1180796"/>
                <a:gd name="connsiteY11" fmla="*/ 986314 h 1438562"/>
                <a:gd name="connsiteX12" fmla="*/ 541005 w 1180796"/>
                <a:gd name="connsiteY12" fmla="*/ 803357 h 1438562"/>
                <a:gd name="connsiteX13" fmla="*/ 504720 w 1180796"/>
                <a:gd name="connsiteY13" fmla="*/ 953956 h 1438562"/>
                <a:gd name="connsiteX14" fmla="*/ 541004 w 1180796"/>
                <a:gd name="connsiteY14" fmla="*/ 1175672 h 1438562"/>
                <a:gd name="connsiteX15" fmla="*/ 532632 w 1180796"/>
                <a:gd name="connsiteY15" fmla="*/ 1402288 h 1438562"/>
                <a:gd name="connsiteX16" fmla="*/ 243154 w 1180796"/>
                <a:gd name="connsiteY16" fmla="*/ 889736 h 1438562"/>
                <a:gd name="connsiteX17" fmla="*/ 174649 w 1180796"/>
                <a:gd name="connsiteY17" fmla="*/ 445938 h 1438562"/>
                <a:gd name="connsiteX18" fmla="*/ 0 w 1180796"/>
                <a:gd name="connsiteY18" fmla="*/ 74192 h 1438562"/>
                <a:gd name="connsiteX19" fmla="*/ 567269 w 1180796"/>
                <a:gd name="connsiteY19" fmla="*/ 0 h 1438562"/>
                <a:gd name="connsiteX0" fmla="*/ 567269 w 1180796"/>
                <a:gd name="connsiteY0" fmla="*/ 0 h 1438562"/>
                <a:gd name="connsiteX1" fmla="*/ 568172 w 1180796"/>
                <a:gd name="connsiteY1" fmla="*/ 304800 h 1438562"/>
                <a:gd name="connsiteX2" fmla="*/ 779871 w 1180796"/>
                <a:gd name="connsiteY2" fmla="*/ 459344 h 1438562"/>
                <a:gd name="connsiteX3" fmla="*/ 929264 w 1180796"/>
                <a:gd name="connsiteY3" fmla="*/ 654877 h 1438562"/>
                <a:gd name="connsiteX4" fmla="*/ 1089331 w 1180796"/>
                <a:gd name="connsiteY4" fmla="*/ 830882 h 1438562"/>
                <a:gd name="connsiteX5" fmla="*/ 1176007 w 1180796"/>
                <a:gd name="connsiteY5" fmla="*/ 1299015 h 1438562"/>
                <a:gd name="connsiteX6" fmla="*/ 1106293 w 1180796"/>
                <a:gd name="connsiteY6" fmla="*/ 1261345 h 1438562"/>
                <a:gd name="connsiteX7" fmla="*/ 1093530 w 1180796"/>
                <a:gd name="connsiteY7" fmla="*/ 1409318 h 1438562"/>
                <a:gd name="connsiteX8" fmla="*/ 1016094 w 1180796"/>
                <a:gd name="connsiteY8" fmla="*/ 1334364 h 1438562"/>
                <a:gd name="connsiteX9" fmla="*/ 984981 w 1180796"/>
                <a:gd name="connsiteY9" fmla="*/ 1437195 h 1438562"/>
                <a:gd name="connsiteX10" fmla="*/ 873874 w 1180796"/>
                <a:gd name="connsiteY10" fmla="*/ 986314 h 1438562"/>
                <a:gd name="connsiteX11" fmla="*/ 541005 w 1180796"/>
                <a:gd name="connsiteY11" fmla="*/ 803357 h 1438562"/>
                <a:gd name="connsiteX12" fmla="*/ 504720 w 1180796"/>
                <a:gd name="connsiteY12" fmla="*/ 953956 h 1438562"/>
                <a:gd name="connsiteX13" fmla="*/ 541004 w 1180796"/>
                <a:gd name="connsiteY13" fmla="*/ 1175672 h 1438562"/>
                <a:gd name="connsiteX14" fmla="*/ 532632 w 1180796"/>
                <a:gd name="connsiteY14" fmla="*/ 1402288 h 1438562"/>
                <a:gd name="connsiteX15" fmla="*/ 243154 w 1180796"/>
                <a:gd name="connsiteY15" fmla="*/ 889736 h 1438562"/>
                <a:gd name="connsiteX16" fmla="*/ 174649 w 1180796"/>
                <a:gd name="connsiteY16" fmla="*/ 445938 h 1438562"/>
                <a:gd name="connsiteX17" fmla="*/ 0 w 1180796"/>
                <a:gd name="connsiteY17" fmla="*/ 74192 h 1438562"/>
                <a:gd name="connsiteX18" fmla="*/ 567269 w 1180796"/>
                <a:gd name="connsiteY18" fmla="*/ 0 h 1438562"/>
                <a:gd name="connsiteX0" fmla="*/ 567269 w 1180796"/>
                <a:gd name="connsiteY0" fmla="*/ 0 h 1438562"/>
                <a:gd name="connsiteX1" fmla="*/ 568172 w 1180796"/>
                <a:gd name="connsiteY1" fmla="*/ 304800 h 1438562"/>
                <a:gd name="connsiteX2" fmla="*/ 779871 w 1180796"/>
                <a:gd name="connsiteY2" fmla="*/ 459344 h 1438562"/>
                <a:gd name="connsiteX3" fmla="*/ 1089331 w 1180796"/>
                <a:gd name="connsiteY3" fmla="*/ 830882 h 1438562"/>
                <a:gd name="connsiteX4" fmla="*/ 1176007 w 1180796"/>
                <a:gd name="connsiteY4" fmla="*/ 1299015 h 1438562"/>
                <a:gd name="connsiteX5" fmla="*/ 1106293 w 1180796"/>
                <a:gd name="connsiteY5" fmla="*/ 1261345 h 1438562"/>
                <a:gd name="connsiteX6" fmla="*/ 1093530 w 1180796"/>
                <a:gd name="connsiteY6" fmla="*/ 1409318 h 1438562"/>
                <a:gd name="connsiteX7" fmla="*/ 1016094 w 1180796"/>
                <a:gd name="connsiteY7" fmla="*/ 1334364 h 1438562"/>
                <a:gd name="connsiteX8" fmla="*/ 984981 w 1180796"/>
                <a:gd name="connsiteY8" fmla="*/ 1437195 h 1438562"/>
                <a:gd name="connsiteX9" fmla="*/ 873874 w 1180796"/>
                <a:gd name="connsiteY9" fmla="*/ 986314 h 1438562"/>
                <a:gd name="connsiteX10" fmla="*/ 541005 w 1180796"/>
                <a:gd name="connsiteY10" fmla="*/ 803357 h 1438562"/>
                <a:gd name="connsiteX11" fmla="*/ 504720 w 1180796"/>
                <a:gd name="connsiteY11" fmla="*/ 953956 h 1438562"/>
                <a:gd name="connsiteX12" fmla="*/ 541004 w 1180796"/>
                <a:gd name="connsiteY12" fmla="*/ 1175672 h 1438562"/>
                <a:gd name="connsiteX13" fmla="*/ 532632 w 1180796"/>
                <a:gd name="connsiteY13" fmla="*/ 1402288 h 1438562"/>
                <a:gd name="connsiteX14" fmla="*/ 243154 w 1180796"/>
                <a:gd name="connsiteY14" fmla="*/ 889736 h 1438562"/>
                <a:gd name="connsiteX15" fmla="*/ 174649 w 1180796"/>
                <a:gd name="connsiteY15" fmla="*/ 445938 h 1438562"/>
                <a:gd name="connsiteX16" fmla="*/ 0 w 1180796"/>
                <a:gd name="connsiteY16" fmla="*/ 74192 h 1438562"/>
                <a:gd name="connsiteX17" fmla="*/ 567269 w 1180796"/>
                <a:gd name="connsiteY17" fmla="*/ 0 h 1438562"/>
                <a:gd name="connsiteX0" fmla="*/ 587856 w 1201383"/>
                <a:gd name="connsiteY0" fmla="*/ 0 h 1438562"/>
                <a:gd name="connsiteX1" fmla="*/ 588759 w 1201383"/>
                <a:gd name="connsiteY1" fmla="*/ 304800 h 1438562"/>
                <a:gd name="connsiteX2" fmla="*/ 800458 w 1201383"/>
                <a:gd name="connsiteY2" fmla="*/ 459344 h 1438562"/>
                <a:gd name="connsiteX3" fmla="*/ 1109918 w 1201383"/>
                <a:gd name="connsiteY3" fmla="*/ 830882 h 1438562"/>
                <a:gd name="connsiteX4" fmla="*/ 1196594 w 1201383"/>
                <a:gd name="connsiteY4" fmla="*/ 1299015 h 1438562"/>
                <a:gd name="connsiteX5" fmla="*/ 1126880 w 1201383"/>
                <a:gd name="connsiteY5" fmla="*/ 1261345 h 1438562"/>
                <a:gd name="connsiteX6" fmla="*/ 1114117 w 1201383"/>
                <a:gd name="connsiteY6" fmla="*/ 1409318 h 1438562"/>
                <a:gd name="connsiteX7" fmla="*/ 1036681 w 1201383"/>
                <a:gd name="connsiteY7" fmla="*/ 1334364 h 1438562"/>
                <a:gd name="connsiteX8" fmla="*/ 1005568 w 1201383"/>
                <a:gd name="connsiteY8" fmla="*/ 1437195 h 1438562"/>
                <a:gd name="connsiteX9" fmla="*/ 894461 w 1201383"/>
                <a:gd name="connsiteY9" fmla="*/ 986314 h 1438562"/>
                <a:gd name="connsiteX10" fmla="*/ 561592 w 1201383"/>
                <a:gd name="connsiteY10" fmla="*/ 803357 h 1438562"/>
                <a:gd name="connsiteX11" fmla="*/ 525307 w 1201383"/>
                <a:gd name="connsiteY11" fmla="*/ 953956 h 1438562"/>
                <a:gd name="connsiteX12" fmla="*/ 561591 w 1201383"/>
                <a:gd name="connsiteY12" fmla="*/ 1175672 h 1438562"/>
                <a:gd name="connsiteX13" fmla="*/ 553219 w 1201383"/>
                <a:gd name="connsiteY13" fmla="*/ 1402288 h 1438562"/>
                <a:gd name="connsiteX14" fmla="*/ 263741 w 1201383"/>
                <a:gd name="connsiteY14" fmla="*/ 889736 h 1438562"/>
                <a:gd name="connsiteX15" fmla="*/ 195236 w 1201383"/>
                <a:gd name="connsiteY15" fmla="*/ 445938 h 1438562"/>
                <a:gd name="connsiteX16" fmla="*/ 0 w 1201383"/>
                <a:gd name="connsiteY16" fmla="*/ 5568 h 1438562"/>
                <a:gd name="connsiteX17" fmla="*/ 587856 w 1201383"/>
                <a:gd name="connsiteY17" fmla="*/ 0 h 1438562"/>
                <a:gd name="connsiteX0" fmla="*/ 512370 w 1201383"/>
                <a:gd name="connsiteY0" fmla="*/ 0 h 1438562"/>
                <a:gd name="connsiteX1" fmla="*/ 588759 w 1201383"/>
                <a:gd name="connsiteY1" fmla="*/ 304800 h 1438562"/>
                <a:gd name="connsiteX2" fmla="*/ 800458 w 1201383"/>
                <a:gd name="connsiteY2" fmla="*/ 459344 h 1438562"/>
                <a:gd name="connsiteX3" fmla="*/ 1109918 w 1201383"/>
                <a:gd name="connsiteY3" fmla="*/ 830882 h 1438562"/>
                <a:gd name="connsiteX4" fmla="*/ 1196594 w 1201383"/>
                <a:gd name="connsiteY4" fmla="*/ 1299015 h 1438562"/>
                <a:gd name="connsiteX5" fmla="*/ 1126880 w 1201383"/>
                <a:gd name="connsiteY5" fmla="*/ 1261345 h 1438562"/>
                <a:gd name="connsiteX6" fmla="*/ 1114117 w 1201383"/>
                <a:gd name="connsiteY6" fmla="*/ 1409318 h 1438562"/>
                <a:gd name="connsiteX7" fmla="*/ 1036681 w 1201383"/>
                <a:gd name="connsiteY7" fmla="*/ 1334364 h 1438562"/>
                <a:gd name="connsiteX8" fmla="*/ 1005568 w 1201383"/>
                <a:gd name="connsiteY8" fmla="*/ 1437195 h 1438562"/>
                <a:gd name="connsiteX9" fmla="*/ 894461 w 1201383"/>
                <a:gd name="connsiteY9" fmla="*/ 986314 h 1438562"/>
                <a:gd name="connsiteX10" fmla="*/ 561592 w 1201383"/>
                <a:gd name="connsiteY10" fmla="*/ 803357 h 1438562"/>
                <a:gd name="connsiteX11" fmla="*/ 525307 w 1201383"/>
                <a:gd name="connsiteY11" fmla="*/ 953956 h 1438562"/>
                <a:gd name="connsiteX12" fmla="*/ 561591 w 1201383"/>
                <a:gd name="connsiteY12" fmla="*/ 1175672 h 1438562"/>
                <a:gd name="connsiteX13" fmla="*/ 553219 w 1201383"/>
                <a:gd name="connsiteY13" fmla="*/ 1402288 h 1438562"/>
                <a:gd name="connsiteX14" fmla="*/ 263741 w 1201383"/>
                <a:gd name="connsiteY14" fmla="*/ 889736 h 1438562"/>
                <a:gd name="connsiteX15" fmla="*/ 195236 w 1201383"/>
                <a:gd name="connsiteY15" fmla="*/ 445938 h 1438562"/>
                <a:gd name="connsiteX16" fmla="*/ 0 w 1201383"/>
                <a:gd name="connsiteY16" fmla="*/ 5568 h 1438562"/>
                <a:gd name="connsiteX17" fmla="*/ 512370 w 1201383"/>
                <a:gd name="connsiteY17" fmla="*/ 0 h 1438562"/>
                <a:gd name="connsiteX0" fmla="*/ 386189 w 1075202"/>
                <a:gd name="connsiteY0" fmla="*/ 0 h 1438562"/>
                <a:gd name="connsiteX1" fmla="*/ 462578 w 1075202"/>
                <a:gd name="connsiteY1" fmla="*/ 304800 h 1438562"/>
                <a:gd name="connsiteX2" fmla="*/ 674277 w 1075202"/>
                <a:gd name="connsiteY2" fmla="*/ 459344 h 1438562"/>
                <a:gd name="connsiteX3" fmla="*/ 983737 w 1075202"/>
                <a:gd name="connsiteY3" fmla="*/ 830882 h 1438562"/>
                <a:gd name="connsiteX4" fmla="*/ 1070413 w 1075202"/>
                <a:gd name="connsiteY4" fmla="*/ 1299015 h 1438562"/>
                <a:gd name="connsiteX5" fmla="*/ 1000699 w 1075202"/>
                <a:gd name="connsiteY5" fmla="*/ 1261345 h 1438562"/>
                <a:gd name="connsiteX6" fmla="*/ 987936 w 1075202"/>
                <a:gd name="connsiteY6" fmla="*/ 1409318 h 1438562"/>
                <a:gd name="connsiteX7" fmla="*/ 910500 w 1075202"/>
                <a:gd name="connsiteY7" fmla="*/ 1334364 h 1438562"/>
                <a:gd name="connsiteX8" fmla="*/ 879387 w 1075202"/>
                <a:gd name="connsiteY8" fmla="*/ 1437195 h 1438562"/>
                <a:gd name="connsiteX9" fmla="*/ 768280 w 1075202"/>
                <a:gd name="connsiteY9" fmla="*/ 986314 h 1438562"/>
                <a:gd name="connsiteX10" fmla="*/ 435411 w 1075202"/>
                <a:gd name="connsiteY10" fmla="*/ 803357 h 1438562"/>
                <a:gd name="connsiteX11" fmla="*/ 399126 w 1075202"/>
                <a:gd name="connsiteY11" fmla="*/ 953956 h 1438562"/>
                <a:gd name="connsiteX12" fmla="*/ 435410 w 1075202"/>
                <a:gd name="connsiteY12" fmla="*/ 1175672 h 1438562"/>
                <a:gd name="connsiteX13" fmla="*/ 427038 w 1075202"/>
                <a:gd name="connsiteY13" fmla="*/ 1402288 h 1438562"/>
                <a:gd name="connsiteX14" fmla="*/ 137560 w 1075202"/>
                <a:gd name="connsiteY14" fmla="*/ 889736 h 1438562"/>
                <a:gd name="connsiteX15" fmla="*/ 69055 w 1075202"/>
                <a:gd name="connsiteY15" fmla="*/ 445938 h 1438562"/>
                <a:gd name="connsiteX16" fmla="*/ 0 w 1075202"/>
                <a:gd name="connsiteY16" fmla="*/ 240550 h 1438562"/>
                <a:gd name="connsiteX17" fmla="*/ 386189 w 1075202"/>
                <a:gd name="connsiteY17" fmla="*/ 0 h 1438562"/>
                <a:gd name="connsiteX0" fmla="*/ 225187 w 1075202"/>
                <a:gd name="connsiteY0" fmla="*/ 0 h 2195821"/>
                <a:gd name="connsiteX1" fmla="*/ 462578 w 1075202"/>
                <a:gd name="connsiteY1" fmla="*/ 1062059 h 2195821"/>
                <a:gd name="connsiteX2" fmla="*/ 674277 w 1075202"/>
                <a:gd name="connsiteY2" fmla="*/ 1216603 h 2195821"/>
                <a:gd name="connsiteX3" fmla="*/ 983737 w 1075202"/>
                <a:gd name="connsiteY3" fmla="*/ 1588141 h 2195821"/>
                <a:gd name="connsiteX4" fmla="*/ 1070413 w 1075202"/>
                <a:gd name="connsiteY4" fmla="*/ 2056274 h 2195821"/>
                <a:gd name="connsiteX5" fmla="*/ 1000699 w 1075202"/>
                <a:gd name="connsiteY5" fmla="*/ 2018604 h 2195821"/>
                <a:gd name="connsiteX6" fmla="*/ 987936 w 1075202"/>
                <a:gd name="connsiteY6" fmla="*/ 2166577 h 2195821"/>
                <a:gd name="connsiteX7" fmla="*/ 910500 w 1075202"/>
                <a:gd name="connsiteY7" fmla="*/ 2091623 h 2195821"/>
                <a:gd name="connsiteX8" fmla="*/ 879387 w 1075202"/>
                <a:gd name="connsiteY8" fmla="*/ 2194454 h 2195821"/>
                <a:gd name="connsiteX9" fmla="*/ 768280 w 1075202"/>
                <a:gd name="connsiteY9" fmla="*/ 1743573 h 2195821"/>
                <a:gd name="connsiteX10" fmla="*/ 435411 w 1075202"/>
                <a:gd name="connsiteY10" fmla="*/ 1560616 h 2195821"/>
                <a:gd name="connsiteX11" fmla="*/ 399126 w 1075202"/>
                <a:gd name="connsiteY11" fmla="*/ 1711215 h 2195821"/>
                <a:gd name="connsiteX12" fmla="*/ 435410 w 1075202"/>
                <a:gd name="connsiteY12" fmla="*/ 1932931 h 2195821"/>
                <a:gd name="connsiteX13" fmla="*/ 427038 w 1075202"/>
                <a:gd name="connsiteY13" fmla="*/ 2159547 h 2195821"/>
                <a:gd name="connsiteX14" fmla="*/ 137560 w 1075202"/>
                <a:gd name="connsiteY14" fmla="*/ 1646995 h 2195821"/>
                <a:gd name="connsiteX15" fmla="*/ 69055 w 1075202"/>
                <a:gd name="connsiteY15" fmla="*/ 1203197 h 2195821"/>
                <a:gd name="connsiteX16" fmla="*/ 0 w 1075202"/>
                <a:gd name="connsiteY16" fmla="*/ 997809 h 2195821"/>
                <a:gd name="connsiteX17" fmla="*/ 225187 w 1075202"/>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4436 w 1324451"/>
                <a:gd name="connsiteY0" fmla="*/ 0 h 2195821"/>
                <a:gd name="connsiteX1" fmla="*/ 711827 w 1324451"/>
                <a:gd name="connsiteY1" fmla="*/ 1062059 h 2195821"/>
                <a:gd name="connsiteX2" fmla="*/ 923526 w 1324451"/>
                <a:gd name="connsiteY2" fmla="*/ 1216603 h 2195821"/>
                <a:gd name="connsiteX3" fmla="*/ 1232986 w 1324451"/>
                <a:gd name="connsiteY3" fmla="*/ 1588141 h 2195821"/>
                <a:gd name="connsiteX4" fmla="*/ 1319662 w 1324451"/>
                <a:gd name="connsiteY4" fmla="*/ 2056274 h 2195821"/>
                <a:gd name="connsiteX5" fmla="*/ 1249948 w 1324451"/>
                <a:gd name="connsiteY5" fmla="*/ 2018604 h 2195821"/>
                <a:gd name="connsiteX6" fmla="*/ 1237185 w 1324451"/>
                <a:gd name="connsiteY6" fmla="*/ 2166577 h 2195821"/>
                <a:gd name="connsiteX7" fmla="*/ 1159749 w 1324451"/>
                <a:gd name="connsiteY7" fmla="*/ 2091623 h 2195821"/>
                <a:gd name="connsiteX8" fmla="*/ 1128636 w 1324451"/>
                <a:gd name="connsiteY8" fmla="*/ 2194454 h 2195821"/>
                <a:gd name="connsiteX9" fmla="*/ 1017529 w 1324451"/>
                <a:gd name="connsiteY9" fmla="*/ 1743573 h 2195821"/>
                <a:gd name="connsiteX10" fmla="*/ 684660 w 1324451"/>
                <a:gd name="connsiteY10" fmla="*/ 1560616 h 2195821"/>
                <a:gd name="connsiteX11" fmla="*/ 648375 w 1324451"/>
                <a:gd name="connsiteY11" fmla="*/ 1711215 h 2195821"/>
                <a:gd name="connsiteX12" fmla="*/ 684659 w 1324451"/>
                <a:gd name="connsiteY12" fmla="*/ 1932931 h 2195821"/>
                <a:gd name="connsiteX13" fmla="*/ 676287 w 1324451"/>
                <a:gd name="connsiteY13" fmla="*/ 2159547 h 2195821"/>
                <a:gd name="connsiteX14" fmla="*/ 386809 w 1324451"/>
                <a:gd name="connsiteY14" fmla="*/ 1646995 h 2195821"/>
                <a:gd name="connsiteX15" fmla="*/ 318304 w 1324451"/>
                <a:gd name="connsiteY15" fmla="*/ 1203197 h 2195821"/>
                <a:gd name="connsiteX16" fmla="*/ 0 w 1324451"/>
                <a:gd name="connsiteY16" fmla="*/ 334097 h 2195821"/>
                <a:gd name="connsiteX17" fmla="*/ 474436 w 1324451"/>
                <a:gd name="connsiteY17" fmla="*/ 0 h 2195821"/>
                <a:gd name="connsiteX0" fmla="*/ 478945 w 1324451"/>
                <a:gd name="connsiteY0" fmla="*/ 0 h 2198909"/>
                <a:gd name="connsiteX1" fmla="*/ 711827 w 1324451"/>
                <a:gd name="connsiteY1" fmla="*/ 1065147 h 2198909"/>
                <a:gd name="connsiteX2" fmla="*/ 923526 w 1324451"/>
                <a:gd name="connsiteY2" fmla="*/ 1219691 h 2198909"/>
                <a:gd name="connsiteX3" fmla="*/ 1232986 w 1324451"/>
                <a:gd name="connsiteY3" fmla="*/ 1591229 h 2198909"/>
                <a:gd name="connsiteX4" fmla="*/ 1319662 w 1324451"/>
                <a:gd name="connsiteY4" fmla="*/ 2059362 h 2198909"/>
                <a:gd name="connsiteX5" fmla="*/ 1249948 w 1324451"/>
                <a:gd name="connsiteY5" fmla="*/ 2021692 h 2198909"/>
                <a:gd name="connsiteX6" fmla="*/ 1237185 w 1324451"/>
                <a:gd name="connsiteY6" fmla="*/ 2169665 h 2198909"/>
                <a:gd name="connsiteX7" fmla="*/ 1159749 w 1324451"/>
                <a:gd name="connsiteY7" fmla="*/ 2094711 h 2198909"/>
                <a:gd name="connsiteX8" fmla="*/ 1128636 w 1324451"/>
                <a:gd name="connsiteY8" fmla="*/ 2197542 h 2198909"/>
                <a:gd name="connsiteX9" fmla="*/ 1017529 w 1324451"/>
                <a:gd name="connsiteY9" fmla="*/ 1746661 h 2198909"/>
                <a:gd name="connsiteX10" fmla="*/ 684660 w 1324451"/>
                <a:gd name="connsiteY10" fmla="*/ 1563704 h 2198909"/>
                <a:gd name="connsiteX11" fmla="*/ 648375 w 1324451"/>
                <a:gd name="connsiteY11" fmla="*/ 1714303 h 2198909"/>
                <a:gd name="connsiteX12" fmla="*/ 684659 w 1324451"/>
                <a:gd name="connsiteY12" fmla="*/ 1936019 h 2198909"/>
                <a:gd name="connsiteX13" fmla="*/ 676287 w 1324451"/>
                <a:gd name="connsiteY13" fmla="*/ 2162635 h 2198909"/>
                <a:gd name="connsiteX14" fmla="*/ 386809 w 1324451"/>
                <a:gd name="connsiteY14" fmla="*/ 1650083 h 2198909"/>
                <a:gd name="connsiteX15" fmla="*/ 318304 w 1324451"/>
                <a:gd name="connsiteY15" fmla="*/ 1206285 h 2198909"/>
                <a:gd name="connsiteX16" fmla="*/ 0 w 1324451"/>
                <a:gd name="connsiteY16" fmla="*/ 337185 h 2198909"/>
                <a:gd name="connsiteX17" fmla="*/ 478945 w 1324451"/>
                <a:gd name="connsiteY17" fmla="*/ 0 h 21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24451" h="2198909">
                  <a:moveTo>
                    <a:pt x="478945" y="0"/>
                  </a:moveTo>
                  <a:cubicBezTo>
                    <a:pt x="504408" y="101600"/>
                    <a:pt x="610165" y="929642"/>
                    <a:pt x="711827" y="1065147"/>
                  </a:cubicBezTo>
                  <a:cubicBezTo>
                    <a:pt x="784379" y="1111697"/>
                    <a:pt x="809274" y="1131442"/>
                    <a:pt x="923526" y="1219691"/>
                  </a:cubicBezTo>
                  <a:cubicBezTo>
                    <a:pt x="1010386" y="1307371"/>
                    <a:pt x="1166963" y="1451284"/>
                    <a:pt x="1232986" y="1591229"/>
                  </a:cubicBezTo>
                  <a:cubicBezTo>
                    <a:pt x="1266275" y="1759409"/>
                    <a:pt x="1344499" y="2025354"/>
                    <a:pt x="1319662" y="2059362"/>
                  </a:cubicBezTo>
                  <a:cubicBezTo>
                    <a:pt x="1308006" y="2071424"/>
                    <a:pt x="1281384" y="2055131"/>
                    <a:pt x="1249948" y="2021692"/>
                  </a:cubicBezTo>
                  <a:cubicBezTo>
                    <a:pt x="1252388" y="2098272"/>
                    <a:pt x="1250403" y="2157099"/>
                    <a:pt x="1237185" y="2169665"/>
                  </a:cubicBezTo>
                  <a:cubicBezTo>
                    <a:pt x="1220788" y="2181435"/>
                    <a:pt x="1190417" y="2148933"/>
                    <a:pt x="1159749" y="2094711"/>
                  </a:cubicBezTo>
                  <a:cubicBezTo>
                    <a:pt x="1150966" y="2149824"/>
                    <a:pt x="1140903" y="2189287"/>
                    <a:pt x="1128636" y="2197542"/>
                  </a:cubicBezTo>
                  <a:cubicBezTo>
                    <a:pt x="1080680" y="2220994"/>
                    <a:pt x="1014851" y="1937661"/>
                    <a:pt x="1017529" y="1746661"/>
                  </a:cubicBezTo>
                  <a:cubicBezTo>
                    <a:pt x="943533" y="1601804"/>
                    <a:pt x="747088" y="1564411"/>
                    <a:pt x="684660" y="1563704"/>
                  </a:cubicBezTo>
                  <a:cubicBezTo>
                    <a:pt x="623631" y="1575189"/>
                    <a:pt x="641425" y="1641330"/>
                    <a:pt x="648375" y="1714303"/>
                  </a:cubicBezTo>
                  <a:cubicBezTo>
                    <a:pt x="664752" y="1797723"/>
                    <a:pt x="668094" y="1871721"/>
                    <a:pt x="684659" y="1936019"/>
                  </a:cubicBezTo>
                  <a:cubicBezTo>
                    <a:pt x="751859" y="2074779"/>
                    <a:pt x="728411" y="2210291"/>
                    <a:pt x="676287" y="2162635"/>
                  </a:cubicBezTo>
                  <a:cubicBezTo>
                    <a:pt x="642620" y="2161861"/>
                    <a:pt x="524231" y="1891785"/>
                    <a:pt x="386809" y="1650083"/>
                  </a:cubicBezTo>
                  <a:cubicBezTo>
                    <a:pt x="319203" y="1502109"/>
                    <a:pt x="343938" y="1348166"/>
                    <a:pt x="318304" y="1206285"/>
                  </a:cubicBezTo>
                  <a:cubicBezTo>
                    <a:pt x="327395" y="1047084"/>
                    <a:pt x="109427" y="532299"/>
                    <a:pt x="0" y="337185"/>
                  </a:cubicBezTo>
                  <a:lnTo>
                    <a:pt x="478945" y="0"/>
                  </a:lnTo>
                  <a:close/>
                </a:path>
              </a:pathLst>
            </a:custGeom>
            <a:solidFill>
              <a:srgbClr val="FDCBA3"/>
            </a:solidFill>
            <a:ln w="9525" cap="flat">
              <a:noFill/>
              <a:prstDash val="solid"/>
              <a:miter/>
            </a:ln>
          </p:spPr>
          <p:txBody>
            <a:bodyPr rtlCol="0" anchor="ctr"/>
            <a:lstStyle/>
            <a:p>
              <a:endParaRPr lang="ko-KR" altLang="en-US" dirty="0">
                <a:solidFill>
                  <a:schemeClr val="tx1"/>
                </a:solidFill>
              </a:endParaRPr>
            </a:p>
          </p:txBody>
        </p:sp>
        <p:sp>
          <p:nvSpPr>
            <p:cNvPr id="25" name="Rounded Rectangle 4">
              <a:extLst>
                <a:ext uri="{FF2B5EF4-FFF2-40B4-BE49-F238E27FC236}">
                  <a16:creationId xmlns:a16="http://schemas.microsoft.com/office/drawing/2014/main" xmlns="" id="{DD937A81-5C37-4523-B677-5021FDB50CD2}"/>
                </a:ext>
              </a:extLst>
            </p:cNvPr>
            <p:cNvSpPr>
              <a:spLocks noChangeAspect="1"/>
            </p:cNvSpPr>
            <p:nvPr/>
          </p:nvSpPr>
          <p:spPr>
            <a:xfrm>
              <a:off x="8980510" y="3138293"/>
              <a:ext cx="267037" cy="367567"/>
            </a:xfrm>
            <a:custGeom>
              <a:avLst/>
              <a:gdLst/>
              <a:ahLst/>
              <a:cxnLst/>
              <a:rect l="l" t="t" r="r" b="b"/>
              <a:pathLst>
                <a:path w="2862291" h="3939861">
                  <a:moveTo>
                    <a:pt x="483172" y="3610747"/>
                  </a:moveTo>
                  <a:cubicBezTo>
                    <a:pt x="440599" y="3610747"/>
                    <a:pt x="406087" y="3645259"/>
                    <a:pt x="406087" y="3687832"/>
                  </a:cubicBezTo>
                  <a:cubicBezTo>
                    <a:pt x="406087" y="3730405"/>
                    <a:pt x="440599" y="3764917"/>
                    <a:pt x="483172" y="3764917"/>
                  </a:cubicBezTo>
                  <a:cubicBezTo>
                    <a:pt x="525745" y="3764917"/>
                    <a:pt x="560257" y="3730405"/>
                    <a:pt x="560257" y="3687832"/>
                  </a:cubicBezTo>
                  <a:cubicBezTo>
                    <a:pt x="560257" y="3645259"/>
                    <a:pt x="525745" y="3610747"/>
                    <a:pt x="483172" y="3610747"/>
                  </a:cubicBezTo>
                  <a:close/>
                  <a:moveTo>
                    <a:pt x="2052229" y="3610746"/>
                  </a:moveTo>
                  <a:cubicBezTo>
                    <a:pt x="2009656" y="3610746"/>
                    <a:pt x="1975144" y="3645258"/>
                    <a:pt x="1975144" y="3687831"/>
                  </a:cubicBezTo>
                  <a:cubicBezTo>
                    <a:pt x="1975144" y="3730404"/>
                    <a:pt x="2009656" y="3764916"/>
                    <a:pt x="2052229" y="3764916"/>
                  </a:cubicBezTo>
                  <a:cubicBezTo>
                    <a:pt x="2094802" y="3764916"/>
                    <a:pt x="2129314" y="3730404"/>
                    <a:pt x="2129314" y="3687831"/>
                  </a:cubicBezTo>
                  <a:cubicBezTo>
                    <a:pt x="2129314" y="3645258"/>
                    <a:pt x="2094802" y="3610746"/>
                    <a:pt x="2052229" y="3610746"/>
                  </a:cubicBezTo>
                  <a:close/>
                  <a:moveTo>
                    <a:pt x="1578923" y="1215908"/>
                  </a:moveTo>
                  <a:cubicBezTo>
                    <a:pt x="1549100" y="1215908"/>
                    <a:pt x="1524923" y="1240085"/>
                    <a:pt x="1524923" y="1269908"/>
                  </a:cubicBezTo>
                  <a:lnTo>
                    <a:pt x="1524923" y="2745908"/>
                  </a:lnTo>
                  <a:cubicBezTo>
                    <a:pt x="1524923" y="2775731"/>
                    <a:pt x="1549100" y="2799908"/>
                    <a:pt x="1578923" y="2799908"/>
                  </a:cubicBezTo>
                  <a:cubicBezTo>
                    <a:pt x="1608746" y="2799908"/>
                    <a:pt x="1632923" y="2775731"/>
                    <a:pt x="1632923" y="2745908"/>
                  </a:cubicBezTo>
                  <a:lnTo>
                    <a:pt x="1632923" y="1269908"/>
                  </a:lnTo>
                  <a:cubicBezTo>
                    <a:pt x="1632923" y="1240085"/>
                    <a:pt x="1608746" y="1215908"/>
                    <a:pt x="1578923" y="1215908"/>
                  </a:cubicBezTo>
                  <a:close/>
                  <a:moveTo>
                    <a:pt x="1318523" y="1215908"/>
                  </a:moveTo>
                  <a:cubicBezTo>
                    <a:pt x="1288700" y="1215908"/>
                    <a:pt x="1264523" y="1240085"/>
                    <a:pt x="1264523" y="1269908"/>
                  </a:cubicBezTo>
                  <a:lnTo>
                    <a:pt x="1264523" y="2745908"/>
                  </a:lnTo>
                  <a:cubicBezTo>
                    <a:pt x="1264523" y="2775731"/>
                    <a:pt x="1288700" y="2799908"/>
                    <a:pt x="1318523" y="2799908"/>
                  </a:cubicBezTo>
                  <a:cubicBezTo>
                    <a:pt x="1348346" y="2799908"/>
                    <a:pt x="1372523" y="2775731"/>
                    <a:pt x="1372523" y="2745908"/>
                  </a:cubicBezTo>
                  <a:lnTo>
                    <a:pt x="1372523" y="1269908"/>
                  </a:lnTo>
                  <a:cubicBezTo>
                    <a:pt x="1372523" y="1240085"/>
                    <a:pt x="1348346" y="1215908"/>
                    <a:pt x="1318523" y="1215908"/>
                  </a:cubicBezTo>
                  <a:close/>
                  <a:moveTo>
                    <a:pt x="1058123" y="1215908"/>
                  </a:moveTo>
                  <a:cubicBezTo>
                    <a:pt x="1028300" y="1215908"/>
                    <a:pt x="1004123" y="1240085"/>
                    <a:pt x="1004123" y="1269908"/>
                  </a:cubicBezTo>
                  <a:lnTo>
                    <a:pt x="1004123" y="2745908"/>
                  </a:lnTo>
                  <a:cubicBezTo>
                    <a:pt x="1004123" y="2775731"/>
                    <a:pt x="1028300" y="2799908"/>
                    <a:pt x="1058123" y="2799908"/>
                  </a:cubicBezTo>
                  <a:cubicBezTo>
                    <a:pt x="1087946" y="2799908"/>
                    <a:pt x="1112123" y="2775731"/>
                    <a:pt x="1112123" y="2745908"/>
                  </a:cubicBezTo>
                  <a:lnTo>
                    <a:pt x="1112123" y="1269908"/>
                  </a:lnTo>
                  <a:cubicBezTo>
                    <a:pt x="1112123" y="1240085"/>
                    <a:pt x="1087946" y="1215908"/>
                    <a:pt x="1058123" y="1215908"/>
                  </a:cubicBezTo>
                  <a:close/>
                  <a:moveTo>
                    <a:pt x="797723" y="1215908"/>
                  </a:moveTo>
                  <a:cubicBezTo>
                    <a:pt x="767900" y="1215908"/>
                    <a:pt x="743723" y="1240085"/>
                    <a:pt x="743723" y="1269908"/>
                  </a:cubicBezTo>
                  <a:lnTo>
                    <a:pt x="743723" y="2745908"/>
                  </a:lnTo>
                  <a:cubicBezTo>
                    <a:pt x="743723" y="2775731"/>
                    <a:pt x="767900" y="2799908"/>
                    <a:pt x="797723" y="2799908"/>
                  </a:cubicBezTo>
                  <a:cubicBezTo>
                    <a:pt x="827546" y="2799908"/>
                    <a:pt x="851723" y="2775731"/>
                    <a:pt x="851723" y="2745908"/>
                  </a:cubicBezTo>
                  <a:lnTo>
                    <a:pt x="851723" y="1269908"/>
                  </a:lnTo>
                  <a:cubicBezTo>
                    <a:pt x="851723" y="1240085"/>
                    <a:pt x="827546" y="1215908"/>
                    <a:pt x="797723" y="1215908"/>
                  </a:cubicBezTo>
                  <a:close/>
                  <a:moveTo>
                    <a:pt x="537323" y="1215908"/>
                  </a:moveTo>
                  <a:cubicBezTo>
                    <a:pt x="507500" y="1215908"/>
                    <a:pt x="483323" y="1240085"/>
                    <a:pt x="483323" y="1269908"/>
                  </a:cubicBezTo>
                  <a:lnTo>
                    <a:pt x="483323" y="2745908"/>
                  </a:lnTo>
                  <a:cubicBezTo>
                    <a:pt x="483323" y="2775731"/>
                    <a:pt x="507500" y="2799908"/>
                    <a:pt x="537323" y="2799908"/>
                  </a:cubicBezTo>
                  <a:cubicBezTo>
                    <a:pt x="567146" y="2799908"/>
                    <a:pt x="591323" y="2775731"/>
                    <a:pt x="591323" y="2745908"/>
                  </a:cubicBezTo>
                  <a:lnTo>
                    <a:pt x="591323" y="1269908"/>
                  </a:lnTo>
                  <a:cubicBezTo>
                    <a:pt x="591323" y="1240085"/>
                    <a:pt x="567146" y="1215908"/>
                    <a:pt x="537323" y="1215908"/>
                  </a:cubicBezTo>
                  <a:close/>
                  <a:moveTo>
                    <a:pt x="1071414" y="977717"/>
                  </a:moveTo>
                  <a:cubicBezTo>
                    <a:pt x="1014599" y="977717"/>
                    <a:pt x="965699" y="1011599"/>
                    <a:pt x="944338" y="1060494"/>
                  </a:cubicBezTo>
                  <a:lnTo>
                    <a:pt x="1198489" y="1060494"/>
                  </a:lnTo>
                  <a:cubicBezTo>
                    <a:pt x="1177129" y="1011599"/>
                    <a:pt x="1128228" y="977717"/>
                    <a:pt x="1071414" y="977717"/>
                  </a:cubicBezTo>
                  <a:close/>
                  <a:moveTo>
                    <a:pt x="872752" y="191454"/>
                  </a:moveTo>
                  <a:cubicBezTo>
                    <a:pt x="759529" y="233114"/>
                    <a:pt x="679221" y="342129"/>
                    <a:pt x="679221" y="469900"/>
                  </a:cubicBezTo>
                  <a:lnTo>
                    <a:pt x="679221" y="1060494"/>
                  </a:lnTo>
                  <a:lnTo>
                    <a:pt x="797638" y="1060494"/>
                  </a:lnTo>
                  <a:cubicBezTo>
                    <a:pt x="823919" y="933391"/>
                    <a:pt x="936512" y="837880"/>
                    <a:pt x="1071414" y="837880"/>
                  </a:cubicBezTo>
                  <a:cubicBezTo>
                    <a:pt x="1206315" y="837880"/>
                    <a:pt x="1318908" y="933391"/>
                    <a:pt x="1345190" y="1060494"/>
                  </a:cubicBezTo>
                  <a:lnTo>
                    <a:pt x="1458130" y="1060494"/>
                  </a:lnTo>
                  <a:lnTo>
                    <a:pt x="1458130" y="469900"/>
                  </a:lnTo>
                  <a:cubicBezTo>
                    <a:pt x="1458130" y="344471"/>
                    <a:pt x="1380739" y="237117"/>
                    <a:pt x="1270928" y="193418"/>
                  </a:cubicBezTo>
                  <a:cubicBezTo>
                    <a:pt x="1254126" y="208193"/>
                    <a:pt x="1231951" y="216024"/>
                    <a:pt x="1207947" y="216024"/>
                  </a:cubicBezTo>
                  <a:lnTo>
                    <a:pt x="938648" y="216024"/>
                  </a:lnTo>
                  <a:cubicBezTo>
                    <a:pt x="913362" y="216024"/>
                    <a:pt x="890106" y="207335"/>
                    <a:pt x="872752" y="191454"/>
                  </a:cubicBezTo>
                  <a:close/>
                  <a:moveTo>
                    <a:pt x="938648" y="0"/>
                  </a:moveTo>
                  <a:lnTo>
                    <a:pt x="1207947" y="0"/>
                  </a:lnTo>
                  <a:cubicBezTo>
                    <a:pt x="1249829" y="0"/>
                    <a:pt x="1286143" y="23838"/>
                    <a:pt x="1302947" y="59260"/>
                  </a:cubicBezTo>
                  <a:cubicBezTo>
                    <a:pt x="1459619" y="107029"/>
                    <a:pt x="1572731" y="253123"/>
                    <a:pt x="1572731" y="425635"/>
                  </a:cubicBezTo>
                  <a:lnTo>
                    <a:pt x="1572731" y="1062970"/>
                  </a:lnTo>
                  <a:cubicBezTo>
                    <a:pt x="1700463" y="1074093"/>
                    <a:pt x="1800202" y="1181663"/>
                    <a:pt x="1800202" y="1312527"/>
                  </a:cubicBezTo>
                  <a:lnTo>
                    <a:pt x="1800202" y="2703289"/>
                  </a:lnTo>
                  <a:cubicBezTo>
                    <a:pt x="1800202" y="2833087"/>
                    <a:pt x="1702083" y="2939968"/>
                    <a:pt x="1575831" y="2952534"/>
                  </a:cubicBezTo>
                  <a:lnTo>
                    <a:pt x="1539130" y="3099337"/>
                  </a:lnTo>
                  <a:lnTo>
                    <a:pt x="1377130" y="3099337"/>
                  </a:lnTo>
                  <a:lnTo>
                    <a:pt x="1341126" y="2955322"/>
                  </a:lnTo>
                  <a:lnTo>
                    <a:pt x="743221" y="2955322"/>
                  </a:lnTo>
                  <a:lnTo>
                    <a:pt x="707217" y="3099338"/>
                  </a:lnTo>
                  <a:lnTo>
                    <a:pt x="2063557" y="3099338"/>
                  </a:lnTo>
                  <a:lnTo>
                    <a:pt x="2063557" y="924090"/>
                  </a:lnTo>
                  <a:cubicBezTo>
                    <a:pt x="2063557" y="873822"/>
                    <a:pt x="2088497" y="829380"/>
                    <a:pt x="2128246" y="804684"/>
                  </a:cubicBezTo>
                  <a:cubicBezTo>
                    <a:pt x="2129584" y="799633"/>
                    <a:pt x="2132808" y="796081"/>
                    <a:pt x="2136234" y="792655"/>
                  </a:cubicBezTo>
                  <a:lnTo>
                    <a:pt x="2607705" y="321183"/>
                  </a:lnTo>
                  <a:cubicBezTo>
                    <a:pt x="2636744" y="292144"/>
                    <a:pt x="2674804" y="277625"/>
                    <a:pt x="2712864" y="277625"/>
                  </a:cubicBezTo>
                  <a:cubicBezTo>
                    <a:pt x="2750924" y="277625"/>
                    <a:pt x="2788985" y="292144"/>
                    <a:pt x="2818024" y="321183"/>
                  </a:cubicBezTo>
                  <a:lnTo>
                    <a:pt x="2862291" y="365451"/>
                  </a:lnTo>
                  <a:cubicBezTo>
                    <a:pt x="2920370" y="423529"/>
                    <a:pt x="2920370" y="517692"/>
                    <a:pt x="2862291" y="575770"/>
                  </a:cubicBezTo>
                  <a:lnTo>
                    <a:pt x="2423597" y="1014465"/>
                  </a:lnTo>
                  <a:lnTo>
                    <a:pt x="2423597" y="3310659"/>
                  </a:lnTo>
                  <a:cubicBezTo>
                    <a:pt x="2423597" y="3392794"/>
                    <a:pt x="2357014" y="3459377"/>
                    <a:pt x="2274879" y="3459377"/>
                  </a:cubicBezTo>
                  <a:lnTo>
                    <a:pt x="2247260" y="3459377"/>
                  </a:lnTo>
                  <a:lnTo>
                    <a:pt x="2157276" y="3459377"/>
                  </a:lnTo>
                  <a:cubicBezTo>
                    <a:pt x="2244145" y="3498679"/>
                    <a:pt x="2304259" y="3586235"/>
                    <a:pt x="2304259" y="3687831"/>
                  </a:cubicBezTo>
                  <a:cubicBezTo>
                    <a:pt x="2304259" y="3827023"/>
                    <a:pt x="2191422" y="3939860"/>
                    <a:pt x="2052230" y="3939860"/>
                  </a:cubicBezTo>
                  <a:cubicBezTo>
                    <a:pt x="1913038" y="3939860"/>
                    <a:pt x="1800201" y="3827023"/>
                    <a:pt x="1800201" y="3687831"/>
                  </a:cubicBezTo>
                  <a:cubicBezTo>
                    <a:pt x="1800201" y="3586235"/>
                    <a:pt x="1860315" y="3498679"/>
                    <a:pt x="1947184" y="3459377"/>
                  </a:cubicBezTo>
                  <a:lnTo>
                    <a:pt x="588218" y="3459378"/>
                  </a:lnTo>
                  <a:cubicBezTo>
                    <a:pt x="675087" y="3498679"/>
                    <a:pt x="735202" y="3586235"/>
                    <a:pt x="735202" y="3687832"/>
                  </a:cubicBezTo>
                  <a:cubicBezTo>
                    <a:pt x="735202" y="3827024"/>
                    <a:pt x="622365" y="3939861"/>
                    <a:pt x="483173" y="3939861"/>
                  </a:cubicBezTo>
                  <a:cubicBezTo>
                    <a:pt x="343981" y="3939861"/>
                    <a:pt x="231144" y="3827024"/>
                    <a:pt x="231144" y="3687832"/>
                  </a:cubicBezTo>
                  <a:cubicBezTo>
                    <a:pt x="231144" y="3586235"/>
                    <a:pt x="291259" y="3498679"/>
                    <a:pt x="378128" y="3459378"/>
                  </a:cubicBezTo>
                  <a:lnTo>
                    <a:pt x="148718" y="3459378"/>
                  </a:lnTo>
                  <a:cubicBezTo>
                    <a:pt x="66583" y="3459378"/>
                    <a:pt x="0" y="3392795"/>
                    <a:pt x="0" y="3310660"/>
                  </a:cubicBezTo>
                  <a:lnTo>
                    <a:pt x="0" y="3248056"/>
                  </a:lnTo>
                  <a:cubicBezTo>
                    <a:pt x="0" y="3165921"/>
                    <a:pt x="66583" y="3099338"/>
                    <a:pt x="148718" y="3099338"/>
                  </a:cubicBezTo>
                  <a:lnTo>
                    <a:pt x="544674" y="3099338"/>
                  </a:lnTo>
                  <a:lnTo>
                    <a:pt x="507859" y="2952075"/>
                  </a:lnTo>
                  <a:cubicBezTo>
                    <a:pt x="383796" y="2937382"/>
                    <a:pt x="288034" y="2831519"/>
                    <a:pt x="288034" y="2703289"/>
                  </a:cubicBezTo>
                  <a:lnTo>
                    <a:pt x="288034" y="1312527"/>
                  </a:lnTo>
                  <a:cubicBezTo>
                    <a:pt x="288034" y="1173333"/>
                    <a:pt x="400873" y="1060494"/>
                    <a:pt x="540067" y="1060494"/>
                  </a:cubicBezTo>
                  <a:lnTo>
                    <a:pt x="564619" y="1060494"/>
                  </a:lnTo>
                  <a:lnTo>
                    <a:pt x="564619" y="425635"/>
                  </a:lnTo>
                  <a:cubicBezTo>
                    <a:pt x="564619" y="248812"/>
                    <a:pt x="683454" y="99744"/>
                    <a:pt x="846095" y="55630"/>
                  </a:cubicBezTo>
                  <a:cubicBezTo>
                    <a:pt x="863191" y="22078"/>
                    <a:pt x="898341" y="0"/>
                    <a:pt x="938648" y="0"/>
                  </a:cubicBez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26" name="Rectangle 41">
              <a:extLst>
                <a:ext uri="{FF2B5EF4-FFF2-40B4-BE49-F238E27FC236}">
                  <a16:creationId xmlns:a16="http://schemas.microsoft.com/office/drawing/2014/main" xmlns="" id="{2BAEA2A2-4D5F-4BDD-B2B1-0A5512B213CF}"/>
                </a:ext>
              </a:extLst>
            </p:cNvPr>
            <p:cNvSpPr>
              <a:spLocks/>
            </p:cNvSpPr>
            <p:nvPr/>
          </p:nvSpPr>
          <p:spPr>
            <a:xfrm>
              <a:off x="9600365" y="3504870"/>
              <a:ext cx="305934" cy="305934"/>
            </a:xfrm>
            <a:custGeom>
              <a:avLst/>
              <a:gdLst/>
              <a:ahLst/>
              <a:cxnLst/>
              <a:rect l="l" t="t" r="r" b="b"/>
              <a:pathLst>
                <a:path w="3888423" h="3970014">
                  <a:moveTo>
                    <a:pt x="1259577" y="2471243"/>
                  </a:moveTo>
                  <a:cubicBezTo>
                    <a:pt x="1293292" y="2471243"/>
                    <a:pt x="1320623" y="2543205"/>
                    <a:pt x="1320623" y="2631975"/>
                  </a:cubicBezTo>
                  <a:cubicBezTo>
                    <a:pt x="1320623" y="2720745"/>
                    <a:pt x="1293292" y="2792707"/>
                    <a:pt x="1259577" y="2792707"/>
                  </a:cubicBezTo>
                  <a:cubicBezTo>
                    <a:pt x="1225862" y="2792707"/>
                    <a:pt x="1198531" y="2720745"/>
                    <a:pt x="1198531" y="2631975"/>
                  </a:cubicBezTo>
                  <a:cubicBezTo>
                    <a:pt x="1198531" y="2543205"/>
                    <a:pt x="1225862" y="2471243"/>
                    <a:pt x="1259577" y="2471243"/>
                  </a:cubicBezTo>
                  <a:close/>
                  <a:moveTo>
                    <a:pt x="1710471" y="2470362"/>
                  </a:moveTo>
                  <a:cubicBezTo>
                    <a:pt x="1741030" y="2470028"/>
                    <a:pt x="1768823" y="2488083"/>
                    <a:pt x="1781169" y="2516203"/>
                  </a:cubicBezTo>
                  <a:cubicBezTo>
                    <a:pt x="1793845" y="2545068"/>
                    <a:pt x="1787700" y="2578742"/>
                    <a:pt x="1765642" y="2601268"/>
                  </a:cubicBezTo>
                  <a:cubicBezTo>
                    <a:pt x="1750827" y="2616399"/>
                    <a:pt x="1730831" y="2624459"/>
                    <a:pt x="1710472" y="2623745"/>
                  </a:cubicBezTo>
                  <a:close/>
                  <a:moveTo>
                    <a:pt x="2456093" y="2374056"/>
                  </a:moveTo>
                  <a:lnTo>
                    <a:pt x="2456093" y="2889893"/>
                  </a:lnTo>
                  <a:lnTo>
                    <a:pt x="2566690" y="2889893"/>
                  </a:lnTo>
                  <a:lnTo>
                    <a:pt x="2566690" y="2706284"/>
                  </a:lnTo>
                  <a:lnTo>
                    <a:pt x="2632197" y="2884955"/>
                  </a:lnTo>
                  <a:lnTo>
                    <a:pt x="2635843" y="2883618"/>
                  </a:lnTo>
                  <a:lnTo>
                    <a:pt x="2635843" y="2889893"/>
                  </a:lnTo>
                  <a:lnTo>
                    <a:pt x="2746439" y="2889893"/>
                  </a:lnTo>
                  <a:lnTo>
                    <a:pt x="2746439" y="2374056"/>
                  </a:lnTo>
                  <a:lnTo>
                    <a:pt x="2635843" y="2374056"/>
                  </a:lnTo>
                  <a:lnTo>
                    <a:pt x="2635843" y="2573614"/>
                  </a:lnTo>
                  <a:lnTo>
                    <a:pt x="2566690" y="2385000"/>
                  </a:lnTo>
                  <a:lnTo>
                    <a:pt x="2566690" y="2374056"/>
                  </a:lnTo>
                  <a:close/>
                  <a:moveTo>
                    <a:pt x="2032426" y="2374056"/>
                  </a:moveTo>
                  <a:lnTo>
                    <a:pt x="2032426" y="2889895"/>
                  </a:lnTo>
                  <a:lnTo>
                    <a:pt x="2115405" y="2889895"/>
                  </a:lnTo>
                  <a:lnTo>
                    <a:pt x="2143023" y="2889895"/>
                  </a:lnTo>
                  <a:lnTo>
                    <a:pt x="2308949" y="2889895"/>
                  </a:lnTo>
                  <a:lnTo>
                    <a:pt x="2308949" y="2779299"/>
                  </a:lnTo>
                  <a:lnTo>
                    <a:pt x="2143023" y="2779299"/>
                  </a:lnTo>
                  <a:lnTo>
                    <a:pt x="2143023" y="2686401"/>
                  </a:lnTo>
                  <a:lnTo>
                    <a:pt x="2308949" y="2686401"/>
                  </a:lnTo>
                  <a:lnTo>
                    <a:pt x="2308949" y="2575804"/>
                  </a:lnTo>
                  <a:lnTo>
                    <a:pt x="2143023" y="2575804"/>
                  </a:lnTo>
                  <a:lnTo>
                    <a:pt x="2143023" y="2484653"/>
                  </a:lnTo>
                  <a:lnTo>
                    <a:pt x="2308949" y="2484653"/>
                  </a:lnTo>
                  <a:lnTo>
                    <a:pt x="2308949" y="2374056"/>
                  </a:lnTo>
                  <a:lnTo>
                    <a:pt x="2143023" y="2374056"/>
                  </a:lnTo>
                  <a:lnTo>
                    <a:pt x="2115405" y="2374056"/>
                  </a:lnTo>
                  <a:close/>
                  <a:moveTo>
                    <a:pt x="1259577" y="2374056"/>
                  </a:moveTo>
                  <a:cubicBezTo>
                    <a:pt x="1172187" y="2374056"/>
                    <a:pt x="1101344" y="2489530"/>
                    <a:pt x="1101344" y="2631975"/>
                  </a:cubicBezTo>
                  <a:cubicBezTo>
                    <a:pt x="1101344" y="2774420"/>
                    <a:pt x="1172187" y="2889894"/>
                    <a:pt x="1259577" y="2889894"/>
                  </a:cubicBezTo>
                  <a:cubicBezTo>
                    <a:pt x="1346967" y="2889894"/>
                    <a:pt x="1417810" y="2774420"/>
                    <a:pt x="1417810" y="2631975"/>
                  </a:cubicBezTo>
                  <a:cubicBezTo>
                    <a:pt x="1417810" y="2489530"/>
                    <a:pt x="1346967" y="2374056"/>
                    <a:pt x="1259577" y="2374056"/>
                  </a:cubicBezTo>
                  <a:close/>
                  <a:moveTo>
                    <a:pt x="1599876" y="2366688"/>
                  </a:moveTo>
                  <a:lnTo>
                    <a:pt x="1599875" y="2882524"/>
                  </a:lnTo>
                  <a:lnTo>
                    <a:pt x="1710472" y="2882525"/>
                  </a:lnTo>
                  <a:lnTo>
                    <a:pt x="1710472" y="2723975"/>
                  </a:lnTo>
                  <a:cubicBezTo>
                    <a:pt x="1757507" y="2725624"/>
                    <a:pt x="1803701" y="2707003"/>
                    <a:pt x="1837929" y="2672047"/>
                  </a:cubicBezTo>
                  <a:cubicBezTo>
                    <a:pt x="1888884" y="2620006"/>
                    <a:pt x="1903084" y="2542214"/>
                    <a:pt x="1873801" y="2475527"/>
                  </a:cubicBezTo>
                  <a:cubicBezTo>
                    <a:pt x="1845275" y="2410565"/>
                    <a:pt x="1781067" y="2368851"/>
                    <a:pt x="1710472" y="2369624"/>
                  </a:cubicBezTo>
                  <a:lnTo>
                    <a:pt x="1710471" y="2366688"/>
                  </a:lnTo>
                  <a:close/>
                  <a:moveTo>
                    <a:pt x="920754" y="2169815"/>
                  </a:moveTo>
                  <a:lnTo>
                    <a:pt x="3008986" y="2169815"/>
                  </a:lnTo>
                  <a:lnTo>
                    <a:pt x="3008986" y="3105919"/>
                  </a:lnTo>
                  <a:lnTo>
                    <a:pt x="920754" y="3105919"/>
                  </a:lnTo>
                  <a:close/>
                  <a:moveTo>
                    <a:pt x="632722" y="1985007"/>
                  </a:moveTo>
                  <a:lnTo>
                    <a:pt x="632722" y="3321943"/>
                  </a:lnTo>
                  <a:lnTo>
                    <a:pt x="3297018" y="3321943"/>
                  </a:lnTo>
                  <a:lnTo>
                    <a:pt x="3297018" y="1985007"/>
                  </a:lnTo>
                  <a:close/>
                  <a:moveTo>
                    <a:pt x="2657019" y="761679"/>
                  </a:moveTo>
                  <a:lnTo>
                    <a:pt x="2760733" y="1606387"/>
                  </a:lnTo>
                  <a:lnTo>
                    <a:pt x="2761762" y="1614761"/>
                  </a:lnTo>
                  <a:lnTo>
                    <a:pt x="2762330" y="1614691"/>
                  </a:lnTo>
                  <a:cubicBezTo>
                    <a:pt x="2780335" y="1740615"/>
                    <a:pt x="2862522" y="1833408"/>
                    <a:pt x="2948897" y="1824230"/>
                  </a:cubicBezTo>
                  <a:cubicBezTo>
                    <a:pt x="3036464" y="1814924"/>
                    <a:pt x="3095979" y="1704243"/>
                    <a:pt x="3083047" y="1575312"/>
                  </a:cubicBezTo>
                  <a:lnTo>
                    <a:pt x="3083347" y="1575275"/>
                  </a:lnTo>
                  <a:lnTo>
                    <a:pt x="2983448" y="761679"/>
                  </a:lnTo>
                  <a:close/>
                  <a:moveTo>
                    <a:pt x="2205921" y="761679"/>
                  </a:moveTo>
                  <a:lnTo>
                    <a:pt x="2264137" y="1594263"/>
                  </a:lnTo>
                  <a:cubicBezTo>
                    <a:pt x="2264333" y="1597068"/>
                    <a:pt x="2264530" y="1599874"/>
                    <a:pt x="2264726" y="1602679"/>
                  </a:cubicBezTo>
                  <a:lnTo>
                    <a:pt x="2265297" y="1602640"/>
                  </a:lnTo>
                  <a:cubicBezTo>
                    <a:pt x="2276686" y="1729333"/>
                    <a:pt x="2353905" y="1826300"/>
                    <a:pt x="2440641" y="1821655"/>
                  </a:cubicBezTo>
                  <a:cubicBezTo>
                    <a:pt x="2528577" y="1816945"/>
                    <a:pt x="2593802" y="1709530"/>
                    <a:pt x="2587636" y="1580099"/>
                  </a:cubicBezTo>
                  <a:lnTo>
                    <a:pt x="2587937" y="1580078"/>
                  </a:lnTo>
                  <a:lnTo>
                    <a:pt x="2530706" y="761679"/>
                  </a:lnTo>
                  <a:close/>
                  <a:moveTo>
                    <a:pt x="1761700" y="761679"/>
                  </a:moveTo>
                  <a:cubicBezTo>
                    <a:pt x="1761699" y="1032443"/>
                    <a:pt x="1761699" y="1303208"/>
                    <a:pt x="1761698" y="1573972"/>
                  </a:cubicBezTo>
                  <a:lnTo>
                    <a:pt x="1761698" y="1582410"/>
                  </a:lnTo>
                  <a:lnTo>
                    <a:pt x="1762270" y="1582410"/>
                  </a:lnTo>
                  <a:cubicBezTo>
                    <a:pt x="1764795" y="1709590"/>
                    <a:pt x="1835062" y="1811707"/>
                    <a:pt x="1921910" y="1813122"/>
                  </a:cubicBezTo>
                  <a:cubicBezTo>
                    <a:pt x="2009960" y="1814558"/>
                    <a:pt x="2082519" y="1711955"/>
                    <a:pt x="2085398" y="1582410"/>
                  </a:cubicBezTo>
                  <a:lnTo>
                    <a:pt x="2085698" y="1582410"/>
                  </a:lnTo>
                  <a:cubicBezTo>
                    <a:pt x="2085698" y="1308834"/>
                    <a:pt x="2085698" y="1035256"/>
                    <a:pt x="2085696" y="761679"/>
                  </a:cubicBezTo>
                  <a:close/>
                  <a:moveTo>
                    <a:pt x="3411320" y="761678"/>
                  </a:moveTo>
                  <a:lnTo>
                    <a:pt x="3078803" y="761679"/>
                  </a:lnTo>
                  <a:lnTo>
                    <a:pt x="3277545" y="1622538"/>
                  </a:lnTo>
                  <a:lnTo>
                    <a:pt x="3279443" y="1630759"/>
                  </a:lnTo>
                  <a:lnTo>
                    <a:pt x="3280000" y="1630631"/>
                  </a:lnTo>
                  <a:cubicBezTo>
                    <a:pt x="3311069" y="1753983"/>
                    <a:pt x="3402507" y="1837676"/>
                    <a:pt x="3487448" y="1819520"/>
                  </a:cubicBezTo>
                  <a:cubicBezTo>
                    <a:pt x="3573564" y="1801112"/>
                    <a:pt x="3621183" y="1684815"/>
                    <a:pt x="3594846" y="1557943"/>
                  </a:cubicBezTo>
                  <a:lnTo>
                    <a:pt x="3595140" y="1557876"/>
                  </a:lnTo>
                  <a:close/>
                  <a:moveTo>
                    <a:pt x="1633002" y="761678"/>
                  </a:moveTo>
                  <a:lnTo>
                    <a:pt x="1308563" y="761679"/>
                  </a:lnTo>
                  <a:lnTo>
                    <a:pt x="1266057" y="1572672"/>
                  </a:lnTo>
                  <a:lnTo>
                    <a:pt x="1265616" y="1581099"/>
                  </a:lnTo>
                  <a:lnTo>
                    <a:pt x="1266187" y="1581128"/>
                  </a:lnTo>
                  <a:cubicBezTo>
                    <a:pt x="1262052" y="1708267"/>
                    <a:pt x="1326878" y="1813921"/>
                    <a:pt x="1413534" y="1819881"/>
                  </a:cubicBezTo>
                  <a:cubicBezTo>
                    <a:pt x="1501387" y="1825922"/>
                    <a:pt x="1579217" y="1727257"/>
                    <a:pt x="1588872" y="1598040"/>
                  </a:cubicBezTo>
                  <a:lnTo>
                    <a:pt x="1589172" y="1598055"/>
                  </a:lnTo>
                  <a:close/>
                  <a:moveTo>
                    <a:pt x="863949" y="761678"/>
                  </a:moveTo>
                  <a:lnTo>
                    <a:pt x="765078" y="1566901"/>
                  </a:lnTo>
                  <a:lnTo>
                    <a:pt x="764050" y="1575275"/>
                  </a:lnTo>
                  <a:lnTo>
                    <a:pt x="764617" y="1575345"/>
                  </a:lnTo>
                  <a:cubicBezTo>
                    <a:pt x="751624" y="1701884"/>
                    <a:pt x="808922" y="1811803"/>
                    <a:pt x="894951" y="1823794"/>
                  </a:cubicBezTo>
                  <a:cubicBezTo>
                    <a:pt x="982168" y="1835949"/>
                    <a:pt x="1066691" y="1742953"/>
                    <a:pt x="1085336" y="1614724"/>
                  </a:cubicBezTo>
                  <a:lnTo>
                    <a:pt x="1085635" y="1614761"/>
                  </a:lnTo>
                  <a:lnTo>
                    <a:pt x="1190378" y="761679"/>
                  </a:lnTo>
                  <a:close/>
                  <a:moveTo>
                    <a:pt x="295535" y="441623"/>
                  </a:moveTo>
                  <a:lnTo>
                    <a:pt x="3583899" y="441623"/>
                  </a:lnTo>
                  <a:cubicBezTo>
                    <a:pt x="3610412" y="441623"/>
                    <a:pt x="3631905" y="463116"/>
                    <a:pt x="3631905" y="489629"/>
                  </a:cubicBezTo>
                  <a:lnTo>
                    <a:pt x="3631905" y="655863"/>
                  </a:lnTo>
                  <a:lnTo>
                    <a:pt x="3884522" y="1666330"/>
                  </a:lnTo>
                  <a:cubicBezTo>
                    <a:pt x="3909974" y="1748325"/>
                    <a:pt x="3809191" y="1900953"/>
                    <a:pt x="3631905" y="1666330"/>
                  </a:cubicBezTo>
                  <a:lnTo>
                    <a:pt x="3631905" y="3970014"/>
                  </a:lnTo>
                  <a:lnTo>
                    <a:pt x="247529" y="3970014"/>
                  </a:lnTo>
                  <a:lnTo>
                    <a:pt x="247529" y="1768425"/>
                  </a:lnTo>
                  <a:cubicBezTo>
                    <a:pt x="263724" y="1795996"/>
                    <a:pt x="288366" y="1813812"/>
                    <a:pt x="317369" y="1820473"/>
                  </a:cubicBezTo>
                  <a:cubicBezTo>
                    <a:pt x="403196" y="1840184"/>
                    <a:pt x="495502" y="1754908"/>
                    <a:pt x="525251" y="1628793"/>
                  </a:cubicBezTo>
                  <a:lnTo>
                    <a:pt x="525545" y="1628855"/>
                  </a:lnTo>
                  <a:lnTo>
                    <a:pt x="709866" y="761679"/>
                  </a:lnTo>
                  <a:lnTo>
                    <a:pt x="378634" y="761679"/>
                  </a:lnTo>
                  <a:lnTo>
                    <a:pt x="210380" y="1553239"/>
                  </a:lnTo>
                  <a:lnTo>
                    <a:pt x="208625" y="1561492"/>
                  </a:lnTo>
                  <a:lnTo>
                    <a:pt x="209185" y="1561611"/>
                  </a:lnTo>
                  <a:cubicBezTo>
                    <a:pt x="202164" y="1598200"/>
                    <a:pt x="201274" y="1633895"/>
                    <a:pt x="207433" y="1666330"/>
                  </a:cubicBezTo>
                  <a:cubicBezTo>
                    <a:pt x="113985" y="1883037"/>
                    <a:pt x="-32319" y="1816968"/>
                    <a:pt x="6372" y="1666330"/>
                  </a:cubicBezTo>
                  <a:lnTo>
                    <a:pt x="249769" y="692744"/>
                  </a:lnTo>
                  <a:cubicBezTo>
                    <a:pt x="247993" y="689334"/>
                    <a:pt x="247529" y="685546"/>
                    <a:pt x="247529" y="681649"/>
                  </a:cubicBezTo>
                  <a:lnTo>
                    <a:pt x="247529" y="489629"/>
                  </a:lnTo>
                  <a:cubicBezTo>
                    <a:pt x="247529" y="463116"/>
                    <a:pt x="269022" y="441623"/>
                    <a:pt x="295535" y="441623"/>
                  </a:cubicBezTo>
                  <a:close/>
                  <a:moveTo>
                    <a:pt x="307785" y="0"/>
                  </a:moveTo>
                  <a:lnTo>
                    <a:pt x="3571649" y="0"/>
                  </a:lnTo>
                  <a:cubicBezTo>
                    <a:pt x="3604927" y="0"/>
                    <a:pt x="3631905" y="26978"/>
                    <a:pt x="3631905" y="60256"/>
                  </a:cubicBezTo>
                  <a:lnTo>
                    <a:pt x="3631905" y="301273"/>
                  </a:lnTo>
                  <a:cubicBezTo>
                    <a:pt x="3631905" y="334551"/>
                    <a:pt x="3604927" y="361529"/>
                    <a:pt x="3571649" y="361529"/>
                  </a:cubicBezTo>
                  <a:lnTo>
                    <a:pt x="307785" y="361529"/>
                  </a:lnTo>
                  <a:cubicBezTo>
                    <a:pt x="274507" y="361529"/>
                    <a:pt x="247529" y="334551"/>
                    <a:pt x="247529" y="301273"/>
                  </a:cubicBezTo>
                  <a:lnTo>
                    <a:pt x="247529" y="60256"/>
                  </a:lnTo>
                  <a:cubicBezTo>
                    <a:pt x="247529" y="26978"/>
                    <a:pt x="274507" y="0"/>
                    <a:pt x="307785"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27" name="Isosceles Triangle 3">
              <a:extLst>
                <a:ext uri="{FF2B5EF4-FFF2-40B4-BE49-F238E27FC236}">
                  <a16:creationId xmlns:a16="http://schemas.microsoft.com/office/drawing/2014/main" xmlns="" id="{B31AEB9F-466F-4C02-9966-269D695D3AAB}"/>
                </a:ext>
              </a:extLst>
            </p:cNvPr>
            <p:cNvSpPr>
              <a:spLocks noChangeAspect="1"/>
            </p:cNvSpPr>
            <p:nvPr/>
          </p:nvSpPr>
          <p:spPr>
            <a:xfrm>
              <a:off x="9031514" y="3661877"/>
              <a:ext cx="305645" cy="305933"/>
            </a:xfrm>
            <a:custGeom>
              <a:avLst/>
              <a:gdLst/>
              <a:ahLst/>
              <a:cxnLst/>
              <a:rect l="l" t="t" r="r" b="b"/>
              <a:pathLst>
                <a:path w="3935086" h="3938802">
                  <a:moveTo>
                    <a:pt x="1861742" y="3314001"/>
                  </a:moveTo>
                  <a:cubicBezTo>
                    <a:pt x="1921395" y="3314001"/>
                    <a:pt x="1969754" y="3362360"/>
                    <a:pt x="1969754" y="3422013"/>
                  </a:cubicBezTo>
                  <a:cubicBezTo>
                    <a:pt x="1969754" y="3481666"/>
                    <a:pt x="1921395" y="3530025"/>
                    <a:pt x="1861742" y="3530025"/>
                  </a:cubicBezTo>
                  <a:cubicBezTo>
                    <a:pt x="1802089" y="3530025"/>
                    <a:pt x="1753730" y="3481666"/>
                    <a:pt x="1753730" y="3422013"/>
                  </a:cubicBezTo>
                  <a:cubicBezTo>
                    <a:pt x="1753730" y="3362360"/>
                    <a:pt x="1802089" y="3314001"/>
                    <a:pt x="1861742" y="3314001"/>
                  </a:cubicBezTo>
                  <a:close/>
                  <a:moveTo>
                    <a:pt x="2097646" y="2118753"/>
                  </a:moveTo>
                  <a:lnTo>
                    <a:pt x="2097646" y="2478753"/>
                  </a:lnTo>
                  <a:lnTo>
                    <a:pt x="2457646" y="2478753"/>
                  </a:lnTo>
                  <a:lnTo>
                    <a:pt x="2457646" y="2118753"/>
                  </a:lnTo>
                  <a:close/>
                  <a:moveTo>
                    <a:pt x="1476536" y="2118753"/>
                  </a:moveTo>
                  <a:lnTo>
                    <a:pt x="1476536" y="2478753"/>
                  </a:lnTo>
                  <a:lnTo>
                    <a:pt x="1836536" y="2478753"/>
                  </a:lnTo>
                  <a:lnTo>
                    <a:pt x="1836536" y="2118753"/>
                  </a:lnTo>
                  <a:close/>
                  <a:moveTo>
                    <a:pt x="2097646" y="1539638"/>
                  </a:moveTo>
                  <a:lnTo>
                    <a:pt x="2097646" y="1899638"/>
                  </a:lnTo>
                  <a:lnTo>
                    <a:pt x="2457646" y="1899638"/>
                  </a:lnTo>
                  <a:lnTo>
                    <a:pt x="2457646" y="1539638"/>
                  </a:lnTo>
                  <a:close/>
                  <a:moveTo>
                    <a:pt x="1476536" y="1539638"/>
                  </a:moveTo>
                  <a:lnTo>
                    <a:pt x="1476536" y="1899638"/>
                  </a:lnTo>
                  <a:lnTo>
                    <a:pt x="1836536" y="1899638"/>
                  </a:lnTo>
                  <a:lnTo>
                    <a:pt x="1836536" y="1539638"/>
                  </a:lnTo>
                  <a:close/>
                  <a:moveTo>
                    <a:pt x="1989788" y="770570"/>
                  </a:moveTo>
                  <a:lnTo>
                    <a:pt x="3429788" y="1850570"/>
                  </a:lnTo>
                  <a:lnTo>
                    <a:pt x="3430108" y="1850570"/>
                  </a:lnTo>
                  <a:lnTo>
                    <a:pt x="3430108" y="3938802"/>
                  </a:lnTo>
                  <a:lnTo>
                    <a:pt x="2265771" y="3938802"/>
                  </a:lnTo>
                  <a:lnTo>
                    <a:pt x="2265771" y="2786674"/>
                  </a:lnTo>
                  <a:lnTo>
                    <a:pt x="1669844" y="2786674"/>
                  </a:lnTo>
                  <a:lnTo>
                    <a:pt x="1669844" y="3938802"/>
                  </a:lnTo>
                  <a:lnTo>
                    <a:pt x="549788" y="3938802"/>
                  </a:lnTo>
                  <a:lnTo>
                    <a:pt x="549788" y="1850570"/>
                  </a:lnTo>
                  <a:close/>
                  <a:moveTo>
                    <a:pt x="1969233" y="1003"/>
                  </a:moveTo>
                  <a:cubicBezTo>
                    <a:pt x="1995162" y="-2644"/>
                    <a:pt x="2022483" y="3601"/>
                    <a:pt x="2045048" y="20601"/>
                  </a:cubicBezTo>
                  <a:lnTo>
                    <a:pt x="3894333" y="1413834"/>
                  </a:lnTo>
                  <a:cubicBezTo>
                    <a:pt x="3939464" y="1447835"/>
                    <a:pt x="3948486" y="1511986"/>
                    <a:pt x="3914485" y="1557117"/>
                  </a:cubicBezTo>
                  <a:lnTo>
                    <a:pt x="3756006" y="1767472"/>
                  </a:lnTo>
                  <a:cubicBezTo>
                    <a:pt x="3722004" y="1812603"/>
                    <a:pt x="3657854" y="1821626"/>
                    <a:pt x="3612722" y="1787625"/>
                  </a:cubicBezTo>
                  <a:lnTo>
                    <a:pt x="1967544" y="548164"/>
                  </a:lnTo>
                  <a:lnTo>
                    <a:pt x="322364" y="1787626"/>
                  </a:lnTo>
                  <a:cubicBezTo>
                    <a:pt x="277233" y="1821627"/>
                    <a:pt x="213082" y="1812604"/>
                    <a:pt x="179080" y="1767473"/>
                  </a:cubicBezTo>
                  <a:lnTo>
                    <a:pt x="20601" y="1557118"/>
                  </a:lnTo>
                  <a:cubicBezTo>
                    <a:pt x="-13400" y="1511987"/>
                    <a:pt x="-4378" y="1447836"/>
                    <a:pt x="40754" y="1413835"/>
                  </a:cubicBezTo>
                  <a:lnTo>
                    <a:pt x="1890038" y="20602"/>
                  </a:lnTo>
                  <a:cubicBezTo>
                    <a:pt x="1912604" y="3602"/>
                    <a:pt x="1939924" y="-2643"/>
                    <a:pt x="1965854" y="1004"/>
                  </a:cubicBezTo>
                  <a:lnTo>
                    <a:pt x="1967542" y="1586"/>
                  </a:lnTo>
                  <a:cubicBezTo>
                    <a:pt x="1968071" y="1171"/>
                    <a:pt x="1968652" y="1085"/>
                    <a:pt x="1969233" y="1003"/>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8" name="Pie 2">
              <a:extLst>
                <a:ext uri="{FF2B5EF4-FFF2-40B4-BE49-F238E27FC236}">
                  <a16:creationId xmlns:a16="http://schemas.microsoft.com/office/drawing/2014/main" xmlns="" id="{DCC952D8-8547-4670-AD7A-BD37554CD03A}"/>
                </a:ext>
              </a:extLst>
            </p:cNvPr>
            <p:cNvSpPr>
              <a:spLocks noChangeAspect="1"/>
            </p:cNvSpPr>
            <p:nvPr/>
          </p:nvSpPr>
          <p:spPr>
            <a:xfrm>
              <a:off x="8453774" y="3211838"/>
              <a:ext cx="348471" cy="342637"/>
            </a:xfrm>
            <a:custGeom>
              <a:avLst/>
              <a:gdLst/>
              <a:ahLst/>
              <a:cxnLst/>
              <a:rect l="l" t="t" r="r" b="b"/>
              <a:pathLst>
                <a:path w="3851322" h="3786842">
                  <a:moveTo>
                    <a:pt x="3845029" y="1629937"/>
                  </a:moveTo>
                  <a:lnTo>
                    <a:pt x="3851322" y="1762720"/>
                  </a:lnTo>
                  <a:lnTo>
                    <a:pt x="3812477" y="1776859"/>
                  </a:lnTo>
                  <a:lnTo>
                    <a:pt x="3444864" y="1775585"/>
                  </a:lnTo>
                  <a:close/>
                  <a:moveTo>
                    <a:pt x="3791299" y="1322869"/>
                  </a:moveTo>
                  <a:cubicBezTo>
                    <a:pt x="3804294" y="1363489"/>
                    <a:pt x="3813753" y="1405089"/>
                    <a:pt x="3820726" y="1447230"/>
                  </a:cubicBezTo>
                  <a:lnTo>
                    <a:pt x="2923542" y="1773779"/>
                  </a:lnTo>
                  <a:lnTo>
                    <a:pt x="2555935" y="1772505"/>
                  </a:lnTo>
                  <a:close/>
                  <a:moveTo>
                    <a:pt x="3686733" y="1034305"/>
                  </a:moveTo>
                  <a:cubicBezTo>
                    <a:pt x="3706467" y="1071934"/>
                    <a:pt x="3722972" y="1111031"/>
                    <a:pt x="3736130" y="1151397"/>
                  </a:cubicBezTo>
                  <a:lnTo>
                    <a:pt x="2052009" y="1764367"/>
                  </a:lnTo>
                  <a:lnTo>
                    <a:pt x="2052009" y="1629296"/>
                  </a:lnTo>
                  <a:close/>
                  <a:moveTo>
                    <a:pt x="3531650" y="764128"/>
                  </a:moveTo>
                  <a:cubicBezTo>
                    <a:pt x="3557479" y="799119"/>
                    <a:pt x="3581112" y="835525"/>
                    <a:pt x="3601539" y="873761"/>
                  </a:cubicBezTo>
                  <a:lnTo>
                    <a:pt x="2052009" y="1437744"/>
                  </a:lnTo>
                  <a:lnTo>
                    <a:pt x="2052009" y="1302673"/>
                  </a:lnTo>
                  <a:close/>
                  <a:moveTo>
                    <a:pt x="3320179" y="514474"/>
                  </a:moveTo>
                  <a:lnTo>
                    <a:pt x="3414136" y="615348"/>
                  </a:lnTo>
                  <a:lnTo>
                    <a:pt x="2052009" y="1111121"/>
                  </a:lnTo>
                  <a:lnTo>
                    <a:pt x="2052009" y="976050"/>
                  </a:lnTo>
                  <a:close/>
                  <a:moveTo>
                    <a:pt x="3038975" y="290201"/>
                  </a:moveTo>
                  <a:cubicBezTo>
                    <a:pt x="3082160" y="317774"/>
                    <a:pt x="3124087" y="347421"/>
                    <a:pt x="3164106" y="379728"/>
                  </a:cubicBezTo>
                  <a:lnTo>
                    <a:pt x="2052009" y="784498"/>
                  </a:lnTo>
                  <a:lnTo>
                    <a:pt x="2052009" y="649428"/>
                  </a:lnTo>
                  <a:close/>
                  <a:moveTo>
                    <a:pt x="1800000" y="186842"/>
                  </a:moveTo>
                  <a:lnTo>
                    <a:pt x="1800000" y="1986842"/>
                  </a:lnTo>
                  <a:lnTo>
                    <a:pt x="3600000" y="1986842"/>
                  </a:lnTo>
                  <a:cubicBezTo>
                    <a:pt x="3600000" y="2980955"/>
                    <a:pt x="2794113" y="3786842"/>
                    <a:pt x="1800000" y="3786842"/>
                  </a:cubicBezTo>
                  <a:cubicBezTo>
                    <a:pt x="805887" y="3786842"/>
                    <a:pt x="0" y="2980955"/>
                    <a:pt x="0" y="1986842"/>
                  </a:cubicBezTo>
                  <a:cubicBezTo>
                    <a:pt x="0" y="992729"/>
                    <a:pt x="805887" y="186842"/>
                    <a:pt x="1800000" y="186842"/>
                  </a:cubicBezTo>
                  <a:close/>
                  <a:moveTo>
                    <a:pt x="2653345" y="103936"/>
                  </a:moveTo>
                  <a:cubicBezTo>
                    <a:pt x="2713623" y="122781"/>
                    <a:pt x="2772066" y="146664"/>
                    <a:pt x="2828252" y="175345"/>
                  </a:cubicBezTo>
                  <a:lnTo>
                    <a:pt x="2052009" y="457876"/>
                  </a:lnTo>
                  <a:lnTo>
                    <a:pt x="2052009" y="322805"/>
                  </a:lnTo>
                  <a:close/>
                  <a:moveTo>
                    <a:pt x="2052009" y="0"/>
                  </a:moveTo>
                  <a:cubicBezTo>
                    <a:pt x="2150315" y="0"/>
                    <a:pt x="2247800" y="7911"/>
                    <a:pt x="2343281" y="25238"/>
                  </a:cubicBezTo>
                  <a:lnTo>
                    <a:pt x="2052009" y="13125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49" name="Rounded Rectangle 4">
              <a:extLst>
                <a:ext uri="{FF2B5EF4-FFF2-40B4-BE49-F238E27FC236}">
                  <a16:creationId xmlns:a16="http://schemas.microsoft.com/office/drawing/2014/main" xmlns="" id="{D75DB5C3-174C-4F1E-A36A-B2CB117EFE89}"/>
                </a:ext>
              </a:extLst>
            </p:cNvPr>
            <p:cNvSpPr>
              <a:spLocks noChangeAspect="1"/>
            </p:cNvSpPr>
            <p:nvPr/>
          </p:nvSpPr>
          <p:spPr>
            <a:xfrm rot="1589284">
              <a:off x="8522533" y="3887211"/>
              <a:ext cx="389530" cy="276211"/>
            </a:xfrm>
            <a:custGeom>
              <a:avLst/>
              <a:gdLst/>
              <a:ahLst/>
              <a:cxnLst/>
              <a:rect l="l" t="t" r="r" b="b"/>
              <a:pathLst>
                <a:path w="3960000" h="2808000">
                  <a:moveTo>
                    <a:pt x="2137982" y="2165237"/>
                  </a:moveTo>
                  <a:lnTo>
                    <a:pt x="2111402" y="2204211"/>
                  </a:lnTo>
                  <a:lnTo>
                    <a:pt x="2137982" y="2204211"/>
                  </a:lnTo>
                  <a:close/>
                  <a:moveTo>
                    <a:pt x="2635730" y="2101964"/>
                  </a:moveTo>
                  <a:cubicBezTo>
                    <a:pt x="2615812" y="2101964"/>
                    <a:pt x="2599666" y="2142287"/>
                    <a:pt x="2599666" y="2192028"/>
                  </a:cubicBezTo>
                  <a:cubicBezTo>
                    <a:pt x="2599666" y="2241769"/>
                    <a:pt x="2615812" y="2282092"/>
                    <a:pt x="2635730" y="2282092"/>
                  </a:cubicBezTo>
                  <a:cubicBezTo>
                    <a:pt x="2655648" y="2282092"/>
                    <a:pt x="2671794" y="2241769"/>
                    <a:pt x="2671794" y="2192028"/>
                  </a:cubicBezTo>
                  <a:cubicBezTo>
                    <a:pt x="2671794" y="2142287"/>
                    <a:pt x="2655648" y="2101964"/>
                    <a:pt x="2635730" y="2101964"/>
                  </a:cubicBezTo>
                  <a:close/>
                  <a:moveTo>
                    <a:pt x="1280012" y="2101964"/>
                  </a:moveTo>
                  <a:cubicBezTo>
                    <a:pt x="1260094" y="2101964"/>
                    <a:pt x="1243948" y="2142287"/>
                    <a:pt x="1243948" y="2192028"/>
                  </a:cubicBezTo>
                  <a:cubicBezTo>
                    <a:pt x="1243948" y="2241769"/>
                    <a:pt x="1260094" y="2282092"/>
                    <a:pt x="1280012" y="2282092"/>
                  </a:cubicBezTo>
                  <a:cubicBezTo>
                    <a:pt x="1299930" y="2282092"/>
                    <a:pt x="1316076" y="2241769"/>
                    <a:pt x="1316076" y="2192028"/>
                  </a:cubicBezTo>
                  <a:cubicBezTo>
                    <a:pt x="1316076" y="2142287"/>
                    <a:pt x="1299930" y="2101964"/>
                    <a:pt x="1280012" y="2101964"/>
                  </a:cubicBezTo>
                  <a:close/>
                  <a:moveTo>
                    <a:pt x="2138296" y="2025749"/>
                  </a:moveTo>
                  <a:lnTo>
                    <a:pt x="2139137" y="2026323"/>
                  </a:lnTo>
                  <a:lnTo>
                    <a:pt x="2216315" y="2026323"/>
                  </a:lnTo>
                  <a:lnTo>
                    <a:pt x="2216315" y="2204211"/>
                  </a:lnTo>
                  <a:lnTo>
                    <a:pt x="2256063" y="2204211"/>
                  </a:lnTo>
                  <a:lnTo>
                    <a:pt x="2256063" y="2282544"/>
                  </a:lnTo>
                  <a:lnTo>
                    <a:pt x="2216315" y="2282544"/>
                  </a:lnTo>
                  <a:lnTo>
                    <a:pt x="2216315" y="2357732"/>
                  </a:lnTo>
                  <a:lnTo>
                    <a:pt x="2137982" y="2357732"/>
                  </a:lnTo>
                  <a:lnTo>
                    <a:pt x="2137982" y="2282544"/>
                  </a:lnTo>
                  <a:lnTo>
                    <a:pt x="2015039" y="2282544"/>
                  </a:lnTo>
                  <a:lnTo>
                    <a:pt x="2015039" y="2208059"/>
                  </a:lnTo>
                  <a:lnTo>
                    <a:pt x="2014304" y="2207558"/>
                  </a:lnTo>
                  <a:lnTo>
                    <a:pt x="2015039" y="2206481"/>
                  </a:lnTo>
                  <a:lnTo>
                    <a:pt x="2015039" y="2204211"/>
                  </a:lnTo>
                  <a:lnTo>
                    <a:pt x="2016587" y="2204211"/>
                  </a:lnTo>
                  <a:close/>
                  <a:moveTo>
                    <a:pt x="1855876" y="2017651"/>
                  </a:moveTo>
                  <a:cubicBezTo>
                    <a:pt x="1914135" y="2017257"/>
                    <a:pt x="1961791" y="2063958"/>
                    <a:pt x="1962577" y="2122214"/>
                  </a:cubicBezTo>
                  <a:cubicBezTo>
                    <a:pt x="1962954" y="2150145"/>
                    <a:pt x="1952489" y="2175712"/>
                    <a:pt x="1934995" y="2194820"/>
                  </a:cubicBezTo>
                  <a:cubicBezTo>
                    <a:pt x="1952694" y="2214184"/>
                    <a:pt x="1963194" y="2240138"/>
                    <a:pt x="1962560" y="2268406"/>
                  </a:cubicBezTo>
                  <a:cubicBezTo>
                    <a:pt x="1961260" y="2326468"/>
                    <a:pt x="1913477" y="2372672"/>
                    <a:pt x="1855404" y="2372021"/>
                  </a:cubicBezTo>
                  <a:cubicBezTo>
                    <a:pt x="1797331" y="2371371"/>
                    <a:pt x="1750595" y="2324109"/>
                    <a:pt x="1750595" y="2266032"/>
                  </a:cubicBezTo>
                  <a:lnTo>
                    <a:pt x="1826499" y="2266032"/>
                  </a:lnTo>
                  <a:cubicBezTo>
                    <a:pt x="1826499" y="2282520"/>
                    <a:pt x="1839767" y="2295938"/>
                    <a:pt x="1856254" y="2296122"/>
                  </a:cubicBezTo>
                  <a:cubicBezTo>
                    <a:pt x="1872741" y="2296307"/>
                    <a:pt x="1886306" y="2283190"/>
                    <a:pt x="1886676" y="2266706"/>
                  </a:cubicBezTo>
                  <a:cubicBezTo>
                    <a:pt x="1887039" y="2250493"/>
                    <a:pt x="1874503" y="2236962"/>
                    <a:pt x="1858407" y="2236065"/>
                  </a:cubicBezTo>
                  <a:lnTo>
                    <a:pt x="1814193" y="2236065"/>
                  </a:lnTo>
                  <a:lnTo>
                    <a:pt x="1814193" y="2152552"/>
                  </a:lnTo>
                  <a:lnTo>
                    <a:pt x="1857384" y="2152552"/>
                  </a:lnTo>
                  <a:cubicBezTo>
                    <a:pt x="1873190" y="2152141"/>
                    <a:pt x="1885741" y="2139089"/>
                    <a:pt x="1885527" y="2123254"/>
                  </a:cubicBezTo>
                  <a:cubicBezTo>
                    <a:pt x="1885313" y="2107349"/>
                    <a:pt x="1872302" y="2094598"/>
                    <a:pt x="1856396" y="2094706"/>
                  </a:cubicBezTo>
                  <a:cubicBezTo>
                    <a:pt x="1840490" y="2094813"/>
                    <a:pt x="1827652" y="2107738"/>
                    <a:pt x="1827652" y="2123644"/>
                  </a:cubicBezTo>
                  <a:lnTo>
                    <a:pt x="1750595" y="2123644"/>
                  </a:lnTo>
                  <a:cubicBezTo>
                    <a:pt x="1750595" y="2065383"/>
                    <a:pt x="1797616" y="2018044"/>
                    <a:pt x="1855876" y="2017651"/>
                  </a:cubicBezTo>
                  <a:close/>
                  <a:moveTo>
                    <a:pt x="2930344" y="2012028"/>
                  </a:moveTo>
                  <a:cubicBezTo>
                    <a:pt x="2996416" y="2014229"/>
                    <a:pt x="3045968" y="2074602"/>
                    <a:pt x="3038901" y="2136479"/>
                  </a:cubicBezTo>
                  <a:cubicBezTo>
                    <a:pt x="3029916" y="2202312"/>
                    <a:pt x="2982346" y="2231435"/>
                    <a:pt x="2939412" y="2275597"/>
                  </a:cubicBezTo>
                  <a:lnTo>
                    <a:pt x="3031192" y="2275597"/>
                  </a:lnTo>
                  <a:lnTo>
                    <a:pt x="3031192" y="2357732"/>
                  </a:lnTo>
                  <a:lnTo>
                    <a:pt x="2819358" y="2357732"/>
                  </a:lnTo>
                  <a:cubicBezTo>
                    <a:pt x="2819409" y="2335416"/>
                    <a:pt x="2820521" y="2314113"/>
                    <a:pt x="2820571" y="2291797"/>
                  </a:cubicBezTo>
                  <a:cubicBezTo>
                    <a:pt x="2870625" y="2240158"/>
                    <a:pt x="2905662" y="2213324"/>
                    <a:pt x="2965770" y="2143601"/>
                  </a:cubicBezTo>
                  <a:cubicBezTo>
                    <a:pt x="2980233" y="2116927"/>
                    <a:pt x="2957264" y="2092452"/>
                    <a:pt x="2931831" y="2093607"/>
                  </a:cubicBezTo>
                  <a:cubicBezTo>
                    <a:pt x="2910102" y="2094595"/>
                    <a:pt x="2891536" y="2110969"/>
                    <a:pt x="2889885" y="2139461"/>
                  </a:cubicBezTo>
                  <a:lnTo>
                    <a:pt x="2818945" y="2139461"/>
                  </a:lnTo>
                  <a:cubicBezTo>
                    <a:pt x="2821421" y="2064364"/>
                    <a:pt x="2869776" y="2012037"/>
                    <a:pt x="2930344" y="2012028"/>
                  </a:cubicBezTo>
                  <a:close/>
                  <a:moveTo>
                    <a:pt x="2635730" y="2012028"/>
                  </a:moveTo>
                  <a:cubicBezTo>
                    <a:pt x="2705318" y="2012028"/>
                    <a:pt x="2761730" y="2092617"/>
                    <a:pt x="2761730" y="2192028"/>
                  </a:cubicBezTo>
                  <a:cubicBezTo>
                    <a:pt x="2761730" y="2291439"/>
                    <a:pt x="2705318" y="2372028"/>
                    <a:pt x="2635730" y="2372028"/>
                  </a:cubicBezTo>
                  <a:cubicBezTo>
                    <a:pt x="2566142" y="2372028"/>
                    <a:pt x="2509730" y="2291439"/>
                    <a:pt x="2509730" y="2192028"/>
                  </a:cubicBezTo>
                  <a:cubicBezTo>
                    <a:pt x="2509730" y="2092617"/>
                    <a:pt x="2566142" y="2012028"/>
                    <a:pt x="2635730" y="2012028"/>
                  </a:cubicBezTo>
                  <a:close/>
                  <a:moveTo>
                    <a:pt x="2436237" y="2012028"/>
                  </a:moveTo>
                  <a:lnTo>
                    <a:pt x="2436206" y="2012510"/>
                  </a:lnTo>
                  <a:lnTo>
                    <a:pt x="2452515" y="2012510"/>
                  </a:lnTo>
                  <a:lnTo>
                    <a:pt x="2452515" y="2372028"/>
                  </a:lnTo>
                  <a:lnTo>
                    <a:pt x="2364870" y="2372028"/>
                  </a:lnTo>
                  <a:lnTo>
                    <a:pt x="2364870" y="2101874"/>
                  </a:lnTo>
                  <a:cubicBezTo>
                    <a:pt x="2347394" y="2108434"/>
                    <a:pt x="2328091" y="2111607"/>
                    <a:pt x="2308515" y="2111039"/>
                  </a:cubicBezTo>
                  <a:lnTo>
                    <a:pt x="2311564" y="2043892"/>
                  </a:lnTo>
                  <a:cubicBezTo>
                    <a:pt x="2321741" y="2044066"/>
                    <a:pt x="2331771" y="2042373"/>
                    <a:pt x="2340372" y="2039030"/>
                  </a:cubicBezTo>
                  <a:cubicBezTo>
                    <a:pt x="2355279" y="2033236"/>
                    <a:pt x="2364268" y="2023137"/>
                    <a:pt x="2364156" y="2012310"/>
                  </a:cubicBezTo>
                  <a:cubicBezTo>
                    <a:pt x="2388183" y="2012216"/>
                    <a:pt x="2412210" y="2012122"/>
                    <a:pt x="2436237" y="2012028"/>
                  </a:cubicBezTo>
                  <a:close/>
                  <a:moveTo>
                    <a:pt x="1574625" y="2012028"/>
                  </a:moveTo>
                  <a:cubicBezTo>
                    <a:pt x="1640698" y="2014229"/>
                    <a:pt x="1690250" y="2074602"/>
                    <a:pt x="1683183" y="2136479"/>
                  </a:cubicBezTo>
                  <a:cubicBezTo>
                    <a:pt x="1674198" y="2202312"/>
                    <a:pt x="1626628" y="2231435"/>
                    <a:pt x="1583694" y="2275597"/>
                  </a:cubicBezTo>
                  <a:lnTo>
                    <a:pt x="1675474" y="2275597"/>
                  </a:lnTo>
                  <a:lnTo>
                    <a:pt x="1675474" y="2357732"/>
                  </a:lnTo>
                  <a:lnTo>
                    <a:pt x="1463640" y="2357732"/>
                  </a:lnTo>
                  <a:cubicBezTo>
                    <a:pt x="1463691" y="2335416"/>
                    <a:pt x="1464802" y="2314113"/>
                    <a:pt x="1464853" y="2291797"/>
                  </a:cubicBezTo>
                  <a:cubicBezTo>
                    <a:pt x="1514907" y="2240158"/>
                    <a:pt x="1549943" y="2213324"/>
                    <a:pt x="1610052" y="2143601"/>
                  </a:cubicBezTo>
                  <a:cubicBezTo>
                    <a:pt x="1624515" y="2116927"/>
                    <a:pt x="1601546" y="2092452"/>
                    <a:pt x="1576112" y="2093607"/>
                  </a:cubicBezTo>
                  <a:cubicBezTo>
                    <a:pt x="1554383" y="2094595"/>
                    <a:pt x="1535817" y="2110969"/>
                    <a:pt x="1534167" y="2139461"/>
                  </a:cubicBezTo>
                  <a:lnTo>
                    <a:pt x="1463227" y="2139461"/>
                  </a:lnTo>
                  <a:cubicBezTo>
                    <a:pt x="1465703" y="2064364"/>
                    <a:pt x="1514058" y="2012037"/>
                    <a:pt x="1574625" y="2012028"/>
                  </a:cubicBezTo>
                  <a:close/>
                  <a:moveTo>
                    <a:pt x="1280012" y="2012028"/>
                  </a:moveTo>
                  <a:cubicBezTo>
                    <a:pt x="1349600" y="2012028"/>
                    <a:pt x="1406012" y="2092617"/>
                    <a:pt x="1406012" y="2192028"/>
                  </a:cubicBezTo>
                  <a:cubicBezTo>
                    <a:pt x="1406012" y="2291439"/>
                    <a:pt x="1349600" y="2372028"/>
                    <a:pt x="1280012" y="2372028"/>
                  </a:cubicBezTo>
                  <a:cubicBezTo>
                    <a:pt x="1210424" y="2372028"/>
                    <a:pt x="1154012" y="2291439"/>
                    <a:pt x="1154012" y="2192028"/>
                  </a:cubicBezTo>
                  <a:cubicBezTo>
                    <a:pt x="1154012" y="2092617"/>
                    <a:pt x="1210424" y="2012028"/>
                    <a:pt x="1280012" y="2012028"/>
                  </a:cubicBezTo>
                  <a:close/>
                  <a:moveTo>
                    <a:pt x="1080519" y="2012028"/>
                  </a:moveTo>
                  <a:lnTo>
                    <a:pt x="1080488" y="2012510"/>
                  </a:lnTo>
                  <a:lnTo>
                    <a:pt x="1096797" y="2012510"/>
                  </a:lnTo>
                  <a:lnTo>
                    <a:pt x="1096797" y="2372028"/>
                  </a:lnTo>
                  <a:lnTo>
                    <a:pt x="1009152" y="2372028"/>
                  </a:lnTo>
                  <a:lnTo>
                    <a:pt x="1009152" y="2101874"/>
                  </a:lnTo>
                  <a:cubicBezTo>
                    <a:pt x="991676" y="2108434"/>
                    <a:pt x="972373" y="2111607"/>
                    <a:pt x="952797" y="2111039"/>
                  </a:cubicBezTo>
                  <a:lnTo>
                    <a:pt x="955846" y="2043892"/>
                  </a:lnTo>
                  <a:cubicBezTo>
                    <a:pt x="966023" y="2044066"/>
                    <a:pt x="976053" y="2042373"/>
                    <a:pt x="984654" y="2039030"/>
                  </a:cubicBezTo>
                  <a:cubicBezTo>
                    <a:pt x="999561" y="2033236"/>
                    <a:pt x="1008550" y="2023137"/>
                    <a:pt x="1008438" y="2012310"/>
                  </a:cubicBezTo>
                  <a:cubicBezTo>
                    <a:pt x="1032465" y="2012216"/>
                    <a:pt x="1056492" y="2012122"/>
                    <a:pt x="1080519" y="2012028"/>
                  </a:cubicBezTo>
                  <a:close/>
                  <a:moveTo>
                    <a:pt x="3373743" y="362438"/>
                  </a:moveTo>
                  <a:lnTo>
                    <a:pt x="3553743" y="362438"/>
                  </a:lnTo>
                  <a:lnTo>
                    <a:pt x="3553743" y="2414438"/>
                  </a:lnTo>
                  <a:lnTo>
                    <a:pt x="3373743" y="2414438"/>
                  </a:lnTo>
                  <a:close/>
                  <a:moveTo>
                    <a:pt x="3129580" y="362438"/>
                  </a:moveTo>
                  <a:lnTo>
                    <a:pt x="3273580" y="362438"/>
                  </a:lnTo>
                  <a:lnTo>
                    <a:pt x="3273580" y="2414438"/>
                  </a:lnTo>
                  <a:lnTo>
                    <a:pt x="3129580" y="2414438"/>
                  </a:lnTo>
                  <a:close/>
                  <a:moveTo>
                    <a:pt x="2939411" y="362438"/>
                  </a:moveTo>
                  <a:lnTo>
                    <a:pt x="3029411" y="362438"/>
                  </a:lnTo>
                  <a:lnTo>
                    <a:pt x="3029411" y="1957238"/>
                  </a:lnTo>
                  <a:lnTo>
                    <a:pt x="2939411" y="1957238"/>
                  </a:lnTo>
                  <a:close/>
                  <a:moveTo>
                    <a:pt x="2731242" y="362438"/>
                  </a:moveTo>
                  <a:lnTo>
                    <a:pt x="2839242" y="362438"/>
                  </a:lnTo>
                  <a:lnTo>
                    <a:pt x="2839242" y="1957238"/>
                  </a:lnTo>
                  <a:lnTo>
                    <a:pt x="2731242" y="1957238"/>
                  </a:lnTo>
                  <a:close/>
                  <a:moveTo>
                    <a:pt x="2487073" y="362438"/>
                  </a:moveTo>
                  <a:lnTo>
                    <a:pt x="2631073" y="362438"/>
                  </a:lnTo>
                  <a:lnTo>
                    <a:pt x="2631073" y="1957238"/>
                  </a:lnTo>
                  <a:lnTo>
                    <a:pt x="2487073" y="1957238"/>
                  </a:lnTo>
                  <a:close/>
                  <a:moveTo>
                    <a:pt x="2296904" y="362438"/>
                  </a:moveTo>
                  <a:lnTo>
                    <a:pt x="2386904" y="362438"/>
                  </a:lnTo>
                  <a:lnTo>
                    <a:pt x="2386904" y="1957238"/>
                  </a:lnTo>
                  <a:lnTo>
                    <a:pt x="2296904" y="1957238"/>
                  </a:lnTo>
                  <a:close/>
                  <a:moveTo>
                    <a:pt x="2016735" y="362438"/>
                  </a:moveTo>
                  <a:lnTo>
                    <a:pt x="2196735" y="362438"/>
                  </a:lnTo>
                  <a:lnTo>
                    <a:pt x="2196735" y="1957238"/>
                  </a:lnTo>
                  <a:lnTo>
                    <a:pt x="2016735" y="1957238"/>
                  </a:lnTo>
                  <a:close/>
                  <a:moveTo>
                    <a:pt x="1826566" y="362438"/>
                  </a:moveTo>
                  <a:lnTo>
                    <a:pt x="1916566" y="362438"/>
                  </a:lnTo>
                  <a:lnTo>
                    <a:pt x="1916566" y="1957238"/>
                  </a:lnTo>
                  <a:lnTo>
                    <a:pt x="1826566" y="1957238"/>
                  </a:lnTo>
                  <a:close/>
                  <a:moveTo>
                    <a:pt x="1582397" y="362438"/>
                  </a:moveTo>
                  <a:lnTo>
                    <a:pt x="1726397" y="362438"/>
                  </a:lnTo>
                  <a:lnTo>
                    <a:pt x="1726397" y="1957238"/>
                  </a:lnTo>
                  <a:lnTo>
                    <a:pt x="1582397" y="1957238"/>
                  </a:lnTo>
                  <a:close/>
                  <a:moveTo>
                    <a:pt x="1302228" y="362438"/>
                  </a:moveTo>
                  <a:lnTo>
                    <a:pt x="1482228" y="362438"/>
                  </a:lnTo>
                  <a:lnTo>
                    <a:pt x="1482228" y="1957238"/>
                  </a:lnTo>
                  <a:lnTo>
                    <a:pt x="1302228" y="1957238"/>
                  </a:lnTo>
                  <a:close/>
                  <a:moveTo>
                    <a:pt x="1094059" y="362438"/>
                  </a:moveTo>
                  <a:lnTo>
                    <a:pt x="1202059" y="362438"/>
                  </a:lnTo>
                  <a:lnTo>
                    <a:pt x="1202059" y="1957238"/>
                  </a:lnTo>
                  <a:lnTo>
                    <a:pt x="1094059" y="1957238"/>
                  </a:lnTo>
                  <a:close/>
                  <a:moveTo>
                    <a:pt x="903890" y="362438"/>
                  </a:moveTo>
                  <a:lnTo>
                    <a:pt x="993890" y="362438"/>
                  </a:lnTo>
                  <a:lnTo>
                    <a:pt x="993890" y="1957238"/>
                  </a:lnTo>
                  <a:lnTo>
                    <a:pt x="903890" y="1957238"/>
                  </a:lnTo>
                  <a:close/>
                  <a:moveTo>
                    <a:pt x="623721" y="362438"/>
                  </a:moveTo>
                  <a:lnTo>
                    <a:pt x="803721" y="362438"/>
                  </a:lnTo>
                  <a:lnTo>
                    <a:pt x="803721" y="2414438"/>
                  </a:lnTo>
                  <a:lnTo>
                    <a:pt x="623721" y="2414438"/>
                  </a:lnTo>
                  <a:close/>
                  <a:moveTo>
                    <a:pt x="433552" y="362438"/>
                  </a:moveTo>
                  <a:lnTo>
                    <a:pt x="523552" y="362438"/>
                  </a:lnTo>
                  <a:lnTo>
                    <a:pt x="523552" y="2414438"/>
                  </a:lnTo>
                  <a:lnTo>
                    <a:pt x="433552" y="2414438"/>
                  </a:lnTo>
                  <a:close/>
                  <a:moveTo>
                    <a:pt x="303674" y="216000"/>
                  </a:moveTo>
                  <a:cubicBezTo>
                    <a:pt x="255253" y="216000"/>
                    <a:pt x="216000" y="255253"/>
                    <a:pt x="216000" y="303674"/>
                  </a:cubicBezTo>
                  <a:lnTo>
                    <a:pt x="216000" y="2504326"/>
                  </a:lnTo>
                  <a:cubicBezTo>
                    <a:pt x="216000" y="2552747"/>
                    <a:pt x="255253" y="2592000"/>
                    <a:pt x="303674" y="2592000"/>
                  </a:cubicBezTo>
                  <a:lnTo>
                    <a:pt x="3656326" y="2592000"/>
                  </a:lnTo>
                  <a:cubicBezTo>
                    <a:pt x="3704747" y="2592000"/>
                    <a:pt x="3744000" y="2552747"/>
                    <a:pt x="3744000" y="2504326"/>
                  </a:cubicBezTo>
                  <a:lnTo>
                    <a:pt x="3744000" y="303674"/>
                  </a:lnTo>
                  <a:cubicBezTo>
                    <a:pt x="3744000" y="255253"/>
                    <a:pt x="3704747" y="216000"/>
                    <a:pt x="3656326" y="216000"/>
                  </a:cubicBezTo>
                  <a:close/>
                  <a:moveTo>
                    <a:pt x="149021" y="0"/>
                  </a:moveTo>
                  <a:lnTo>
                    <a:pt x="3810979" y="0"/>
                  </a:lnTo>
                  <a:cubicBezTo>
                    <a:pt x="3893281" y="0"/>
                    <a:pt x="3960000" y="66719"/>
                    <a:pt x="3960000" y="149021"/>
                  </a:cubicBezTo>
                  <a:lnTo>
                    <a:pt x="3960000" y="2658979"/>
                  </a:lnTo>
                  <a:cubicBezTo>
                    <a:pt x="3960000" y="2741281"/>
                    <a:pt x="3893281" y="2808000"/>
                    <a:pt x="3810979" y="2808000"/>
                  </a:cubicBezTo>
                  <a:lnTo>
                    <a:pt x="149021" y="2808000"/>
                  </a:lnTo>
                  <a:cubicBezTo>
                    <a:pt x="66719" y="2808000"/>
                    <a:pt x="0" y="2741281"/>
                    <a:pt x="0" y="2658979"/>
                  </a:cubicBezTo>
                  <a:lnTo>
                    <a:pt x="0" y="149021"/>
                  </a:lnTo>
                  <a:cubicBezTo>
                    <a:pt x="0" y="66719"/>
                    <a:pt x="66719" y="0"/>
                    <a:pt x="149021"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0" name="Round Same Side Corner Rectangle 3">
              <a:extLst>
                <a:ext uri="{FF2B5EF4-FFF2-40B4-BE49-F238E27FC236}">
                  <a16:creationId xmlns:a16="http://schemas.microsoft.com/office/drawing/2014/main" xmlns="" id="{C7DCD0B3-3081-4C01-9637-BF3B9000C1FA}"/>
                </a:ext>
              </a:extLst>
            </p:cNvPr>
            <p:cNvSpPr>
              <a:spLocks noChangeAspect="1"/>
            </p:cNvSpPr>
            <p:nvPr/>
          </p:nvSpPr>
          <p:spPr>
            <a:xfrm rot="10800000">
              <a:off x="9393342" y="3922587"/>
              <a:ext cx="272246" cy="273762"/>
            </a:xfrm>
            <a:custGeom>
              <a:avLst/>
              <a:gdLst/>
              <a:ahLst/>
              <a:cxnLst/>
              <a:rect l="l" t="t" r="r" b="b"/>
              <a:pathLst>
                <a:path w="3935149" h="3957041">
                  <a:moveTo>
                    <a:pt x="2899653" y="531993"/>
                  </a:moveTo>
                  <a:lnTo>
                    <a:pt x="2899653" y="423993"/>
                  </a:lnTo>
                  <a:lnTo>
                    <a:pt x="271653" y="423993"/>
                  </a:lnTo>
                  <a:lnTo>
                    <a:pt x="271653" y="531993"/>
                  </a:lnTo>
                  <a:close/>
                  <a:moveTo>
                    <a:pt x="2899653" y="893649"/>
                  </a:moveTo>
                  <a:lnTo>
                    <a:pt x="2899653" y="785649"/>
                  </a:lnTo>
                  <a:lnTo>
                    <a:pt x="271653" y="785649"/>
                  </a:lnTo>
                  <a:lnTo>
                    <a:pt x="271653" y="893649"/>
                  </a:lnTo>
                  <a:close/>
                  <a:moveTo>
                    <a:pt x="2899653" y="1255303"/>
                  </a:moveTo>
                  <a:lnTo>
                    <a:pt x="2899653" y="1147303"/>
                  </a:lnTo>
                  <a:lnTo>
                    <a:pt x="271653" y="1147303"/>
                  </a:lnTo>
                  <a:lnTo>
                    <a:pt x="271653" y="1255303"/>
                  </a:lnTo>
                  <a:close/>
                  <a:moveTo>
                    <a:pt x="2899653" y="1616957"/>
                  </a:moveTo>
                  <a:lnTo>
                    <a:pt x="2899653" y="1508957"/>
                  </a:lnTo>
                  <a:lnTo>
                    <a:pt x="271653" y="1508957"/>
                  </a:lnTo>
                  <a:lnTo>
                    <a:pt x="271653" y="1616957"/>
                  </a:lnTo>
                  <a:close/>
                  <a:moveTo>
                    <a:pt x="1315653" y="1999083"/>
                  </a:moveTo>
                  <a:lnTo>
                    <a:pt x="1315653" y="1891083"/>
                  </a:lnTo>
                  <a:lnTo>
                    <a:pt x="271653" y="1891083"/>
                  </a:lnTo>
                  <a:lnTo>
                    <a:pt x="271653" y="1999083"/>
                  </a:lnTo>
                  <a:close/>
                  <a:moveTo>
                    <a:pt x="1315653" y="2360737"/>
                  </a:moveTo>
                  <a:lnTo>
                    <a:pt x="1315653" y="2252737"/>
                  </a:lnTo>
                  <a:lnTo>
                    <a:pt x="271653" y="2252737"/>
                  </a:lnTo>
                  <a:lnTo>
                    <a:pt x="271653" y="2360737"/>
                  </a:lnTo>
                  <a:close/>
                  <a:moveTo>
                    <a:pt x="1315653" y="2722391"/>
                  </a:moveTo>
                  <a:lnTo>
                    <a:pt x="1315653" y="2614391"/>
                  </a:lnTo>
                  <a:lnTo>
                    <a:pt x="271653" y="2614391"/>
                  </a:lnTo>
                  <a:lnTo>
                    <a:pt x="271653" y="2722391"/>
                  </a:lnTo>
                  <a:close/>
                  <a:moveTo>
                    <a:pt x="2900162" y="2797568"/>
                  </a:moveTo>
                  <a:lnTo>
                    <a:pt x="2900162" y="1844447"/>
                  </a:lnTo>
                  <a:lnTo>
                    <a:pt x="1629979" y="1844447"/>
                  </a:lnTo>
                  <a:lnTo>
                    <a:pt x="1629979" y="2797568"/>
                  </a:lnTo>
                  <a:close/>
                  <a:moveTo>
                    <a:pt x="3810581" y="2815737"/>
                  </a:moveTo>
                  <a:lnTo>
                    <a:pt x="3810581" y="306661"/>
                  </a:lnTo>
                  <a:cubicBezTo>
                    <a:pt x="3810581" y="280746"/>
                    <a:pt x="3789572" y="259737"/>
                    <a:pt x="3763657" y="259737"/>
                  </a:cubicBezTo>
                  <a:cubicBezTo>
                    <a:pt x="3737742" y="259737"/>
                    <a:pt x="3716733" y="280746"/>
                    <a:pt x="3716733" y="306661"/>
                  </a:cubicBezTo>
                  <a:lnTo>
                    <a:pt x="3716733" y="2815737"/>
                  </a:lnTo>
                  <a:close/>
                  <a:moveTo>
                    <a:pt x="3598887" y="2979130"/>
                  </a:moveTo>
                  <a:lnTo>
                    <a:pt x="3598887" y="218054"/>
                  </a:lnTo>
                  <a:cubicBezTo>
                    <a:pt x="3598887" y="192139"/>
                    <a:pt x="3577878" y="171130"/>
                    <a:pt x="3551963" y="171130"/>
                  </a:cubicBezTo>
                  <a:cubicBezTo>
                    <a:pt x="3526048" y="171130"/>
                    <a:pt x="3505039" y="192139"/>
                    <a:pt x="3505039" y="218054"/>
                  </a:cubicBezTo>
                  <a:lnTo>
                    <a:pt x="3505039" y="2979130"/>
                  </a:lnTo>
                  <a:close/>
                  <a:moveTo>
                    <a:pt x="3355251" y="3231428"/>
                  </a:moveTo>
                  <a:lnTo>
                    <a:pt x="3355251" y="182352"/>
                  </a:lnTo>
                  <a:cubicBezTo>
                    <a:pt x="3355251" y="156437"/>
                    <a:pt x="3334242" y="135428"/>
                    <a:pt x="3308327" y="135428"/>
                  </a:cubicBezTo>
                  <a:cubicBezTo>
                    <a:pt x="3282412" y="135428"/>
                    <a:pt x="3261403" y="156437"/>
                    <a:pt x="3261403" y="182352"/>
                  </a:cubicBezTo>
                  <a:lnTo>
                    <a:pt x="3261403" y="3231428"/>
                  </a:lnTo>
                  <a:close/>
                  <a:moveTo>
                    <a:pt x="689888" y="3532959"/>
                  </a:moveTo>
                  <a:cubicBezTo>
                    <a:pt x="817550" y="3530004"/>
                    <a:pt x="918251" y="3455702"/>
                    <a:pt x="916146" y="3366015"/>
                  </a:cubicBezTo>
                  <a:cubicBezTo>
                    <a:pt x="914042" y="3276328"/>
                    <a:pt x="809910" y="3204397"/>
                    <a:pt x="682179" y="3204397"/>
                  </a:cubicBezTo>
                  <a:lnTo>
                    <a:pt x="682179" y="3204473"/>
                  </a:lnTo>
                  <a:cubicBezTo>
                    <a:pt x="645571" y="3204473"/>
                    <a:pt x="615727" y="3183857"/>
                    <a:pt x="615124" y="3158153"/>
                  </a:cubicBezTo>
                  <a:cubicBezTo>
                    <a:pt x="614521" y="3132449"/>
                    <a:pt x="643381" y="3111154"/>
                    <a:pt x="679969" y="3110307"/>
                  </a:cubicBezTo>
                  <a:cubicBezTo>
                    <a:pt x="716557" y="3109460"/>
                    <a:pt x="747352" y="3129374"/>
                    <a:pt x="749161" y="3155050"/>
                  </a:cubicBezTo>
                  <a:lnTo>
                    <a:pt x="915893" y="3149258"/>
                  </a:lnTo>
                  <a:cubicBezTo>
                    <a:pt x="909582" y="3059669"/>
                    <a:pt x="802131" y="2990185"/>
                    <a:pt x="674469" y="2993141"/>
                  </a:cubicBezTo>
                  <a:cubicBezTo>
                    <a:pt x="546807" y="2996096"/>
                    <a:pt x="446107" y="3070398"/>
                    <a:pt x="448211" y="3160085"/>
                  </a:cubicBezTo>
                  <a:cubicBezTo>
                    <a:pt x="450316" y="3249772"/>
                    <a:pt x="554448" y="3321703"/>
                    <a:pt x="682179" y="3321703"/>
                  </a:cubicBezTo>
                  <a:lnTo>
                    <a:pt x="682179" y="3321627"/>
                  </a:lnTo>
                  <a:cubicBezTo>
                    <a:pt x="718786" y="3321627"/>
                    <a:pt x="748631" y="3342242"/>
                    <a:pt x="749234" y="3367946"/>
                  </a:cubicBezTo>
                  <a:cubicBezTo>
                    <a:pt x="749837" y="3393651"/>
                    <a:pt x="720976" y="3414946"/>
                    <a:pt x="684388" y="3415793"/>
                  </a:cubicBezTo>
                  <a:cubicBezTo>
                    <a:pt x="647800" y="3416640"/>
                    <a:pt x="617005" y="3396726"/>
                    <a:pt x="615196" y="3371049"/>
                  </a:cubicBezTo>
                  <a:lnTo>
                    <a:pt x="448465" y="3376842"/>
                  </a:lnTo>
                  <a:cubicBezTo>
                    <a:pt x="454776" y="3466431"/>
                    <a:pt x="562226" y="3535915"/>
                    <a:pt x="689888" y="3532959"/>
                  </a:cubicBezTo>
                  <a:close/>
                  <a:moveTo>
                    <a:pt x="1563929" y="3533050"/>
                  </a:moveTo>
                  <a:lnTo>
                    <a:pt x="1450158" y="2995479"/>
                  </a:lnTo>
                  <a:cubicBezTo>
                    <a:pt x="1450329" y="2994669"/>
                    <a:pt x="1450501" y="2993860"/>
                    <a:pt x="1450672" y="2993050"/>
                  </a:cubicBezTo>
                  <a:lnTo>
                    <a:pt x="1449643" y="2993050"/>
                  </a:lnTo>
                  <a:lnTo>
                    <a:pt x="1303428" y="2993050"/>
                  </a:lnTo>
                  <a:lnTo>
                    <a:pt x="1302400" y="2993050"/>
                  </a:lnTo>
                  <a:cubicBezTo>
                    <a:pt x="1302571" y="2993860"/>
                    <a:pt x="1302743" y="2994669"/>
                    <a:pt x="1302914" y="2995479"/>
                  </a:cubicBezTo>
                  <a:lnTo>
                    <a:pt x="1260527" y="3195759"/>
                  </a:lnTo>
                  <a:lnTo>
                    <a:pt x="1218140" y="2995479"/>
                  </a:lnTo>
                  <a:cubicBezTo>
                    <a:pt x="1218311" y="2994669"/>
                    <a:pt x="1218483" y="2993860"/>
                    <a:pt x="1218654" y="2993050"/>
                  </a:cubicBezTo>
                  <a:lnTo>
                    <a:pt x="1217625" y="2993050"/>
                  </a:lnTo>
                  <a:lnTo>
                    <a:pt x="1071410" y="2993050"/>
                  </a:lnTo>
                  <a:lnTo>
                    <a:pt x="1070382" y="2993050"/>
                  </a:lnTo>
                  <a:cubicBezTo>
                    <a:pt x="1070553" y="2993860"/>
                    <a:pt x="1070725" y="2994669"/>
                    <a:pt x="1070896" y="2995479"/>
                  </a:cubicBezTo>
                  <a:lnTo>
                    <a:pt x="957124" y="3533050"/>
                  </a:lnTo>
                  <a:lnTo>
                    <a:pt x="1104368" y="3533050"/>
                  </a:lnTo>
                  <a:lnTo>
                    <a:pt x="1144518" y="3343342"/>
                  </a:lnTo>
                  <a:lnTo>
                    <a:pt x="1184667" y="3533050"/>
                  </a:lnTo>
                  <a:lnTo>
                    <a:pt x="1189142" y="3533050"/>
                  </a:lnTo>
                  <a:lnTo>
                    <a:pt x="1331911" y="3533050"/>
                  </a:lnTo>
                  <a:lnTo>
                    <a:pt x="1336386" y="3533050"/>
                  </a:lnTo>
                  <a:lnTo>
                    <a:pt x="1376536" y="3343342"/>
                  </a:lnTo>
                  <a:lnTo>
                    <a:pt x="1416686" y="3533050"/>
                  </a:lnTo>
                  <a:close/>
                  <a:moveTo>
                    <a:pt x="2126028" y="3533050"/>
                  </a:moveTo>
                  <a:lnTo>
                    <a:pt x="2126028" y="3406155"/>
                  </a:lnTo>
                  <a:lnTo>
                    <a:pt x="2126028" y="3326497"/>
                  </a:lnTo>
                  <a:lnTo>
                    <a:pt x="2126028" y="3199602"/>
                  </a:lnTo>
                  <a:lnTo>
                    <a:pt x="2126028" y="3119945"/>
                  </a:lnTo>
                  <a:lnTo>
                    <a:pt x="2126028" y="2993050"/>
                  </a:lnTo>
                  <a:lnTo>
                    <a:pt x="1658028" y="2993050"/>
                  </a:lnTo>
                  <a:lnTo>
                    <a:pt x="1658028" y="3119945"/>
                  </a:lnTo>
                  <a:lnTo>
                    <a:pt x="1989309" y="3119945"/>
                  </a:lnTo>
                  <a:lnTo>
                    <a:pt x="1989309" y="3199602"/>
                  </a:lnTo>
                  <a:lnTo>
                    <a:pt x="1658028" y="3199602"/>
                  </a:lnTo>
                  <a:lnTo>
                    <a:pt x="1658028" y="3326497"/>
                  </a:lnTo>
                  <a:lnTo>
                    <a:pt x="1989309" y="3326497"/>
                  </a:lnTo>
                  <a:lnTo>
                    <a:pt x="1989309" y="3406155"/>
                  </a:lnTo>
                  <a:lnTo>
                    <a:pt x="1658028" y="3406155"/>
                  </a:lnTo>
                  <a:lnTo>
                    <a:pt x="1658028" y="3533050"/>
                  </a:lnTo>
                  <a:close/>
                  <a:moveTo>
                    <a:pt x="2721509" y="3533050"/>
                  </a:moveTo>
                  <a:lnTo>
                    <a:pt x="2721509" y="2993050"/>
                  </a:lnTo>
                  <a:lnTo>
                    <a:pt x="2610374" y="2993050"/>
                  </a:lnTo>
                  <a:lnTo>
                    <a:pt x="2610374" y="3332072"/>
                  </a:lnTo>
                  <a:lnTo>
                    <a:pt x="2365383" y="2996750"/>
                  </a:lnTo>
                  <a:lnTo>
                    <a:pt x="2365383" y="2993050"/>
                  </a:lnTo>
                  <a:lnTo>
                    <a:pt x="2254248" y="2993050"/>
                  </a:lnTo>
                  <a:lnTo>
                    <a:pt x="2254248" y="3533050"/>
                  </a:lnTo>
                  <a:lnTo>
                    <a:pt x="2365383" y="3533050"/>
                  </a:lnTo>
                  <a:lnTo>
                    <a:pt x="2365383" y="3195316"/>
                  </a:lnTo>
                  <a:lnTo>
                    <a:pt x="2610374" y="3530639"/>
                  </a:lnTo>
                  <a:lnTo>
                    <a:pt x="2610374" y="3533050"/>
                  </a:lnTo>
                  <a:close/>
                  <a:moveTo>
                    <a:pt x="3240360" y="3957041"/>
                  </a:moveTo>
                  <a:lnTo>
                    <a:pt x="0" y="3957041"/>
                  </a:lnTo>
                  <a:cubicBezTo>
                    <a:pt x="1236" y="2806695"/>
                    <a:pt x="2473" y="1669946"/>
                    <a:pt x="3709" y="519600"/>
                  </a:cubicBezTo>
                  <a:cubicBezTo>
                    <a:pt x="5872" y="183235"/>
                    <a:pt x="181397" y="16834"/>
                    <a:pt x="503091" y="0"/>
                  </a:cubicBezTo>
                  <a:lnTo>
                    <a:pt x="3441061" y="1"/>
                  </a:lnTo>
                  <a:cubicBezTo>
                    <a:pt x="3578904" y="24486"/>
                    <a:pt x="3655553" y="22411"/>
                    <a:pt x="3759198" y="79593"/>
                  </a:cubicBezTo>
                  <a:cubicBezTo>
                    <a:pt x="3885281" y="187263"/>
                    <a:pt x="3932832" y="263653"/>
                    <a:pt x="3933900" y="449681"/>
                  </a:cubicBezTo>
                  <a:cubicBezTo>
                    <a:pt x="3936712" y="939497"/>
                    <a:pt x="3933899" y="2112038"/>
                    <a:pt x="3933899" y="3013339"/>
                  </a:cubicBezTo>
                  <a:lnTo>
                    <a:pt x="3711125" y="3015171"/>
                  </a:lnTo>
                  <a:cubicBezTo>
                    <a:pt x="3710964" y="3066672"/>
                    <a:pt x="3710896" y="3117212"/>
                    <a:pt x="3710896" y="3166612"/>
                  </a:cubicBezTo>
                  <a:lnTo>
                    <a:pt x="3501148" y="3170775"/>
                  </a:lnTo>
                  <a:lnTo>
                    <a:pt x="3501148" y="3349247"/>
                  </a:lnTo>
                  <a:lnTo>
                    <a:pt x="3290598" y="3353687"/>
                  </a:lnTo>
                  <a:lnTo>
                    <a:pt x="3240846" y="3350727"/>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1" name="Isosceles Triangle 33">
              <a:extLst>
                <a:ext uri="{FF2B5EF4-FFF2-40B4-BE49-F238E27FC236}">
                  <a16:creationId xmlns:a16="http://schemas.microsoft.com/office/drawing/2014/main" xmlns="" id="{14F0ADB5-5DF4-4AA1-B34C-ED8429959E4E}"/>
                </a:ext>
              </a:extLst>
            </p:cNvPr>
            <p:cNvSpPr>
              <a:spLocks/>
            </p:cNvSpPr>
            <p:nvPr/>
          </p:nvSpPr>
          <p:spPr>
            <a:xfrm rot="10800000">
              <a:off x="9127377" y="2780100"/>
              <a:ext cx="314869" cy="314869"/>
            </a:xfrm>
            <a:custGeom>
              <a:avLst/>
              <a:gdLst/>
              <a:ahLst/>
              <a:cxnLst/>
              <a:rect l="l" t="t" r="r" b="b"/>
              <a:pathLst>
                <a:path w="3982665" h="3915008">
                  <a:moveTo>
                    <a:pt x="0" y="2664000"/>
                  </a:moveTo>
                  <a:lnTo>
                    <a:pt x="1911318" y="72000"/>
                  </a:lnTo>
                  <a:lnTo>
                    <a:pt x="1142725" y="2655962"/>
                  </a:lnTo>
                  <a:close/>
                  <a:moveTo>
                    <a:pt x="3982665" y="2664000"/>
                  </a:moveTo>
                  <a:lnTo>
                    <a:pt x="2839940" y="2655962"/>
                  </a:lnTo>
                  <a:lnTo>
                    <a:pt x="2071347" y="72000"/>
                  </a:lnTo>
                  <a:close/>
                  <a:moveTo>
                    <a:pt x="2621333" y="2664000"/>
                  </a:moveTo>
                  <a:lnTo>
                    <a:pt x="1361333" y="2664000"/>
                  </a:lnTo>
                  <a:lnTo>
                    <a:pt x="1991333" y="0"/>
                  </a:lnTo>
                  <a:close/>
                  <a:moveTo>
                    <a:pt x="1806654" y="3915007"/>
                  </a:moveTo>
                  <a:lnTo>
                    <a:pt x="726654" y="3915007"/>
                  </a:lnTo>
                  <a:lnTo>
                    <a:pt x="1266654" y="2835007"/>
                  </a:lnTo>
                  <a:close/>
                  <a:moveTo>
                    <a:pt x="555902" y="3915008"/>
                  </a:moveTo>
                  <a:lnTo>
                    <a:pt x="15902" y="2835008"/>
                  </a:lnTo>
                  <a:lnTo>
                    <a:pt x="1095902" y="2835008"/>
                  </a:lnTo>
                  <a:close/>
                  <a:moveTo>
                    <a:pt x="1977406" y="3915008"/>
                  </a:moveTo>
                  <a:lnTo>
                    <a:pt x="1437406" y="2835008"/>
                  </a:lnTo>
                  <a:lnTo>
                    <a:pt x="2517406" y="2835008"/>
                  </a:lnTo>
                  <a:close/>
                  <a:moveTo>
                    <a:pt x="3228158" y="3915008"/>
                  </a:moveTo>
                  <a:lnTo>
                    <a:pt x="2148158" y="3915008"/>
                  </a:lnTo>
                  <a:lnTo>
                    <a:pt x="2688158" y="2835008"/>
                  </a:lnTo>
                  <a:close/>
                  <a:moveTo>
                    <a:pt x="3398910" y="3915008"/>
                  </a:moveTo>
                  <a:lnTo>
                    <a:pt x="2858910" y="2835008"/>
                  </a:lnTo>
                  <a:lnTo>
                    <a:pt x="3938910" y="2835008"/>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52" name="Rectangle 1">
              <a:extLst>
                <a:ext uri="{FF2B5EF4-FFF2-40B4-BE49-F238E27FC236}">
                  <a16:creationId xmlns:a16="http://schemas.microsoft.com/office/drawing/2014/main" xmlns="" id="{D01291C5-696B-4033-8B7D-EF8BCC679BE4}"/>
                </a:ext>
              </a:extLst>
            </p:cNvPr>
            <p:cNvSpPr>
              <a:spLocks noChangeAspect="1"/>
            </p:cNvSpPr>
            <p:nvPr/>
          </p:nvSpPr>
          <p:spPr>
            <a:xfrm>
              <a:off x="9417323" y="2978006"/>
              <a:ext cx="371699" cy="370986"/>
            </a:xfrm>
            <a:custGeom>
              <a:avLst/>
              <a:gdLst/>
              <a:ahLst/>
              <a:cxnLst/>
              <a:rect l="l" t="t" r="r" b="b"/>
              <a:pathLst>
                <a:path w="4020621" h="4012920">
                  <a:moveTo>
                    <a:pt x="780213" y="3724888"/>
                  </a:moveTo>
                  <a:lnTo>
                    <a:pt x="2868445" y="3724888"/>
                  </a:lnTo>
                  <a:lnTo>
                    <a:pt x="2868445" y="4012920"/>
                  </a:lnTo>
                  <a:lnTo>
                    <a:pt x="780213" y="4012920"/>
                  </a:lnTo>
                  <a:close/>
                  <a:moveTo>
                    <a:pt x="4020621" y="2152587"/>
                  </a:moveTo>
                  <a:lnTo>
                    <a:pt x="4020621" y="3448731"/>
                  </a:lnTo>
                  <a:lnTo>
                    <a:pt x="3903908" y="3386593"/>
                  </a:lnTo>
                  <a:lnTo>
                    <a:pt x="3903908" y="2214725"/>
                  </a:lnTo>
                  <a:close/>
                  <a:moveTo>
                    <a:pt x="1582587" y="1544569"/>
                  </a:moveTo>
                  <a:cubicBezTo>
                    <a:pt x="1525677" y="1652847"/>
                    <a:pt x="1434945" y="1739939"/>
                    <a:pt x="1324158" y="1792547"/>
                  </a:cubicBezTo>
                  <a:lnTo>
                    <a:pt x="1790243" y="1792547"/>
                  </a:lnTo>
                  <a:cubicBezTo>
                    <a:pt x="1708293" y="1721838"/>
                    <a:pt x="1638004" y="1638154"/>
                    <a:pt x="1582587" y="1544569"/>
                  </a:cubicBezTo>
                  <a:close/>
                  <a:moveTo>
                    <a:pt x="1238323" y="1312673"/>
                  </a:moveTo>
                  <a:cubicBezTo>
                    <a:pt x="1173622" y="1312673"/>
                    <a:pt x="1121172" y="1365123"/>
                    <a:pt x="1121172" y="1429824"/>
                  </a:cubicBezTo>
                  <a:cubicBezTo>
                    <a:pt x="1121172" y="1494525"/>
                    <a:pt x="1173622" y="1546975"/>
                    <a:pt x="1238323" y="1546975"/>
                  </a:cubicBezTo>
                  <a:cubicBezTo>
                    <a:pt x="1303024" y="1546975"/>
                    <a:pt x="1355474" y="1494525"/>
                    <a:pt x="1355474" y="1429824"/>
                  </a:cubicBezTo>
                  <a:cubicBezTo>
                    <a:pt x="1355474" y="1365123"/>
                    <a:pt x="1303024" y="1312673"/>
                    <a:pt x="1238323" y="1312673"/>
                  </a:cubicBezTo>
                  <a:close/>
                  <a:moveTo>
                    <a:pt x="870057" y="1312673"/>
                  </a:moveTo>
                  <a:cubicBezTo>
                    <a:pt x="805356" y="1312673"/>
                    <a:pt x="752906" y="1365123"/>
                    <a:pt x="752906" y="1429824"/>
                  </a:cubicBezTo>
                  <a:cubicBezTo>
                    <a:pt x="752906" y="1494525"/>
                    <a:pt x="805356" y="1546975"/>
                    <a:pt x="870057" y="1546975"/>
                  </a:cubicBezTo>
                  <a:cubicBezTo>
                    <a:pt x="934758" y="1546975"/>
                    <a:pt x="987208" y="1494525"/>
                    <a:pt x="987208" y="1429824"/>
                  </a:cubicBezTo>
                  <a:cubicBezTo>
                    <a:pt x="987208" y="1365123"/>
                    <a:pt x="934758" y="1312673"/>
                    <a:pt x="870057" y="1312673"/>
                  </a:cubicBezTo>
                  <a:close/>
                  <a:moveTo>
                    <a:pt x="2775838" y="1127627"/>
                  </a:moveTo>
                  <a:cubicBezTo>
                    <a:pt x="2666578" y="1127627"/>
                    <a:pt x="2578006" y="1216199"/>
                    <a:pt x="2578006" y="1325459"/>
                  </a:cubicBezTo>
                  <a:cubicBezTo>
                    <a:pt x="2578006" y="1434719"/>
                    <a:pt x="2666578" y="1523291"/>
                    <a:pt x="2775838" y="1523291"/>
                  </a:cubicBezTo>
                  <a:cubicBezTo>
                    <a:pt x="2885098" y="1523291"/>
                    <a:pt x="2973670" y="1434719"/>
                    <a:pt x="2973670" y="1325459"/>
                  </a:cubicBezTo>
                  <a:cubicBezTo>
                    <a:pt x="2973670" y="1216199"/>
                    <a:pt x="2885098" y="1127627"/>
                    <a:pt x="2775838" y="1127627"/>
                  </a:cubicBezTo>
                  <a:close/>
                  <a:moveTo>
                    <a:pt x="2153949" y="1127627"/>
                  </a:moveTo>
                  <a:cubicBezTo>
                    <a:pt x="2044689" y="1127627"/>
                    <a:pt x="1956117" y="1216199"/>
                    <a:pt x="1956117" y="1325459"/>
                  </a:cubicBezTo>
                  <a:cubicBezTo>
                    <a:pt x="1956117" y="1434719"/>
                    <a:pt x="2044689" y="1523291"/>
                    <a:pt x="2153949" y="1523291"/>
                  </a:cubicBezTo>
                  <a:cubicBezTo>
                    <a:pt x="2263209" y="1523291"/>
                    <a:pt x="2351781" y="1434719"/>
                    <a:pt x="2351781" y="1325459"/>
                  </a:cubicBezTo>
                  <a:cubicBezTo>
                    <a:pt x="2351781" y="1216199"/>
                    <a:pt x="2263209" y="1127627"/>
                    <a:pt x="2153949" y="1127627"/>
                  </a:cubicBezTo>
                  <a:close/>
                  <a:moveTo>
                    <a:pt x="1238323" y="956510"/>
                  </a:moveTo>
                  <a:cubicBezTo>
                    <a:pt x="1173622" y="956510"/>
                    <a:pt x="1121172" y="1008960"/>
                    <a:pt x="1121172" y="1073661"/>
                  </a:cubicBezTo>
                  <a:cubicBezTo>
                    <a:pt x="1121172" y="1138362"/>
                    <a:pt x="1173622" y="1190812"/>
                    <a:pt x="1238323" y="1190812"/>
                  </a:cubicBezTo>
                  <a:cubicBezTo>
                    <a:pt x="1303024" y="1190812"/>
                    <a:pt x="1355474" y="1138362"/>
                    <a:pt x="1355474" y="1073661"/>
                  </a:cubicBezTo>
                  <a:cubicBezTo>
                    <a:pt x="1355474" y="1008960"/>
                    <a:pt x="1303024" y="956510"/>
                    <a:pt x="1238323" y="956510"/>
                  </a:cubicBezTo>
                  <a:close/>
                  <a:moveTo>
                    <a:pt x="870057" y="956510"/>
                  </a:moveTo>
                  <a:cubicBezTo>
                    <a:pt x="805356" y="956510"/>
                    <a:pt x="752906" y="1008960"/>
                    <a:pt x="752906" y="1073661"/>
                  </a:cubicBezTo>
                  <a:cubicBezTo>
                    <a:pt x="752906" y="1138362"/>
                    <a:pt x="805356" y="1190812"/>
                    <a:pt x="870057" y="1190812"/>
                  </a:cubicBezTo>
                  <a:cubicBezTo>
                    <a:pt x="934758" y="1190812"/>
                    <a:pt x="987208" y="1138362"/>
                    <a:pt x="987208" y="1073661"/>
                  </a:cubicBezTo>
                  <a:cubicBezTo>
                    <a:pt x="987208" y="1008960"/>
                    <a:pt x="934758" y="956510"/>
                    <a:pt x="870057" y="956510"/>
                  </a:cubicBezTo>
                  <a:close/>
                  <a:moveTo>
                    <a:pt x="2775838" y="526176"/>
                  </a:moveTo>
                  <a:cubicBezTo>
                    <a:pt x="2666578" y="526176"/>
                    <a:pt x="2578006" y="614748"/>
                    <a:pt x="2578006" y="724008"/>
                  </a:cubicBezTo>
                  <a:cubicBezTo>
                    <a:pt x="2578006" y="833268"/>
                    <a:pt x="2666578" y="921840"/>
                    <a:pt x="2775838" y="921840"/>
                  </a:cubicBezTo>
                  <a:cubicBezTo>
                    <a:pt x="2885098" y="921840"/>
                    <a:pt x="2973670" y="833268"/>
                    <a:pt x="2973670" y="724008"/>
                  </a:cubicBezTo>
                  <a:cubicBezTo>
                    <a:pt x="2973670" y="614748"/>
                    <a:pt x="2885098" y="526176"/>
                    <a:pt x="2775838" y="526176"/>
                  </a:cubicBezTo>
                  <a:close/>
                  <a:moveTo>
                    <a:pt x="2153949" y="526176"/>
                  </a:moveTo>
                  <a:cubicBezTo>
                    <a:pt x="2044689" y="526176"/>
                    <a:pt x="1956117" y="614748"/>
                    <a:pt x="1956117" y="724008"/>
                  </a:cubicBezTo>
                  <a:cubicBezTo>
                    <a:pt x="1956117" y="833268"/>
                    <a:pt x="2044689" y="921840"/>
                    <a:pt x="2153949" y="921840"/>
                  </a:cubicBezTo>
                  <a:cubicBezTo>
                    <a:pt x="2263209" y="921840"/>
                    <a:pt x="2351781" y="833268"/>
                    <a:pt x="2351781" y="724008"/>
                  </a:cubicBezTo>
                  <a:cubicBezTo>
                    <a:pt x="2351781" y="614748"/>
                    <a:pt x="2263209" y="526176"/>
                    <a:pt x="2153949" y="526176"/>
                  </a:cubicBezTo>
                  <a:close/>
                  <a:moveTo>
                    <a:pt x="2464893" y="0"/>
                  </a:moveTo>
                  <a:cubicBezTo>
                    <a:pt x="3030837" y="0"/>
                    <a:pt x="3489626" y="458789"/>
                    <a:pt x="3489626" y="1024733"/>
                  </a:cubicBezTo>
                  <a:cubicBezTo>
                    <a:pt x="3489626" y="1442455"/>
                    <a:pt x="3239684" y="1801800"/>
                    <a:pt x="2880320" y="1959209"/>
                  </a:cubicBezTo>
                  <a:lnTo>
                    <a:pt x="2880320" y="2008571"/>
                  </a:lnTo>
                  <a:lnTo>
                    <a:pt x="3250857" y="2008571"/>
                  </a:lnTo>
                  <a:lnTo>
                    <a:pt x="3250857" y="2359970"/>
                  </a:lnTo>
                  <a:lnTo>
                    <a:pt x="3437294" y="2359970"/>
                  </a:lnTo>
                  <a:lnTo>
                    <a:pt x="3437294" y="2360694"/>
                  </a:lnTo>
                  <a:lnTo>
                    <a:pt x="3852060" y="2233461"/>
                  </a:lnTo>
                  <a:lnTo>
                    <a:pt x="3852060" y="3367858"/>
                  </a:lnTo>
                  <a:lnTo>
                    <a:pt x="3437294" y="3240624"/>
                  </a:lnTo>
                  <a:lnTo>
                    <a:pt x="3437294" y="3241349"/>
                  </a:lnTo>
                  <a:lnTo>
                    <a:pt x="3250857" y="3241349"/>
                  </a:lnTo>
                  <a:lnTo>
                    <a:pt x="3250857" y="3633063"/>
                  </a:lnTo>
                  <a:lnTo>
                    <a:pt x="298529" y="3633063"/>
                  </a:lnTo>
                  <a:lnTo>
                    <a:pt x="298529" y="2431730"/>
                  </a:lnTo>
                  <a:lnTo>
                    <a:pt x="0" y="2008571"/>
                  </a:lnTo>
                  <a:lnTo>
                    <a:pt x="298529" y="2008571"/>
                  </a:lnTo>
                  <a:lnTo>
                    <a:pt x="792088" y="2008571"/>
                  </a:lnTo>
                  <a:lnTo>
                    <a:pt x="792088" y="1796817"/>
                  </a:lnTo>
                  <a:cubicBezTo>
                    <a:pt x="587745" y="1700755"/>
                    <a:pt x="447370" y="1492642"/>
                    <a:pt x="447370" y="1251742"/>
                  </a:cubicBezTo>
                  <a:cubicBezTo>
                    <a:pt x="447370" y="916605"/>
                    <a:pt x="719053" y="644923"/>
                    <a:pt x="1054190" y="644923"/>
                  </a:cubicBezTo>
                  <a:cubicBezTo>
                    <a:pt x="1212753" y="644923"/>
                    <a:pt x="1357112" y="705740"/>
                    <a:pt x="1463939" y="806702"/>
                  </a:cubicBezTo>
                  <a:cubicBezTo>
                    <a:pt x="1563407" y="345444"/>
                    <a:pt x="1973809" y="0"/>
                    <a:pt x="2464893"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3" name="Trapezoid 6">
              <a:extLst>
                <a:ext uri="{FF2B5EF4-FFF2-40B4-BE49-F238E27FC236}">
                  <a16:creationId xmlns:a16="http://schemas.microsoft.com/office/drawing/2014/main" xmlns="" id="{038187D6-7364-4747-A498-487D95556280}"/>
                </a:ext>
              </a:extLst>
            </p:cNvPr>
            <p:cNvSpPr>
              <a:spLocks/>
            </p:cNvSpPr>
            <p:nvPr/>
          </p:nvSpPr>
          <p:spPr>
            <a:xfrm>
              <a:off x="8644130" y="2767305"/>
              <a:ext cx="370986" cy="370986"/>
            </a:xfrm>
            <a:custGeom>
              <a:avLst/>
              <a:gdLst/>
              <a:ahLst/>
              <a:cxnLst/>
              <a:rect l="l" t="t" r="r" b="b"/>
              <a:pathLst>
                <a:path w="2801488" h="2964099">
                  <a:moveTo>
                    <a:pt x="1393788" y="2251706"/>
                  </a:moveTo>
                  <a:cubicBezTo>
                    <a:pt x="1338380" y="2251706"/>
                    <a:pt x="1293463" y="2296623"/>
                    <a:pt x="1293463" y="2352031"/>
                  </a:cubicBezTo>
                  <a:cubicBezTo>
                    <a:pt x="1293463" y="2407439"/>
                    <a:pt x="1338380" y="2452356"/>
                    <a:pt x="1393788" y="2452356"/>
                  </a:cubicBezTo>
                  <a:cubicBezTo>
                    <a:pt x="1449196" y="2452356"/>
                    <a:pt x="1494113" y="2407439"/>
                    <a:pt x="1494113" y="2352031"/>
                  </a:cubicBezTo>
                  <a:cubicBezTo>
                    <a:pt x="1494113" y="2296623"/>
                    <a:pt x="1449196" y="2251706"/>
                    <a:pt x="1393788" y="2251706"/>
                  </a:cubicBezTo>
                  <a:close/>
                  <a:moveTo>
                    <a:pt x="2189420" y="1936547"/>
                  </a:moveTo>
                  <a:cubicBezTo>
                    <a:pt x="1959955" y="1936547"/>
                    <a:pt x="1773936" y="2122566"/>
                    <a:pt x="1773936" y="2352031"/>
                  </a:cubicBezTo>
                  <a:cubicBezTo>
                    <a:pt x="1773936" y="2581496"/>
                    <a:pt x="1959955" y="2767515"/>
                    <a:pt x="2189420" y="2767515"/>
                  </a:cubicBezTo>
                  <a:cubicBezTo>
                    <a:pt x="2418885" y="2767515"/>
                    <a:pt x="2604904" y="2581496"/>
                    <a:pt x="2604904" y="2352031"/>
                  </a:cubicBezTo>
                  <a:cubicBezTo>
                    <a:pt x="2604904" y="2122566"/>
                    <a:pt x="2418885" y="1936547"/>
                    <a:pt x="2189420" y="1936547"/>
                  </a:cubicBezTo>
                  <a:close/>
                  <a:moveTo>
                    <a:pt x="612068" y="1936547"/>
                  </a:moveTo>
                  <a:cubicBezTo>
                    <a:pt x="382603" y="1936547"/>
                    <a:pt x="196584" y="2122566"/>
                    <a:pt x="196584" y="2352031"/>
                  </a:cubicBezTo>
                  <a:cubicBezTo>
                    <a:pt x="196584" y="2581496"/>
                    <a:pt x="382603" y="2767515"/>
                    <a:pt x="612068" y="2767515"/>
                  </a:cubicBezTo>
                  <a:cubicBezTo>
                    <a:pt x="841533" y="2767515"/>
                    <a:pt x="1027552" y="2581496"/>
                    <a:pt x="1027552" y="2352031"/>
                  </a:cubicBezTo>
                  <a:cubicBezTo>
                    <a:pt x="1027552" y="2122566"/>
                    <a:pt x="841533" y="1936547"/>
                    <a:pt x="612068" y="1936547"/>
                  </a:cubicBezTo>
                  <a:close/>
                  <a:moveTo>
                    <a:pt x="845776" y="315"/>
                  </a:moveTo>
                  <a:cubicBezTo>
                    <a:pt x="1032101" y="7965"/>
                    <a:pt x="1181399" y="153129"/>
                    <a:pt x="1195696" y="335717"/>
                  </a:cubicBezTo>
                  <a:lnTo>
                    <a:pt x="1198885" y="335806"/>
                  </a:lnTo>
                  <a:lnTo>
                    <a:pt x="1198706" y="366401"/>
                  </a:lnTo>
                  <a:cubicBezTo>
                    <a:pt x="1198883" y="367005"/>
                    <a:pt x="1198884" y="367612"/>
                    <a:pt x="1198884" y="368218"/>
                  </a:cubicBezTo>
                  <a:lnTo>
                    <a:pt x="1198695" y="368210"/>
                  </a:lnTo>
                  <a:lnTo>
                    <a:pt x="1197421" y="585651"/>
                  </a:lnTo>
                  <a:cubicBezTo>
                    <a:pt x="1245519" y="531733"/>
                    <a:pt x="1316597" y="499778"/>
                    <a:pt x="1394104" y="502960"/>
                  </a:cubicBezTo>
                  <a:cubicBezTo>
                    <a:pt x="1472998" y="506199"/>
                    <a:pt x="1542269" y="545176"/>
                    <a:pt x="1585751" y="604519"/>
                  </a:cubicBezTo>
                  <a:cubicBezTo>
                    <a:pt x="1585226" y="514948"/>
                    <a:pt x="1584701" y="425377"/>
                    <a:pt x="1584176" y="335806"/>
                  </a:cubicBezTo>
                  <a:lnTo>
                    <a:pt x="1585829" y="335760"/>
                  </a:lnTo>
                  <a:cubicBezTo>
                    <a:pt x="1602915" y="140060"/>
                    <a:pt x="1770945" y="-7755"/>
                    <a:pt x="1967493" y="315"/>
                  </a:cubicBezTo>
                  <a:cubicBezTo>
                    <a:pt x="2146853" y="7679"/>
                    <a:pt x="2291902" y="142468"/>
                    <a:pt x="2315427" y="315465"/>
                  </a:cubicBezTo>
                  <a:lnTo>
                    <a:pt x="2320109" y="315335"/>
                  </a:lnTo>
                  <a:lnTo>
                    <a:pt x="2729306" y="2069418"/>
                  </a:lnTo>
                  <a:cubicBezTo>
                    <a:pt x="2776307" y="2152970"/>
                    <a:pt x="2801488" y="2249560"/>
                    <a:pt x="2801488" y="2352031"/>
                  </a:cubicBezTo>
                  <a:cubicBezTo>
                    <a:pt x="2801488" y="2690067"/>
                    <a:pt x="2527456" y="2964099"/>
                    <a:pt x="2189420" y="2964099"/>
                  </a:cubicBezTo>
                  <a:cubicBezTo>
                    <a:pt x="1922036" y="2964099"/>
                    <a:pt x="1694697" y="2792645"/>
                    <a:pt x="1613824" y="2552817"/>
                  </a:cubicBezTo>
                  <a:cubicBezTo>
                    <a:pt x="1559905" y="2613347"/>
                    <a:pt x="1481232" y="2650901"/>
                    <a:pt x="1393788" y="2650901"/>
                  </a:cubicBezTo>
                  <a:cubicBezTo>
                    <a:pt x="1311973" y="2650901"/>
                    <a:pt x="1237837" y="2618027"/>
                    <a:pt x="1183996" y="2564635"/>
                  </a:cubicBezTo>
                  <a:cubicBezTo>
                    <a:pt x="1099341" y="2798210"/>
                    <a:pt x="875077" y="2964099"/>
                    <a:pt x="612068" y="2964099"/>
                  </a:cubicBezTo>
                  <a:cubicBezTo>
                    <a:pt x="274032" y="2964099"/>
                    <a:pt x="0" y="2690067"/>
                    <a:pt x="0" y="2352031"/>
                  </a:cubicBezTo>
                  <a:cubicBezTo>
                    <a:pt x="0" y="2288533"/>
                    <a:pt x="9669" y="2227293"/>
                    <a:pt x="30466" y="2170591"/>
                  </a:cubicBezTo>
                  <a:lnTo>
                    <a:pt x="30153" y="2170591"/>
                  </a:lnTo>
                  <a:lnTo>
                    <a:pt x="462952" y="315335"/>
                  </a:lnTo>
                  <a:lnTo>
                    <a:pt x="467801" y="315470"/>
                  </a:lnTo>
                  <a:cubicBezTo>
                    <a:pt x="493068" y="129842"/>
                    <a:pt x="656149" y="-7470"/>
                    <a:pt x="845776" y="315"/>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54" name="Rounded Rectangle 1">
              <a:extLst>
                <a:ext uri="{FF2B5EF4-FFF2-40B4-BE49-F238E27FC236}">
                  <a16:creationId xmlns:a16="http://schemas.microsoft.com/office/drawing/2014/main" xmlns="" id="{0928905F-98EB-4D3D-BF19-0B90E6C842C5}"/>
                </a:ext>
              </a:extLst>
            </p:cNvPr>
            <p:cNvSpPr>
              <a:spLocks noChangeAspect="1"/>
            </p:cNvSpPr>
            <p:nvPr/>
          </p:nvSpPr>
          <p:spPr>
            <a:xfrm>
              <a:off x="9305943" y="3377436"/>
              <a:ext cx="219837" cy="370987"/>
            </a:xfrm>
            <a:custGeom>
              <a:avLst/>
              <a:gdLst/>
              <a:ahLst/>
              <a:cxnLst/>
              <a:rect l="l" t="t" r="r" b="b"/>
              <a:pathLst>
                <a:path w="2337548" h="3944720">
                  <a:moveTo>
                    <a:pt x="2013548" y="1242075"/>
                  </a:moveTo>
                  <a:lnTo>
                    <a:pt x="2337548" y="1242075"/>
                  </a:lnTo>
                  <a:lnTo>
                    <a:pt x="2337548" y="1945866"/>
                  </a:lnTo>
                  <a:lnTo>
                    <a:pt x="2337548" y="1962155"/>
                  </a:lnTo>
                  <a:lnTo>
                    <a:pt x="2336798" y="1962155"/>
                  </a:lnTo>
                  <a:cubicBezTo>
                    <a:pt x="2330129" y="2597501"/>
                    <a:pt x="1898450" y="3121603"/>
                    <a:pt x="1336990" y="3208701"/>
                  </a:cubicBezTo>
                  <a:lnTo>
                    <a:pt x="1336990" y="3620720"/>
                  </a:lnTo>
                  <a:lnTo>
                    <a:pt x="1895070" y="3620720"/>
                  </a:lnTo>
                  <a:lnTo>
                    <a:pt x="1895070" y="3944720"/>
                  </a:lnTo>
                  <a:lnTo>
                    <a:pt x="454910" y="3944720"/>
                  </a:lnTo>
                  <a:lnTo>
                    <a:pt x="454910" y="3620720"/>
                  </a:lnTo>
                  <a:lnTo>
                    <a:pt x="1012990" y="3620720"/>
                  </a:lnTo>
                  <a:lnTo>
                    <a:pt x="1012990" y="3210585"/>
                  </a:lnTo>
                  <a:cubicBezTo>
                    <a:pt x="447376" y="3129632"/>
                    <a:pt x="8655" y="2604919"/>
                    <a:pt x="389" y="1964536"/>
                  </a:cubicBezTo>
                  <a:lnTo>
                    <a:pt x="0" y="1964536"/>
                  </a:lnTo>
                  <a:lnTo>
                    <a:pt x="0" y="1244456"/>
                  </a:lnTo>
                  <a:lnTo>
                    <a:pt x="324000" y="1244456"/>
                  </a:lnTo>
                  <a:lnTo>
                    <a:pt x="324000" y="1964536"/>
                  </a:lnTo>
                  <a:lnTo>
                    <a:pt x="323361" y="1964536"/>
                  </a:lnTo>
                  <a:cubicBezTo>
                    <a:pt x="331926" y="2486037"/>
                    <a:pt x="710705" y="2903701"/>
                    <a:pt x="1173940" y="2900510"/>
                  </a:cubicBezTo>
                  <a:cubicBezTo>
                    <a:pt x="1634302" y="2897337"/>
                    <a:pt x="2006933" y="2479634"/>
                    <a:pt x="2014006" y="1962155"/>
                  </a:cubicBezTo>
                  <a:lnTo>
                    <a:pt x="2013548" y="1962155"/>
                  </a:lnTo>
                  <a:close/>
                  <a:moveTo>
                    <a:pt x="1168773" y="0"/>
                  </a:moveTo>
                  <a:cubicBezTo>
                    <a:pt x="1546536" y="0"/>
                    <a:pt x="1852773" y="306237"/>
                    <a:pt x="1852773" y="684000"/>
                  </a:cubicBezTo>
                  <a:lnTo>
                    <a:pt x="1852773" y="1980000"/>
                  </a:lnTo>
                  <a:cubicBezTo>
                    <a:pt x="1852773" y="2357763"/>
                    <a:pt x="1546536" y="2664000"/>
                    <a:pt x="1168773" y="2664000"/>
                  </a:cubicBezTo>
                  <a:cubicBezTo>
                    <a:pt x="791010" y="2664000"/>
                    <a:pt x="484773" y="2357763"/>
                    <a:pt x="484773" y="1980000"/>
                  </a:cubicBezTo>
                  <a:lnTo>
                    <a:pt x="484773" y="684000"/>
                  </a:lnTo>
                  <a:cubicBezTo>
                    <a:pt x="484773" y="306237"/>
                    <a:pt x="791010" y="0"/>
                    <a:pt x="11687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55" name="Rectangle 50">
              <a:extLst>
                <a:ext uri="{FF2B5EF4-FFF2-40B4-BE49-F238E27FC236}">
                  <a16:creationId xmlns:a16="http://schemas.microsoft.com/office/drawing/2014/main" xmlns="" id="{210E3F2D-D9CA-4077-9F5D-C93A8EF317BF}"/>
                </a:ext>
              </a:extLst>
            </p:cNvPr>
            <p:cNvSpPr>
              <a:spLocks noChangeAspect="1"/>
            </p:cNvSpPr>
            <p:nvPr/>
          </p:nvSpPr>
          <p:spPr>
            <a:xfrm rot="1429276">
              <a:off x="8660964" y="3626546"/>
              <a:ext cx="314869" cy="180346"/>
            </a:xfrm>
            <a:custGeom>
              <a:avLst/>
              <a:gdLst/>
              <a:ahLst/>
              <a:cxnLst/>
              <a:rect l="l" t="t" r="r" b="b"/>
              <a:pathLst>
                <a:path w="2797236" h="1602166">
                  <a:moveTo>
                    <a:pt x="676854" y="738042"/>
                  </a:moveTo>
                  <a:cubicBezTo>
                    <a:pt x="614942" y="702297"/>
                    <a:pt x="535774" y="723510"/>
                    <a:pt x="500029" y="785422"/>
                  </a:cubicBezTo>
                  <a:cubicBezTo>
                    <a:pt x="464284" y="847335"/>
                    <a:pt x="485497" y="926503"/>
                    <a:pt x="547409" y="962248"/>
                  </a:cubicBezTo>
                  <a:cubicBezTo>
                    <a:pt x="609321" y="997993"/>
                    <a:pt x="688490" y="976780"/>
                    <a:pt x="724235" y="914867"/>
                  </a:cubicBezTo>
                  <a:cubicBezTo>
                    <a:pt x="759980" y="852955"/>
                    <a:pt x="738766" y="773787"/>
                    <a:pt x="676854" y="738042"/>
                  </a:cubicBezTo>
                  <a:close/>
                  <a:moveTo>
                    <a:pt x="1505478" y="880583"/>
                  </a:moveTo>
                  <a:lnTo>
                    <a:pt x="1475082" y="873061"/>
                  </a:lnTo>
                  <a:lnTo>
                    <a:pt x="1475082" y="1008668"/>
                  </a:lnTo>
                  <a:cubicBezTo>
                    <a:pt x="1478425" y="1007382"/>
                    <a:pt x="1481683" y="1005827"/>
                    <a:pt x="1484860" y="1004059"/>
                  </a:cubicBezTo>
                  <a:cubicBezTo>
                    <a:pt x="1512039" y="988933"/>
                    <a:pt x="1529130" y="960585"/>
                    <a:pt x="1529788" y="929597"/>
                  </a:cubicBezTo>
                  <a:cubicBezTo>
                    <a:pt x="1530028" y="906726"/>
                    <a:pt x="1526034" y="896074"/>
                    <a:pt x="1505478" y="880583"/>
                  </a:cubicBezTo>
                  <a:close/>
                  <a:moveTo>
                    <a:pt x="1395816" y="619564"/>
                  </a:moveTo>
                  <a:cubicBezTo>
                    <a:pt x="1376272" y="632083"/>
                    <a:pt x="1363760" y="652864"/>
                    <a:pt x="1361807" y="675926"/>
                  </a:cubicBezTo>
                  <a:lnTo>
                    <a:pt x="1362578" y="675894"/>
                  </a:lnTo>
                  <a:cubicBezTo>
                    <a:pt x="1361574" y="701623"/>
                    <a:pt x="1371022" y="725250"/>
                    <a:pt x="1395009" y="740923"/>
                  </a:cubicBezTo>
                  <a:lnTo>
                    <a:pt x="1395816" y="741452"/>
                  </a:lnTo>
                  <a:close/>
                  <a:moveTo>
                    <a:pt x="1475082" y="467094"/>
                  </a:moveTo>
                  <a:lnTo>
                    <a:pt x="1475082" y="500684"/>
                  </a:lnTo>
                  <a:cubicBezTo>
                    <a:pt x="1497267" y="504631"/>
                    <a:pt x="1518774" y="512905"/>
                    <a:pt x="1538543" y="525166"/>
                  </a:cubicBezTo>
                  <a:cubicBezTo>
                    <a:pt x="1596427" y="561066"/>
                    <a:pt x="1630319" y="625508"/>
                    <a:pt x="1627098" y="693545"/>
                  </a:cubicBezTo>
                  <a:lnTo>
                    <a:pt x="1518521" y="688404"/>
                  </a:lnTo>
                  <a:cubicBezTo>
                    <a:pt x="1519877" y="659770"/>
                    <a:pt x="1505613" y="632649"/>
                    <a:pt x="1481252" y="617540"/>
                  </a:cubicBezTo>
                  <a:lnTo>
                    <a:pt x="1475082" y="614775"/>
                  </a:lnTo>
                  <a:lnTo>
                    <a:pt x="1475082" y="759007"/>
                  </a:lnTo>
                  <a:cubicBezTo>
                    <a:pt x="1516008" y="761698"/>
                    <a:pt x="1547648" y="771672"/>
                    <a:pt x="1577189" y="790249"/>
                  </a:cubicBezTo>
                  <a:cubicBezTo>
                    <a:pt x="1622357" y="818652"/>
                    <a:pt x="1647114" y="873156"/>
                    <a:pt x="1650484" y="927386"/>
                  </a:cubicBezTo>
                  <a:lnTo>
                    <a:pt x="1650683" y="927386"/>
                  </a:lnTo>
                  <a:lnTo>
                    <a:pt x="1650607" y="928511"/>
                  </a:lnTo>
                  <a:cubicBezTo>
                    <a:pt x="1650834" y="929446"/>
                    <a:pt x="1650880" y="930391"/>
                    <a:pt x="1650916" y="931336"/>
                  </a:cubicBezTo>
                  <a:lnTo>
                    <a:pt x="1650415" y="931353"/>
                  </a:lnTo>
                  <a:cubicBezTo>
                    <a:pt x="1649239" y="1005482"/>
                    <a:pt x="1608533" y="1073418"/>
                    <a:pt x="1543577" y="1109567"/>
                  </a:cubicBezTo>
                  <a:cubicBezTo>
                    <a:pt x="1521978" y="1121587"/>
                    <a:pt x="1498805" y="1129476"/>
                    <a:pt x="1475082" y="1132835"/>
                  </a:cubicBezTo>
                  <a:lnTo>
                    <a:pt x="1475082" y="1165545"/>
                  </a:lnTo>
                  <a:lnTo>
                    <a:pt x="1395816" y="1165545"/>
                  </a:lnTo>
                  <a:lnTo>
                    <a:pt x="1395816" y="1130194"/>
                  </a:lnTo>
                  <a:cubicBezTo>
                    <a:pt x="1373613" y="1125585"/>
                    <a:pt x="1352168" y="1116888"/>
                    <a:pt x="1332303" y="1104568"/>
                  </a:cubicBezTo>
                  <a:cubicBezTo>
                    <a:pt x="1268003" y="1064689"/>
                    <a:pt x="1230355" y="993103"/>
                    <a:pt x="1233933" y="917525"/>
                  </a:cubicBezTo>
                  <a:lnTo>
                    <a:pt x="1354544" y="923236"/>
                  </a:lnTo>
                  <a:cubicBezTo>
                    <a:pt x="1353040" y="954989"/>
                    <a:pt x="1368828" y="985067"/>
                    <a:pt x="1395816" y="1001849"/>
                  </a:cubicBezTo>
                  <a:lnTo>
                    <a:pt x="1395816" y="862479"/>
                  </a:lnTo>
                  <a:cubicBezTo>
                    <a:pt x="1368998" y="855832"/>
                    <a:pt x="1344002" y="843677"/>
                    <a:pt x="1322380" y="825533"/>
                  </a:cubicBezTo>
                  <a:cubicBezTo>
                    <a:pt x="1279142" y="789250"/>
                    <a:pt x="1253317" y="736644"/>
                    <a:pt x="1251176" y="680490"/>
                  </a:cubicBezTo>
                  <a:cubicBezTo>
                    <a:pt x="1251334" y="597461"/>
                    <a:pt x="1284345" y="551005"/>
                    <a:pt x="1345251" y="517567"/>
                  </a:cubicBezTo>
                  <a:cubicBezTo>
                    <a:pt x="1360367" y="509155"/>
                    <a:pt x="1379438" y="506089"/>
                    <a:pt x="1395816" y="502211"/>
                  </a:cubicBezTo>
                  <a:lnTo>
                    <a:pt x="1395816" y="467094"/>
                  </a:lnTo>
                  <a:close/>
                  <a:moveTo>
                    <a:pt x="1670907" y="420372"/>
                  </a:moveTo>
                  <a:cubicBezTo>
                    <a:pt x="1452232" y="294120"/>
                    <a:pt x="1172613" y="369043"/>
                    <a:pt x="1046361" y="587719"/>
                  </a:cubicBezTo>
                  <a:cubicBezTo>
                    <a:pt x="920108" y="806395"/>
                    <a:pt x="995032" y="1086013"/>
                    <a:pt x="1213707" y="1212266"/>
                  </a:cubicBezTo>
                  <a:cubicBezTo>
                    <a:pt x="1432383" y="1338518"/>
                    <a:pt x="1712002" y="1263595"/>
                    <a:pt x="1838254" y="1044919"/>
                  </a:cubicBezTo>
                  <a:cubicBezTo>
                    <a:pt x="1964507" y="826243"/>
                    <a:pt x="1889583" y="546625"/>
                    <a:pt x="1670907" y="420372"/>
                  </a:cubicBezTo>
                  <a:close/>
                  <a:moveTo>
                    <a:pt x="2337204" y="670392"/>
                  </a:moveTo>
                  <a:cubicBezTo>
                    <a:pt x="2275292" y="634647"/>
                    <a:pt x="2196124" y="655860"/>
                    <a:pt x="2160379" y="717772"/>
                  </a:cubicBezTo>
                  <a:cubicBezTo>
                    <a:pt x="2124634" y="779684"/>
                    <a:pt x="2145847" y="858852"/>
                    <a:pt x="2207759" y="894597"/>
                  </a:cubicBezTo>
                  <a:cubicBezTo>
                    <a:pt x="2269672" y="930342"/>
                    <a:pt x="2348840" y="909129"/>
                    <a:pt x="2384585" y="847217"/>
                  </a:cubicBezTo>
                  <a:cubicBezTo>
                    <a:pt x="2420330" y="785305"/>
                    <a:pt x="2399117" y="706137"/>
                    <a:pt x="2337204" y="670392"/>
                  </a:cubicBezTo>
                  <a:close/>
                  <a:moveTo>
                    <a:pt x="2384613" y="233313"/>
                  </a:moveTo>
                  <a:cubicBezTo>
                    <a:pt x="2428818" y="319090"/>
                    <a:pt x="2503845" y="385970"/>
                    <a:pt x="2595156" y="420224"/>
                  </a:cubicBezTo>
                  <a:lnTo>
                    <a:pt x="2595155" y="1152677"/>
                  </a:lnTo>
                  <a:cubicBezTo>
                    <a:pt x="2489919" y="1191773"/>
                    <a:pt x="2405690" y="1273809"/>
                    <a:pt x="2363285" y="1377636"/>
                  </a:cubicBezTo>
                  <a:lnTo>
                    <a:pt x="402182" y="1377636"/>
                  </a:lnTo>
                  <a:cubicBezTo>
                    <a:pt x="366180" y="1300676"/>
                    <a:pt x="305669" y="1237745"/>
                    <a:pt x="230221" y="1198942"/>
                  </a:cubicBezTo>
                  <a:lnTo>
                    <a:pt x="230221" y="415045"/>
                  </a:lnTo>
                  <a:cubicBezTo>
                    <a:pt x="307865" y="376272"/>
                    <a:pt x="370258" y="312122"/>
                    <a:pt x="407224" y="233313"/>
                  </a:cubicBezTo>
                  <a:close/>
                  <a:moveTo>
                    <a:pt x="2374194" y="127259"/>
                  </a:moveTo>
                  <a:lnTo>
                    <a:pt x="406569" y="127259"/>
                  </a:lnTo>
                  <a:cubicBezTo>
                    <a:pt x="368226" y="267341"/>
                    <a:pt x="255955" y="376146"/>
                    <a:pt x="114433" y="410154"/>
                  </a:cubicBezTo>
                  <a:lnTo>
                    <a:pt x="114433" y="1207711"/>
                  </a:lnTo>
                  <a:cubicBezTo>
                    <a:pt x="249220" y="1241659"/>
                    <a:pt x="356431" y="1343562"/>
                    <a:pt x="397550" y="1475019"/>
                  </a:cubicBezTo>
                  <a:lnTo>
                    <a:pt x="2364592" y="1475019"/>
                  </a:lnTo>
                  <a:cubicBezTo>
                    <a:pt x="2403043" y="1323089"/>
                    <a:pt x="2527516" y="1206120"/>
                    <a:pt x="2682804" y="1177407"/>
                  </a:cubicBezTo>
                  <a:lnTo>
                    <a:pt x="2682804" y="401000"/>
                  </a:lnTo>
                  <a:cubicBezTo>
                    <a:pt x="2536308" y="373254"/>
                    <a:pt x="2418049" y="266915"/>
                    <a:pt x="2374194" y="127259"/>
                  </a:cubicBezTo>
                  <a:close/>
                  <a:moveTo>
                    <a:pt x="2797236" y="112"/>
                  </a:moveTo>
                  <a:lnTo>
                    <a:pt x="2797236" y="1602166"/>
                  </a:lnTo>
                  <a:lnTo>
                    <a:pt x="419639" y="1602166"/>
                  </a:lnTo>
                  <a:lnTo>
                    <a:pt x="12661" y="1602166"/>
                  </a:lnTo>
                  <a:lnTo>
                    <a:pt x="0" y="1602166"/>
                  </a:lnTo>
                  <a:lnTo>
                    <a:pt x="0" y="112"/>
                  </a:lnTo>
                  <a:lnTo>
                    <a:pt x="2352082" y="112"/>
                  </a:lnTo>
                  <a:cubicBezTo>
                    <a:pt x="2352071" y="75"/>
                    <a:pt x="2352071" y="37"/>
                    <a:pt x="2352071" y="0"/>
                  </a:cubicBezTo>
                  <a:lnTo>
                    <a:pt x="2759048" y="0"/>
                  </a:lnTo>
                  <a:lnTo>
                    <a:pt x="2759047" y="112"/>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56" name="Oval 21">
              <a:extLst>
                <a:ext uri="{FF2B5EF4-FFF2-40B4-BE49-F238E27FC236}">
                  <a16:creationId xmlns:a16="http://schemas.microsoft.com/office/drawing/2014/main" xmlns="" id="{EC155ECA-4B5C-44A1-889F-C537349D6C45}"/>
                </a:ext>
              </a:extLst>
            </p:cNvPr>
            <p:cNvSpPr/>
            <p:nvPr/>
          </p:nvSpPr>
          <p:spPr>
            <a:xfrm rot="3600000">
              <a:off x="8638520" y="1839734"/>
              <a:ext cx="543994" cy="913907"/>
            </a:xfrm>
            <a:custGeom>
              <a:avLst/>
              <a:gdLst/>
              <a:ahLst/>
              <a:cxnLst/>
              <a:rect l="l" t="t" r="r" b="b"/>
              <a:pathLst>
                <a:path w="1368152" h="2298537">
                  <a:moveTo>
                    <a:pt x="684076" y="0"/>
                  </a:moveTo>
                  <a:cubicBezTo>
                    <a:pt x="803370" y="0"/>
                    <a:pt x="900076" y="96706"/>
                    <a:pt x="900076" y="216000"/>
                  </a:cubicBezTo>
                  <a:cubicBezTo>
                    <a:pt x="900076" y="287268"/>
                    <a:pt x="865561" y="350475"/>
                    <a:pt x="810076" y="386760"/>
                  </a:cubicBezTo>
                  <a:lnTo>
                    <a:pt x="810076" y="450517"/>
                  </a:lnTo>
                  <a:lnTo>
                    <a:pt x="1368152" y="450517"/>
                  </a:lnTo>
                  <a:lnTo>
                    <a:pt x="1368152" y="895744"/>
                  </a:lnTo>
                  <a:cubicBezTo>
                    <a:pt x="1331417" y="875468"/>
                    <a:pt x="1289090" y="864516"/>
                    <a:pt x="1244206" y="864516"/>
                  </a:cubicBezTo>
                  <a:cubicBezTo>
                    <a:pt x="1095089" y="864516"/>
                    <a:pt x="974206" y="985399"/>
                    <a:pt x="974206" y="1134516"/>
                  </a:cubicBezTo>
                  <a:cubicBezTo>
                    <a:pt x="974206" y="1283633"/>
                    <a:pt x="1095089" y="1404516"/>
                    <a:pt x="1244206" y="1404516"/>
                  </a:cubicBezTo>
                  <a:cubicBezTo>
                    <a:pt x="1289090" y="1404516"/>
                    <a:pt x="1331417" y="1393563"/>
                    <a:pt x="1368152" y="1373288"/>
                  </a:cubicBezTo>
                  <a:lnTo>
                    <a:pt x="1368152" y="1818517"/>
                  </a:lnTo>
                  <a:lnTo>
                    <a:pt x="810076" y="1818517"/>
                  </a:lnTo>
                  <a:lnTo>
                    <a:pt x="810076" y="1911777"/>
                  </a:lnTo>
                  <a:cubicBezTo>
                    <a:pt x="865561" y="1948062"/>
                    <a:pt x="900076" y="2011269"/>
                    <a:pt x="900076" y="2082537"/>
                  </a:cubicBezTo>
                  <a:cubicBezTo>
                    <a:pt x="900076" y="2201831"/>
                    <a:pt x="803370" y="2298537"/>
                    <a:pt x="684076" y="2298537"/>
                  </a:cubicBezTo>
                  <a:cubicBezTo>
                    <a:pt x="564782" y="2298537"/>
                    <a:pt x="468076" y="2201831"/>
                    <a:pt x="468076" y="2082537"/>
                  </a:cubicBezTo>
                  <a:cubicBezTo>
                    <a:pt x="468076" y="2011269"/>
                    <a:pt x="502591" y="1948062"/>
                    <a:pt x="558076" y="1911777"/>
                  </a:cubicBezTo>
                  <a:lnTo>
                    <a:pt x="558076" y="1818517"/>
                  </a:lnTo>
                  <a:lnTo>
                    <a:pt x="0" y="1818517"/>
                  </a:lnTo>
                  <a:lnTo>
                    <a:pt x="0" y="1368933"/>
                  </a:lnTo>
                  <a:cubicBezTo>
                    <a:pt x="39235" y="1391659"/>
                    <a:pt x="84862" y="1404516"/>
                    <a:pt x="133491" y="1404516"/>
                  </a:cubicBezTo>
                  <a:cubicBezTo>
                    <a:pt x="282608" y="1404516"/>
                    <a:pt x="403491" y="1283633"/>
                    <a:pt x="403491" y="1134516"/>
                  </a:cubicBezTo>
                  <a:cubicBezTo>
                    <a:pt x="403491" y="985399"/>
                    <a:pt x="282608" y="864516"/>
                    <a:pt x="133491" y="864516"/>
                  </a:cubicBezTo>
                  <a:cubicBezTo>
                    <a:pt x="84862" y="864516"/>
                    <a:pt x="39235" y="877372"/>
                    <a:pt x="0" y="900098"/>
                  </a:cubicBezTo>
                  <a:lnTo>
                    <a:pt x="0" y="450517"/>
                  </a:lnTo>
                  <a:lnTo>
                    <a:pt x="558076" y="450517"/>
                  </a:lnTo>
                  <a:lnTo>
                    <a:pt x="558076" y="386760"/>
                  </a:lnTo>
                  <a:cubicBezTo>
                    <a:pt x="502591" y="350475"/>
                    <a:pt x="468076" y="287268"/>
                    <a:pt x="468076" y="216000"/>
                  </a:cubicBezTo>
                  <a:cubicBezTo>
                    <a:pt x="468076" y="96706"/>
                    <a:pt x="564782" y="0"/>
                    <a:pt x="684076"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2"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34" name="Immagine 3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35"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xmlns="" id="{CA8172CA-AC1D-4AF4-8BE4-BC9AF0A8E5F9}"/>
              </a:ext>
            </a:extLst>
          </p:cNvPr>
          <p:cNvSpPr txBox="1">
            <a:spLocks/>
          </p:cNvSpPr>
          <p:nvPr/>
        </p:nvSpPr>
        <p:spPr>
          <a:xfrm>
            <a:off x="3354906" y="232709"/>
            <a:ext cx="7297905" cy="6463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a:latin typeface="Arial Black" panose="020B0A04020102020204" pitchFamily="34" charset="0"/>
              </a:rPr>
              <a:t>Áreas clave de influencia</a:t>
            </a:r>
            <a:endParaRPr lang="es-ES" sz="4000" dirty="0">
              <a:latin typeface="Arial Black" panose="020B0A04020102020204" pitchFamily="34" charset="0"/>
            </a:endParaRPr>
          </a:p>
        </p:txBody>
      </p:sp>
      <p:grpSp>
        <p:nvGrpSpPr>
          <p:cNvPr id="7" name="Grupo 6">
            <a:extLst>
              <a:ext uri="{FF2B5EF4-FFF2-40B4-BE49-F238E27FC236}">
                <a16:creationId xmlns:a16="http://schemas.microsoft.com/office/drawing/2014/main" xmlns="" id="{C38E6732-66A5-4A66-BC8E-E51211A999B7}"/>
              </a:ext>
            </a:extLst>
          </p:cNvPr>
          <p:cNvGrpSpPr/>
          <p:nvPr/>
        </p:nvGrpSpPr>
        <p:grpSpPr>
          <a:xfrm>
            <a:off x="3506132" y="1789836"/>
            <a:ext cx="5040399" cy="4358323"/>
            <a:chOff x="3517674" y="1437179"/>
            <a:chExt cx="5371440" cy="4598168"/>
          </a:xfrm>
        </p:grpSpPr>
        <p:sp>
          <p:nvSpPr>
            <p:cNvPr id="2" name="Rectangle: Rounded Corners 1">
              <a:extLst>
                <a:ext uri="{FF2B5EF4-FFF2-40B4-BE49-F238E27FC236}">
                  <a16:creationId xmlns:a16="http://schemas.microsoft.com/office/drawing/2014/main" xmlns="" id="{62A0AB7F-7C58-402B-BB9F-36EBA6DED795}"/>
                </a:ext>
              </a:extLst>
            </p:cNvPr>
            <p:cNvSpPr/>
            <p:nvPr/>
          </p:nvSpPr>
          <p:spPr>
            <a:xfrm rot="900000">
              <a:off x="3728207" y="1647712"/>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solidFill>
                    <a:schemeClr val="bg1"/>
                  </a:solidFill>
                </a:rPr>
                <a:t>Recursos personales de salud</a:t>
              </a:r>
              <a:endParaRPr lang="en-ID" dirty="0">
                <a:solidFill>
                  <a:schemeClr val="bg1"/>
                </a:solidFill>
              </a:endParaRPr>
            </a:p>
          </p:txBody>
        </p:sp>
        <p:sp>
          <p:nvSpPr>
            <p:cNvPr id="18" name="Rectangle: Rounded Corners 17">
              <a:extLst>
                <a:ext uri="{FF2B5EF4-FFF2-40B4-BE49-F238E27FC236}">
                  <a16:creationId xmlns:a16="http://schemas.microsoft.com/office/drawing/2014/main" xmlns="" id="{D5FBA2A8-1D2F-4978-BE91-92B8711B0CB9}"/>
                </a:ext>
              </a:extLst>
            </p:cNvPr>
            <p:cNvSpPr/>
            <p:nvPr/>
          </p:nvSpPr>
          <p:spPr>
            <a:xfrm rot="900000">
              <a:off x="6827007" y="1647712"/>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solidFill>
                    <a:schemeClr val="bg1"/>
                  </a:solidFill>
                </a:rPr>
                <a:t>Participación de la empresa en la comunidad</a:t>
              </a:r>
              <a:endParaRPr lang="en-ID" dirty="0">
                <a:solidFill>
                  <a:schemeClr val="bg1"/>
                </a:solidFill>
              </a:endParaRPr>
            </a:p>
          </p:txBody>
        </p:sp>
        <p:sp>
          <p:nvSpPr>
            <p:cNvPr id="26" name="Rectangle: Rounded Corners 25">
              <a:extLst>
                <a:ext uri="{FF2B5EF4-FFF2-40B4-BE49-F238E27FC236}">
                  <a16:creationId xmlns:a16="http://schemas.microsoft.com/office/drawing/2014/main" xmlns="" id="{93A6224B-FC4B-4932-9034-347D3B684F1F}"/>
                </a:ext>
              </a:extLst>
            </p:cNvPr>
            <p:cNvSpPr/>
            <p:nvPr/>
          </p:nvSpPr>
          <p:spPr>
            <a:xfrm rot="20700000" flipH="1">
              <a:off x="3728206" y="4149569"/>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bg1"/>
                  </a:solidFill>
                </a:rPr>
                <a:t>Entorno físico de trabajo</a:t>
              </a:r>
              <a:endParaRPr lang="es-ES" sz="1800" dirty="0">
                <a:solidFill>
                  <a:schemeClr val="bg1"/>
                </a:solidFill>
              </a:endParaRPr>
            </a:p>
          </p:txBody>
        </p:sp>
        <p:sp>
          <p:nvSpPr>
            <p:cNvPr id="28" name="Rectangle: Rounded Corners 27">
              <a:extLst>
                <a:ext uri="{FF2B5EF4-FFF2-40B4-BE49-F238E27FC236}">
                  <a16:creationId xmlns:a16="http://schemas.microsoft.com/office/drawing/2014/main" xmlns="" id="{DD82DD54-CF8B-460D-8DE2-EB8D28876301}"/>
                </a:ext>
              </a:extLst>
            </p:cNvPr>
            <p:cNvSpPr/>
            <p:nvPr/>
          </p:nvSpPr>
          <p:spPr>
            <a:xfrm rot="20700000" flipH="1">
              <a:off x="6805059" y="4161825"/>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bg1"/>
                  </a:solidFill>
                </a:rPr>
                <a:t>Entorno de trabajo psicosocial</a:t>
              </a:r>
              <a:endParaRPr lang="es-ES" sz="1800" dirty="0">
                <a:solidFill>
                  <a:schemeClr val="bg1"/>
                </a:solidFill>
              </a:endParaRPr>
            </a:p>
            <a:p>
              <a:pPr algn="ctr"/>
              <a:endParaRPr lang="es-ES" sz="1800" dirty="0">
                <a:solidFill>
                  <a:schemeClr val="bg1"/>
                </a:solidFill>
              </a:endParaRPr>
            </a:p>
            <a:p>
              <a:pPr algn="ctr"/>
              <a:endParaRPr lang="en-ID" dirty="0"/>
            </a:p>
          </p:txBody>
        </p:sp>
        <p:sp>
          <p:nvSpPr>
            <p:cNvPr id="3" name="Oval 2">
              <a:extLst>
                <a:ext uri="{FF2B5EF4-FFF2-40B4-BE49-F238E27FC236}">
                  <a16:creationId xmlns:a16="http://schemas.microsoft.com/office/drawing/2014/main" xmlns="" id="{55AFCE57-D095-448D-AA8F-5826BD810AC3}"/>
                </a:ext>
              </a:extLst>
            </p:cNvPr>
            <p:cNvSpPr/>
            <p:nvPr/>
          </p:nvSpPr>
          <p:spPr>
            <a:xfrm>
              <a:off x="3517674" y="1437179"/>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14" name="Oval 13">
              <a:extLst>
                <a:ext uri="{FF2B5EF4-FFF2-40B4-BE49-F238E27FC236}">
                  <a16:creationId xmlns:a16="http://schemas.microsoft.com/office/drawing/2014/main" xmlns="" id="{33C26BDF-0D5A-44D1-9456-BBDBC3424BBA}"/>
                </a:ext>
              </a:extLst>
            </p:cNvPr>
            <p:cNvSpPr/>
            <p:nvPr/>
          </p:nvSpPr>
          <p:spPr>
            <a:xfrm>
              <a:off x="6616474" y="1437179"/>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16" name="Oval 15">
              <a:extLst>
                <a:ext uri="{FF2B5EF4-FFF2-40B4-BE49-F238E27FC236}">
                  <a16:creationId xmlns:a16="http://schemas.microsoft.com/office/drawing/2014/main" xmlns="" id="{B5A5F9ED-9458-4496-A6E9-CB70AA7137B9}"/>
                </a:ext>
              </a:extLst>
            </p:cNvPr>
            <p:cNvSpPr/>
            <p:nvPr/>
          </p:nvSpPr>
          <p:spPr>
            <a:xfrm>
              <a:off x="5161664" y="3951292"/>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17" name="Oval 16">
              <a:extLst>
                <a:ext uri="{FF2B5EF4-FFF2-40B4-BE49-F238E27FC236}">
                  <a16:creationId xmlns:a16="http://schemas.microsoft.com/office/drawing/2014/main" xmlns="" id="{E833FCFA-7808-44FE-BCBA-A845C9588E0D}"/>
                </a:ext>
              </a:extLst>
            </p:cNvPr>
            <p:cNvSpPr/>
            <p:nvPr/>
          </p:nvSpPr>
          <p:spPr>
            <a:xfrm>
              <a:off x="8260464" y="3951292"/>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grpSp>
      <p:pic>
        <p:nvPicPr>
          <p:cNvPr id="20" name="Imagen 19">
            <a:extLst>
              <a:ext uri="{FF2B5EF4-FFF2-40B4-BE49-F238E27FC236}">
                <a16:creationId xmlns:a16="http://schemas.microsoft.com/office/drawing/2014/main" xmlns="" id="{60AA52F2-BE10-404A-8A9C-57687685C4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21" name="Marcador de contenido 5">
            <a:extLst>
              <a:ext uri="{FF2B5EF4-FFF2-40B4-BE49-F238E27FC236}">
                <a16:creationId xmlns:a16="http://schemas.microsoft.com/office/drawing/2014/main" xmlns="" id="{92052331-B36E-4630-9811-C6539B646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25" name="CuadroTexto 24">
            <a:extLst>
              <a:ext uri="{FF2B5EF4-FFF2-40B4-BE49-F238E27FC236}">
                <a16:creationId xmlns:a16="http://schemas.microsoft.com/office/drawing/2014/main" xmlns="" id="{CA9485DC-74A7-4043-8740-8D7451B5BF4B}"/>
              </a:ext>
            </a:extLst>
          </p:cNvPr>
          <p:cNvSpPr txBox="1"/>
          <p:nvPr/>
        </p:nvSpPr>
        <p:spPr>
          <a:xfrm>
            <a:off x="347872" y="944749"/>
            <a:ext cx="9712969" cy="1200329"/>
          </a:xfrm>
          <a:prstGeom prst="rect">
            <a:avLst/>
          </a:prstGeom>
          <a:noFill/>
        </p:spPr>
        <p:txBody>
          <a:bodyPr wrap="square">
            <a:spAutoFit/>
          </a:bodyPr>
          <a:lstStyle/>
          <a:p>
            <a:r>
              <a:rPr lang="es-ES" sz="1800"/>
              <a:t>El empresario y el trabajador pueden elegir una de las áreas clave de influencia</a:t>
            </a:r>
            <a:r>
              <a:rPr lang="es-ES"/>
              <a:t> a la que consideran que deben prestar más atención para influir en la mejora o la creación de un lugar de trabajo saludable</a:t>
            </a:r>
            <a:r>
              <a:rPr lang="en-US"/>
              <a:t> :</a:t>
            </a:r>
            <a:endParaRPr lang="es-ES" dirty="0"/>
          </a:p>
          <a:p>
            <a:pPr marL="0" indent="0">
              <a:buFont typeface="Arial" panose="020B0604020202020204" pitchFamily="34" charset="0"/>
              <a:buNone/>
            </a:pPr>
            <a:endParaRPr lang="es-ES" dirty="0"/>
          </a:p>
        </p:txBody>
      </p:sp>
      <p:pic>
        <p:nvPicPr>
          <p:cNvPr id="4" name="Picture 3"/>
          <p:cNvPicPr>
            <a:picLocks noChangeAspect="1"/>
          </p:cNvPicPr>
          <p:nvPr/>
        </p:nvPicPr>
        <p:blipFill>
          <a:blip r:embed="rId5"/>
          <a:stretch>
            <a:fillRect/>
          </a:stretch>
        </p:blipFill>
        <p:spPr>
          <a:xfrm>
            <a:off x="3000812" y="142042"/>
            <a:ext cx="566977" cy="566977"/>
          </a:xfrm>
          <a:prstGeom prst="rect">
            <a:avLst/>
          </a:prstGeom>
        </p:spPr>
      </p:pic>
      <p:sp>
        <p:nvSpPr>
          <p:cNvPr id="1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27" name="Immagine 2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29"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99903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그룹 3">
            <a:extLst>
              <a:ext uri="{FF2B5EF4-FFF2-40B4-BE49-F238E27FC236}">
                <a16:creationId xmlns:a16="http://schemas.microsoft.com/office/drawing/2014/main" xmlns="" id="{4A381888-C6EC-43CD-AFBB-E5C1CB0A89E3}"/>
              </a:ext>
            </a:extLst>
          </p:cNvPr>
          <p:cNvGrpSpPr/>
          <p:nvPr/>
        </p:nvGrpSpPr>
        <p:grpSpPr>
          <a:xfrm>
            <a:off x="7401096" y="1598499"/>
            <a:ext cx="4308562" cy="4647381"/>
            <a:chOff x="7334031" y="1957604"/>
            <a:chExt cx="387472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3" name="Isosceles Triangle 1">
              <a:extLst>
                <a:ext uri="{FF2B5EF4-FFF2-40B4-BE49-F238E27FC236}">
                  <a16:creationId xmlns:a16="http://schemas.microsoft.com/office/drawing/2014/main" xmlns=""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4211" y="606852"/>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331069" y="1256912"/>
            <a:ext cx="7316770" cy="51996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1800" b="1">
                <a:solidFill>
                  <a:srgbClr val="00B0F0"/>
                </a:solidFill>
              </a:rPr>
              <a:t>Recursos personales de salud </a:t>
            </a:r>
            <a:r>
              <a:rPr lang="en-GB" sz="1800"/>
              <a:t>en el lugar de trabajo se refiere a los servicios sanitarios, información, recursos, oportunidades, flexibilidad, y otros apoyos para motivar a los empleados a estar sanos, llevar un estilo de vida saludable y controlar su salud física y mental.</a:t>
            </a:r>
            <a:endParaRPr lang="es-ES" sz="1800" b="1" dirty="0">
              <a:solidFill>
                <a:srgbClr val="00B0F0"/>
              </a:solidFill>
            </a:endParaRPr>
          </a:p>
          <a:p>
            <a:pPr marL="0" indent="0" algn="just">
              <a:buFont typeface="Arial" panose="020B0604020202020204" pitchFamily="34" charset="0"/>
              <a:buNone/>
            </a:pPr>
            <a:r>
              <a:rPr lang="es-ES" sz="1800" b="1">
                <a:solidFill>
                  <a:srgbClr val="92D050"/>
                </a:solidFill>
              </a:rPr>
              <a:t>Participación de la empresa en la comunidad </a:t>
            </a:r>
            <a:r>
              <a:rPr lang="en-US" sz="1800"/>
              <a:t>se refiere a las actividades en las que una empresa puede participar, o a los conocimientos y recursos que puede proporcionar, para apoyar el bienestar social y físico de la comunidad en la que opera. Incluye factores que afectan a la salud física y mental, la seguridad y el bienestar de los trabajadores.</a:t>
            </a:r>
            <a:endParaRPr lang="es-ES" sz="1800" dirty="0"/>
          </a:p>
          <a:p>
            <a:pPr marL="0" indent="0" algn="just">
              <a:buNone/>
            </a:pPr>
            <a:r>
              <a:rPr lang="es-ES" sz="1800" b="1">
                <a:solidFill>
                  <a:srgbClr val="FA9106"/>
                </a:solidFill>
              </a:rPr>
              <a:t>Entorno de trabajo físico </a:t>
            </a:r>
            <a:r>
              <a:rPr lang="es-ES" sz="1800"/>
              <a:t>se refiere a la estructura, el aire, la maquinaria, el mobiliario, los productos, las sustancias químicas, los materiales y los procesos de producción en el lugar de trabajo. Todos los factores afectan a la seguridad y la salud física, así como a la salud mental y el bienestar de los trabajadores</a:t>
            </a:r>
            <a:r>
              <a:rPr lang="en-GB" sz="1800"/>
              <a:t>.</a:t>
            </a:r>
            <a:endParaRPr lang="en-GB" sz="1800" dirty="0"/>
          </a:p>
          <a:p>
            <a:pPr marL="0" indent="0" algn="just">
              <a:buNone/>
            </a:pPr>
            <a:r>
              <a:rPr lang="es-ES" sz="1800" b="1">
                <a:solidFill>
                  <a:srgbClr val="FF0000"/>
                </a:solidFill>
              </a:rPr>
              <a:t>Entorno de trabajo psicosocial </a:t>
            </a:r>
            <a:r>
              <a:rPr lang="es-ES" sz="1800"/>
              <a:t>se refiere a la cultura organizativa, así como a las actitudes, valores, creencias y prácticas cotidianas que afectan al bienestar mental y físico de los empleados. Incluye los factores que pueden provocar los llamados factores de estrés</a:t>
            </a:r>
            <a:r>
              <a:rPr lang="en-GB" sz="1800"/>
              <a:t>.</a:t>
            </a:r>
            <a:endParaRPr lang="es-ES" sz="1800" b="1" dirty="0">
              <a:solidFill>
                <a:srgbClr val="FF0000"/>
              </a:solidFill>
            </a:endParaRPr>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3224146" y="167383"/>
            <a:ext cx="5894773" cy="1089529"/>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a:latin typeface="Arial Black" panose="020B0A04020102020204" pitchFamily="34" charset="0"/>
              </a:rPr>
              <a:t>Áreas clave de influencia</a:t>
            </a:r>
            <a:endParaRPr lang="es-ES" sz="4000" dirty="0">
              <a:latin typeface="Arial Black" panose="020B0A04020102020204" pitchFamily="34" charset="0"/>
            </a:endParaRPr>
          </a:p>
        </p:txBody>
      </p:sp>
      <p:sp>
        <p:nvSpPr>
          <p:cNvPr id="22"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24" name="Immagine 2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25"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939393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1CB4D2D-17F6-483D-A487-90EC28EE00BF}"/>
              </a:ext>
            </a:extLst>
          </p:cNvPr>
          <p:cNvSpPr/>
          <p:nvPr/>
        </p:nvSpPr>
        <p:spPr>
          <a:xfrm>
            <a:off x="1141930" y="486074"/>
            <a:ext cx="10985624" cy="492443"/>
          </a:xfrm>
          <a:prstGeom prst="rect">
            <a:avLst/>
          </a:prstGeom>
        </p:spPr>
        <p:txBody>
          <a:bodyPr wrap="square" lIns="0" tIns="0" rIns="0" bIns="0" anchor="t">
            <a:spAutoFit/>
          </a:bodyPr>
          <a:lstStyle/>
          <a:p>
            <a:pPr lvl="0" algn="ctr" defTabSz="457200">
              <a:defRPr/>
            </a:pPr>
            <a:r>
              <a:rPr lang="es-ES" sz="3200" b="1">
                <a:latin typeface="Arial Black" panose="020B0A04020102020204" pitchFamily="34" charset="0"/>
              </a:rPr>
              <a:t>Recursos personales de salud</a:t>
            </a:r>
            <a:endParaRPr lang="es-ES" sz="3200" b="1" dirty="0">
              <a:latin typeface="Arial Black" panose="020B0A04020102020204" pitchFamily="34" charset="0"/>
            </a:endParaRPr>
          </a:p>
        </p:txBody>
      </p:sp>
      <p:sp>
        <p:nvSpPr>
          <p:cNvPr id="6" name="Rectangle 5">
            <a:extLst>
              <a:ext uri="{FF2B5EF4-FFF2-40B4-BE49-F238E27FC236}">
                <a16:creationId xmlns:a16="http://schemas.microsoft.com/office/drawing/2014/main" xmlns="" id="{86A9EF83-C97A-4435-9594-7B2AB8C81E36}"/>
              </a:ext>
            </a:extLst>
          </p:cNvPr>
          <p:cNvSpPr/>
          <p:nvPr/>
        </p:nvSpPr>
        <p:spPr>
          <a:xfrm>
            <a:off x="256310" y="2307799"/>
            <a:ext cx="10985624" cy="246221"/>
          </a:xfrm>
          <a:prstGeom prst="rect">
            <a:avLst/>
          </a:prstGeom>
        </p:spPr>
        <p:txBody>
          <a:bodyPr wrap="square" lIns="0" tIns="0" rIns="0" bIns="0" anchor="t">
            <a:spAutoFit/>
          </a:bodyPr>
          <a:lstStyle/>
          <a:p>
            <a:pPr lvl="0" algn="ctr" defTabSz="457200">
              <a:defRPr/>
            </a:pPr>
            <a:r>
              <a:rPr lang="es-ES" sz="1600"/>
              <a:t>Pautas:</a:t>
            </a:r>
            <a:endParaRPr lang="es-ES" sz="1600" dirty="0"/>
          </a:p>
        </p:txBody>
      </p:sp>
      <p:sp>
        <p:nvSpPr>
          <p:cNvPr id="9" name="Rectangle: Rounded Corners 8">
            <a:extLst>
              <a:ext uri="{FF2B5EF4-FFF2-40B4-BE49-F238E27FC236}">
                <a16:creationId xmlns:a16="http://schemas.microsoft.com/office/drawing/2014/main" xmlns="" id="{DE4C0F45-518A-458F-961E-B9D08E453AAA}"/>
              </a:ext>
            </a:extLst>
          </p:cNvPr>
          <p:cNvSpPr/>
          <p:nvPr/>
        </p:nvSpPr>
        <p:spPr>
          <a:xfrm>
            <a:off x="3251687" y="2823865"/>
            <a:ext cx="2137893" cy="2098066"/>
          </a:xfrm>
          <a:prstGeom prst="roundRect">
            <a:avLst>
              <a:gd name="adj" fmla="val 419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33" name="Straight Connector 32">
            <a:extLst>
              <a:ext uri="{FF2B5EF4-FFF2-40B4-BE49-F238E27FC236}">
                <a16:creationId xmlns:a16="http://schemas.microsoft.com/office/drawing/2014/main" xmlns="" id="{62F3CDF8-6945-4C00-B4D9-69A5799D5AD5}"/>
              </a:ext>
            </a:extLst>
          </p:cNvPr>
          <p:cNvCxnSpPr>
            <a:cxnSpLocks/>
          </p:cNvCxnSpPr>
          <p:nvPr/>
        </p:nvCxnSpPr>
        <p:spPr>
          <a:xfrm>
            <a:off x="3194472" y="3526915"/>
            <a:ext cx="219510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xmlns="" id="{78904376-F137-43EE-9E1C-EB0D7FEE53FA}"/>
              </a:ext>
            </a:extLst>
          </p:cNvPr>
          <p:cNvSpPr/>
          <p:nvPr/>
        </p:nvSpPr>
        <p:spPr>
          <a:xfrm>
            <a:off x="3405472" y="2923369"/>
            <a:ext cx="1287886" cy="430887"/>
          </a:xfrm>
          <a:prstGeom prst="rect">
            <a:avLst/>
          </a:prstGeom>
        </p:spPr>
        <p:txBody>
          <a:bodyPr wrap="square" lIns="0" tIns="0" rIns="0" bIns="0">
            <a:spAutoFit/>
          </a:bodyPr>
          <a:lstStyle/>
          <a:p>
            <a:r>
              <a:rPr lang="en-US" sz="1400">
                <a:solidFill>
                  <a:schemeClr val="bg1"/>
                </a:solidFill>
              </a:rPr>
              <a:t>PERSONA RESPONSABLE</a:t>
            </a:r>
            <a:endParaRPr lang="en-US" sz="1400" dirty="0">
              <a:solidFill>
                <a:schemeClr val="bg1"/>
              </a:solidFill>
            </a:endParaRPr>
          </a:p>
        </p:txBody>
      </p:sp>
      <p:sp>
        <p:nvSpPr>
          <p:cNvPr id="37" name="Rectangle 36">
            <a:extLst>
              <a:ext uri="{FF2B5EF4-FFF2-40B4-BE49-F238E27FC236}">
                <a16:creationId xmlns:a16="http://schemas.microsoft.com/office/drawing/2014/main" xmlns="" id="{1B3846C2-5A71-407D-B909-7D922F3E573B}"/>
              </a:ext>
            </a:extLst>
          </p:cNvPr>
          <p:cNvSpPr/>
          <p:nvPr/>
        </p:nvSpPr>
        <p:spPr>
          <a:xfrm>
            <a:off x="3347510" y="3647561"/>
            <a:ext cx="2011965" cy="861774"/>
          </a:xfrm>
          <a:prstGeom prst="rect">
            <a:avLst/>
          </a:prstGeom>
        </p:spPr>
        <p:txBody>
          <a:bodyPr wrap="square" lIns="0" tIns="0" rIns="0" bIns="0" anchor="t">
            <a:spAutoFit/>
          </a:bodyPr>
          <a:lstStyle/>
          <a:p>
            <a:pPr defTabSz="457200">
              <a:defRPr/>
            </a:pPr>
            <a:r>
              <a:rPr lang="es-ES" sz="1400">
                <a:solidFill>
                  <a:schemeClr val="bg1"/>
                </a:solidFill>
              </a:rPr>
              <a:t>Establecer quiénes tienen necesidades del área clave – </a:t>
            </a:r>
            <a:r>
              <a:rPr lang="es-ES" sz="1400" b="1">
                <a:solidFill>
                  <a:schemeClr val="bg1"/>
                </a:solidFill>
              </a:rPr>
              <a:t>recursos personales de salud</a:t>
            </a:r>
            <a:endParaRPr lang="es-ES" sz="1400" b="1" dirty="0">
              <a:solidFill>
                <a:schemeClr val="bg1"/>
              </a:solidFill>
            </a:endParaRPr>
          </a:p>
        </p:txBody>
      </p:sp>
      <p:sp>
        <p:nvSpPr>
          <p:cNvPr id="40" name="Rectangle: Rounded Corners 39">
            <a:extLst>
              <a:ext uri="{FF2B5EF4-FFF2-40B4-BE49-F238E27FC236}">
                <a16:creationId xmlns:a16="http://schemas.microsoft.com/office/drawing/2014/main" xmlns="" id="{C0427415-0BB9-427E-8A13-ED95766B1D76}"/>
              </a:ext>
            </a:extLst>
          </p:cNvPr>
          <p:cNvSpPr/>
          <p:nvPr/>
        </p:nvSpPr>
        <p:spPr>
          <a:xfrm>
            <a:off x="5940603" y="2826226"/>
            <a:ext cx="2137893" cy="2069698"/>
          </a:xfrm>
          <a:prstGeom prst="roundRect">
            <a:avLst>
              <a:gd name="adj" fmla="val 4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41" name="Group 40">
            <a:extLst>
              <a:ext uri="{FF2B5EF4-FFF2-40B4-BE49-F238E27FC236}">
                <a16:creationId xmlns:a16="http://schemas.microsoft.com/office/drawing/2014/main" xmlns="" id="{89955DBF-A2B4-4198-AE46-5DDAF974CB5E}"/>
              </a:ext>
            </a:extLst>
          </p:cNvPr>
          <p:cNvGrpSpPr/>
          <p:nvPr/>
        </p:nvGrpSpPr>
        <p:grpSpPr>
          <a:xfrm>
            <a:off x="7410392" y="2903046"/>
            <a:ext cx="581025" cy="581025"/>
            <a:chOff x="1400175" y="1670050"/>
            <a:chExt cx="581025" cy="581025"/>
          </a:xfrm>
          <a:solidFill>
            <a:schemeClr val="accent3">
              <a:lumMod val="75000"/>
            </a:schemeClr>
          </a:solidFill>
        </p:grpSpPr>
        <p:sp>
          <p:nvSpPr>
            <p:cNvPr id="47" name="Oval 46">
              <a:extLst>
                <a:ext uri="{FF2B5EF4-FFF2-40B4-BE49-F238E27FC236}">
                  <a16:creationId xmlns:a16="http://schemas.microsoft.com/office/drawing/2014/main" xmlns="" id="{5E75404E-C327-49BC-BEC3-F87C02F86CD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xmlns="" id="{0B844E6A-A599-4D1A-AE33-5AA7A01EFEFA}"/>
                </a:ext>
              </a:extLst>
            </p:cNvPr>
            <p:cNvGrpSpPr/>
            <p:nvPr/>
          </p:nvGrpSpPr>
          <p:grpSpPr>
            <a:xfrm>
              <a:off x="1566863" y="1845826"/>
              <a:ext cx="247649" cy="229473"/>
              <a:chOff x="6283326" y="3989388"/>
              <a:chExt cx="346075" cy="320675"/>
            </a:xfrm>
            <a:grpFill/>
          </p:grpSpPr>
          <p:sp>
            <p:nvSpPr>
              <p:cNvPr id="49" name="Oval 167">
                <a:extLst>
                  <a:ext uri="{FF2B5EF4-FFF2-40B4-BE49-F238E27FC236}">
                    <a16:creationId xmlns:a16="http://schemas.microsoft.com/office/drawing/2014/main" xmlns="" id="{78602DD5-648D-43BA-BED3-3C6CDE394C58}"/>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0" name="Freeform 168">
                <a:extLst>
                  <a:ext uri="{FF2B5EF4-FFF2-40B4-BE49-F238E27FC236}">
                    <a16:creationId xmlns:a16="http://schemas.microsoft.com/office/drawing/2014/main" xmlns="" id="{91D4C242-536A-47CF-B249-96847BA18CBB}"/>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1" name="Oval 169">
                <a:extLst>
                  <a:ext uri="{FF2B5EF4-FFF2-40B4-BE49-F238E27FC236}">
                    <a16:creationId xmlns:a16="http://schemas.microsoft.com/office/drawing/2014/main" xmlns="" id="{6048B62D-3B8D-42C0-B10B-0C094F2C2AC6}"/>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2" name="Freeform 170">
                <a:extLst>
                  <a:ext uri="{FF2B5EF4-FFF2-40B4-BE49-F238E27FC236}">
                    <a16:creationId xmlns:a16="http://schemas.microsoft.com/office/drawing/2014/main" xmlns="" id="{A7F8A568-6167-4CE1-8775-71A1F0DD639E}"/>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3" name="Freeform 171">
                <a:extLst>
                  <a:ext uri="{FF2B5EF4-FFF2-40B4-BE49-F238E27FC236}">
                    <a16:creationId xmlns:a16="http://schemas.microsoft.com/office/drawing/2014/main" xmlns="" id="{8023D3ED-B7C6-43CD-8609-DE59E7CD2082}"/>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4" name="Line 172">
                <a:extLst>
                  <a:ext uri="{FF2B5EF4-FFF2-40B4-BE49-F238E27FC236}">
                    <a16:creationId xmlns:a16="http://schemas.microsoft.com/office/drawing/2014/main" xmlns="" id="{55036853-C38C-4AEF-A066-5E1E2614D1F4}"/>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5" name="Line 173">
                <a:extLst>
                  <a:ext uri="{FF2B5EF4-FFF2-40B4-BE49-F238E27FC236}">
                    <a16:creationId xmlns:a16="http://schemas.microsoft.com/office/drawing/2014/main" xmlns="" id="{7DCF974C-2ECC-4A61-B3D7-CD21D5B5E516}"/>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6" name="Freeform 174">
                <a:extLst>
                  <a:ext uri="{FF2B5EF4-FFF2-40B4-BE49-F238E27FC236}">
                    <a16:creationId xmlns:a16="http://schemas.microsoft.com/office/drawing/2014/main" xmlns="" id="{522B09E1-7B5B-432A-B42F-B2044AD3DC51}"/>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57" name="Freeform 175">
                <a:extLst>
                  <a:ext uri="{FF2B5EF4-FFF2-40B4-BE49-F238E27FC236}">
                    <a16:creationId xmlns:a16="http://schemas.microsoft.com/office/drawing/2014/main" xmlns="" id="{996ED206-6FFE-4535-A291-9B08FCD0D692}"/>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cxnSp>
        <p:nvCxnSpPr>
          <p:cNvPr id="42" name="Straight Connector 41">
            <a:extLst>
              <a:ext uri="{FF2B5EF4-FFF2-40B4-BE49-F238E27FC236}">
                <a16:creationId xmlns:a16="http://schemas.microsoft.com/office/drawing/2014/main" xmlns="" id="{147A23E5-44E3-4A39-B14C-68CFEA625113}"/>
              </a:ext>
            </a:extLst>
          </p:cNvPr>
          <p:cNvCxnSpPr>
            <a:cxnSpLocks/>
          </p:cNvCxnSpPr>
          <p:nvPr/>
        </p:nvCxnSpPr>
        <p:spPr>
          <a:xfrm>
            <a:off x="5940603" y="3526915"/>
            <a:ext cx="2174720"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xmlns="" id="{2F1CB74E-6A14-4915-8BAF-93EB5885D95C}"/>
              </a:ext>
            </a:extLst>
          </p:cNvPr>
          <p:cNvSpPr/>
          <p:nvPr/>
        </p:nvSpPr>
        <p:spPr>
          <a:xfrm>
            <a:off x="6083386" y="3001986"/>
            <a:ext cx="1287886" cy="430887"/>
          </a:xfrm>
          <a:prstGeom prst="rect">
            <a:avLst/>
          </a:prstGeom>
        </p:spPr>
        <p:txBody>
          <a:bodyPr wrap="square" lIns="0" tIns="0" rIns="0" bIns="0">
            <a:spAutoFit/>
          </a:bodyPr>
          <a:lstStyle/>
          <a:p>
            <a:r>
              <a:rPr lang="en-US" sz="1400">
                <a:solidFill>
                  <a:schemeClr val="bg1"/>
                </a:solidFill>
              </a:rPr>
              <a:t>¿POR QUÉ CONSIDERARLO?</a:t>
            </a:r>
            <a:endParaRPr lang="en-US" sz="1400" dirty="0">
              <a:solidFill>
                <a:schemeClr val="bg1"/>
              </a:solidFill>
            </a:endParaRPr>
          </a:p>
        </p:txBody>
      </p:sp>
      <p:sp>
        <p:nvSpPr>
          <p:cNvPr id="44" name="Rectangle 43">
            <a:extLst>
              <a:ext uri="{FF2B5EF4-FFF2-40B4-BE49-F238E27FC236}">
                <a16:creationId xmlns:a16="http://schemas.microsoft.com/office/drawing/2014/main" xmlns="" id="{9B0F0B4D-26D3-44E0-8754-46EEC2C876AD}"/>
              </a:ext>
            </a:extLst>
          </p:cNvPr>
          <p:cNvSpPr/>
          <p:nvPr/>
        </p:nvSpPr>
        <p:spPr>
          <a:xfrm>
            <a:off x="6083386" y="3631236"/>
            <a:ext cx="1912078" cy="430887"/>
          </a:xfrm>
          <a:prstGeom prst="rect">
            <a:avLst/>
          </a:prstGeom>
        </p:spPr>
        <p:txBody>
          <a:bodyPr wrap="square" lIns="0" tIns="0" rIns="0" bIns="0" anchor="t">
            <a:spAutoFit/>
          </a:bodyPr>
          <a:lstStyle/>
          <a:p>
            <a:pPr defTabSz="457200">
              <a:defRPr/>
            </a:pPr>
            <a:r>
              <a:rPr lang="es-ES" sz="1400">
                <a:solidFill>
                  <a:schemeClr val="bg1"/>
                </a:solidFill>
              </a:rPr>
              <a:t>Detectar el problema exacto</a:t>
            </a:r>
            <a:endParaRPr lang="es-ES" sz="1400" dirty="0">
              <a:solidFill>
                <a:schemeClr val="bg1"/>
              </a:solidFill>
            </a:endParaRPr>
          </a:p>
        </p:txBody>
      </p:sp>
      <p:sp>
        <p:nvSpPr>
          <p:cNvPr id="59" name="Rectangle: Rounded Corners 58">
            <a:extLst>
              <a:ext uri="{FF2B5EF4-FFF2-40B4-BE49-F238E27FC236}">
                <a16:creationId xmlns:a16="http://schemas.microsoft.com/office/drawing/2014/main" xmlns="" id="{822B1BC1-0A15-4F5B-AFDF-2CD31E0C7D63}"/>
              </a:ext>
            </a:extLst>
          </p:cNvPr>
          <p:cNvSpPr/>
          <p:nvPr/>
        </p:nvSpPr>
        <p:spPr>
          <a:xfrm>
            <a:off x="8563802" y="2823865"/>
            <a:ext cx="2137893" cy="2054892"/>
          </a:xfrm>
          <a:prstGeom prst="roundRect">
            <a:avLst>
              <a:gd name="adj" fmla="val 419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Rectangle 64">
            <a:extLst>
              <a:ext uri="{FF2B5EF4-FFF2-40B4-BE49-F238E27FC236}">
                <a16:creationId xmlns:a16="http://schemas.microsoft.com/office/drawing/2014/main" xmlns="" id="{32AAC538-0D40-4528-846E-596A7F84C5BD}"/>
              </a:ext>
            </a:extLst>
          </p:cNvPr>
          <p:cNvSpPr/>
          <p:nvPr/>
        </p:nvSpPr>
        <p:spPr>
          <a:xfrm>
            <a:off x="8744268" y="2917458"/>
            <a:ext cx="1287886" cy="430887"/>
          </a:xfrm>
          <a:prstGeom prst="rect">
            <a:avLst/>
          </a:prstGeom>
        </p:spPr>
        <p:txBody>
          <a:bodyPr wrap="square" lIns="0" tIns="0" rIns="0" bIns="0">
            <a:spAutoFit/>
          </a:bodyPr>
          <a:lstStyle/>
          <a:p>
            <a:r>
              <a:rPr lang="en-US" sz="1400">
                <a:solidFill>
                  <a:schemeClr val="bg1"/>
                </a:solidFill>
              </a:rPr>
              <a:t>FORMA DE MEJORAR</a:t>
            </a:r>
            <a:endParaRPr lang="en-US" sz="1400" dirty="0">
              <a:solidFill>
                <a:schemeClr val="bg1"/>
              </a:solidFill>
            </a:endParaRPr>
          </a:p>
        </p:txBody>
      </p:sp>
      <p:sp>
        <p:nvSpPr>
          <p:cNvPr id="63" name="Rectangle 62">
            <a:extLst>
              <a:ext uri="{FF2B5EF4-FFF2-40B4-BE49-F238E27FC236}">
                <a16:creationId xmlns:a16="http://schemas.microsoft.com/office/drawing/2014/main" xmlns="" id="{6709F9CA-27B1-4B85-AD79-C4112CBE90EB}"/>
              </a:ext>
            </a:extLst>
          </p:cNvPr>
          <p:cNvSpPr/>
          <p:nvPr/>
        </p:nvSpPr>
        <p:spPr>
          <a:xfrm>
            <a:off x="8678652" y="3647561"/>
            <a:ext cx="1934527" cy="861774"/>
          </a:xfrm>
          <a:prstGeom prst="rect">
            <a:avLst/>
          </a:prstGeom>
        </p:spPr>
        <p:txBody>
          <a:bodyPr wrap="square" lIns="0" tIns="0" rIns="0" bIns="0" anchor="t">
            <a:spAutoFit/>
          </a:bodyPr>
          <a:lstStyle/>
          <a:p>
            <a:pPr algn="just" defTabSz="457200">
              <a:defRPr/>
            </a:pPr>
            <a:r>
              <a:rPr lang="es-ES" sz="1400">
                <a:solidFill>
                  <a:schemeClr val="bg1"/>
                </a:solidFill>
              </a:rPr>
              <a:t>Definir la forma de potenciar los recursos de salud laboral, en función del problema detectado</a:t>
            </a:r>
            <a:endParaRPr lang="es-ES" sz="1400" dirty="0">
              <a:solidFill>
                <a:schemeClr val="bg1"/>
              </a:solidFill>
            </a:endParaRPr>
          </a:p>
        </p:txBody>
      </p:sp>
      <p:cxnSp>
        <p:nvCxnSpPr>
          <p:cNvPr id="80" name="Straight Connector 79">
            <a:extLst>
              <a:ext uri="{FF2B5EF4-FFF2-40B4-BE49-F238E27FC236}">
                <a16:creationId xmlns:a16="http://schemas.microsoft.com/office/drawing/2014/main" xmlns="" id="{4042EBF7-EC7E-405C-8792-797CFC6F951D}"/>
              </a:ext>
            </a:extLst>
          </p:cNvPr>
          <p:cNvCxnSpPr>
            <a:cxnSpLocks/>
          </p:cNvCxnSpPr>
          <p:nvPr/>
        </p:nvCxnSpPr>
        <p:spPr>
          <a:xfrm>
            <a:off x="8544840" y="3511236"/>
            <a:ext cx="2175818" cy="0"/>
          </a:xfrm>
          <a:prstGeom prst="line">
            <a:avLst/>
          </a:prstGeom>
          <a:ln w="0">
            <a:solidFill>
              <a:schemeClr val="bg1"/>
            </a:solidFill>
          </a:ln>
        </p:spPr>
        <p:style>
          <a:lnRef idx="1">
            <a:schemeClr val="accent1"/>
          </a:lnRef>
          <a:fillRef idx="0">
            <a:schemeClr val="accent1"/>
          </a:fillRef>
          <a:effectRef idx="0">
            <a:schemeClr val="accent1"/>
          </a:effectRef>
          <a:fontRef idx="minor">
            <a:schemeClr val="tx1"/>
          </a:fontRef>
        </p:style>
      </p:cxnSp>
      <p:pic>
        <p:nvPicPr>
          <p:cNvPr id="159" name="Imagen 158">
            <a:extLst>
              <a:ext uri="{FF2B5EF4-FFF2-40B4-BE49-F238E27FC236}">
                <a16:creationId xmlns:a16="http://schemas.microsoft.com/office/drawing/2014/main" xmlns="" id="{0AB39BDA-BC16-4E61-A49F-D617410872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176" name="Marcador de contenido 5">
            <a:extLst>
              <a:ext uri="{FF2B5EF4-FFF2-40B4-BE49-F238E27FC236}">
                <a16:creationId xmlns:a16="http://schemas.microsoft.com/office/drawing/2014/main" xmlns="" id="{6D3F5DE4-BB73-49A5-8A5C-095996C752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grpSp>
        <p:nvGrpSpPr>
          <p:cNvPr id="183" name="Group 40">
            <a:extLst>
              <a:ext uri="{FF2B5EF4-FFF2-40B4-BE49-F238E27FC236}">
                <a16:creationId xmlns:a16="http://schemas.microsoft.com/office/drawing/2014/main" xmlns="" id="{89AD5557-96D4-4A21-B861-71B4EEDFA0D6}"/>
              </a:ext>
            </a:extLst>
          </p:cNvPr>
          <p:cNvGrpSpPr/>
          <p:nvPr/>
        </p:nvGrpSpPr>
        <p:grpSpPr>
          <a:xfrm>
            <a:off x="10032154" y="2860358"/>
            <a:ext cx="581025" cy="581025"/>
            <a:chOff x="1400175" y="1670050"/>
            <a:chExt cx="581025" cy="581025"/>
          </a:xfrm>
          <a:solidFill>
            <a:schemeClr val="accent3">
              <a:lumMod val="75000"/>
            </a:schemeClr>
          </a:solidFill>
        </p:grpSpPr>
        <p:sp>
          <p:nvSpPr>
            <p:cNvPr id="185" name="Oval 46">
              <a:extLst>
                <a:ext uri="{FF2B5EF4-FFF2-40B4-BE49-F238E27FC236}">
                  <a16:creationId xmlns:a16="http://schemas.microsoft.com/office/drawing/2014/main" xmlns="" id="{F4507FB9-3BDD-43F7-AC26-97D25B1AA6D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6" name="Group 47">
              <a:extLst>
                <a:ext uri="{FF2B5EF4-FFF2-40B4-BE49-F238E27FC236}">
                  <a16:creationId xmlns:a16="http://schemas.microsoft.com/office/drawing/2014/main" xmlns="" id="{6D9D05BA-8782-45FE-AC9C-2B688E8CA650}"/>
                </a:ext>
              </a:extLst>
            </p:cNvPr>
            <p:cNvGrpSpPr/>
            <p:nvPr/>
          </p:nvGrpSpPr>
          <p:grpSpPr>
            <a:xfrm>
              <a:off x="1566863" y="1845826"/>
              <a:ext cx="247649" cy="229473"/>
              <a:chOff x="6283326" y="3989388"/>
              <a:chExt cx="346075" cy="320675"/>
            </a:xfrm>
            <a:grpFill/>
          </p:grpSpPr>
          <p:sp>
            <p:nvSpPr>
              <p:cNvPr id="187" name="Oval 167">
                <a:extLst>
                  <a:ext uri="{FF2B5EF4-FFF2-40B4-BE49-F238E27FC236}">
                    <a16:creationId xmlns:a16="http://schemas.microsoft.com/office/drawing/2014/main" xmlns="" id="{00D5F147-CEFB-4CDE-9097-A6688CDCABC6}"/>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88" name="Freeform 168">
                <a:extLst>
                  <a:ext uri="{FF2B5EF4-FFF2-40B4-BE49-F238E27FC236}">
                    <a16:creationId xmlns:a16="http://schemas.microsoft.com/office/drawing/2014/main" xmlns="" id="{D389958A-E945-413D-84F6-29B8830736FD}"/>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89" name="Oval 169">
                <a:extLst>
                  <a:ext uri="{FF2B5EF4-FFF2-40B4-BE49-F238E27FC236}">
                    <a16:creationId xmlns:a16="http://schemas.microsoft.com/office/drawing/2014/main" xmlns="" id="{04E342F4-2E98-403B-BD9E-B10254CC70AD}"/>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0" name="Freeform 170">
                <a:extLst>
                  <a:ext uri="{FF2B5EF4-FFF2-40B4-BE49-F238E27FC236}">
                    <a16:creationId xmlns:a16="http://schemas.microsoft.com/office/drawing/2014/main" xmlns="" id="{40CA178C-5FC1-4310-BBA4-49A1D3BF6152}"/>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1" name="Freeform 171">
                <a:extLst>
                  <a:ext uri="{FF2B5EF4-FFF2-40B4-BE49-F238E27FC236}">
                    <a16:creationId xmlns:a16="http://schemas.microsoft.com/office/drawing/2014/main" xmlns="" id="{E699BF50-BD91-4F20-ADB8-1C998860DC63}"/>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2" name="Line 172">
                <a:extLst>
                  <a:ext uri="{FF2B5EF4-FFF2-40B4-BE49-F238E27FC236}">
                    <a16:creationId xmlns:a16="http://schemas.microsoft.com/office/drawing/2014/main" xmlns="" id="{B249B26A-EC0B-4548-A878-5FD74CE3CCEB}"/>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3" name="Line 173">
                <a:extLst>
                  <a:ext uri="{FF2B5EF4-FFF2-40B4-BE49-F238E27FC236}">
                    <a16:creationId xmlns:a16="http://schemas.microsoft.com/office/drawing/2014/main" xmlns="" id="{531D6668-4E3F-4A2B-B759-99F1AADEA2C8}"/>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4" name="Freeform 174">
                <a:extLst>
                  <a:ext uri="{FF2B5EF4-FFF2-40B4-BE49-F238E27FC236}">
                    <a16:creationId xmlns:a16="http://schemas.microsoft.com/office/drawing/2014/main" xmlns="" id="{0484BCBE-DBDA-4266-9EFB-AFC76B547328}"/>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195" name="Freeform 175">
                <a:extLst>
                  <a:ext uri="{FF2B5EF4-FFF2-40B4-BE49-F238E27FC236}">
                    <a16:creationId xmlns:a16="http://schemas.microsoft.com/office/drawing/2014/main" xmlns="" id="{46B70716-7EEA-41E1-8911-8EF76513CEE4}"/>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grpSp>
        <p:nvGrpSpPr>
          <p:cNvPr id="196" name="Group 40">
            <a:extLst>
              <a:ext uri="{FF2B5EF4-FFF2-40B4-BE49-F238E27FC236}">
                <a16:creationId xmlns:a16="http://schemas.microsoft.com/office/drawing/2014/main" xmlns="" id="{4F43ADBC-3CFE-44A5-8D88-34598ACD9B34}"/>
              </a:ext>
            </a:extLst>
          </p:cNvPr>
          <p:cNvGrpSpPr/>
          <p:nvPr/>
        </p:nvGrpSpPr>
        <p:grpSpPr>
          <a:xfrm>
            <a:off x="4667447" y="2885558"/>
            <a:ext cx="581025" cy="581025"/>
            <a:chOff x="1400175" y="1670050"/>
            <a:chExt cx="581025" cy="581025"/>
          </a:xfrm>
          <a:solidFill>
            <a:schemeClr val="accent3">
              <a:lumMod val="75000"/>
            </a:schemeClr>
          </a:solidFill>
        </p:grpSpPr>
        <p:sp>
          <p:nvSpPr>
            <p:cNvPr id="197" name="Oval 46">
              <a:extLst>
                <a:ext uri="{FF2B5EF4-FFF2-40B4-BE49-F238E27FC236}">
                  <a16:creationId xmlns:a16="http://schemas.microsoft.com/office/drawing/2014/main" xmlns="" id="{6609F246-596D-4287-B964-4A15A105D903}"/>
                </a:ext>
              </a:extLst>
            </p:cNvPr>
            <p:cNvSpPr/>
            <p:nvPr/>
          </p:nvSpPr>
          <p:spPr>
            <a:xfrm>
              <a:off x="1400175" y="1670050"/>
              <a:ext cx="581025" cy="5810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8" name="Group 47">
              <a:extLst>
                <a:ext uri="{FF2B5EF4-FFF2-40B4-BE49-F238E27FC236}">
                  <a16:creationId xmlns:a16="http://schemas.microsoft.com/office/drawing/2014/main" xmlns="" id="{7923A7CA-D4A7-487D-A152-96D5630C70D5}"/>
                </a:ext>
              </a:extLst>
            </p:cNvPr>
            <p:cNvGrpSpPr/>
            <p:nvPr/>
          </p:nvGrpSpPr>
          <p:grpSpPr>
            <a:xfrm>
              <a:off x="1566863" y="1845826"/>
              <a:ext cx="247649" cy="229473"/>
              <a:chOff x="6283326" y="3989388"/>
              <a:chExt cx="346075" cy="320675"/>
            </a:xfrm>
            <a:grpFill/>
          </p:grpSpPr>
          <p:sp>
            <p:nvSpPr>
              <p:cNvPr id="199" name="Oval 167">
                <a:extLst>
                  <a:ext uri="{FF2B5EF4-FFF2-40B4-BE49-F238E27FC236}">
                    <a16:creationId xmlns:a16="http://schemas.microsoft.com/office/drawing/2014/main" xmlns="" id="{421E36CC-0936-4241-BB21-8E08B932C81D}"/>
                  </a:ext>
                </a:extLst>
              </p:cNvPr>
              <p:cNvSpPr>
                <a:spLocks noChangeArrowheads="1"/>
              </p:cNvSpPr>
              <p:nvPr/>
            </p:nvSpPr>
            <p:spPr bwMode="auto">
              <a:xfrm>
                <a:off x="6283326"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0" name="Freeform 168">
                <a:extLst>
                  <a:ext uri="{FF2B5EF4-FFF2-40B4-BE49-F238E27FC236}">
                    <a16:creationId xmlns:a16="http://schemas.microsoft.com/office/drawing/2014/main" xmlns="" id="{976B9323-A987-49C9-B732-F2EA14494284}"/>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1" name="Oval 169">
                <a:extLst>
                  <a:ext uri="{FF2B5EF4-FFF2-40B4-BE49-F238E27FC236}">
                    <a16:creationId xmlns:a16="http://schemas.microsoft.com/office/drawing/2014/main" xmlns="" id="{84DB216D-9722-49F1-B531-C6D8B4EF6FE9}"/>
                  </a:ext>
                </a:extLst>
              </p:cNvPr>
              <p:cNvSpPr>
                <a:spLocks noChangeArrowheads="1"/>
              </p:cNvSpPr>
              <p:nvPr/>
            </p:nvSpPr>
            <p:spPr bwMode="auto">
              <a:xfrm>
                <a:off x="6478588" y="4159250"/>
                <a:ext cx="150813" cy="150813"/>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2" name="Freeform 170">
                <a:extLst>
                  <a:ext uri="{FF2B5EF4-FFF2-40B4-BE49-F238E27FC236}">
                    <a16:creationId xmlns:a16="http://schemas.microsoft.com/office/drawing/2014/main" xmlns="" id="{3610CB9A-09CA-4D18-90BA-B8606803324E}"/>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3" name="Freeform 171">
                <a:extLst>
                  <a:ext uri="{FF2B5EF4-FFF2-40B4-BE49-F238E27FC236}">
                    <a16:creationId xmlns:a16="http://schemas.microsoft.com/office/drawing/2014/main" xmlns="" id="{1BBE52D0-FC3A-41D8-870B-3B62DFB9ED39}"/>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4" name="Line 172">
                <a:extLst>
                  <a:ext uri="{FF2B5EF4-FFF2-40B4-BE49-F238E27FC236}">
                    <a16:creationId xmlns:a16="http://schemas.microsoft.com/office/drawing/2014/main" xmlns="" id="{C0854CF0-495E-4713-BEA2-3631E5532ABB}"/>
                  </a:ext>
                </a:extLst>
              </p:cNvPr>
              <p:cNvSpPr>
                <a:spLocks noChangeShapeType="1"/>
              </p:cNvSpPr>
              <p:nvPr/>
            </p:nvSpPr>
            <p:spPr bwMode="auto">
              <a:xfrm flipV="1">
                <a:off x="643413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5" name="Line 173">
                <a:extLst>
                  <a:ext uri="{FF2B5EF4-FFF2-40B4-BE49-F238E27FC236}">
                    <a16:creationId xmlns:a16="http://schemas.microsoft.com/office/drawing/2014/main" xmlns="" id="{250F5B75-D6F9-4AB5-A7B6-29854E66E9DF}"/>
                  </a:ext>
                </a:extLst>
              </p:cNvPr>
              <p:cNvSpPr>
                <a:spLocks noChangeShapeType="1"/>
              </p:cNvSpPr>
              <p:nvPr/>
            </p:nvSpPr>
            <p:spPr bwMode="auto">
              <a:xfrm flipV="1">
                <a:off x="6478588" y="4095750"/>
                <a:ext cx="0" cy="13811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6" name="Freeform 174">
                <a:extLst>
                  <a:ext uri="{FF2B5EF4-FFF2-40B4-BE49-F238E27FC236}">
                    <a16:creationId xmlns:a16="http://schemas.microsoft.com/office/drawing/2014/main" xmlns="" id="{051E5C7C-63F2-40C0-BDF3-95A96BD7EFC0}"/>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sp>
            <p:nvSpPr>
              <p:cNvPr id="207" name="Freeform 175">
                <a:extLst>
                  <a:ext uri="{FF2B5EF4-FFF2-40B4-BE49-F238E27FC236}">
                    <a16:creationId xmlns:a16="http://schemas.microsoft.com/office/drawing/2014/main" xmlns="" id="{517F91BC-6117-44A3-BF1A-015A4D30FFF6}"/>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p>
            </p:txBody>
          </p:sp>
        </p:grpSp>
      </p:grpSp>
      <p:sp>
        <p:nvSpPr>
          <p:cNvPr id="62" name="Rectangle: Rounded Corners 8">
            <a:extLst>
              <a:ext uri="{FF2B5EF4-FFF2-40B4-BE49-F238E27FC236}">
                <a16:creationId xmlns:a16="http://schemas.microsoft.com/office/drawing/2014/main" xmlns="" id="{DE4C0F45-518A-458F-961E-B9D08E453AAA}"/>
              </a:ext>
            </a:extLst>
          </p:cNvPr>
          <p:cNvSpPr/>
          <p:nvPr/>
        </p:nvSpPr>
        <p:spPr>
          <a:xfrm>
            <a:off x="510757" y="2786897"/>
            <a:ext cx="2137893" cy="2098066"/>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4" name="Picture 3"/>
          <p:cNvPicPr>
            <a:picLocks noChangeAspect="1"/>
          </p:cNvPicPr>
          <p:nvPr/>
        </p:nvPicPr>
        <p:blipFill>
          <a:blip r:embed="rId4"/>
          <a:stretch>
            <a:fillRect/>
          </a:stretch>
        </p:blipFill>
        <p:spPr>
          <a:xfrm>
            <a:off x="1972330" y="2885348"/>
            <a:ext cx="579170" cy="579170"/>
          </a:xfrm>
          <a:prstGeom prst="rect">
            <a:avLst/>
          </a:prstGeom>
        </p:spPr>
      </p:pic>
      <p:sp>
        <p:nvSpPr>
          <p:cNvPr id="64" name="Rectangle 63">
            <a:extLst>
              <a:ext uri="{FF2B5EF4-FFF2-40B4-BE49-F238E27FC236}">
                <a16:creationId xmlns:a16="http://schemas.microsoft.com/office/drawing/2014/main" xmlns="" id="{78904376-F137-43EE-9E1C-EB0D7FEE53FA}"/>
              </a:ext>
            </a:extLst>
          </p:cNvPr>
          <p:cNvSpPr/>
          <p:nvPr/>
        </p:nvSpPr>
        <p:spPr>
          <a:xfrm>
            <a:off x="600669" y="2936082"/>
            <a:ext cx="1481347" cy="430887"/>
          </a:xfrm>
          <a:prstGeom prst="rect">
            <a:avLst/>
          </a:prstGeom>
        </p:spPr>
        <p:txBody>
          <a:bodyPr wrap="square" lIns="0" tIns="0" rIns="0" bIns="0">
            <a:spAutoFit/>
          </a:bodyPr>
          <a:lstStyle/>
          <a:p>
            <a:r>
              <a:rPr lang="en-US" sz="1400">
                <a:solidFill>
                  <a:schemeClr val="bg1"/>
                </a:solidFill>
              </a:rPr>
              <a:t>LUGAR DE IMPLEMENTACIÓN</a:t>
            </a:r>
            <a:endParaRPr lang="en-US" sz="1400" dirty="0">
              <a:solidFill>
                <a:schemeClr val="bg1"/>
              </a:solidFill>
            </a:endParaRPr>
          </a:p>
        </p:txBody>
      </p:sp>
      <p:sp>
        <p:nvSpPr>
          <p:cNvPr id="66" name="Rectangle 65">
            <a:extLst>
              <a:ext uri="{FF2B5EF4-FFF2-40B4-BE49-F238E27FC236}">
                <a16:creationId xmlns:a16="http://schemas.microsoft.com/office/drawing/2014/main" xmlns="" id="{1B3846C2-5A71-407D-B909-7D922F3E573B}"/>
              </a:ext>
            </a:extLst>
          </p:cNvPr>
          <p:cNvSpPr/>
          <p:nvPr/>
        </p:nvSpPr>
        <p:spPr>
          <a:xfrm>
            <a:off x="637985" y="3569854"/>
            <a:ext cx="1913515" cy="1077218"/>
          </a:xfrm>
          <a:prstGeom prst="rect">
            <a:avLst/>
          </a:prstGeom>
        </p:spPr>
        <p:txBody>
          <a:bodyPr wrap="square" lIns="0" tIns="0" rIns="0" bIns="0" anchor="t">
            <a:spAutoFit/>
          </a:bodyPr>
          <a:lstStyle/>
          <a:p>
            <a:pPr defTabSz="457200">
              <a:defRPr/>
            </a:pPr>
            <a:r>
              <a:rPr lang="en-US" sz="1400">
                <a:solidFill>
                  <a:schemeClr val="bg1"/>
                </a:solidFill>
              </a:rPr>
              <a:t>Detectar en qué modelo de empresa con qué tipo de actividad empresarial se implantará el área de influencia clave</a:t>
            </a:r>
            <a:endParaRPr lang="en-US" sz="1400" dirty="0">
              <a:solidFill>
                <a:schemeClr val="bg1"/>
              </a:solidFill>
            </a:endParaRPr>
          </a:p>
        </p:txBody>
      </p:sp>
      <p:pic>
        <p:nvPicPr>
          <p:cNvPr id="7" name="Picture 6"/>
          <p:cNvPicPr>
            <a:picLocks noChangeAspect="1"/>
          </p:cNvPicPr>
          <p:nvPr/>
        </p:nvPicPr>
        <p:blipFill>
          <a:blip r:embed="rId5"/>
          <a:stretch>
            <a:fillRect/>
          </a:stretch>
        </p:blipFill>
        <p:spPr>
          <a:xfrm>
            <a:off x="506462" y="3546667"/>
            <a:ext cx="2206943" cy="6097"/>
          </a:xfrm>
          <a:prstGeom prst="rect">
            <a:avLst/>
          </a:prstGeom>
        </p:spPr>
      </p:pic>
      <p:sp>
        <p:nvSpPr>
          <p:cNvPr id="70" name="Rectangle: Rounded Corners 8">
            <a:extLst>
              <a:ext uri="{FF2B5EF4-FFF2-40B4-BE49-F238E27FC236}">
                <a16:creationId xmlns:a16="http://schemas.microsoft.com/office/drawing/2014/main" xmlns="" id="{DE4C0F45-518A-458F-961E-B9D08E453AAA}"/>
              </a:ext>
            </a:extLst>
          </p:cNvPr>
          <p:cNvSpPr/>
          <p:nvPr/>
        </p:nvSpPr>
        <p:spPr>
          <a:xfrm>
            <a:off x="3372937" y="1215340"/>
            <a:ext cx="5964213" cy="792674"/>
          </a:xfrm>
          <a:prstGeom prst="roundRect">
            <a:avLst>
              <a:gd name="adj" fmla="val 4192"/>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ight Arrow 12"/>
          <p:cNvSpPr/>
          <p:nvPr/>
        </p:nvSpPr>
        <p:spPr>
          <a:xfrm>
            <a:off x="3649618" y="1483665"/>
            <a:ext cx="304800" cy="336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5"/>
          <a:stretch>
            <a:fillRect/>
          </a:stretch>
        </p:blipFill>
        <p:spPr>
          <a:xfrm>
            <a:off x="493721" y="4603788"/>
            <a:ext cx="2206943" cy="6097"/>
          </a:xfrm>
          <a:prstGeom prst="rect">
            <a:avLst/>
          </a:prstGeom>
        </p:spPr>
      </p:pic>
      <p:sp>
        <p:nvSpPr>
          <p:cNvPr id="76" name="Rectangle 16">
            <a:extLst>
              <a:ext uri="{FF2B5EF4-FFF2-40B4-BE49-F238E27FC236}">
                <a16:creationId xmlns:a16="http://schemas.microsoft.com/office/drawing/2014/main" xmlns="" id="{6F2F7F3A-7B8E-4939-9447-24C81E745051}"/>
              </a:ext>
            </a:extLst>
          </p:cNvPr>
          <p:cNvSpPr/>
          <p:nvPr/>
        </p:nvSpPr>
        <p:spPr>
          <a:xfrm rot="2700000">
            <a:off x="2993561" y="257422"/>
            <a:ext cx="338231" cy="677254"/>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77" name="Rectangle 76">
            <a:extLst>
              <a:ext uri="{FF2B5EF4-FFF2-40B4-BE49-F238E27FC236}">
                <a16:creationId xmlns:a16="http://schemas.microsoft.com/office/drawing/2014/main" xmlns="" id="{78904376-F137-43EE-9E1C-EB0D7FEE53FA}"/>
              </a:ext>
            </a:extLst>
          </p:cNvPr>
          <p:cNvSpPr/>
          <p:nvPr/>
        </p:nvSpPr>
        <p:spPr>
          <a:xfrm>
            <a:off x="4195184" y="1559076"/>
            <a:ext cx="2040153" cy="215444"/>
          </a:xfrm>
          <a:prstGeom prst="rect">
            <a:avLst/>
          </a:prstGeom>
        </p:spPr>
        <p:txBody>
          <a:bodyPr wrap="square" lIns="0" tIns="0" rIns="0" bIns="0">
            <a:spAutoFit/>
          </a:bodyPr>
          <a:lstStyle/>
          <a:p>
            <a:r>
              <a:rPr lang="en-US" sz="1400">
                <a:solidFill>
                  <a:schemeClr val="bg1"/>
                </a:solidFill>
              </a:rPr>
              <a:t>Nivel de prioridad clave:</a:t>
            </a:r>
            <a:endParaRPr lang="en-US" sz="1400" dirty="0">
              <a:solidFill>
                <a:schemeClr val="bg1"/>
              </a:solidFill>
            </a:endParaRPr>
          </a:p>
        </p:txBody>
      </p:sp>
      <p:sp>
        <p:nvSpPr>
          <p:cNvPr id="78" name="Rectangle 77">
            <a:extLst>
              <a:ext uri="{FF2B5EF4-FFF2-40B4-BE49-F238E27FC236}">
                <a16:creationId xmlns:a16="http://schemas.microsoft.com/office/drawing/2014/main" xmlns="" id="{78904376-F137-43EE-9E1C-EB0D7FEE53FA}"/>
              </a:ext>
            </a:extLst>
          </p:cNvPr>
          <p:cNvSpPr/>
          <p:nvPr/>
        </p:nvSpPr>
        <p:spPr>
          <a:xfrm>
            <a:off x="6456337" y="1258631"/>
            <a:ext cx="1287886" cy="215444"/>
          </a:xfrm>
          <a:prstGeom prst="rect">
            <a:avLst/>
          </a:prstGeom>
        </p:spPr>
        <p:txBody>
          <a:bodyPr wrap="square" lIns="0" tIns="0" rIns="0" bIns="0">
            <a:spAutoFit/>
          </a:bodyPr>
          <a:lstStyle/>
          <a:p>
            <a:r>
              <a:rPr lang="en-US" sz="1400">
                <a:solidFill>
                  <a:schemeClr val="bg1"/>
                </a:solidFill>
              </a:rPr>
              <a:t>Alto</a:t>
            </a:r>
            <a:endParaRPr lang="en-US" sz="1400" dirty="0">
              <a:solidFill>
                <a:schemeClr val="bg1"/>
              </a:solidFill>
            </a:endParaRPr>
          </a:p>
        </p:txBody>
      </p:sp>
      <p:sp>
        <p:nvSpPr>
          <p:cNvPr id="79" name="Rectangle 78">
            <a:extLst>
              <a:ext uri="{FF2B5EF4-FFF2-40B4-BE49-F238E27FC236}">
                <a16:creationId xmlns:a16="http://schemas.microsoft.com/office/drawing/2014/main" xmlns="" id="{78904376-F137-43EE-9E1C-EB0D7FEE53FA}"/>
              </a:ext>
            </a:extLst>
          </p:cNvPr>
          <p:cNvSpPr/>
          <p:nvPr/>
        </p:nvSpPr>
        <p:spPr>
          <a:xfrm>
            <a:off x="7180786" y="1257351"/>
            <a:ext cx="1287886" cy="215444"/>
          </a:xfrm>
          <a:prstGeom prst="rect">
            <a:avLst/>
          </a:prstGeom>
        </p:spPr>
        <p:txBody>
          <a:bodyPr wrap="square" lIns="0" tIns="0" rIns="0" bIns="0">
            <a:spAutoFit/>
          </a:bodyPr>
          <a:lstStyle/>
          <a:p>
            <a:r>
              <a:rPr lang="en-US" sz="1400">
                <a:solidFill>
                  <a:schemeClr val="bg1"/>
                </a:solidFill>
              </a:rPr>
              <a:t>Medio</a:t>
            </a:r>
            <a:endParaRPr lang="en-US" sz="1400" dirty="0">
              <a:solidFill>
                <a:schemeClr val="bg1"/>
              </a:solidFill>
            </a:endParaRPr>
          </a:p>
        </p:txBody>
      </p:sp>
      <p:sp>
        <p:nvSpPr>
          <p:cNvPr id="81" name="Rectangle 80">
            <a:extLst>
              <a:ext uri="{FF2B5EF4-FFF2-40B4-BE49-F238E27FC236}">
                <a16:creationId xmlns:a16="http://schemas.microsoft.com/office/drawing/2014/main" xmlns="" id="{78904376-F137-43EE-9E1C-EB0D7FEE53FA}"/>
              </a:ext>
            </a:extLst>
          </p:cNvPr>
          <p:cNvSpPr/>
          <p:nvPr/>
        </p:nvSpPr>
        <p:spPr>
          <a:xfrm>
            <a:off x="8099681" y="1257351"/>
            <a:ext cx="1287886" cy="215444"/>
          </a:xfrm>
          <a:prstGeom prst="rect">
            <a:avLst/>
          </a:prstGeom>
        </p:spPr>
        <p:txBody>
          <a:bodyPr wrap="square" lIns="0" tIns="0" rIns="0" bIns="0">
            <a:spAutoFit/>
          </a:bodyPr>
          <a:lstStyle/>
          <a:p>
            <a:r>
              <a:rPr lang="en-US" sz="1400">
                <a:solidFill>
                  <a:schemeClr val="bg1"/>
                </a:solidFill>
              </a:rPr>
              <a:t>Bajo</a:t>
            </a:r>
            <a:endParaRPr lang="en-US" sz="1400" dirty="0">
              <a:solidFill>
                <a:schemeClr val="bg1"/>
              </a:solidFill>
            </a:endParaRPr>
          </a:p>
        </p:txBody>
      </p:sp>
      <p:sp>
        <p:nvSpPr>
          <p:cNvPr id="15" name="Oval 14"/>
          <p:cNvSpPr/>
          <p:nvPr/>
        </p:nvSpPr>
        <p:spPr>
          <a:xfrm>
            <a:off x="6456337" y="1572629"/>
            <a:ext cx="309012" cy="306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7258343" y="1569378"/>
            <a:ext cx="303469" cy="2928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8099681" y="1579700"/>
            <a:ext cx="276146" cy="27099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4917" y="6245150"/>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7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412" y="6218778"/>
            <a:ext cx="905274" cy="576706"/>
          </a:xfrm>
          <a:prstGeom prst="rect">
            <a:avLst/>
          </a:prstGeom>
        </p:spPr>
      </p:pic>
      <p:pic>
        <p:nvPicPr>
          <p:cNvPr id="74" name="Immagine 73"/>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2756" y="6370699"/>
            <a:ext cx="1127226" cy="392481"/>
          </a:xfrm>
          <a:prstGeom prst="rect">
            <a:avLst/>
          </a:prstGeom>
          <a:noFill/>
        </p:spPr>
      </p:pic>
      <p:sp>
        <p:nvSpPr>
          <p:cNvPr id="75" name="CasellaDiTesto 25"/>
          <p:cNvSpPr txBox="1"/>
          <p:nvPr/>
        </p:nvSpPr>
        <p:spPr>
          <a:xfrm>
            <a:off x="7567907" y="615318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74672024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82AA24F-A199-4004-A2BB-B731A01696BC}"/>
              </a:ext>
            </a:extLst>
          </p:cNvPr>
          <p:cNvSpPr/>
          <p:nvPr/>
        </p:nvSpPr>
        <p:spPr>
          <a:xfrm>
            <a:off x="-3167" y="3854922"/>
            <a:ext cx="12192000" cy="32116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4" name="Group 3">
            <a:extLst>
              <a:ext uri="{FF2B5EF4-FFF2-40B4-BE49-F238E27FC236}">
                <a16:creationId xmlns:a16="http://schemas.microsoft.com/office/drawing/2014/main" xmlns="" id="{C36A8F34-9D70-4F25-A1CF-17C4A4D9E82D}"/>
              </a:ext>
            </a:extLst>
          </p:cNvPr>
          <p:cNvGrpSpPr/>
          <p:nvPr/>
        </p:nvGrpSpPr>
        <p:grpSpPr>
          <a:xfrm>
            <a:off x="2045618" y="3855457"/>
            <a:ext cx="4083418" cy="2770740"/>
            <a:chOff x="-1136153" y="977194"/>
            <a:chExt cx="3931803" cy="5610500"/>
          </a:xfrm>
        </p:grpSpPr>
        <p:sp>
          <p:nvSpPr>
            <p:cNvPr id="5" name="TextBox 4">
              <a:extLst>
                <a:ext uri="{FF2B5EF4-FFF2-40B4-BE49-F238E27FC236}">
                  <a16:creationId xmlns:a16="http://schemas.microsoft.com/office/drawing/2014/main" xmlns="" id="{E6DC6699-C368-436D-9EAB-D576A4006C31}"/>
                </a:ext>
              </a:extLst>
            </p:cNvPr>
            <p:cNvSpPr txBox="1"/>
            <p:nvPr/>
          </p:nvSpPr>
          <p:spPr>
            <a:xfrm>
              <a:off x="-1136153" y="977194"/>
              <a:ext cx="3859356" cy="623221"/>
            </a:xfrm>
            <a:prstGeom prst="rect">
              <a:avLst/>
            </a:prstGeom>
            <a:noFill/>
          </p:spPr>
          <p:txBody>
            <a:bodyPr wrap="square" rtlCol="0" anchor="ctr">
              <a:spAutoFit/>
            </a:bodyPr>
            <a:lstStyle/>
            <a:p>
              <a:pPr algn="ctr"/>
              <a:r>
                <a:rPr lang="en-US" altLang="ko-KR" sz="1400" b="1">
                  <a:cs typeface="Arial" pitchFamily="34" charset="0"/>
                </a:rPr>
                <a:t>Problemas</a:t>
              </a:r>
              <a:endParaRPr lang="ko-KR" altLang="en-US" sz="1400" b="1" dirty="0">
                <a:cs typeface="Arial" pitchFamily="34" charset="0"/>
              </a:endParaRPr>
            </a:p>
          </p:txBody>
        </p:sp>
        <p:sp>
          <p:nvSpPr>
            <p:cNvPr id="6" name="TextBox 5">
              <a:extLst>
                <a:ext uri="{FF2B5EF4-FFF2-40B4-BE49-F238E27FC236}">
                  <a16:creationId xmlns:a16="http://schemas.microsoft.com/office/drawing/2014/main" xmlns="" id="{3663A193-0B40-4591-9B11-00F6D552E91A}"/>
                </a:ext>
              </a:extLst>
            </p:cNvPr>
            <p:cNvSpPr txBox="1"/>
            <p:nvPr/>
          </p:nvSpPr>
          <p:spPr>
            <a:xfrm>
              <a:off x="-1049669" y="1539613"/>
              <a:ext cx="3845319" cy="5048081"/>
            </a:xfrm>
            <a:prstGeom prst="rect">
              <a:avLst/>
            </a:prstGeom>
            <a:noFill/>
          </p:spPr>
          <p:txBody>
            <a:bodyPr wrap="square" rtlCol="0">
              <a:spAutoFit/>
            </a:bodyPr>
            <a:lstStyle/>
            <a:p>
              <a:pPr marL="171450" indent="-171450">
                <a:buFont typeface="Arial" panose="020B0604020202020204" pitchFamily="34" charset="0"/>
                <a:buChar char="•"/>
              </a:pPr>
              <a:r>
                <a:rPr lang="en-US" altLang="ko-KR" sz="1200">
                  <a:solidFill>
                    <a:schemeClr val="bg1"/>
                  </a:solidFill>
                  <a:cs typeface="Arial" pitchFamily="34" charset="0"/>
                </a:rPr>
                <a:t>Falta de conocimiento para adoptar un estilo de vida saludable o mantenerse sano</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Inactividad física y rechazo de la misma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Descansos muy cortos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Alto coste de las instalaciones o equipos fitness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Dieta pobre</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Falta de acceso a snacks o menús saludables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Lugares con zonas de fumadores permitidas en el interior</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Enfermedad por falta de atención primaria accesible y asequible</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Desconocimiento de la atención primaria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Falta de conocimientos o recursos para prevención de VIH/SIDA</a:t>
              </a:r>
              <a:endParaRPr lang="es-ES" altLang="ko-KR" sz="1200" dirty="0">
                <a:solidFill>
                  <a:schemeClr val="bg1"/>
                </a:solidFill>
                <a:cs typeface="Arial" pitchFamily="34" charset="0"/>
              </a:endParaRPr>
            </a:p>
          </p:txBody>
        </p:sp>
      </p:grpSp>
      <p:grpSp>
        <p:nvGrpSpPr>
          <p:cNvPr id="8" name="Group 7">
            <a:extLst>
              <a:ext uri="{FF2B5EF4-FFF2-40B4-BE49-F238E27FC236}">
                <a16:creationId xmlns:a16="http://schemas.microsoft.com/office/drawing/2014/main" xmlns="" id="{A173A031-007A-48ED-AE10-4FE0BD41F220}"/>
              </a:ext>
            </a:extLst>
          </p:cNvPr>
          <p:cNvGrpSpPr/>
          <p:nvPr/>
        </p:nvGrpSpPr>
        <p:grpSpPr>
          <a:xfrm>
            <a:off x="101993" y="3865690"/>
            <a:ext cx="2052461" cy="2516184"/>
            <a:chOff x="-2687729" y="1124272"/>
            <a:chExt cx="4896447" cy="2516184"/>
          </a:xfrm>
        </p:grpSpPr>
        <p:sp>
          <p:nvSpPr>
            <p:cNvPr id="9" name="TextBox 8">
              <a:extLst>
                <a:ext uri="{FF2B5EF4-FFF2-40B4-BE49-F238E27FC236}">
                  <a16:creationId xmlns:a16="http://schemas.microsoft.com/office/drawing/2014/main" xmlns="" id="{4C78E069-0E8C-4EFE-AD66-D9139AC14BF3}"/>
                </a:ext>
              </a:extLst>
            </p:cNvPr>
            <p:cNvSpPr txBox="1"/>
            <p:nvPr/>
          </p:nvSpPr>
          <p:spPr>
            <a:xfrm>
              <a:off x="-2687729" y="1124272"/>
              <a:ext cx="4896447" cy="307777"/>
            </a:xfrm>
            <a:prstGeom prst="rect">
              <a:avLst/>
            </a:prstGeom>
            <a:noFill/>
          </p:spPr>
          <p:txBody>
            <a:bodyPr wrap="square" rtlCol="0" anchor="ctr">
              <a:spAutoFit/>
            </a:bodyPr>
            <a:lstStyle/>
            <a:p>
              <a:pPr algn="ctr"/>
              <a:r>
                <a:rPr lang="es-ES" altLang="ko-KR" sz="1400" b="1">
                  <a:cs typeface="Arial" pitchFamily="34" charset="0"/>
                </a:rPr>
                <a:t>Inicio  - Preparación</a:t>
              </a:r>
              <a:endParaRPr lang="es-ES" altLang="ko-KR" sz="1400" b="1" dirty="0">
                <a:cs typeface="Arial" pitchFamily="34" charset="0"/>
              </a:endParaRPr>
            </a:p>
          </p:txBody>
        </p:sp>
        <p:sp>
          <p:nvSpPr>
            <p:cNvPr id="10" name="TextBox 9">
              <a:extLst>
                <a:ext uri="{FF2B5EF4-FFF2-40B4-BE49-F238E27FC236}">
                  <a16:creationId xmlns:a16="http://schemas.microsoft.com/office/drawing/2014/main" xmlns="" id="{454A10CA-A0FF-4EE7-85AE-E3FFCEB96799}"/>
                </a:ext>
              </a:extLst>
            </p:cNvPr>
            <p:cNvSpPr txBox="1"/>
            <p:nvPr/>
          </p:nvSpPr>
          <p:spPr>
            <a:xfrm>
              <a:off x="-2397618" y="1147466"/>
              <a:ext cx="4213260" cy="2492990"/>
            </a:xfrm>
            <a:prstGeom prst="rect">
              <a:avLst/>
            </a:prstGeom>
            <a:noFill/>
          </p:spPr>
          <p:txBody>
            <a:bodyPr wrap="square" rtlCol="0">
              <a:spAutoFit/>
            </a:bodyPr>
            <a:lstStyle/>
            <a:p>
              <a:pPr marL="171450" indent="-171450">
                <a:buFont typeface="Arial" panose="020B0604020202020204" pitchFamily="34" charset="0"/>
                <a:buChar char="•"/>
              </a:pPr>
              <a:endParaRPr lang="es-E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Observar el nivel de conocimientos básicos de la persona que elige el área clave</a:t>
              </a:r>
            </a:p>
            <a:p>
              <a:pPr marL="171450" indent="-171450">
                <a:buFont typeface="Arial" panose="020B0604020202020204" pitchFamily="34" charset="0"/>
                <a:buChar char="•"/>
              </a:pPr>
              <a:r>
                <a:rPr lang="en-US" altLang="ko-KR" sz="1200">
                  <a:solidFill>
                    <a:schemeClr val="bg1"/>
                  </a:solidFill>
                  <a:cs typeface="Arial" pitchFamily="34" charset="0"/>
                </a:rPr>
                <a:t>Observar los antecedentes de la persona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Reconocer los resultados previos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Tipo de actividad empresarial que desarrolla</a:t>
              </a:r>
              <a:endParaRPr lang="en-US" altLang="ko-KR" sz="1200" dirty="0">
                <a:solidFill>
                  <a:schemeClr val="bg1"/>
                </a:solidFill>
                <a:cs typeface="Arial" pitchFamily="34" charset="0"/>
              </a:endParaRPr>
            </a:p>
          </p:txBody>
        </p:sp>
      </p:grpSp>
      <p:grpSp>
        <p:nvGrpSpPr>
          <p:cNvPr id="14" name="Group 13">
            <a:extLst>
              <a:ext uri="{FF2B5EF4-FFF2-40B4-BE49-F238E27FC236}">
                <a16:creationId xmlns:a16="http://schemas.microsoft.com/office/drawing/2014/main" xmlns="" id="{03CE8D7C-4732-486F-BFC3-D6C4F3BEC732}"/>
              </a:ext>
            </a:extLst>
          </p:cNvPr>
          <p:cNvGrpSpPr/>
          <p:nvPr/>
        </p:nvGrpSpPr>
        <p:grpSpPr>
          <a:xfrm>
            <a:off x="10317055" y="3912976"/>
            <a:ext cx="1769009" cy="2753481"/>
            <a:chOff x="15962" y="1117633"/>
            <a:chExt cx="4220231" cy="2753481"/>
          </a:xfrm>
        </p:grpSpPr>
        <p:sp>
          <p:nvSpPr>
            <p:cNvPr id="15" name="TextBox 14">
              <a:extLst>
                <a:ext uri="{FF2B5EF4-FFF2-40B4-BE49-F238E27FC236}">
                  <a16:creationId xmlns:a16="http://schemas.microsoft.com/office/drawing/2014/main" xmlns="" id="{8F63C282-862C-4EAB-AC8A-A86338579EF2}"/>
                </a:ext>
              </a:extLst>
            </p:cNvPr>
            <p:cNvSpPr txBox="1"/>
            <p:nvPr/>
          </p:nvSpPr>
          <p:spPr>
            <a:xfrm>
              <a:off x="15962" y="1117633"/>
              <a:ext cx="3859356" cy="307777"/>
            </a:xfrm>
            <a:prstGeom prst="rect">
              <a:avLst/>
            </a:prstGeom>
            <a:noFill/>
          </p:spPr>
          <p:txBody>
            <a:bodyPr wrap="square" rtlCol="0" anchor="ctr">
              <a:spAutoFit/>
            </a:bodyPr>
            <a:lstStyle/>
            <a:p>
              <a:pPr algn="ctr"/>
              <a:r>
                <a:rPr lang="es-ES" altLang="ko-KR" sz="1400" b="1">
                  <a:cs typeface="Arial" pitchFamily="34" charset="0"/>
                </a:rPr>
                <a:t>Evaluación</a:t>
              </a:r>
              <a:endParaRPr lang="es-ES" altLang="ko-KR" sz="1400" b="1" dirty="0">
                <a:cs typeface="Arial" pitchFamily="34" charset="0"/>
              </a:endParaRPr>
            </a:p>
          </p:txBody>
        </p:sp>
        <p:sp>
          <p:nvSpPr>
            <p:cNvPr id="16" name="TextBox 15">
              <a:extLst>
                <a:ext uri="{FF2B5EF4-FFF2-40B4-BE49-F238E27FC236}">
                  <a16:creationId xmlns:a16="http://schemas.microsoft.com/office/drawing/2014/main" xmlns="" id="{654F7C95-FF7D-4191-994C-BE67002BF6CE}"/>
                </a:ext>
              </a:extLst>
            </p:cNvPr>
            <p:cNvSpPr txBox="1"/>
            <p:nvPr/>
          </p:nvSpPr>
          <p:spPr>
            <a:xfrm>
              <a:off x="390874" y="1378124"/>
              <a:ext cx="3845319" cy="2492990"/>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Fase final – evaluación de los resultados (problema/s resueltos)</a:t>
              </a:r>
              <a:endParaRPr lang="es-ES" altLang="ko-KR" sz="1200" dirty="0">
                <a:solidFill>
                  <a:schemeClr val="bg1"/>
                </a:solidFill>
                <a:cs typeface="Arial" pitchFamily="34" charset="0"/>
              </a:endParaRPr>
            </a:p>
            <a:p>
              <a:pPr marL="171450" indent="-171450">
                <a:buFont typeface="Arial" panose="020B0604020202020204" pitchFamily="34" charset="0"/>
                <a:buChar char="•"/>
              </a:pPr>
              <a:r>
                <a:rPr lang="en-GB" altLang="ko-KR" sz="1200">
                  <a:solidFill>
                    <a:schemeClr val="bg1"/>
                  </a:solidFill>
                  <a:cs typeface="Arial" pitchFamily="34" charset="0"/>
                </a:rPr>
                <a:t>Escribir un informe sobre los problemas resueltos y cómo se ha hecho</a:t>
              </a:r>
              <a:endParaRPr lang="en-GB"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Revisión de las notas tomadas de los resultados previos</a:t>
              </a:r>
              <a:endParaRPr lang="ko-KR" altLang="en-US" sz="1200" dirty="0">
                <a:solidFill>
                  <a:schemeClr val="bg1"/>
                </a:solidFill>
                <a:cs typeface="Arial" pitchFamily="34" charset="0"/>
              </a:endParaRPr>
            </a:p>
          </p:txBody>
        </p:sp>
      </p:grpSp>
      <p:sp>
        <p:nvSpPr>
          <p:cNvPr id="20" name="Regular Pentagon 33">
            <a:extLst>
              <a:ext uri="{FF2B5EF4-FFF2-40B4-BE49-F238E27FC236}">
                <a16:creationId xmlns:a16="http://schemas.microsoft.com/office/drawing/2014/main" xmlns="" id="{886318EB-2ECF-4508-965E-C02103FB5697}"/>
              </a:ext>
            </a:extLst>
          </p:cNvPr>
          <p:cNvSpPr/>
          <p:nvPr/>
        </p:nvSpPr>
        <p:spPr>
          <a:xfrm>
            <a:off x="10691595" y="2692306"/>
            <a:ext cx="868662" cy="827297"/>
          </a:xfrm>
          <a:prstGeom prst="pentagon">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2" name="Regular Pentagon 35">
            <a:extLst>
              <a:ext uri="{FF2B5EF4-FFF2-40B4-BE49-F238E27FC236}">
                <a16:creationId xmlns:a16="http://schemas.microsoft.com/office/drawing/2014/main" xmlns="" id="{C070460C-887F-4203-B5A4-E3F965DEAB04}"/>
              </a:ext>
            </a:extLst>
          </p:cNvPr>
          <p:cNvSpPr/>
          <p:nvPr/>
        </p:nvSpPr>
        <p:spPr>
          <a:xfrm>
            <a:off x="3432310" y="2050368"/>
            <a:ext cx="1234795" cy="1175995"/>
          </a:xfrm>
          <a:prstGeom prst="pent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Regular Pentagon 36">
            <a:extLst>
              <a:ext uri="{FF2B5EF4-FFF2-40B4-BE49-F238E27FC236}">
                <a16:creationId xmlns:a16="http://schemas.microsoft.com/office/drawing/2014/main" xmlns="" id="{33BA57ED-0D22-4D7C-9050-AA2829AA8700}"/>
              </a:ext>
            </a:extLst>
          </p:cNvPr>
          <p:cNvSpPr/>
          <p:nvPr/>
        </p:nvSpPr>
        <p:spPr>
          <a:xfrm>
            <a:off x="631132" y="2442884"/>
            <a:ext cx="878061" cy="836248"/>
          </a:xfrm>
          <a:prstGeom prst="pent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cxnSp>
        <p:nvCxnSpPr>
          <p:cNvPr id="24" name="Straight Arrow Connector 23">
            <a:extLst>
              <a:ext uri="{FF2B5EF4-FFF2-40B4-BE49-F238E27FC236}">
                <a16:creationId xmlns:a16="http://schemas.microsoft.com/office/drawing/2014/main" xmlns="" id="{F40E10F5-BD09-4568-8A6D-36239978B38E}"/>
              </a:ext>
            </a:extLst>
          </p:cNvPr>
          <p:cNvCxnSpPr>
            <a:cxnSpLocks/>
          </p:cNvCxnSpPr>
          <p:nvPr/>
        </p:nvCxnSpPr>
        <p:spPr>
          <a:xfrm>
            <a:off x="4049706" y="3095407"/>
            <a:ext cx="0" cy="695001"/>
          </a:xfrm>
          <a:prstGeom prst="straightConnector1">
            <a:avLst/>
          </a:prstGeom>
          <a:ln w="31750">
            <a:solidFill>
              <a:srgbClr val="92D05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DE0C8D4D-6001-4DF9-A84A-584BB53A0FAA}"/>
              </a:ext>
            </a:extLst>
          </p:cNvPr>
          <p:cNvCxnSpPr>
            <a:cxnSpLocks/>
          </p:cNvCxnSpPr>
          <p:nvPr/>
        </p:nvCxnSpPr>
        <p:spPr>
          <a:xfrm>
            <a:off x="1046391" y="3266299"/>
            <a:ext cx="2409" cy="549124"/>
          </a:xfrm>
          <a:prstGeom prst="straightConnector1">
            <a:avLst/>
          </a:prstGeom>
          <a:ln w="31750">
            <a:solidFill>
              <a:srgbClr val="00B0F0"/>
            </a:solidFill>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EE0CF7AB-E9C6-41A6-AF45-6B67BA0056BF}"/>
              </a:ext>
            </a:extLst>
          </p:cNvPr>
          <p:cNvCxnSpPr>
            <a:cxnSpLocks/>
          </p:cNvCxnSpPr>
          <p:nvPr/>
        </p:nvCxnSpPr>
        <p:spPr>
          <a:xfrm>
            <a:off x="11125926" y="3510426"/>
            <a:ext cx="2941" cy="333943"/>
          </a:xfrm>
          <a:prstGeom prst="straightConnector1">
            <a:avLst/>
          </a:prstGeom>
          <a:ln w="31750">
            <a:solidFill>
              <a:srgbClr val="FA9106"/>
            </a:solidFill>
            <a:tailEnd type="oval" w="lg" len="lg"/>
          </a:ln>
        </p:spPr>
        <p:style>
          <a:lnRef idx="1">
            <a:schemeClr val="accent1"/>
          </a:lnRef>
          <a:fillRef idx="0">
            <a:schemeClr val="accent1"/>
          </a:fillRef>
          <a:effectRef idx="0">
            <a:schemeClr val="accent1"/>
          </a:effectRef>
          <a:fontRef idx="minor">
            <a:schemeClr val="tx1"/>
          </a:fontRef>
        </p:style>
      </p:cxnSp>
      <p:grpSp>
        <p:nvGrpSpPr>
          <p:cNvPr id="38" name="Grupo 37">
            <a:extLst>
              <a:ext uri="{FF2B5EF4-FFF2-40B4-BE49-F238E27FC236}">
                <a16:creationId xmlns:a16="http://schemas.microsoft.com/office/drawing/2014/main" xmlns="" id="{9612533E-D97B-4763-B882-EC49D60E0C3B}"/>
              </a:ext>
            </a:extLst>
          </p:cNvPr>
          <p:cNvGrpSpPr/>
          <p:nvPr/>
        </p:nvGrpSpPr>
        <p:grpSpPr>
          <a:xfrm>
            <a:off x="6053795" y="1665822"/>
            <a:ext cx="4597660" cy="5133750"/>
            <a:chOff x="5471486" y="1620852"/>
            <a:chExt cx="4533490" cy="5133750"/>
          </a:xfrm>
        </p:grpSpPr>
        <p:sp>
          <p:nvSpPr>
            <p:cNvPr id="7" name="Regular Pentagon 3">
              <a:extLst>
                <a:ext uri="{FF2B5EF4-FFF2-40B4-BE49-F238E27FC236}">
                  <a16:creationId xmlns:a16="http://schemas.microsoft.com/office/drawing/2014/main" xmlns="" id="{007613A2-BBB7-41FB-AE33-0F735DC63FE4}"/>
                </a:ext>
              </a:extLst>
            </p:cNvPr>
            <p:cNvSpPr/>
            <p:nvPr/>
          </p:nvSpPr>
          <p:spPr>
            <a:xfrm>
              <a:off x="6378215" y="1620852"/>
              <a:ext cx="1564463" cy="1548557"/>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nvGrpSpPr>
            <p:cNvPr id="11" name="Group 10">
              <a:extLst>
                <a:ext uri="{FF2B5EF4-FFF2-40B4-BE49-F238E27FC236}">
                  <a16:creationId xmlns:a16="http://schemas.microsoft.com/office/drawing/2014/main" xmlns="" id="{875321ED-8401-4C3C-A381-A274F3016E1B}"/>
                </a:ext>
              </a:extLst>
            </p:cNvPr>
            <p:cNvGrpSpPr/>
            <p:nvPr/>
          </p:nvGrpSpPr>
          <p:grpSpPr>
            <a:xfrm>
              <a:off x="5471486" y="3824155"/>
              <a:ext cx="4533490" cy="2930447"/>
              <a:chOff x="-2062414" y="1188940"/>
              <a:chExt cx="10815304" cy="2930447"/>
            </a:xfrm>
          </p:grpSpPr>
          <p:sp>
            <p:nvSpPr>
              <p:cNvPr id="12" name="TextBox 11">
                <a:extLst>
                  <a:ext uri="{FF2B5EF4-FFF2-40B4-BE49-F238E27FC236}">
                    <a16:creationId xmlns:a16="http://schemas.microsoft.com/office/drawing/2014/main" xmlns="" id="{B4C752BA-150A-4074-89F2-2CD6FF0D5A78}"/>
                  </a:ext>
                </a:extLst>
              </p:cNvPr>
              <p:cNvSpPr txBox="1"/>
              <p:nvPr/>
            </p:nvSpPr>
            <p:spPr>
              <a:xfrm>
                <a:off x="100722" y="1188940"/>
                <a:ext cx="3859357" cy="307777"/>
              </a:xfrm>
              <a:prstGeom prst="rect">
                <a:avLst/>
              </a:prstGeom>
              <a:noFill/>
            </p:spPr>
            <p:txBody>
              <a:bodyPr wrap="square" rtlCol="0" anchor="ctr">
                <a:spAutoFit/>
              </a:bodyPr>
              <a:lstStyle/>
              <a:p>
                <a:pPr algn="ctr"/>
                <a:r>
                  <a:rPr lang="en-US" altLang="ko-KR" sz="1400" b="1">
                    <a:cs typeface="Arial" pitchFamily="34" charset="0"/>
                  </a:rPr>
                  <a:t>Formas de mejorar</a:t>
                </a:r>
                <a:endParaRPr lang="ko-KR" altLang="en-US" sz="1400" b="1" dirty="0">
                  <a:cs typeface="Arial" pitchFamily="34" charset="0"/>
                </a:endParaRPr>
              </a:p>
            </p:txBody>
          </p:sp>
          <p:sp>
            <p:nvSpPr>
              <p:cNvPr id="13" name="TextBox 12">
                <a:extLst>
                  <a:ext uri="{FF2B5EF4-FFF2-40B4-BE49-F238E27FC236}">
                    <a16:creationId xmlns:a16="http://schemas.microsoft.com/office/drawing/2014/main" xmlns="" id="{E948C1F5-A3CC-49CA-B47C-D4A7608A2295}"/>
                  </a:ext>
                </a:extLst>
              </p:cNvPr>
              <p:cNvSpPr txBox="1"/>
              <p:nvPr/>
            </p:nvSpPr>
            <p:spPr>
              <a:xfrm>
                <a:off x="-2062414" y="1441731"/>
                <a:ext cx="10815304" cy="2677656"/>
              </a:xfrm>
              <a:prstGeom prst="rect">
                <a:avLst/>
              </a:prstGeom>
              <a:noFill/>
            </p:spPr>
            <p:txBody>
              <a:bodyPr wrap="square" rtlCol="0">
                <a:spAutoFit/>
              </a:bodyPr>
              <a:lstStyle/>
              <a:p>
                <a:pPr marL="171450" indent="-171450">
                  <a:buFont typeface="Arial" panose="020B0604020202020204" pitchFamily="34" charset="0"/>
                  <a:buChar char="•"/>
                </a:pPr>
                <a:r>
                  <a:rPr lang="es-ES" altLang="ko-KR" sz="1200">
                    <a:solidFill>
                      <a:schemeClr val="bg1"/>
                    </a:solidFill>
                    <a:cs typeface="Arial" pitchFamily="34" charset="0"/>
                  </a:rPr>
                  <a:t>Servicios e información médica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Formaciones </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Apoyo financiero</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Instalaciones </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Políticas de apoyo</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Flexibilidad y programas de promoción para permitir y animar a los trabajadores a desarrollar prácticas de estilo de vida saludable</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Proporcionar instalaciones o tarjetas fitness</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Fomentar desplazamientos a pie y en bicicleta</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n-US" altLang="ko-KR" sz="1200">
                    <a:solidFill>
                      <a:schemeClr val="bg1"/>
                    </a:solidFill>
                    <a:cs typeface="Arial" pitchFamily="34" charset="0"/>
                  </a:rPr>
                  <a:t>Políticas anti tabaco</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Flexibilidad en el horario y la duración de las pausas de trabajo</a:t>
                </a:r>
              </a:p>
              <a:p>
                <a:pPr marL="171450" indent="-171450">
                  <a:buFont typeface="Arial" panose="020B0604020202020204" pitchFamily="34" charset="0"/>
                  <a:buChar char="•"/>
                </a:pPr>
                <a:r>
                  <a:rPr lang="en-US" altLang="ko-KR" sz="1200">
                    <a:solidFill>
                      <a:schemeClr val="bg1"/>
                    </a:solidFill>
                    <a:cs typeface="Arial" pitchFamily="34" charset="0"/>
                  </a:rPr>
                  <a:t>Opciones de comida saludable</a:t>
                </a:r>
                <a:endParaRPr lang="en-US" altLang="ko-KR" sz="1200" dirty="0">
                  <a:solidFill>
                    <a:schemeClr val="bg1"/>
                  </a:solidFill>
                  <a:cs typeface="Arial" pitchFamily="34" charset="0"/>
                </a:endParaRPr>
              </a:p>
              <a:p>
                <a:pPr marL="171450" indent="-171450">
                  <a:buFont typeface="Arial" panose="020B0604020202020204" pitchFamily="34" charset="0"/>
                  <a:buChar char="•"/>
                </a:pPr>
                <a:r>
                  <a:rPr lang="es-ES" altLang="ko-KR" sz="1200">
                    <a:solidFill>
                      <a:schemeClr val="bg1"/>
                    </a:solidFill>
                    <a:cs typeface="Arial" pitchFamily="34" charset="0"/>
                  </a:rPr>
                  <a:t>Proporcionar servicios médicos confidenciales</a:t>
                </a:r>
                <a:endParaRPr lang="es-ES" altLang="ko-KR" sz="1200" dirty="0">
                  <a:solidFill>
                    <a:schemeClr val="bg1"/>
                  </a:solidFill>
                  <a:cs typeface="Arial" pitchFamily="34" charset="0"/>
                </a:endParaRPr>
              </a:p>
              <a:p>
                <a:pPr marL="171450" indent="-171450">
                  <a:buFont typeface="Arial" panose="020B0604020202020204" pitchFamily="34" charset="0"/>
                  <a:buChar char="•"/>
                </a:pPr>
                <a:endParaRPr lang="en-US" altLang="ko-KR" sz="1200" dirty="0">
                  <a:solidFill>
                    <a:schemeClr val="bg1"/>
                  </a:solidFill>
                  <a:cs typeface="Arial" pitchFamily="34" charset="0"/>
                </a:endParaRPr>
              </a:p>
            </p:txBody>
          </p:sp>
        </p:grpSp>
        <p:cxnSp>
          <p:nvCxnSpPr>
            <p:cNvPr id="28" name="Straight Arrow Connector 27">
              <a:extLst>
                <a:ext uri="{FF2B5EF4-FFF2-40B4-BE49-F238E27FC236}">
                  <a16:creationId xmlns:a16="http://schemas.microsoft.com/office/drawing/2014/main" xmlns="" id="{0967C8AA-839C-4265-92AD-DFAB1197F562}"/>
                </a:ext>
              </a:extLst>
            </p:cNvPr>
            <p:cNvCxnSpPr>
              <a:cxnSpLocks/>
            </p:cNvCxnSpPr>
            <p:nvPr/>
          </p:nvCxnSpPr>
          <p:spPr>
            <a:xfrm flipH="1">
              <a:off x="7214630" y="2774812"/>
              <a:ext cx="6259" cy="1002190"/>
            </a:xfrm>
            <a:prstGeom prst="straightConnector1">
              <a:avLst/>
            </a:prstGeom>
            <a:ln w="31750">
              <a:solidFill>
                <a:srgbClr val="FF0000"/>
              </a:solidFill>
              <a:tailEnd type="oval" w="lg" len="lg"/>
            </a:ln>
          </p:spPr>
          <p:style>
            <a:lnRef idx="1">
              <a:schemeClr val="accent1"/>
            </a:lnRef>
            <a:fillRef idx="0">
              <a:schemeClr val="accent1"/>
            </a:fillRef>
            <a:effectRef idx="0">
              <a:schemeClr val="accent1"/>
            </a:effectRef>
            <a:fontRef idx="minor">
              <a:schemeClr val="tx1"/>
            </a:fontRef>
          </p:style>
        </p:cxnSp>
        <p:sp>
          <p:nvSpPr>
            <p:cNvPr id="31" name="Rectangle 9">
              <a:extLst>
                <a:ext uri="{FF2B5EF4-FFF2-40B4-BE49-F238E27FC236}">
                  <a16:creationId xmlns:a16="http://schemas.microsoft.com/office/drawing/2014/main" xmlns="" id="{2220AF02-0A34-414D-BD29-85FE9F0FE316}"/>
                </a:ext>
              </a:extLst>
            </p:cNvPr>
            <p:cNvSpPr/>
            <p:nvPr/>
          </p:nvSpPr>
          <p:spPr>
            <a:xfrm>
              <a:off x="6951998" y="2079928"/>
              <a:ext cx="525265" cy="524412"/>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sp>
        <p:nvSpPr>
          <p:cNvPr id="33" name="Round Same Side Corner Rectangle 36">
            <a:extLst>
              <a:ext uri="{FF2B5EF4-FFF2-40B4-BE49-F238E27FC236}">
                <a16:creationId xmlns:a16="http://schemas.microsoft.com/office/drawing/2014/main" xmlns="" id="{638F2558-59D5-4FB5-902E-CF483C2F416D}"/>
              </a:ext>
            </a:extLst>
          </p:cNvPr>
          <p:cNvSpPr>
            <a:spLocks noChangeAspect="1"/>
          </p:cNvSpPr>
          <p:nvPr/>
        </p:nvSpPr>
        <p:spPr>
          <a:xfrm>
            <a:off x="3851707" y="2519443"/>
            <a:ext cx="396000" cy="313084"/>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34" name="Imagen 33">
            <a:extLst>
              <a:ext uri="{FF2B5EF4-FFF2-40B4-BE49-F238E27FC236}">
                <a16:creationId xmlns:a16="http://schemas.microsoft.com/office/drawing/2014/main" xmlns="" id="{909EF28C-890A-42C1-87AD-9DC69AA0E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35" name="Marcador de contenido 5">
            <a:extLst>
              <a:ext uri="{FF2B5EF4-FFF2-40B4-BE49-F238E27FC236}">
                <a16:creationId xmlns:a16="http://schemas.microsoft.com/office/drawing/2014/main" xmlns="" id="{ED44F5E7-B150-4A46-8A3D-9DDC3B95CF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0" name="Rectangle 4">
            <a:extLst>
              <a:ext uri="{FF2B5EF4-FFF2-40B4-BE49-F238E27FC236}">
                <a16:creationId xmlns:a16="http://schemas.microsoft.com/office/drawing/2014/main" xmlns="" id="{4012B79C-2EDE-4485-9EE6-7AF0F36D0975}"/>
              </a:ext>
            </a:extLst>
          </p:cNvPr>
          <p:cNvSpPr/>
          <p:nvPr/>
        </p:nvSpPr>
        <p:spPr>
          <a:xfrm>
            <a:off x="1025918" y="406219"/>
            <a:ext cx="10985624" cy="492443"/>
          </a:xfrm>
          <a:prstGeom prst="rect">
            <a:avLst/>
          </a:prstGeom>
        </p:spPr>
        <p:txBody>
          <a:bodyPr wrap="square" lIns="0" tIns="0" rIns="0" bIns="0" anchor="t">
            <a:spAutoFit/>
          </a:bodyPr>
          <a:lstStyle/>
          <a:p>
            <a:pPr lvl="0" algn="ctr" defTabSz="457200">
              <a:defRPr/>
            </a:pPr>
            <a:r>
              <a:rPr lang="es-ES" sz="3200" b="1">
                <a:latin typeface="Arial Black" panose="020B0A04020102020204" pitchFamily="34" charset="0"/>
              </a:rPr>
              <a:t>Recursos personales de salud</a:t>
            </a:r>
            <a:endParaRPr lang="es-ES" sz="3200" b="1" dirty="0">
              <a:latin typeface="Arial Black" panose="020B0A04020102020204" pitchFamily="34" charset="0"/>
            </a:endParaRPr>
          </a:p>
        </p:txBody>
      </p:sp>
      <p:sp>
        <p:nvSpPr>
          <p:cNvPr id="41" name="Rectangle 5">
            <a:extLst>
              <a:ext uri="{FF2B5EF4-FFF2-40B4-BE49-F238E27FC236}">
                <a16:creationId xmlns:a16="http://schemas.microsoft.com/office/drawing/2014/main" xmlns="" id="{6FE5C451-1AC4-4F25-9923-BD41E289D441}"/>
              </a:ext>
            </a:extLst>
          </p:cNvPr>
          <p:cNvSpPr/>
          <p:nvPr/>
        </p:nvSpPr>
        <p:spPr>
          <a:xfrm>
            <a:off x="2753096" y="1071108"/>
            <a:ext cx="6679474" cy="276999"/>
          </a:xfrm>
          <a:prstGeom prst="rect">
            <a:avLst/>
          </a:prstGeom>
        </p:spPr>
        <p:txBody>
          <a:bodyPr wrap="square" lIns="0" tIns="0" rIns="0" bIns="0" anchor="t">
            <a:spAutoFit/>
          </a:bodyPr>
          <a:lstStyle/>
          <a:p>
            <a:pPr lvl="0" algn="ctr" defTabSz="457200">
              <a:defRPr/>
            </a:pPr>
            <a:r>
              <a:rPr lang="es-ES"/>
              <a:t>Detección de los </a:t>
            </a:r>
            <a:r>
              <a:rPr lang="es-ES" b="1">
                <a:solidFill>
                  <a:srgbClr val="92D050"/>
                </a:solidFill>
              </a:rPr>
              <a:t>problemas</a:t>
            </a:r>
            <a:r>
              <a:rPr lang="es-ES"/>
              <a:t> y selección de los </a:t>
            </a:r>
            <a:r>
              <a:rPr lang="es-ES" b="1">
                <a:solidFill>
                  <a:srgbClr val="FF0000"/>
                </a:solidFill>
              </a:rPr>
              <a:t>métodos</a:t>
            </a:r>
            <a:r>
              <a:rPr lang="es-ES"/>
              <a:t> a aplicar</a:t>
            </a:r>
            <a:endParaRPr lang="es-ES" dirty="0"/>
          </a:p>
        </p:txBody>
      </p:sp>
      <p:sp>
        <p:nvSpPr>
          <p:cNvPr id="36" name="Rectangle 16">
            <a:extLst>
              <a:ext uri="{FF2B5EF4-FFF2-40B4-BE49-F238E27FC236}">
                <a16:creationId xmlns:a16="http://schemas.microsoft.com/office/drawing/2014/main" xmlns="" id="{6F2F7F3A-7B8E-4939-9447-24C81E745051}"/>
              </a:ext>
            </a:extLst>
          </p:cNvPr>
          <p:cNvSpPr/>
          <p:nvPr/>
        </p:nvSpPr>
        <p:spPr>
          <a:xfrm rot="2700000">
            <a:off x="2864157" y="131513"/>
            <a:ext cx="318916" cy="6005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pic>
        <p:nvPicPr>
          <p:cNvPr id="2" name="Picture 1"/>
          <p:cNvPicPr>
            <a:picLocks noChangeAspect="1"/>
          </p:cNvPicPr>
          <p:nvPr/>
        </p:nvPicPr>
        <p:blipFill>
          <a:blip r:embed="rId4"/>
          <a:stretch>
            <a:fillRect/>
          </a:stretch>
        </p:blipFill>
        <p:spPr>
          <a:xfrm>
            <a:off x="10961319" y="2975640"/>
            <a:ext cx="329213" cy="323116"/>
          </a:xfrm>
          <a:prstGeom prst="rect">
            <a:avLst/>
          </a:prstGeom>
        </p:spPr>
      </p:pic>
      <p:pic>
        <p:nvPicPr>
          <p:cNvPr id="17" name="Picture 16"/>
          <p:cNvPicPr>
            <a:picLocks noChangeAspect="1"/>
          </p:cNvPicPr>
          <p:nvPr/>
        </p:nvPicPr>
        <p:blipFill>
          <a:blip r:embed="rId5"/>
          <a:stretch>
            <a:fillRect/>
          </a:stretch>
        </p:blipFill>
        <p:spPr>
          <a:xfrm>
            <a:off x="854350" y="2745040"/>
            <a:ext cx="384081" cy="353599"/>
          </a:xfrm>
          <a:prstGeom prst="rect">
            <a:avLst/>
          </a:prstGeom>
        </p:spPr>
      </p:pic>
      <p:sp>
        <p:nvSpPr>
          <p:cNvPr id="3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5498" y="6425826"/>
            <a:ext cx="5397839"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993" y="6399454"/>
            <a:ext cx="905274" cy="576706"/>
          </a:xfrm>
          <a:prstGeom prst="rect">
            <a:avLst/>
          </a:prstGeom>
        </p:spPr>
      </p:pic>
      <p:pic>
        <p:nvPicPr>
          <p:cNvPr id="42" name="Immagine 4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3337" y="6551375"/>
            <a:ext cx="1127226" cy="392481"/>
          </a:xfrm>
          <a:prstGeom prst="rect">
            <a:avLst/>
          </a:prstGeom>
          <a:noFill/>
        </p:spPr>
      </p:pic>
      <p:sp>
        <p:nvSpPr>
          <p:cNvPr id="43" name="CasellaDiTesto 25"/>
          <p:cNvSpPr txBox="1"/>
          <p:nvPr/>
        </p:nvSpPr>
        <p:spPr>
          <a:xfrm>
            <a:off x="7568488" y="633386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94783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TotalTime>
  <Words>3690</Words>
  <Application>Microsoft Office PowerPoint</Application>
  <PresentationFormat>Widescreen</PresentationFormat>
  <Paragraphs>303</Paragraphs>
  <Slides>17</Slides>
  <Notes>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17</vt:i4>
      </vt:variant>
    </vt:vector>
  </HeadingPairs>
  <TitlesOfParts>
    <vt:vector size="28" baseType="lpstr">
      <vt:lpstr>맑은 고딕</vt:lpstr>
      <vt:lpstr>Microsoft JhengHei</vt:lpstr>
      <vt:lpstr>Microsoft JhengHei UI</vt:lpstr>
      <vt:lpstr>Arial</vt:lpstr>
      <vt:lpstr>Arial Black</vt:lpstr>
      <vt:lpstr>Arial Rounded MT Bold</vt:lpstr>
      <vt:lpstr>Calibri</vt:lpstr>
      <vt:lpstr>Calibri Light</vt:lpstr>
      <vt:lpstr>Dubai Medium</vt:lpstr>
      <vt:lpstr>Times New Roman</vt:lpstr>
      <vt:lpstr>Tema de Office</vt:lpstr>
      <vt:lpstr>Herramienta 20 Entorno de trabajo saludable – Áreas clave de influencia</vt:lpstr>
      <vt:lpstr>Presentazione standard di PowerPoint</vt:lpstr>
      <vt:lpstr>Presentazione standard di PowerPoint</vt:lpstr>
      <vt:lpstr>Contenidos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¡Gracias por tu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Regulation of the work ability in small and micro enterprises through multimedia tool </dc:title>
  <dc:creator>Dulce Rodriguez Ortiz</dc:creator>
  <cp:lastModifiedBy>Windows User</cp:lastModifiedBy>
  <cp:revision>162</cp:revision>
  <dcterms:created xsi:type="dcterms:W3CDTF">2021-01-13T11:07:57Z</dcterms:created>
  <dcterms:modified xsi:type="dcterms:W3CDTF">2022-07-03T18:07:55Z</dcterms:modified>
</cp:coreProperties>
</file>