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7"/>
  </p:notesMasterIdLst>
  <p:sldIdLst>
    <p:sldId id="257" r:id="rId2"/>
    <p:sldId id="313" r:id="rId3"/>
    <p:sldId id="326" r:id="rId4"/>
    <p:sldId id="290" r:id="rId5"/>
    <p:sldId id="289" r:id="rId6"/>
    <p:sldId id="323" r:id="rId7"/>
    <p:sldId id="259" r:id="rId8"/>
    <p:sldId id="260" r:id="rId9"/>
    <p:sldId id="284" r:id="rId10"/>
    <p:sldId id="319" r:id="rId11"/>
    <p:sldId id="325" r:id="rId12"/>
    <p:sldId id="318" r:id="rId13"/>
    <p:sldId id="322" r:id="rId14"/>
    <p:sldId id="327" r:id="rId15"/>
    <p:sldId id="324"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6"/>
    <a:srgbClr val="691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CC109-B42B-4E13-8EE2-18024BCF4E0E}" type="datetimeFigureOut">
              <a:rPr lang="es-ES" smtClean="0"/>
              <a:t>03/07/2022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7AD87-97B4-4E47-839A-0B32A1AAAFA8}" type="slidenum">
              <a:rPr lang="es-ES" smtClean="0"/>
              <a:t>‹N›</a:t>
            </a:fld>
            <a:endParaRPr lang="es-ES"/>
          </a:p>
        </p:txBody>
      </p:sp>
    </p:spTree>
    <p:extLst>
      <p:ext uri="{BB962C8B-B14F-4D97-AF65-F5344CB8AC3E}">
        <p14:creationId xmlns:p14="http://schemas.microsoft.com/office/powerpoint/2010/main" val="205596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nsplash.com/photos/pb_lF8VWaP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unsplash.com/photos/mO-uPVwGVI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A30960B4-B3C2-45A9-93E8-18BDCFD8DBAC}" type="slidenum">
              <a:rPr lang="en-ID" smtClean="0"/>
              <a:t>5</a:t>
            </a:fld>
            <a:endParaRPr lang="en-ID"/>
          </a:p>
        </p:txBody>
      </p:sp>
    </p:spTree>
    <p:extLst>
      <p:ext uri="{BB962C8B-B14F-4D97-AF65-F5344CB8AC3E}">
        <p14:creationId xmlns:p14="http://schemas.microsoft.com/office/powerpoint/2010/main" val="426443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pPr marL="171450" indent="-171450">
              <a:buFontTx/>
              <a:buChar char="-"/>
            </a:pPr>
            <a:r>
              <a:rPr lang="en-US" dirty="0">
                <a:hlinkClick r:id="rId3"/>
              </a:rPr>
              <a:t>https://unsplash.com/photos/pb_lF8VWaPU</a:t>
            </a:r>
            <a:endParaRPr lang="en-US" dirty="0"/>
          </a:p>
          <a:p>
            <a:pPr marL="171450" indent="-171450">
              <a:buFontTx/>
              <a:buChar char="-"/>
            </a:pPr>
            <a:r>
              <a:rPr lang="en-US" dirty="0"/>
              <a:t>- </a:t>
            </a:r>
            <a:r>
              <a:rPr lang="en-US" dirty="0">
                <a:hlinkClick r:id="rId4"/>
              </a:rPr>
              <a:t>https://unsplash.com/photos/mO-uPVwGVI0</a:t>
            </a:r>
            <a:endParaRPr lang="en-US" dirty="0"/>
          </a:p>
        </p:txBody>
      </p:sp>
      <p:sp>
        <p:nvSpPr>
          <p:cNvPr id="4" name="Slide Number Placeholder 3"/>
          <p:cNvSpPr>
            <a:spLocks noGrp="1"/>
          </p:cNvSpPr>
          <p:nvPr>
            <p:ph type="sldNum" sz="quarter" idx="5"/>
          </p:nvPr>
        </p:nvSpPr>
        <p:spPr/>
        <p:txBody>
          <a:bodyPr/>
          <a:lstStyle/>
          <a:p>
            <a:fld id="{5082CB58-14DB-4D82-8B9D-F1DBBA7A975C}" type="slidenum">
              <a:rPr lang="en-US" smtClean="0"/>
              <a:t>8</a:t>
            </a:fld>
            <a:endParaRPr lang="en-US"/>
          </a:p>
        </p:txBody>
      </p:sp>
    </p:spTree>
    <p:extLst>
      <p:ext uri="{BB962C8B-B14F-4D97-AF65-F5344CB8AC3E}">
        <p14:creationId xmlns:p14="http://schemas.microsoft.com/office/powerpoint/2010/main" val="14776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32E1004-3CE5-4DDA-88F7-5666A40785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BA5E2BD3-E83F-4017-8977-2B08EC915D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86BE14C7-5F5E-4916-A8E7-2BD81F3E7C38}"/>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04269C8E-E801-434E-89E0-69AAD739B58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xmlns="" id="{54D84EA7-AD76-4E03-B6C0-AD051C01F5E7}"/>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581798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A735790-4E70-43B8-BB84-BAA8D7C019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F5C1C69B-4148-4658-BFE1-06B7A7F5CF1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734BEF79-C19C-4E8A-B11A-96424C16C841}"/>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F262D5F7-689B-4D53-AB86-457276CF8A0F}"/>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xmlns="" id="{85C5D060-362F-4E2C-8617-13D1095252CC}"/>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311322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8D9DA91-D940-45A4-AA9D-4201DF39A7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8DD96CD-0EB8-41CC-B876-3EA6D5A2DA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35A18A11-A4A0-4BE0-8069-675EC1A48DC7}"/>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AD2E613B-38FF-4978-A0A8-0E9550A57357}"/>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xmlns="" id="{F0778532-B72F-4B41-905D-17B0F341391B}"/>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6987808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xmlns="" id="{12FD2650-9CFC-4AC3-AD14-ABB5D32870FB}"/>
              </a:ext>
            </a:extLst>
          </p:cNvPr>
          <p:cNvSpPr/>
          <p:nvPr userDrawn="1"/>
        </p:nvSpPr>
        <p:spPr>
          <a:xfrm flipH="1">
            <a:off x="10146170" y="0"/>
            <a:ext cx="2045829" cy="685800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Date Placeholder 4">
            <a:extLst>
              <a:ext uri="{FF2B5EF4-FFF2-40B4-BE49-F238E27FC236}">
                <a16:creationId xmlns:a16="http://schemas.microsoft.com/office/drawing/2014/main" xmlns="" id="{A1F71BF7-ADA8-404A-9938-15EE7680A937}"/>
              </a:ext>
            </a:extLst>
          </p:cNvPr>
          <p:cNvSpPr>
            <a:spLocks noGrp="1"/>
          </p:cNvSpPr>
          <p:nvPr>
            <p:ph type="dt" sz="half" idx="10"/>
          </p:nvPr>
        </p:nvSpPr>
        <p:spPr/>
        <p:txBody>
          <a:bodyPr/>
          <a:lstStyle/>
          <a:p>
            <a:fld id="{AF0620EA-BE12-4D7C-940B-061B754BDADE}" type="datetimeFigureOut">
              <a:rPr lang="en-ID" smtClean="0"/>
              <a:t>03/07/2022</a:t>
            </a:fld>
            <a:endParaRPr lang="en-ID"/>
          </a:p>
        </p:txBody>
      </p:sp>
      <p:sp>
        <p:nvSpPr>
          <p:cNvPr id="6" name="Footer Placeholder 5">
            <a:extLst>
              <a:ext uri="{FF2B5EF4-FFF2-40B4-BE49-F238E27FC236}">
                <a16:creationId xmlns:a16="http://schemas.microsoft.com/office/drawing/2014/main" xmlns="" id="{475E4CD5-85B7-40B2-AEA5-DB27484E156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xmlns="" id="{BFF8F69A-FD5D-41C4-8750-70680A383DFE}"/>
              </a:ext>
            </a:extLst>
          </p:cNvPr>
          <p:cNvSpPr>
            <a:spLocks noGrp="1"/>
          </p:cNvSpPr>
          <p:nvPr>
            <p:ph type="sldNum" sz="quarter" idx="12"/>
          </p:nvPr>
        </p:nvSpPr>
        <p:spPr/>
        <p:txBody>
          <a:bodyPr/>
          <a:lstStyle/>
          <a:p>
            <a:fld id="{1868905C-CC2B-4FAA-B4C6-01D83367EBCB}" type="slidenum">
              <a:rPr lang="en-ID" smtClean="0"/>
              <a:t>‹N›</a:t>
            </a:fld>
            <a:endParaRPr lang="en-ID"/>
          </a:p>
        </p:txBody>
      </p:sp>
      <p:sp>
        <p:nvSpPr>
          <p:cNvPr id="9" name="Oval 8">
            <a:extLst>
              <a:ext uri="{FF2B5EF4-FFF2-40B4-BE49-F238E27FC236}">
                <a16:creationId xmlns:a16="http://schemas.microsoft.com/office/drawing/2014/main" xmlns="" id="{31134E1F-4762-4BFF-BF3D-00B22592D79F}"/>
              </a:ext>
            </a:extLst>
          </p:cNvPr>
          <p:cNvSpPr/>
          <p:nvPr userDrawn="1"/>
        </p:nvSpPr>
        <p:spPr>
          <a:xfrm>
            <a:off x="-468255" y="2794585"/>
            <a:ext cx="1268830" cy="126883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96628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949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9FF886-8BA1-4244-8F6D-E11415941D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1B5AD947-0D72-48D8-9952-36C538A1BD0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CF226A9E-9CCF-4785-8DDB-FC35E3FD98B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2E129768-82AD-4305-AE9E-F906D97AD031}"/>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xmlns="" id="{A5CFC126-FB7C-456E-9F3A-EB18DABF347C}"/>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8093425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C230D9-E2CB-4F58-B0FD-77788BE638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B28F752-A37B-4E02-B91C-A938BAACF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F85C713-C168-4C49-8CEE-43C4FAE61BE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896C2D41-5671-4B59-B77A-945529F865A2}"/>
              </a:ext>
            </a:extLst>
          </p:cNvPr>
          <p:cNvSpPr>
            <a:spLocks noGrp="1"/>
          </p:cNvSpPr>
          <p:nvPr>
            <p:ph type="ftr" sz="quarter" idx="11"/>
          </p:nvPr>
        </p:nvSpPr>
        <p:spPr/>
        <p:txBody>
          <a:bodyPr/>
          <a:lstStyle/>
          <a:p>
            <a:pPr algn="l"/>
            <a:endParaRPr lang="en-US"/>
          </a:p>
        </p:txBody>
      </p:sp>
      <p:sp>
        <p:nvSpPr>
          <p:cNvPr id="6" name="Marcador de número de diapositiva 5">
            <a:extLst>
              <a:ext uri="{FF2B5EF4-FFF2-40B4-BE49-F238E27FC236}">
                <a16:creationId xmlns:a16="http://schemas.microsoft.com/office/drawing/2014/main" xmlns="" id="{CA15FCF6-E064-49DE-8AAA-029303AD8858}"/>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9633099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D6A137-EAB5-4F2C-B6CB-738753F6F0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BB37BB7F-8AAD-4570-9DB3-CA2AB543292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81FB55B7-8EF2-4E7E-9F56-5291D9F25DF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BB2F6D9E-D787-4C9F-B7E1-CF4F0FC187CB}"/>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D0507819-A5F3-4E59-A19D-9D64D7A3AB8E}"/>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xmlns="" id="{AA566F6D-6C4F-49F1-8B3F-19C2E949F908}"/>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9646892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1AFE2A1-DBD8-46D3-9989-21BD4F71A1E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7959E9F1-4F89-4634-9021-29A89E39E3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B3D548D5-DD83-4B39-A4DF-8B47C32294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48FFAB72-E232-4942-995D-D59E08A53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7F6095AD-6D63-436B-833B-BA894405C7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2C16BBEE-C5BD-4CB8-87DA-FC945E76E80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8" name="Marcador de pie de página 7">
            <a:extLst>
              <a:ext uri="{FF2B5EF4-FFF2-40B4-BE49-F238E27FC236}">
                <a16:creationId xmlns:a16="http://schemas.microsoft.com/office/drawing/2014/main" xmlns="" id="{F5DF973E-CA09-4255-9DEB-A654120A004C}"/>
              </a:ext>
            </a:extLst>
          </p:cNvPr>
          <p:cNvSpPr>
            <a:spLocks noGrp="1"/>
          </p:cNvSpPr>
          <p:nvPr>
            <p:ph type="ftr" sz="quarter" idx="11"/>
          </p:nvPr>
        </p:nvSpPr>
        <p:spPr/>
        <p:txBody>
          <a:bodyPr/>
          <a:lstStyle/>
          <a:p>
            <a:pPr algn="l"/>
            <a:endParaRPr lang="en-US"/>
          </a:p>
        </p:txBody>
      </p:sp>
      <p:sp>
        <p:nvSpPr>
          <p:cNvPr id="9" name="Marcador de número de diapositiva 8">
            <a:extLst>
              <a:ext uri="{FF2B5EF4-FFF2-40B4-BE49-F238E27FC236}">
                <a16:creationId xmlns:a16="http://schemas.microsoft.com/office/drawing/2014/main" xmlns="" id="{5A98B498-8EC9-4C34-9BF3-58318F0F699E}"/>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91750943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7446C3-F2A2-4FBA-A25F-4BC0D59630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4A2463FD-6754-4D7D-9B38-2F366801E2D8}"/>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4" name="Marcador de pie de página 3">
            <a:extLst>
              <a:ext uri="{FF2B5EF4-FFF2-40B4-BE49-F238E27FC236}">
                <a16:creationId xmlns:a16="http://schemas.microsoft.com/office/drawing/2014/main" xmlns="" id="{4016E6BD-8DDF-4C0F-A91D-5C43EA562FC0}"/>
              </a:ext>
            </a:extLst>
          </p:cNvPr>
          <p:cNvSpPr>
            <a:spLocks noGrp="1"/>
          </p:cNvSpPr>
          <p:nvPr>
            <p:ph type="ftr" sz="quarter" idx="11"/>
          </p:nvPr>
        </p:nvSpPr>
        <p:spPr/>
        <p:txBody>
          <a:bodyPr/>
          <a:lstStyle/>
          <a:p>
            <a:pPr algn="l"/>
            <a:endParaRPr lang="en-US"/>
          </a:p>
        </p:txBody>
      </p:sp>
      <p:sp>
        <p:nvSpPr>
          <p:cNvPr id="5" name="Marcador de número de diapositiva 4">
            <a:extLst>
              <a:ext uri="{FF2B5EF4-FFF2-40B4-BE49-F238E27FC236}">
                <a16:creationId xmlns:a16="http://schemas.microsoft.com/office/drawing/2014/main" xmlns="" id="{4D479B88-7292-439B-8829-42AF66539009}"/>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6953199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902D2257-2CA8-445F-88E6-977295DA7C45}"/>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3" name="Marcador de pie de página 2">
            <a:extLst>
              <a:ext uri="{FF2B5EF4-FFF2-40B4-BE49-F238E27FC236}">
                <a16:creationId xmlns:a16="http://schemas.microsoft.com/office/drawing/2014/main" xmlns="" id="{E6FA5DBB-6029-44BB-AB9F-71254C4527D6}"/>
              </a:ext>
            </a:extLst>
          </p:cNvPr>
          <p:cNvSpPr>
            <a:spLocks noGrp="1"/>
          </p:cNvSpPr>
          <p:nvPr>
            <p:ph type="ftr" sz="quarter" idx="11"/>
          </p:nvPr>
        </p:nvSpPr>
        <p:spPr/>
        <p:txBody>
          <a:bodyPr/>
          <a:lstStyle/>
          <a:p>
            <a:pPr algn="l"/>
            <a:endParaRPr lang="en-US"/>
          </a:p>
        </p:txBody>
      </p:sp>
      <p:sp>
        <p:nvSpPr>
          <p:cNvPr id="4" name="Marcador de número de diapositiva 3">
            <a:extLst>
              <a:ext uri="{FF2B5EF4-FFF2-40B4-BE49-F238E27FC236}">
                <a16:creationId xmlns:a16="http://schemas.microsoft.com/office/drawing/2014/main" xmlns="" id="{602ACA95-3B38-4625-98FC-2A83EEF39235}"/>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41515579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C94F84-9B4D-4255-A579-48A4185F63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73D761A-F52A-4C2C-A5D4-2BA28764E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6DBA5391-344C-43AE-9B3A-78428F338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36A696CD-4CE0-478E-ABC4-5A6D256E6683}"/>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4FB62538-29FB-43EB-9B64-E2B9BB460540}"/>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xmlns="" id="{94EE8059-D07E-4517-924F-B041A4877D7E}"/>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18759634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993797-B9F6-4DB6-9305-5DC44DCB9A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74796F8E-F9F6-4ADE-8543-84A1390B1A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668589C2-11F7-4008-9C04-4C08E2E7B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B7754CC-5941-470C-983E-BF12E714B096}"/>
              </a:ext>
            </a:extLst>
          </p:cNvPr>
          <p:cNvSpPr>
            <a:spLocks noGrp="1"/>
          </p:cNvSpPr>
          <p:nvPr>
            <p:ph type="dt" sz="half" idx="10"/>
          </p:nvPr>
        </p:nvSpPr>
        <p:spPr/>
        <p:txBody>
          <a:bodyPr/>
          <a:lstStyle/>
          <a:p>
            <a:fld id="{AE0C963C-C1DB-4AFD-9DDC-0691666BF49B}" type="datetime2">
              <a:rPr lang="en-US" smtClean="0"/>
              <a:pPr/>
              <a:t>Sunday, July 3, 2022</a:t>
            </a:fld>
            <a:endParaRPr lang="en-US" cap="all" dirty="0"/>
          </a:p>
        </p:txBody>
      </p:sp>
      <p:sp>
        <p:nvSpPr>
          <p:cNvPr id="6" name="Marcador de pie de página 5">
            <a:extLst>
              <a:ext uri="{FF2B5EF4-FFF2-40B4-BE49-F238E27FC236}">
                <a16:creationId xmlns:a16="http://schemas.microsoft.com/office/drawing/2014/main" xmlns="" id="{0E962A53-EF29-4DC5-8BC5-134F5BA0F6DF}"/>
              </a:ext>
            </a:extLst>
          </p:cNvPr>
          <p:cNvSpPr>
            <a:spLocks noGrp="1"/>
          </p:cNvSpPr>
          <p:nvPr>
            <p:ph type="ftr" sz="quarter" idx="11"/>
          </p:nvPr>
        </p:nvSpPr>
        <p:spPr/>
        <p:txBody>
          <a:bodyPr/>
          <a:lstStyle/>
          <a:p>
            <a:pPr algn="l"/>
            <a:endParaRPr lang="en-US"/>
          </a:p>
        </p:txBody>
      </p:sp>
      <p:sp>
        <p:nvSpPr>
          <p:cNvPr id="7" name="Marcador de número de diapositiva 6">
            <a:extLst>
              <a:ext uri="{FF2B5EF4-FFF2-40B4-BE49-F238E27FC236}">
                <a16:creationId xmlns:a16="http://schemas.microsoft.com/office/drawing/2014/main" xmlns="" id="{F1085023-156D-4463-80EB-88B5DFF44C99}"/>
              </a:ext>
            </a:extLst>
          </p:cNvPr>
          <p:cNvSpPr>
            <a:spLocks noGrp="1"/>
          </p:cNvSpPr>
          <p:nvPr>
            <p:ph type="sldNum" sz="quarter" idx="12"/>
          </p:nvPr>
        </p:nvSpPr>
        <p:spPr/>
        <p:txBody>
          <a:body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29610799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8CC460B4-EB33-4435-AEDF-5EADDE95D8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4A051B69-E22A-45F2-ABC8-B5FA4365CC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E0E4C365-0D9B-4126-942F-4BDAF8360B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C963C-C1DB-4AFD-9DDC-0691666BF49B}" type="datetime2">
              <a:rPr lang="en-US" smtClean="0"/>
              <a:pPr/>
              <a:t>Sunday, July 3, 2022</a:t>
            </a:fld>
            <a:endParaRPr lang="en-US" cap="all" dirty="0"/>
          </a:p>
        </p:txBody>
      </p:sp>
      <p:sp>
        <p:nvSpPr>
          <p:cNvPr id="5" name="Marcador de pie de página 4">
            <a:extLst>
              <a:ext uri="{FF2B5EF4-FFF2-40B4-BE49-F238E27FC236}">
                <a16:creationId xmlns:a16="http://schemas.microsoft.com/office/drawing/2014/main" xmlns="" id="{1579D783-07D5-42D0-B94C-3573DADAD1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endParaRPr lang="en-US"/>
          </a:p>
        </p:txBody>
      </p:sp>
      <p:sp>
        <p:nvSpPr>
          <p:cNvPr id="6" name="Marcador de número de diapositiva 5">
            <a:extLst>
              <a:ext uri="{FF2B5EF4-FFF2-40B4-BE49-F238E27FC236}">
                <a16:creationId xmlns:a16="http://schemas.microsoft.com/office/drawing/2014/main" xmlns="" id="{3B049F81-8522-4AD6-8C85-F71648DC2F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389E6-C847-4AD0-B56D-D205B2EAB1EE}" type="slidenum">
              <a:rPr lang="en-US" smtClean="0"/>
              <a:pPr/>
              <a:t>‹N›</a:t>
            </a:fld>
            <a:endParaRPr lang="en-US" sz="800" dirty="0"/>
          </a:p>
        </p:txBody>
      </p:sp>
    </p:spTree>
    <p:extLst>
      <p:ext uri="{BB962C8B-B14F-4D97-AF65-F5344CB8AC3E}">
        <p14:creationId xmlns:p14="http://schemas.microsoft.com/office/powerpoint/2010/main" val="33518416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8.ti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962FAD-B50C-4A95-BAB1-466DECB43BBB}"/>
              </a:ext>
            </a:extLst>
          </p:cNvPr>
          <p:cNvSpPr>
            <a:spLocks noGrp="1"/>
          </p:cNvSpPr>
          <p:nvPr>
            <p:ph type="title"/>
          </p:nvPr>
        </p:nvSpPr>
        <p:spPr>
          <a:xfrm>
            <a:off x="1376039" y="3978336"/>
            <a:ext cx="9554039" cy="1325563"/>
          </a:xfrm>
        </p:spPr>
        <p:txBody>
          <a:bodyPr>
            <a:normAutofit fontScale="90000"/>
          </a:bodyPr>
          <a:lstStyle/>
          <a:p>
            <a:pPr algn="ctr"/>
            <a:r>
              <a:rPr lang="es-ES" sz="4000" b="1" dirty="0">
                <a:latin typeface="Microsoft JhengHei UI" panose="020B0604030504040204" pitchFamily="34" charset="-120"/>
                <a:ea typeface="Microsoft JhengHei UI" panose="020B0604030504040204" pitchFamily="34" charset="-120"/>
                <a:cs typeface="Dubai Medium" panose="020B0604020202020204" pitchFamily="34" charset="-78"/>
              </a:rPr>
              <a:t>Herramienta 13B</a:t>
            </a:r>
            <a:r>
              <a:rPr lang="es-ES" dirty="0">
                <a:latin typeface="Microsoft JhengHei UI" panose="020B0604030504040204" pitchFamily="34" charset="-120"/>
                <a:ea typeface="Microsoft JhengHei UI" panose="020B0604030504040204" pitchFamily="34" charset="-120"/>
                <a:cs typeface="Dubai Medium" panose="020B0604020202020204" pitchFamily="34" charset="-78"/>
              </a:rPr>
              <a:t/>
            </a:r>
            <a:br>
              <a:rPr lang="es-ES" dirty="0">
                <a:latin typeface="Microsoft JhengHei UI" panose="020B0604030504040204" pitchFamily="34" charset="-120"/>
                <a:ea typeface="Microsoft JhengHei UI" panose="020B0604030504040204" pitchFamily="34" charset="-120"/>
                <a:cs typeface="Dubai Medium" panose="020B0604020202020204" pitchFamily="34" charset="-78"/>
              </a:rPr>
            </a:b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Sesiones de </a:t>
            </a:r>
            <a:r>
              <a:rPr lang="es-ES" sz="4000"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Trabajo: entrevistas, reuniones y trabajo en equipo</a:t>
            </a:r>
            <a:endParaRPr lang="es-ES" sz="4000"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xmlns=""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xmlns="" id="{64C3AAEE-087E-4E94-82FA-A1E406B3A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xmlns="" id="{CFF98D33-E1A8-437F-850D-C0B8BE1A0A78}"/>
              </a:ext>
            </a:extLst>
          </p:cNvPr>
          <p:cNvSpPr txBox="1"/>
          <p:nvPr/>
        </p:nvSpPr>
        <p:spPr>
          <a:xfrm>
            <a:off x="1261462" y="2967491"/>
            <a:ext cx="9783192" cy="646331"/>
          </a:xfrm>
          <a:prstGeom prst="rect">
            <a:avLst/>
          </a:prstGeom>
          <a:noFill/>
        </p:spPr>
        <p:txBody>
          <a:bodyPr wrap="square" rtlCol="0">
            <a:spAutoFit/>
          </a:bodyPr>
          <a:lstStyle/>
          <a:p>
            <a:pPr algn="ct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Regulación</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de la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capacidad</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de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trabajo</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en</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pequeñas</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empresas</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y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microempresas</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mediante</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a:t>
            </a:r>
            <a:r>
              <a:rPr lang="en-US" sz="1800" b="1" i="0" u="none" strike="noStrike" baseline="0" dirty="0" err="1">
                <a:solidFill>
                  <a:srgbClr val="000000"/>
                </a:solidFill>
                <a:latin typeface="Microsoft JhengHei" panose="020B0604030504040204" pitchFamily="34" charset="-120"/>
                <a:ea typeface="Microsoft JhengHei" panose="020B0604030504040204" pitchFamily="34" charset="-120"/>
              </a:rPr>
              <a:t>herramientas</a:t>
            </a:r>
            <a:r>
              <a:rPr lang="en-US" sz="1800" b="1" i="0" u="none" strike="noStrike" baseline="0" dirty="0">
                <a:solidFill>
                  <a:srgbClr val="000000"/>
                </a:solidFill>
                <a:latin typeface="Microsoft JhengHei" panose="020B0604030504040204" pitchFamily="34" charset="-120"/>
                <a:ea typeface="Microsoft JhengHei" panose="020B0604030504040204" pitchFamily="34" charset="-120"/>
              </a:rPr>
              <a:t> multimedia</a:t>
            </a:r>
            <a:endParaRPr lang="es-ES" dirty="0">
              <a:latin typeface="Microsoft JhengHei" panose="020B0604030504040204" pitchFamily="34" charset="-120"/>
              <a:ea typeface="Microsoft JhengHei" panose="020B0604030504040204" pitchFamily="34" charset="-120"/>
            </a:endParaRPr>
          </a:p>
        </p:txBody>
      </p:sp>
      <p:pic>
        <p:nvPicPr>
          <p:cNvPr id="11" name="Marcador de contenido 5">
            <a:extLst>
              <a:ext uri="{FF2B5EF4-FFF2-40B4-BE49-F238E27FC236}">
                <a16:creationId xmlns:a16="http://schemas.microsoft.com/office/drawing/2014/main" xmlns="" id="{46E2CADC-EB20-4EE1-B3BA-A18D3AC41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6587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5">
            <a:extLst>
              <a:ext uri="{FF2B5EF4-FFF2-40B4-BE49-F238E27FC236}">
                <a16:creationId xmlns:a16="http://schemas.microsoft.com/office/drawing/2014/main" xmlns="" id="{CB75E8F4-71EF-48EC-8BC0-297A595C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xmlns="" id="{D0DDEE9A-32EC-48AB-AA00-90B7D4F4E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14" name="Rectangle: Rounded Corners 9">
            <a:extLst>
              <a:ext uri="{FF2B5EF4-FFF2-40B4-BE49-F238E27FC236}">
                <a16:creationId xmlns:a16="http://schemas.microsoft.com/office/drawing/2014/main" xmlns="" id="{19BFBA29-7BBA-4E65-BB95-7338286D69DF}"/>
              </a:ext>
            </a:extLst>
          </p:cNvPr>
          <p:cNvSpPr/>
          <p:nvPr/>
        </p:nvSpPr>
        <p:spPr>
          <a:xfrm>
            <a:off x="5772011" y="1589353"/>
            <a:ext cx="961017" cy="961200"/>
          </a:xfrm>
          <a:prstGeom prst="roundRect">
            <a:avLst>
              <a:gd name="adj" fmla="val 9500"/>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sp>
        <p:nvSpPr>
          <p:cNvPr id="15" name="Rectangle: Rounded Corners 15">
            <a:extLst>
              <a:ext uri="{FF2B5EF4-FFF2-40B4-BE49-F238E27FC236}">
                <a16:creationId xmlns:a16="http://schemas.microsoft.com/office/drawing/2014/main" xmlns="" id="{5D4FB986-8EDD-4D03-9C99-E9189E78834D}"/>
              </a:ext>
            </a:extLst>
          </p:cNvPr>
          <p:cNvSpPr/>
          <p:nvPr/>
        </p:nvSpPr>
        <p:spPr>
          <a:xfrm>
            <a:off x="5753515" y="2920374"/>
            <a:ext cx="961017" cy="961200"/>
          </a:xfrm>
          <a:prstGeom prst="roundRect">
            <a:avLst>
              <a:gd name="adj" fmla="val 9500"/>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sp>
        <p:nvSpPr>
          <p:cNvPr id="16" name="Rectangle: Rounded Corners 17">
            <a:extLst>
              <a:ext uri="{FF2B5EF4-FFF2-40B4-BE49-F238E27FC236}">
                <a16:creationId xmlns:a16="http://schemas.microsoft.com/office/drawing/2014/main" xmlns="" id="{98649BC8-B214-42DB-BDA3-E6058E477E1C}"/>
              </a:ext>
            </a:extLst>
          </p:cNvPr>
          <p:cNvSpPr/>
          <p:nvPr/>
        </p:nvSpPr>
        <p:spPr>
          <a:xfrm>
            <a:off x="5753515" y="4251395"/>
            <a:ext cx="961017" cy="961200"/>
          </a:xfrm>
          <a:prstGeom prst="roundRect">
            <a:avLst>
              <a:gd name="adj" fmla="val 9500"/>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400" dirty="0">
              <a:solidFill>
                <a:schemeClr val="bg1"/>
              </a:solidFill>
              <a:latin typeface="+mj-lt"/>
            </a:endParaRPr>
          </a:p>
        </p:txBody>
      </p:sp>
      <p:grpSp>
        <p:nvGrpSpPr>
          <p:cNvPr id="17" name="Group 19">
            <a:extLst>
              <a:ext uri="{FF2B5EF4-FFF2-40B4-BE49-F238E27FC236}">
                <a16:creationId xmlns:a16="http://schemas.microsoft.com/office/drawing/2014/main" xmlns="" id="{92817EA1-526C-4247-8BD0-14106320EAAD}"/>
              </a:ext>
            </a:extLst>
          </p:cNvPr>
          <p:cNvGrpSpPr/>
          <p:nvPr/>
        </p:nvGrpSpPr>
        <p:grpSpPr>
          <a:xfrm>
            <a:off x="5983322" y="1826925"/>
            <a:ext cx="468110" cy="452594"/>
            <a:chOff x="4892675" y="2501900"/>
            <a:chExt cx="287338" cy="277813"/>
          </a:xfrm>
          <a:solidFill>
            <a:schemeClr val="bg1"/>
          </a:solidFill>
        </p:grpSpPr>
        <p:sp>
          <p:nvSpPr>
            <p:cNvPr id="18" name="Freeform 300">
              <a:extLst>
                <a:ext uri="{FF2B5EF4-FFF2-40B4-BE49-F238E27FC236}">
                  <a16:creationId xmlns:a16="http://schemas.microsoft.com/office/drawing/2014/main" xmlns="" id="{0306C511-7A09-41E3-A85E-741F56CAE7C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1">
              <a:extLst>
                <a:ext uri="{FF2B5EF4-FFF2-40B4-BE49-F238E27FC236}">
                  <a16:creationId xmlns:a16="http://schemas.microsoft.com/office/drawing/2014/main" xmlns="" id="{AFFE243D-5A51-418E-B2FC-8892CF8A4F84}"/>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2">
            <a:extLst>
              <a:ext uri="{FF2B5EF4-FFF2-40B4-BE49-F238E27FC236}">
                <a16:creationId xmlns:a16="http://schemas.microsoft.com/office/drawing/2014/main" xmlns="" id="{58F4BA62-F6D2-4F0D-A56B-C3B0F35CD822}"/>
              </a:ext>
            </a:extLst>
          </p:cNvPr>
          <p:cNvGrpSpPr/>
          <p:nvPr/>
        </p:nvGrpSpPr>
        <p:grpSpPr>
          <a:xfrm>
            <a:off x="6027712" y="3177852"/>
            <a:ext cx="468110" cy="452594"/>
            <a:chOff x="5465763" y="2501900"/>
            <a:chExt cx="287338" cy="277813"/>
          </a:xfrm>
          <a:solidFill>
            <a:schemeClr val="bg1"/>
          </a:solidFill>
        </p:grpSpPr>
        <p:sp>
          <p:nvSpPr>
            <p:cNvPr id="22" name="Freeform 303">
              <a:extLst>
                <a:ext uri="{FF2B5EF4-FFF2-40B4-BE49-F238E27FC236}">
                  <a16:creationId xmlns:a16="http://schemas.microsoft.com/office/drawing/2014/main" xmlns="" id="{A177B103-E420-4590-B483-B33C267861FF}"/>
                </a:ext>
              </a:extLst>
            </p:cNvPr>
            <p:cNvSpPr>
              <a:spLocks/>
            </p:cNvSpPr>
            <p:nvPr/>
          </p:nvSpPr>
          <p:spPr bwMode="auto">
            <a:xfrm>
              <a:off x="5465763" y="2587625"/>
              <a:ext cx="287338" cy="192088"/>
            </a:xfrm>
            <a:custGeom>
              <a:avLst/>
              <a:gdLst>
                <a:gd name="T0" fmla="*/ 843 w 903"/>
                <a:gd name="T1" fmla="*/ 572 h 602"/>
                <a:gd name="T2" fmla="*/ 843 w 903"/>
                <a:gd name="T3" fmla="*/ 464 h 602"/>
                <a:gd name="T4" fmla="*/ 840 w 903"/>
                <a:gd name="T5" fmla="*/ 459 h 602"/>
                <a:gd name="T6" fmla="*/ 837 w 903"/>
                <a:gd name="T7" fmla="*/ 454 h 602"/>
                <a:gd name="T8" fmla="*/ 831 w 903"/>
                <a:gd name="T9" fmla="*/ 452 h 602"/>
                <a:gd name="T10" fmla="*/ 708 w 903"/>
                <a:gd name="T11" fmla="*/ 452 h 602"/>
                <a:gd name="T12" fmla="*/ 701 w 903"/>
                <a:gd name="T13" fmla="*/ 453 h 602"/>
                <a:gd name="T14" fmla="*/ 697 w 903"/>
                <a:gd name="T15" fmla="*/ 457 h 602"/>
                <a:gd name="T16" fmla="*/ 694 w 903"/>
                <a:gd name="T17" fmla="*/ 461 h 602"/>
                <a:gd name="T18" fmla="*/ 692 w 903"/>
                <a:gd name="T19" fmla="*/ 467 h 602"/>
                <a:gd name="T20" fmla="*/ 632 w 903"/>
                <a:gd name="T21" fmla="*/ 572 h 602"/>
                <a:gd name="T22" fmla="*/ 632 w 903"/>
                <a:gd name="T23" fmla="*/ 313 h 602"/>
                <a:gd name="T24" fmla="*/ 630 w 903"/>
                <a:gd name="T25" fmla="*/ 307 h 602"/>
                <a:gd name="T26" fmla="*/ 625 w 903"/>
                <a:gd name="T27" fmla="*/ 304 h 602"/>
                <a:gd name="T28" fmla="*/ 620 w 903"/>
                <a:gd name="T29" fmla="*/ 302 h 602"/>
                <a:gd name="T30" fmla="*/ 497 w 903"/>
                <a:gd name="T31" fmla="*/ 301 h 602"/>
                <a:gd name="T32" fmla="*/ 491 w 903"/>
                <a:gd name="T33" fmla="*/ 302 h 602"/>
                <a:gd name="T34" fmla="*/ 486 w 903"/>
                <a:gd name="T35" fmla="*/ 305 h 602"/>
                <a:gd name="T36" fmla="*/ 483 w 903"/>
                <a:gd name="T37" fmla="*/ 311 h 602"/>
                <a:gd name="T38" fmla="*/ 482 w 903"/>
                <a:gd name="T39" fmla="*/ 316 h 602"/>
                <a:gd name="T40" fmla="*/ 421 w 903"/>
                <a:gd name="T41" fmla="*/ 572 h 602"/>
                <a:gd name="T42" fmla="*/ 421 w 903"/>
                <a:gd name="T43" fmla="*/ 163 h 602"/>
                <a:gd name="T44" fmla="*/ 418 w 903"/>
                <a:gd name="T45" fmla="*/ 157 h 602"/>
                <a:gd name="T46" fmla="*/ 415 w 903"/>
                <a:gd name="T47" fmla="*/ 153 h 602"/>
                <a:gd name="T48" fmla="*/ 410 w 903"/>
                <a:gd name="T49" fmla="*/ 151 h 602"/>
                <a:gd name="T50" fmla="*/ 286 w 903"/>
                <a:gd name="T51" fmla="*/ 151 h 602"/>
                <a:gd name="T52" fmla="*/ 280 w 903"/>
                <a:gd name="T53" fmla="*/ 152 h 602"/>
                <a:gd name="T54" fmla="*/ 276 w 903"/>
                <a:gd name="T55" fmla="*/ 155 h 602"/>
                <a:gd name="T56" fmla="*/ 272 w 903"/>
                <a:gd name="T57" fmla="*/ 159 h 602"/>
                <a:gd name="T58" fmla="*/ 270 w 903"/>
                <a:gd name="T59" fmla="*/ 166 h 602"/>
                <a:gd name="T60" fmla="*/ 210 w 903"/>
                <a:gd name="T61" fmla="*/ 572 h 602"/>
                <a:gd name="T62" fmla="*/ 210 w 903"/>
                <a:gd name="T63" fmla="*/ 12 h 602"/>
                <a:gd name="T64" fmla="*/ 208 w 903"/>
                <a:gd name="T65" fmla="*/ 7 h 602"/>
                <a:gd name="T66" fmla="*/ 204 w 903"/>
                <a:gd name="T67" fmla="*/ 3 h 602"/>
                <a:gd name="T68" fmla="*/ 198 w 903"/>
                <a:gd name="T69" fmla="*/ 1 h 602"/>
                <a:gd name="T70" fmla="*/ 75 w 903"/>
                <a:gd name="T71" fmla="*/ 0 h 602"/>
                <a:gd name="T72" fmla="*/ 70 w 903"/>
                <a:gd name="T73" fmla="*/ 2 h 602"/>
                <a:gd name="T74" fmla="*/ 64 w 903"/>
                <a:gd name="T75" fmla="*/ 5 h 602"/>
                <a:gd name="T76" fmla="*/ 61 w 903"/>
                <a:gd name="T77" fmla="*/ 9 h 602"/>
                <a:gd name="T78" fmla="*/ 60 w 903"/>
                <a:gd name="T79" fmla="*/ 16 h 602"/>
                <a:gd name="T80" fmla="*/ 15 w 903"/>
                <a:gd name="T81" fmla="*/ 572 h 602"/>
                <a:gd name="T82" fmla="*/ 9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9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7 w 903"/>
                <a:gd name="T109" fmla="*/ 600 h 602"/>
                <a:gd name="T110" fmla="*/ 901 w 903"/>
                <a:gd name="T111" fmla="*/ 596 h 602"/>
                <a:gd name="T112" fmla="*/ 903 w 903"/>
                <a:gd name="T113" fmla="*/ 591 h 602"/>
                <a:gd name="T114" fmla="*/ 903 w 903"/>
                <a:gd name="T115" fmla="*/ 584 h 602"/>
                <a:gd name="T116" fmla="*/ 901 w 903"/>
                <a:gd name="T117" fmla="*/ 579 h 602"/>
                <a:gd name="T118" fmla="*/ 897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467"/>
                  </a:lnTo>
                  <a:lnTo>
                    <a:pt x="843" y="464"/>
                  </a:lnTo>
                  <a:lnTo>
                    <a:pt x="842" y="461"/>
                  </a:lnTo>
                  <a:lnTo>
                    <a:pt x="840" y="459"/>
                  </a:lnTo>
                  <a:lnTo>
                    <a:pt x="839" y="457"/>
                  </a:lnTo>
                  <a:lnTo>
                    <a:pt x="837" y="454"/>
                  </a:lnTo>
                  <a:lnTo>
                    <a:pt x="833" y="453"/>
                  </a:lnTo>
                  <a:lnTo>
                    <a:pt x="831" y="452"/>
                  </a:lnTo>
                  <a:lnTo>
                    <a:pt x="828" y="452"/>
                  </a:lnTo>
                  <a:lnTo>
                    <a:pt x="708" y="452"/>
                  </a:lnTo>
                  <a:lnTo>
                    <a:pt x="705" y="452"/>
                  </a:lnTo>
                  <a:lnTo>
                    <a:pt x="701" y="453"/>
                  </a:lnTo>
                  <a:lnTo>
                    <a:pt x="699" y="454"/>
                  </a:lnTo>
                  <a:lnTo>
                    <a:pt x="697" y="457"/>
                  </a:lnTo>
                  <a:lnTo>
                    <a:pt x="695" y="459"/>
                  </a:lnTo>
                  <a:lnTo>
                    <a:pt x="694" y="461"/>
                  </a:lnTo>
                  <a:lnTo>
                    <a:pt x="693" y="464"/>
                  </a:lnTo>
                  <a:lnTo>
                    <a:pt x="692" y="467"/>
                  </a:lnTo>
                  <a:lnTo>
                    <a:pt x="692" y="572"/>
                  </a:lnTo>
                  <a:lnTo>
                    <a:pt x="632" y="572"/>
                  </a:lnTo>
                  <a:lnTo>
                    <a:pt x="632" y="316"/>
                  </a:lnTo>
                  <a:lnTo>
                    <a:pt x="632" y="313"/>
                  </a:lnTo>
                  <a:lnTo>
                    <a:pt x="631" y="311"/>
                  </a:lnTo>
                  <a:lnTo>
                    <a:pt x="630" y="307"/>
                  </a:lnTo>
                  <a:lnTo>
                    <a:pt x="627" y="305"/>
                  </a:lnTo>
                  <a:lnTo>
                    <a:pt x="625" y="304"/>
                  </a:lnTo>
                  <a:lnTo>
                    <a:pt x="623" y="302"/>
                  </a:lnTo>
                  <a:lnTo>
                    <a:pt x="620" y="302"/>
                  </a:lnTo>
                  <a:lnTo>
                    <a:pt x="617" y="301"/>
                  </a:lnTo>
                  <a:lnTo>
                    <a:pt x="497" y="301"/>
                  </a:lnTo>
                  <a:lnTo>
                    <a:pt x="493" y="302"/>
                  </a:lnTo>
                  <a:lnTo>
                    <a:pt x="491" y="302"/>
                  </a:lnTo>
                  <a:lnTo>
                    <a:pt x="488" y="304"/>
                  </a:lnTo>
                  <a:lnTo>
                    <a:pt x="486" y="305"/>
                  </a:lnTo>
                  <a:lnTo>
                    <a:pt x="484" y="307"/>
                  </a:lnTo>
                  <a:lnTo>
                    <a:pt x="483" y="311"/>
                  </a:lnTo>
                  <a:lnTo>
                    <a:pt x="482" y="313"/>
                  </a:lnTo>
                  <a:lnTo>
                    <a:pt x="482" y="316"/>
                  </a:lnTo>
                  <a:lnTo>
                    <a:pt x="482" y="572"/>
                  </a:lnTo>
                  <a:lnTo>
                    <a:pt x="421" y="572"/>
                  </a:lnTo>
                  <a:lnTo>
                    <a:pt x="421" y="166"/>
                  </a:lnTo>
                  <a:lnTo>
                    <a:pt x="421" y="163"/>
                  </a:lnTo>
                  <a:lnTo>
                    <a:pt x="420" y="159"/>
                  </a:lnTo>
                  <a:lnTo>
                    <a:pt x="418" y="157"/>
                  </a:lnTo>
                  <a:lnTo>
                    <a:pt x="417" y="155"/>
                  </a:lnTo>
                  <a:lnTo>
                    <a:pt x="415" y="153"/>
                  </a:lnTo>
                  <a:lnTo>
                    <a:pt x="412" y="152"/>
                  </a:lnTo>
                  <a:lnTo>
                    <a:pt x="410" y="151"/>
                  </a:lnTo>
                  <a:lnTo>
                    <a:pt x="406" y="151"/>
                  </a:lnTo>
                  <a:lnTo>
                    <a:pt x="286" y="151"/>
                  </a:lnTo>
                  <a:lnTo>
                    <a:pt x="283" y="151"/>
                  </a:lnTo>
                  <a:lnTo>
                    <a:pt x="280" y="152"/>
                  </a:lnTo>
                  <a:lnTo>
                    <a:pt x="278" y="153"/>
                  </a:lnTo>
                  <a:lnTo>
                    <a:pt x="276" y="155"/>
                  </a:lnTo>
                  <a:lnTo>
                    <a:pt x="273" y="157"/>
                  </a:lnTo>
                  <a:lnTo>
                    <a:pt x="272" y="159"/>
                  </a:lnTo>
                  <a:lnTo>
                    <a:pt x="271" y="163"/>
                  </a:lnTo>
                  <a:lnTo>
                    <a:pt x="270" y="166"/>
                  </a:lnTo>
                  <a:lnTo>
                    <a:pt x="270" y="572"/>
                  </a:lnTo>
                  <a:lnTo>
                    <a:pt x="210" y="572"/>
                  </a:lnTo>
                  <a:lnTo>
                    <a:pt x="210" y="16"/>
                  </a:lnTo>
                  <a:lnTo>
                    <a:pt x="210" y="12"/>
                  </a:lnTo>
                  <a:lnTo>
                    <a:pt x="209" y="9"/>
                  </a:lnTo>
                  <a:lnTo>
                    <a:pt x="208" y="7"/>
                  </a:lnTo>
                  <a:lnTo>
                    <a:pt x="206" y="5"/>
                  </a:lnTo>
                  <a:lnTo>
                    <a:pt x="204" y="3"/>
                  </a:lnTo>
                  <a:lnTo>
                    <a:pt x="202" y="2"/>
                  </a:lnTo>
                  <a:lnTo>
                    <a:pt x="198" y="1"/>
                  </a:lnTo>
                  <a:lnTo>
                    <a:pt x="195" y="1"/>
                  </a:lnTo>
                  <a:lnTo>
                    <a:pt x="75" y="0"/>
                  </a:lnTo>
                  <a:lnTo>
                    <a:pt x="72" y="1"/>
                  </a:lnTo>
                  <a:lnTo>
                    <a:pt x="70" y="2"/>
                  </a:lnTo>
                  <a:lnTo>
                    <a:pt x="66" y="3"/>
                  </a:lnTo>
                  <a:lnTo>
                    <a:pt x="64" y="5"/>
                  </a:lnTo>
                  <a:lnTo>
                    <a:pt x="62" y="7"/>
                  </a:lnTo>
                  <a:lnTo>
                    <a:pt x="61" y="9"/>
                  </a:lnTo>
                  <a:lnTo>
                    <a:pt x="60" y="12"/>
                  </a:lnTo>
                  <a:lnTo>
                    <a:pt x="60" y="16"/>
                  </a:lnTo>
                  <a:lnTo>
                    <a:pt x="60" y="572"/>
                  </a:lnTo>
                  <a:lnTo>
                    <a:pt x="15" y="572"/>
                  </a:lnTo>
                  <a:lnTo>
                    <a:pt x="12" y="572"/>
                  </a:lnTo>
                  <a:lnTo>
                    <a:pt x="9"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9" y="601"/>
                  </a:lnTo>
                  <a:lnTo>
                    <a:pt x="12" y="602"/>
                  </a:lnTo>
                  <a:lnTo>
                    <a:pt x="15" y="602"/>
                  </a:lnTo>
                  <a:lnTo>
                    <a:pt x="75" y="602"/>
                  </a:lnTo>
                  <a:lnTo>
                    <a:pt x="195" y="602"/>
                  </a:lnTo>
                  <a:lnTo>
                    <a:pt x="286" y="602"/>
                  </a:lnTo>
                  <a:lnTo>
                    <a:pt x="406" y="602"/>
                  </a:lnTo>
                  <a:lnTo>
                    <a:pt x="497" y="602"/>
                  </a:lnTo>
                  <a:lnTo>
                    <a:pt x="617" y="602"/>
                  </a:lnTo>
                  <a:lnTo>
                    <a:pt x="708" y="602"/>
                  </a:lnTo>
                  <a:lnTo>
                    <a:pt x="828" y="602"/>
                  </a:lnTo>
                  <a:lnTo>
                    <a:pt x="888" y="602"/>
                  </a:lnTo>
                  <a:lnTo>
                    <a:pt x="891" y="602"/>
                  </a:lnTo>
                  <a:lnTo>
                    <a:pt x="893" y="601"/>
                  </a:lnTo>
                  <a:lnTo>
                    <a:pt x="897" y="600"/>
                  </a:lnTo>
                  <a:lnTo>
                    <a:pt x="899" y="598"/>
                  </a:lnTo>
                  <a:lnTo>
                    <a:pt x="901" y="596"/>
                  </a:lnTo>
                  <a:lnTo>
                    <a:pt x="902" y="593"/>
                  </a:lnTo>
                  <a:lnTo>
                    <a:pt x="903" y="591"/>
                  </a:lnTo>
                  <a:lnTo>
                    <a:pt x="903" y="587"/>
                  </a:lnTo>
                  <a:lnTo>
                    <a:pt x="903" y="584"/>
                  </a:lnTo>
                  <a:lnTo>
                    <a:pt x="902" y="581"/>
                  </a:lnTo>
                  <a:lnTo>
                    <a:pt x="901" y="579"/>
                  </a:lnTo>
                  <a:lnTo>
                    <a:pt x="899" y="577"/>
                  </a:lnTo>
                  <a:lnTo>
                    <a:pt x="897"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304">
              <a:extLst>
                <a:ext uri="{FF2B5EF4-FFF2-40B4-BE49-F238E27FC236}">
                  <a16:creationId xmlns:a16="http://schemas.microsoft.com/office/drawing/2014/main" xmlns="" id="{50579510-93FD-4C98-90E2-199B3065226F}"/>
                </a:ext>
              </a:extLst>
            </p:cNvPr>
            <p:cNvSpPr>
              <a:spLocks/>
            </p:cNvSpPr>
            <p:nvPr/>
          </p:nvSpPr>
          <p:spPr bwMode="auto">
            <a:xfrm>
              <a:off x="5494338" y="2501900"/>
              <a:ext cx="230188" cy="166688"/>
            </a:xfrm>
            <a:custGeom>
              <a:avLst/>
              <a:gdLst>
                <a:gd name="T0" fmla="*/ 555 w 723"/>
                <a:gd name="T1" fmla="*/ 497 h 527"/>
                <a:gd name="T2" fmla="*/ 548 w 723"/>
                <a:gd name="T3" fmla="*/ 499 h 527"/>
                <a:gd name="T4" fmla="*/ 545 w 723"/>
                <a:gd name="T5" fmla="*/ 503 h 527"/>
                <a:gd name="T6" fmla="*/ 543 w 723"/>
                <a:gd name="T7" fmla="*/ 509 h 527"/>
                <a:gd name="T8" fmla="*/ 543 w 723"/>
                <a:gd name="T9" fmla="*/ 515 h 527"/>
                <a:gd name="T10" fmla="*/ 547 w 723"/>
                <a:gd name="T11" fmla="*/ 524 h 527"/>
                <a:gd name="T12" fmla="*/ 557 w 723"/>
                <a:gd name="T13" fmla="*/ 527 h 527"/>
                <a:gd name="T14" fmla="*/ 560 w 723"/>
                <a:gd name="T15" fmla="*/ 527 h 527"/>
                <a:gd name="T16" fmla="*/ 711 w 723"/>
                <a:gd name="T17" fmla="*/ 497 h 527"/>
                <a:gd name="T18" fmla="*/ 713 w 723"/>
                <a:gd name="T19" fmla="*/ 496 h 527"/>
                <a:gd name="T20" fmla="*/ 715 w 723"/>
                <a:gd name="T21" fmla="*/ 495 h 527"/>
                <a:gd name="T22" fmla="*/ 718 w 723"/>
                <a:gd name="T23" fmla="*/ 493 h 527"/>
                <a:gd name="T24" fmla="*/ 720 w 723"/>
                <a:gd name="T25" fmla="*/ 490 h 527"/>
                <a:gd name="T26" fmla="*/ 720 w 723"/>
                <a:gd name="T27" fmla="*/ 490 h 527"/>
                <a:gd name="T28" fmla="*/ 721 w 723"/>
                <a:gd name="T29" fmla="*/ 489 h 527"/>
                <a:gd name="T30" fmla="*/ 722 w 723"/>
                <a:gd name="T31" fmla="*/ 487 h 527"/>
                <a:gd name="T32" fmla="*/ 722 w 723"/>
                <a:gd name="T33" fmla="*/ 484 h 527"/>
                <a:gd name="T34" fmla="*/ 723 w 723"/>
                <a:gd name="T35" fmla="*/ 482 h 527"/>
                <a:gd name="T36" fmla="*/ 708 w 723"/>
                <a:gd name="T37" fmla="*/ 330 h 527"/>
                <a:gd name="T38" fmla="*/ 706 w 723"/>
                <a:gd name="T39" fmla="*/ 324 h 527"/>
                <a:gd name="T40" fmla="*/ 703 w 723"/>
                <a:gd name="T41" fmla="*/ 320 h 527"/>
                <a:gd name="T42" fmla="*/ 697 w 723"/>
                <a:gd name="T43" fmla="*/ 317 h 527"/>
                <a:gd name="T44" fmla="*/ 691 w 723"/>
                <a:gd name="T45" fmla="*/ 317 h 527"/>
                <a:gd name="T46" fmla="*/ 685 w 723"/>
                <a:gd name="T47" fmla="*/ 318 h 527"/>
                <a:gd name="T48" fmla="*/ 681 w 723"/>
                <a:gd name="T49" fmla="*/ 322 h 527"/>
                <a:gd name="T50" fmla="*/ 678 w 723"/>
                <a:gd name="T51" fmla="*/ 327 h 527"/>
                <a:gd name="T52" fmla="*/ 678 w 723"/>
                <a:gd name="T53" fmla="*/ 333 h 527"/>
                <a:gd name="T54" fmla="*/ 24 w 723"/>
                <a:gd name="T55" fmla="*/ 2 h 527"/>
                <a:gd name="T56" fmla="*/ 18 w 723"/>
                <a:gd name="T57" fmla="*/ 0 h 527"/>
                <a:gd name="T58" fmla="*/ 12 w 723"/>
                <a:gd name="T59" fmla="*/ 0 h 527"/>
                <a:gd name="T60" fmla="*/ 6 w 723"/>
                <a:gd name="T61" fmla="*/ 2 h 527"/>
                <a:gd name="T62" fmla="*/ 2 w 723"/>
                <a:gd name="T63" fmla="*/ 7 h 527"/>
                <a:gd name="T64" fmla="*/ 0 w 723"/>
                <a:gd name="T65" fmla="*/ 12 h 527"/>
                <a:gd name="T66" fmla="*/ 0 w 723"/>
                <a:gd name="T67" fmla="*/ 18 h 527"/>
                <a:gd name="T68" fmla="*/ 2 w 723"/>
                <a:gd name="T69" fmla="*/ 24 h 527"/>
                <a:gd name="T70" fmla="*/ 6 w 723"/>
                <a:gd name="T71" fmla="*/ 28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3" h="527">
                  <a:moveTo>
                    <a:pt x="669" y="474"/>
                  </a:moveTo>
                  <a:lnTo>
                    <a:pt x="555" y="497"/>
                  </a:lnTo>
                  <a:lnTo>
                    <a:pt x="551" y="498"/>
                  </a:lnTo>
                  <a:lnTo>
                    <a:pt x="548" y="499"/>
                  </a:lnTo>
                  <a:lnTo>
                    <a:pt x="546" y="501"/>
                  </a:lnTo>
                  <a:lnTo>
                    <a:pt x="545" y="503"/>
                  </a:lnTo>
                  <a:lnTo>
                    <a:pt x="543" y="507"/>
                  </a:lnTo>
                  <a:lnTo>
                    <a:pt x="543" y="509"/>
                  </a:lnTo>
                  <a:lnTo>
                    <a:pt x="542" y="512"/>
                  </a:lnTo>
                  <a:lnTo>
                    <a:pt x="543" y="515"/>
                  </a:lnTo>
                  <a:lnTo>
                    <a:pt x="544" y="519"/>
                  </a:lnTo>
                  <a:lnTo>
                    <a:pt x="547" y="524"/>
                  </a:lnTo>
                  <a:lnTo>
                    <a:pt x="552" y="526"/>
                  </a:lnTo>
                  <a:lnTo>
                    <a:pt x="557" y="527"/>
                  </a:lnTo>
                  <a:lnTo>
                    <a:pt x="559" y="527"/>
                  </a:lnTo>
                  <a:lnTo>
                    <a:pt x="560" y="527"/>
                  </a:lnTo>
                  <a:lnTo>
                    <a:pt x="711" y="497"/>
                  </a:lnTo>
                  <a:lnTo>
                    <a:pt x="711" y="497"/>
                  </a:lnTo>
                  <a:lnTo>
                    <a:pt x="711" y="497"/>
                  </a:lnTo>
                  <a:lnTo>
                    <a:pt x="713" y="496"/>
                  </a:lnTo>
                  <a:lnTo>
                    <a:pt x="715" y="495"/>
                  </a:lnTo>
                  <a:lnTo>
                    <a:pt x="715" y="495"/>
                  </a:lnTo>
                  <a:lnTo>
                    <a:pt x="716" y="494"/>
                  </a:lnTo>
                  <a:lnTo>
                    <a:pt x="718" y="493"/>
                  </a:lnTo>
                  <a:lnTo>
                    <a:pt x="720" y="492"/>
                  </a:lnTo>
                  <a:lnTo>
                    <a:pt x="720" y="490"/>
                  </a:lnTo>
                  <a:lnTo>
                    <a:pt x="720" y="490"/>
                  </a:lnTo>
                  <a:lnTo>
                    <a:pt x="720" y="490"/>
                  </a:lnTo>
                  <a:lnTo>
                    <a:pt x="720" y="490"/>
                  </a:lnTo>
                  <a:lnTo>
                    <a:pt x="721" y="489"/>
                  </a:lnTo>
                  <a:lnTo>
                    <a:pt x="721" y="488"/>
                  </a:lnTo>
                  <a:lnTo>
                    <a:pt x="722" y="487"/>
                  </a:lnTo>
                  <a:lnTo>
                    <a:pt x="722" y="485"/>
                  </a:lnTo>
                  <a:lnTo>
                    <a:pt x="722" y="484"/>
                  </a:lnTo>
                  <a:lnTo>
                    <a:pt x="722" y="483"/>
                  </a:lnTo>
                  <a:lnTo>
                    <a:pt x="723" y="482"/>
                  </a:lnTo>
                  <a:lnTo>
                    <a:pt x="723" y="481"/>
                  </a:lnTo>
                  <a:lnTo>
                    <a:pt x="708" y="330"/>
                  </a:lnTo>
                  <a:lnTo>
                    <a:pt x="707" y="326"/>
                  </a:lnTo>
                  <a:lnTo>
                    <a:pt x="706" y="324"/>
                  </a:lnTo>
                  <a:lnTo>
                    <a:pt x="705" y="322"/>
                  </a:lnTo>
                  <a:lnTo>
                    <a:pt x="703" y="320"/>
                  </a:lnTo>
                  <a:lnTo>
                    <a:pt x="699" y="318"/>
                  </a:lnTo>
                  <a:lnTo>
                    <a:pt x="697" y="317"/>
                  </a:lnTo>
                  <a:lnTo>
                    <a:pt x="694" y="317"/>
                  </a:lnTo>
                  <a:lnTo>
                    <a:pt x="691" y="317"/>
                  </a:lnTo>
                  <a:lnTo>
                    <a:pt x="688" y="317"/>
                  </a:lnTo>
                  <a:lnTo>
                    <a:pt x="685" y="318"/>
                  </a:lnTo>
                  <a:lnTo>
                    <a:pt x="683" y="320"/>
                  </a:lnTo>
                  <a:lnTo>
                    <a:pt x="681" y="322"/>
                  </a:lnTo>
                  <a:lnTo>
                    <a:pt x="679" y="324"/>
                  </a:lnTo>
                  <a:lnTo>
                    <a:pt x="678" y="327"/>
                  </a:lnTo>
                  <a:lnTo>
                    <a:pt x="678" y="330"/>
                  </a:lnTo>
                  <a:lnTo>
                    <a:pt x="678" y="333"/>
                  </a:lnTo>
                  <a:lnTo>
                    <a:pt x="690" y="452"/>
                  </a:lnTo>
                  <a:lnTo>
                    <a:pt x="24" y="2"/>
                  </a:lnTo>
                  <a:lnTo>
                    <a:pt x="20" y="1"/>
                  </a:lnTo>
                  <a:lnTo>
                    <a:pt x="18" y="0"/>
                  </a:lnTo>
                  <a:lnTo>
                    <a:pt x="15" y="0"/>
                  </a:lnTo>
                  <a:lnTo>
                    <a:pt x="12" y="0"/>
                  </a:lnTo>
                  <a:lnTo>
                    <a:pt x="10" y="1"/>
                  </a:lnTo>
                  <a:lnTo>
                    <a:pt x="6" y="2"/>
                  </a:lnTo>
                  <a:lnTo>
                    <a:pt x="4" y="5"/>
                  </a:lnTo>
                  <a:lnTo>
                    <a:pt x="2" y="7"/>
                  </a:lnTo>
                  <a:lnTo>
                    <a:pt x="1" y="10"/>
                  </a:lnTo>
                  <a:lnTo>
                    <a:pt x="0" y="12"/>
                  </a:lnTo>
                  <a:lnTo>
                    <a:pt x="0" y="15"/>
                  </a:lnTo>
                  <a:lnTo>
                    <a:pt x="0" y="18"/>
                  </a:lnTo>
                  <a:lnTo>
                    <a:pt x="1" y="21"/>
                  </a:lnTo>
                  <a:lnTo>
                    <a:pt x="2" y="24"/>
                  </a:lnTo>
                  <a:lnTo>
                    <a:pt x="4" y="26"/>
                  </a:lnTo>
                  <a:lnTo>
                    <a:pt x="6" y="28"/>
                  </a:lnTo>
                  <a:lnTo>
                    <a:pt x="669" y="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Freeform 391">
            <a:extLst>
              <a:ext uri="{FF2B5EF4-FFF2-40B4-BE49-F238E27FC236}">
                <a16:creationId xmlns:a16="http://schemas.microsoft.com/office/drawing/2014/main" xmlns="" id="{36ECBEBA-723A-41DD-97F7-6904167D1FDA}"/>
              </a:ext>
            </a:extLst>
          </p:cNvPr>
          <p:cNvSpPr>
            <a:spLocks noEditPoints="1"/>
          </p:cNvSpPr>
          <p:nvPr/>
        </p:nvSpPr>
        <p:spPr bwMode="auto">
          <a:xfrm>
            <a:off x="5894541" y="4522429"/>
            <a:ext cx="468110" cy="468110"/>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CuadroTexto 24">
            <a:extLst>
              <a:ext uri="{FF2B5EF4-FFF2-40B4-BE49-F238E27FC236}">
                <a16:creationId xmlns:a16="http://schemas.microsoft.com/office/drawing/2014/main" xmlns="" id="{495AE758-9585-4238-B75A-0B93AB22EC2A}"/>
              </a:ext>
            </a:extLst>
          </p:cNvPr>
          <p:cNvSpPr txBox="1"/>
          <p:nvPr/>
        </p:nvSpPr>
        <p:spPr>
          <a:xfrm>
            <a:off x="6945127" y="1612780"/>
            <a:ext cx="3319847" cy="646331"/>
          </a:xfrm>
          <a:prstGeom prst="rect">
            <a:avLst/>
          </a:prstGeom>
          <a:noFill/>
        </p:spPr>
        <p:txBody>
          <a:bodyPr wrap="square" rtlCol="0">
            <a:spAutoFit/>
          </a:bodyPr>
          <a:lstStyle/>
          <a:p>
            <a:r>
              <a:rPr lang="es-ES" dirty="0"/>
              <a:t>Sacar y compartir información con los participantes. </a:t>
            </a:r>
          </a:p>
        </p:txBody>
      </p:sp>
      <p:sp>
        <p:nvSpPr>
          <p:cNvPr id="26" name="CuadroTexto 25">
            <a:extLst>
              <a:ext uri="{FF2B5EF4-FFF2-40B4-BE49-F238E27FC236}">
                <a16:creationId xmlns:a16="http://schemas.microsoft.com/office/drawing/2014/main" xmlns="" id="{C4420EBE-7885-4998-9EE4-75D5F7D3B339}"/>
              </a:ext>
            </a:extLst>
          </p:cNvPr>
          <p:cNvSpPr txBox="1"/>
          <p:nvPr/>
        </p:nvSpPr>
        <p:spPr>
          <a:xfrm>
            <a:off x="6945128" y="2944298"/>
            <a:ext cx="2917488" cy="923330"/>
          </a:xfrm>
          <a:prstGeom prst="rect">
            <a:avLst/>
          </a:prstGeom>
          <a:noFill/>
        </p:spPr>
        <p:txBody>
          <a:bodyPr wrap="square" rtlCol="0">
            <a:spAutoFit/>
          </a:bodyPr>
          <a:lstStyle/>
          <a:p>
            <a:r>
              <a:rPr lang="es-ES" dirty="0"/>
              <a:t>Decidir qué plan de acción seguir para alcanzar los objetivos de la empresa. </a:t>
            </a:r>
          </a:p>
        </p:txBody>
      </p:sp>
      <p:sp>
        <p:nvSpPr>
          <p:cNvPr id="27" name="CuadroTexto 26">
            <a:extLst>
              <a:ext uri="{FF2B5EF4-FFF2-40B4-BE49-F238E27FC236}">
                <a16:creationId xmlns:a16="http://schemas.microsoft.com/office/drawing/2014/main" xmlns="" id="{B75CBC3B-D7F2-48FB-8EF8-D213153E8C2F}"/>
              </a:ext>
            </a:extLst>
          </p:cNvPr>
          <p:cNvSpPr txBox="1"/>
          <p:nvPr/>
        </p:nvSpPr>
        <p:spPr>
          <a:xfrm>
            <a:off x="6945127" y="4251395"/>
            <a:ext cx="2917488" cy="923330"/>
          </a:xfrm>
          <a:prstGeom prst="rect">
            <a:avLst/>
          </a:prstGeom>
          <a:noFill/>
        </p:spPr>
        <p:txBody>
          <a:bodyPr wrap="square" rtlCol="0">
            <a:spAutoFit/>
          </a:bodyPr>
          <a:lstStyle/>
          <a:p>
            <a:r>
              <a:rPr lang="es-ES" dirty="0"/>
              <a:t>Analizar y compartir los resultados conseguidos por el trabajo del equipo.</a:t>
            </a:r>
          </a:p>
        </p:txBody>
      </p:sp>
      <p:sp>
        <p:nvSpPr>
          <p:cNvPr id="28" name="Rectangle 4">
            <a:extLst>
              <a:ext uri="{FF2B5EF4-FFF2-40B4-BE49-F238E27FC236}">
                <a16:creationId xmlns:a16="http://schemas.microsoft.com/office/drawing/2014/main" xmlns="" id="{5845F467-C0D3-441E-B415-C79D76F27533}"/>
              </a:ext>
            </a:extLst>
          </p:cNvPr>
          <p:cNvSpPr/>
          <p:nvPr/>
        </p:nvSpPr>
        <p:spPr>
          <a:xfrm>
            <a:off x="5176451" y="503550"/>
            <a:ext cx="1981363"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Reunión</a:t>
            </a:r>
          </a:p>
        </p:txBody>
      </p:sp>
      <p:sp>
        <p:nvSpPr>
          <p:cNvPr id="29" name="Rectangle 5">
            <a:extLst>
              <a:ext uri="{FF2B5EF4-FFF2-40B4-BE49-F238E27FC236}">
                <a16:creationId xmlns:a16="http://schemas.microsoft.com/office/drawing/2014/main" xmlns="" id="{8DEC1363-F71F-4960-AA9F-DB22BEA4E829}"/>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a:t>Objetivos</a:t>
            </a:r>
          </a:p>
        </p:txBody>
      </p:sp>
      <p:grpSp>
        <p:nvGrpSpPr>
          <p:cNvPr id="9" name="Grupo 8">
            <a:extLst>
              <a:ext uri="{FF2B5EF4-FFF2-40B4-BE49-F238E27FC236}">
                <a16:creationId xmlns:a16="http://schemas.microsoft.com/office/drawing/2014/main" xmlns="" id="{88D0E214-E2ED-43B3-B086-6E490B57C7DD}"/>
              </a:ext>
            </a:extLst>
          </p:cNvPr>
          <p:cNvGrpSpPr/>
          <p:nvPr/>
        </p:nvGrpSpPr>
        <p:grpSpPr>
          <a:xfrm>
            <a:off x="-132531" y="1608416"/>
            <a:ext cx="6000438" cy="3441722"/>
            <a:chOff x="-233113" y="1826925"/>
            <a:chExt cx="6152225" cy="3597331"/>
          </a:xfrm>
        </p:grpSpPr>
        <p:pic>
          <p:nvPicPr>
            <p:cNvPr id="30" name="Picture 7">
              <a:extLst>
                <a:ext uri="{FF2B5EF4-FFF2-40B4-BE49-F238E27FC236}">
                  <a16:creationId xmlns:a16="http://schemas.microsoft.com/office/drawing/2014/main" xmlns="" id="{150D3B6A-91C4-455A-80A4-159A29EC16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113" y="1826925"/>
              <a:ext cx="6152225" cy="3597331"/>
            </a:xfrm>
            <a:prstGeom prst="rect">
              <a:avLst/>
            </a:prstGeom>
          </p:spPr>
        </p:pic>
        <p:sp>
          <p:nvSpPr>
            <p:cNvPr id="31" name="CuadroTexto 30">
              <a:extLst>
                <a:ext uri="{FF2B5EF4-FFF2-40B4-BE49-F238E27FC236}">
                  <a16:creationId xmlns:a16="http://schemas.microsoft.com/office/drawing/2014/main" xmlns="" id="{278183FD-70FB-41C2-91F0-DF3629ABF816}"/>
                </a:ext>
              </a:extLst>
            </p:cNvPr>
            <p:cNvSpPr txBox="1"/>
            <p:nvPr/>
          </p:nvSpPr>
          <p:spPr>
            <a:xfrm>
              <a:off x="722288" y="2169262"/>
              <a:ext cx="4110170" cy="2412689"/>
            </a:xfrm>
            <a:prstGeom prst="rect">
              <a:avLst/>
            </a:prstGeom>
            <a:noFill/>
          </p:spPr>
          <p:txBody>
            <a:bodyPr wrap="square">
              <a:spAutoFit/>
            </a:bodyPr>
            <a:lstStyle/>
            <a:p>
              <a:pPr marL="0" indent="0" algn="just">
                <a:buNone/>
              </a:pPr>
              <a:r>
                <a:rPr lang="es-ES" sz="1800" dirty="0"/>
                <a:t>Las </a:t>
              </a:r>
              <a:r>
                <a:rPr lang="es-ES" sz="1800" b="1" dirty="0"/>
                <a:t>reuniones</a:t>
              </a:r>
              <a:r>
                <a:rPr lang="es-ES" sz="1800" dirty="0"/>
                <a:t> son importantes para desarrollar el trabajo en las empresa, permiten compartir ideas, desarrollarlas, compartir el propio punto de vista y </a:t>
              </a:r>
              <a:r>
                <a:rPr lang="es-ES" dirty="0"/>
                <a:t>recibir</a:t>
              </a:r>
              <a:r>
                <a:rPr lang="es-ES" sz="1800" dirty="0"/>
                <a:t> el de los demás. Además, las reuniones grupales favorecen el trabajo en equipo, el crecimiento individual, grupal y de la empresa. </a:t>
              </a:r>
            </a:p>
          </p:txBody>
        </p:sp>
      </p:grpSp>
      <p:sp>
        <p:nvSpPr>
          <p:cNvPr id="32"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34" name="Immagine 3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35"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447481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2AA24F-A199-4004-A2BB-B731A01696BC}"/>
              </a:ext>
            </a:extLst>
          </p:cNvPr>
          <p:cNvSpPr/>
          <p:nvPr/>
        </p:nvSpPr>
        <p:spPr>
          <a:xfrm>
            <a:off x="9388" y="3717378"/>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xmlns="" id="{C36A8F34-9D70-4F25-A1CF-17C4A4D9E82D}"/>
              </a:ext>
            </a:extLst>
          </p:cNvPr>
          <p:cNvGrpSpPr/>
          <p:nvPr/>
        </p:nvGrpSpPr>
        <p:grpSpPr>
          <a:xfrm>
            <a:off x="3277220" y="3876466"/>
            <a:ext cx="1617740" cy="817090"/>
            <a:chOff x="-475010" y="1114177"/>
            <a:chExt cx="3859356" cy="817090"/>
          </a:xfrm>
        </p:grpSpPr>
        <p:sp>
          <p:nvSpPr>
            <p:cNvPr id="5" name="TextBox 4">
              <a:extLst>
                <a:ext uri="{FF2B5EF4-FFF2-40B4-BE49-F238E27FC236}">
                  <a16:creationId xmlns:a16="http://schemas.microsoft.com/office/drawing/2014/main" xmlns=""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a:cs typeface="Arial" pitchFamily="34" charset="0"/>
                </a:rPr>
                <a:t>Participación</a:t>
              </a:r>
            </a:p>
          </p:txBody>
        </p:sp>
        <p:sp>
          <p:nvSpPr>
            <p:cNvPr id="6" name="TextBox 5">
              <a:extLst>
                <a:ext uri="{FF2B5EF4-FFF2-40B4-BE49-F238E27FC236}">
                  <a16:creationId xmlns:a16="http://schemas.microsoft.com/office/drawing/2014/main" xmlns="" id="{3663A193-0B40-4591-9B11-00F6D552E91A}"/>
                </a:ext>
              </a:extLst>
            </p:cNvPr>
            <p:cNvSpPr txBox="1"/>
            <p:nvPr/>
          </p:nvSpPr>
          <p:spPr>
            <a:xfrm>
              <a:off x="-460973" y="1469602"/>
              <a:ext cx="3845319" cy="461665"/>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Participar en la reunión</a:t>
              </a:r>
            </a:p>
          </p:txBody>
        </p:sp>
      </p:grpSp>
      <p:grpSp>
        <p:nvGrpSpPr>
          <p:cNvPr id="8" name="Group 7">
            <a:extLst>
              <a:ext uri="{FF2B5EF4-FFF2-40B4-BE49-F238E27FC236}">
                <a16:creationId xmlns:a16="http://schemas.microsoft.com/office/drawing/2014/main" xmlns="" id="{A173A031-007A-48ED-AE10-4FE0BD41F220}"/>
              </a:ext>
            </a:extLst>
          </p:cNvPr>
          <p:cNvGrpSpPr/>
          <p:nvPr/>
        </p:nvGrpSpPr>
        <p:grpSpPr>
          <a:xfrm>
            <a:off x="1003259" y="3783845"/>
            <a:ext cx="1617740" cy="1496565"/>
            <a:chOff x="-475010" y="1006456"/>
            <a:chExt cx="3859356" cy="1496565"/>
          </a:xfrm>
        </p:grpSpPr>
        <p:sp>
          <p:nvSpPr>
            <p:cNvPr id="9" name="TextBox 8">
              <a:extLst>
                <a:ext uri="{FF2B5EF4-FFF2-40B4-BE49-F238E27FC236}">
                  <a16:creationId xmlns:a16="http://schemas.microsoft.com/office/drawing/2014/main" xmlns="" id="{4C78E069-0E8C-4EFE-AD66-D9139AC14BF3}"/>
                </a:ext>
              </a:extLst>
            </p:cNvPr>
            <p:cNvSpPr txBox="1"/>
            <p:nvPr/>
          </p:nvSpPr>
          <p:spPr>
            <a:xfrm>
              <a:off x="-475010" y="1006456"/>
              <a:ext cx="3859356" cy="523220"/>
            </a:xfrm>
            <a:prstGeom prst="rect">
              <a:avLst/>
            </a:prstGeom>
            <a:noFill/>
          </p:spPr>
          <p:txBody>
            <a:bodyPr wrap="square" rtlCol="0" anchor="ctr">
              <a:spAutoFit/>
            </a:bodyPr>
            <a:lstStyle/>
            <a:p>
              <a:pPr algn="ctr"/>
              <a:r>
                <a:rPr lang="es-ES" altLang="ko-KR" sz="1400" b="1" dirty="0">
                  <a:cs typeface="Arial" pitchFamily="34" charset="0"/>
                </a:rPr>
                <a:t>Organizar la reunión</a:t>
              </a:r>
            </a:p>
          </p:txBody>
        </p:sp>
        <p:sp>
          <p:nvSpPr>
            <p:cNvPr id="10" name="TextBox 9">
              <a:extLst>
                <a:ext uri="{FF2B5EF4-FFF2-40B4-BE49-F238E27FC236}">
                  <a16:creationId xmlns:a16="http://schemas.microsoft.com/office/drawing/2014/main" xmlns="" id="{454A10CA-A0FF-4EE7-85AE-E3FFCEB96799}"/>
                </a:ext>
              </a:extLst>
            </p:cNvPr>
            <p:cNvSpPr txBox="1"/>
            <p:nvPr/>
          </p:nvSpPr>
          <p:spPr>
            <a:xfrm>
              <a:off x="-460973" y="1487358"/>
              <a:ext cx="3845319" cy="1015663"/>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Día </a:t>
              </a:r>
            </a:p>
            <a:p>
              <a:pPr marL="171450" indent="-171450">
                <a:buFont typeface="Arial" panose="020B0604020202020204" pitchFamily="34" charset="0"/>
                <a:buChar char="•"/>
              </a:pPr>
              <a:r>
                <a:rPr lang="es-ES" altLang="ko-KR" sz="1200" dirty="0">
                  <a:solidFill>
                    <a:schemeClr val="bg1"/>
                  </a:solidFill>
                  <a:cs typeface="Arial" pitchFamily="34" charset="0"/>
                </a:rPr>
                <a:t>Hora</a:t>
              </a:r>
            </a:p>
            <a:p>
              <a:pPr marL="171450" indent="-171450">
                <a:buFont typeface="Arial" panose="020B0604020202020204" pitchFamily="34" charset="0"/>
                <a:buChar char="•"/>
              </a:pPr>
              <a:r>
                <a:rPr lang="es-ES" altLang="ko-KR" sz="1200" dirty="0">
                  <a:solidFill>
                    <a:schemeClr val="bg1"/>
                  </a:solidFill>
                  <a:cs typeface="Arial" pitchFamily="34" charset="0"/>
                </a:rPr>
                <a:t>Lugar</a:t>
              </a:r>
            </a:p>
            <a:p>
              <a:pPr marL="171450" indent="-171450">
                <a:buFont typeface="Arial" panose="020B0604020202020204" pitchFamily="34" charset="0"/>
                <a:buChar char="•"/>
              </a:pPr>
              <a:r>
                <a:rPr lang="es-ES" altLang="ko-KR" sz="1200" dirty="0">
                  <a:solidFill>
                    <a:schemeClr val="bg1"/>
                  </a:solidFill>
                  <a:cs typeface="Arial" pitchFamily="34" charset="0"/>
                </a:rPr>
                <a:t>Participantes</a:t>
              </a:r>
            </a:p>
            <a:p>
              <a:pPr marL="171450" indent="-171450">
                <a:buFont typeface="Arial" panose="020B0604020202020204" pitchFamily="34" charset="0"/>
                <a:buChar char="•"/>
              </a:pPr>
              <a:r>
                <a:rPr lang="es-ES" altLang="ko-KR" sz="1200" dirty="0">
                  <a:solidFill>
                    <a:schemeClr val="bg1"/>
                  </a:solidFill>
                  <a:cs typeface="Arial" pitchFamily="34" charset="0"/>
                </a:rPr>
                <a:t>Temas por tratar</a:t>
              </a:r>
            </a:p>
          </p:txBody>
        </p:sp>
      </p:grpSp>
      <p:grpSp>
        <p:nvGrpSpPr>
          <p:cNvPr id="14" name="Group 13">
            <a:extLst>
              <a:ext uri="{FF2B5EF4-FFF2-40B4-BE49-F238E27FC236}">
                <a16:creationId xmlns:a16="http://schemas.microsoft.com/office/drawing/2014/main" xmlns="" id="{03CE8D7C-4732-486F-BFC3-D6C4F3BEC732}"/>
              </a:ext>
            </a:extLst>
          </p:cNvPr>
          <p:cNvGrpSpPr/>
          <p:nvPr/>
        </p:nvGrpSpPr>
        <p:grpSpPr>
          <a:xfrm>
            <a:off x="9094548" y="3779524"/>
            <a:ext cx="1617740" cy="2163019"/>
            <a:chOff x="-475010" y="1176323"/>
            <a:chExt cx="3859356" cy="2163019"/>
          </a:xfrm>
        </p:grpSpPr>
        <p:sp>
          <p:nvSpPr>
            <p:cNvPr id="15" name="TextBox 14">
              <a:extLst>
                <a:ext uri="{FF2B5EF4-FFF2-40B4-BE49-F238E27FC236}">
                  <a16:creationId xmlns:a16="http://schemas.microsoft.com/office/drawing/2014/main" xmlns="" id="{8F63C282-862C-4EAB-AC8A-A86338579EF2}"/>
                </a:ext>
              </a:extLst>
            </p:cNvPr>
            <p:cNvSpPr txBox="1"/>
            <p:nvPr/>
          </p:nvSpPr>
          <p:spPr>
            <a:xfrm>
              <a:off x="-475010" y="1176323"/>
              <a:ext cx="3859356" cy="307777"/>
            </a:xfrm>
            <a:prstGeom prst="rect">
              <a:avLst/>
            </a:prstGeom>
            <a:noFill/>
          </p:spPr>
          <p:txBody>
            <a:bodyPr wrap="square" rtlCol="0" anchor="ctr">
              <a:spAutoFit/>
            </a:bodyPr>
            <a:lstStyle/>
            <a:p>
              <a:pPr algn="ctr"/>
              <a:r>
                <a:rPr lang="es-ES" altLang="ko-KR" sz="1400" b="1" dirty="0">
                  <a:cs typeface="Arial" pitchFamily="34" charset="0"/>
                </a:rPr>
                <a:t>Resumen</a:t>
              </a:r>
            </a:p>
          </p:txBody>
        </p:sp>
        <p:sp>
          <p:nvSpPr>
            <p:cNvPr id="16" name="TextBox 15">
              <a:extLst>
                <a:ext uri="{FF2B5EF4-FFF2-40B4-BE49-F238E27FC236}">
                  <a16:creationId xmlns:a16="http://schemas.microsoft.com/office/drawing/2014/main" xmlns="" id="{654F7C95-FF7D-4191-994C-BE67002BF6CE}"/>
                </a:ext>
              </a:extLst>
            </p:cNvPr>
            <p:cNvSpPr txBox="1"/>
            <p:nvPr/>
          </p:nvSpPr>
          <p:spPr>
            <a:xfrm>
              <a:off x="-460973" y="1585016"/>
              <a:ext cx="3845319" cy="1754326"/>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Tomar notas de los temas abordados durante la reunión, las intervenciones, las sugerencias, los objetivos, las tareas que hay que realizar  y redactar un informe resumen</a:t>
              </a:r>
            </a:p>
          </p:txBody>
        </p:sp>
      </p:grpSp>
      <p:sp>
        <p:nvSpPr>
          <p:cNvPr id="20" name="Regular Pentagon 33">
            <a:extLst>
              <a:ext uri="{FF2B5EF4-FFF2-40B4-BE49-F238E27FC236}">
                <a16:creationId xmlns:a16="http://schemas.microsoft.com/office/drawing/2014/main" xmlns=""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xmlns=""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xmlns=""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xmlns=""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xmlns=""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xmlns="" id="{9612533E-D97B-4763-B882-EC49D60E0C3B}"/>
              </a:ext>
            </a:extLst>
          </p:cNvPr>
          <p:cNvGrpSpPr/>
          <p:nvPr/>
        </p:nvGrpSpPr>
        <p:grpSpPr>
          <a:xfrm>
            <a:off x="6248495" y="1430341"/>
            <a:ext cx="1617740" cy="4573623"/>
            <a:chOff x="6136884" y="1409571"/>
            <a:chExt cx="1617740" cy="4573623"/>
          </a:xfrm>
        </p:grpSpPr>
        <p:sp>
          <p:nvSpPr>
            <p:cNvPr id="7" name="Regular Pentagon 3">
              <a:extLst>
                <a:ext uri="{FF2B5EF4-FFF2-40B4-BE49-F238E27FC236}">
                  <a16:creationId xmlns:a16="http://schemas.microsoft.com/office/drawing/2014/main" xmlns=""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1" name="Group 10">
              <a:extLst>
                <a:ext uri="{FF2B5EF4-FFF2-40B4-BE49-F238E27FC236}">
                  <a16:creationId xmlns:a16="http://schemas.microsoft.com/office/drawing/2014/main" xmlns="" id="{875321ED-8401-4C3C-A381-A274F3016E1B}"/>
                </a:ext>
              </a:extLst>
            </p:cNvPr>
            <p:cNvGrpSpPr/>
            <p:nvPr/>
          </p:nvGrpSpPr>
          <p:grpSpPr>
            <a:xfrm>
              <a:off x="6136884" y="3736317"/>
              <a:ext cx="1617740" cy="2246877"/>
              <a:chOff x="-475010" y="1101102"/>
              <a:chExt cx="3859356" cy="2246877"/>
            </a:xfrm>
          </p:grpSpPr>
          <p:sp>
            <p:nvSpPr>
              <p:cNvPr id="12" name="TextBox 11">
                <a:extLst>
                  <a:ext uri="{FF2B5EF4-FFF2-40B4-BE49-F238E27FC236}">
                    <a16:creationId xmlns:a16="http://schemas.microsoft.com/office/drawing/2014/main" xmlns="" id="{B4C752BA-150A-4074-89F2-2CD6FF0D5A78}"/>
                  </a:ext>
                </a:extLst>
              </p:cNvPr>
              <p:cNvSpPr txBox="1"/>
              <p:nvPr/>
            </p:nvSpPr>
            <p:spPr>
              <a:xfrm>
                <a:off x="-475010" y="1101102"/>
                <a:ext cx="3859356" cy="523220"/>
              </a:xfrm>
              <a:prstGeom prst="rect">
                <a:avLst/>
              </a:prstGeom>
              <a:noFill/>
            </p:spPr>
            <p:txBody>
              <a:bodyPr wrap="square" rtlCol="0" anchor="ctr">
                <a:spAutoFit/>
              </a:bodyPr>
              <a:lstStyle/>
              <a:p>
                <a:pPr algn="ctr"/>
                <a:r>
                  <a:rPr lang="es-ES" altLang="ko-KR" sz="1400" b="1" dirty="0">
                    <a:cs typeface="Arial" pitchFamily="34" charset="0"/>
                  </a:rPr>
                  <a:t>Aprovechar los beneficios </a:t>
                </a:r>
              </a:p>
            </p:txBody>
          </p:sp>
          <p:sp>
            <p:nvSpPr>
              <p:cNvPr id="13" name="TextBox 12">
                <a:extLst>
                  <a:ext uri="{FF2B5EF4-FFF2-40B4-BE49-F238E27FC236}">
                    <a16:creationId xmlns:a16="http://schemas.microsoft.com/office/drawing/2014/main" xmlns="" id="{E948C1F5-A3CC-49CA-B47C-D4A7608A2295}"/>
                  </a:ext>
                </a:extLst>
              </p:cNvPr>
              <p:cNvSpPr txBox="1"/>
              <p:nvPr/>
            </p:nvSpPr>
            <p:spPr>
              <a:xfrm>
                <a:off x="-469230" y="1593653"/>
                <a:ext cx="3845319" cy="1754326"/>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Sacar provecho de los temas analizados, de las aportaciones de cada uno, enfocarse en las mejorías y objetivos por alcanzar  </a:t>
                </a:r>
              </a:p>
              <a:p>
                <a:pPr marL="171450" indent="-171450">
                  <a:buFont typeface="Arial" panose="020B0604020202020204" pitchFamily="34" charset="0"/>
                  <a:buChar char="•"/>
                </a:pPr>
                <a:endParaRPr lang="en-US" altLang="ko-KR" sz="1200" dirty="0">
                  <a:solidFill>
                    <a:schemeClr val="bg1"/>
                  </a:solidFill>
                  <a:cs typeface="Arial" pitchFamily="34" charset="0"/>
                </a:endParaRPr>
              </a:p>
            </p:txBody>
          </p:sp>
        </p:grpSp>
        <p:cxnSp>
          <p:nvCxnSpPr>
            <p:cNvPr id="28" name="Straight Arrow Connector 27">
              <a:extLst>
                <a:ext uri="{FF2B5EF4-FFF2-40B4-BE49-F238E27FC236}">
                  <a16:creationId xmlns:a16="http://schemas.microsoft.com/office/drawing/2014/main" xmlns=""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xmlns=""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2" name="Freeform 18">
            <a:extLst>
              <a:ext uri="{FF2B5EF4-FFF2-40B4-BE49-F238E27FC236}">
                <a16:creationId xmlns:a16="http://schemas.microsoft.com/office/drawing/2014/main" xmlns=""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xmlns=""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xmlns=""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35" name="Marcador de contenido 5">
            <a:extLst>
              <a:ext uri="{FF2B5EF4-FFF2-40B4-BE49-F238E27FC236}">
                <a16:creationId xmlns:a16="http://schemas.microsoft.com/office/drawing/2014/main" xmlns="" id="{ED44F5E7-B150-4A46-8A3D-9DDC3B95C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40" name="Rectangle 4">
            <a:extLst>
              <a:ext uri="{FF2B5EF4-FFF2-40B4-BE49-F238E27FC236}">
                <a16:creationId xmlns:a16="http://schemas.microsoft.com/office/drawing/2014/main" xmlns="" id="{4012B79C-2EDE-4485-9EE6-7AF0F36D0975}"/>
              </a:ext>
            </a:extLst>
          </p:cNvPr>
          <p:cNvSpPr/>
          <p:nvPr/>
        </p:nvSpPr>
        <p:spPr>
          <a:xfrm>
            <a:off x="600021" y="468307"/>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Reunión</a:t>
            </a:r>
            <a:endParaRPr lang="es-ES" sz="3200" b="1" dirty="0"/>
          </a:p>
        </p:txBody>
      </p:sp>
      <p:sp>
        <p:nvSpPr>
          <p:cNvPr id="41" name="Rectangle 5">
            <a:extLst>
              <a:ext uri="{FF2B5EF4-FFF2-40B4-BE49-F238E27FC236}">
                <a16:creationId xmlns:a16="http://schemas.microsoft.com/office/drawing/2014/main" xmlns="" id="{6FE5C451-1AC4-4F25-9923-BD41E289D441}"/>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a:t>Fases de una reunión </a:t>
            </a:r>
          </a:p>
        </p:txBody>
      </p:sp>
      <p:sp>
        <p:nvSpPr>
          <p:cNvPr id="36"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39" name="Immagine 3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42"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246072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xmlns="" id="{128988AF-09E3-4708-B8A9-2A226B674873}"/>
              </a:ext>
            </a:extLst>
          </p:cNvPr>
          <p:cNvSpPr>
            <a:spLocks noGrp="1"/>
          </p:cNvSpPr>
          <p:nvPr>
            <p:ph idx="1"/>
          </p:nvPr>
        </p:nvSpPr>
        <p:spPr>
          <a:xfrm>
            <a:off x="770499" y="1487903"/>
            <a:ext cx="7316770" cy="4351338"/>
          </a:xfrm>
        </p:spPr>
        <p:txBody>
          <a:bodyPr/>
          <a:lstStyle/>
          <a:p>
            <a:pPr marL="0" indent="0" algn="just">
              <a:buNone/>
            </a:pPr>
            <a:r>
              <a:rPr lang="es-ES" sz="2000" dirty="0"/>
              <a:t>Entre las reuniones grupales destacan:</a:t>
            </a:r>
          </a:p>
          <a:p>
            <a:pPr algn="just"/>
            <a:r>
              <a:rPr lang="es-ES" sz="2000" b="1" i="1" dirty="0" err="1">
                <a:solidFill>
                  <a:srgbClr val="69116B"/>
                </a:solidFill>
              </a:rPr>
              <a:t>Brainstorming</a:t>
            </a:r>
            <a:r>
              <a:rPr lang="es-ES" sz="2000" i="1" dirty="0"/>
              <a:t>: </a:t>
            </a:r>
            <a:r>
              <a:rPr lang="es-ES" sz="2000" dirty="0"/>
              <a:t>es una reunión que promueve el flujo de ideas y pensamientos, de esa manera los participantes cooperan y colaboran para generar ideas, planes de acción, estrategias para enfrentar y solucionar un problema gracias al trabajo en equipo.</a:t>
            </a:r>
            <a:endParaRPr lang="es-ES" sz="2000" i="1" dirty="0"/>
          </a:p>
          <a:p>
            <a:pPr algn="just"/>
            <a:r>
              <a:rPr lang="es-ES" sz="2000" b="1" i="1" dirty="0" err="1">
                <a:solidFill>
                  <a:srgbClr val="00B0F0"/>
                </a:solidFill>
              </a:rPr>
              <a:t>Team</a:t>
            </a:r>
            <a:r>
              <a:rPr lang="es-ES" sz="2000" b="1" i="1" dirty="0">
                <a:solidFill>
                  <a:srgbClr val="00B0F0"/>
                </a:solidFill>
              </a:rPr>
              <a:t> </a:t>
            </a:r>
            <a:r>
              <a:rPr lang="es-ES" sz="2000" b="1" i="1" dirty="0" err="1">
                <a:solidFill>
                  <a:srgbClr val="00B0F0"/>
                </a:solidFill>
              </a:rPr>
              <a:t>building</a:t>
            </a:r>
            <a:r>
              <a:rPr lang="es-ES" sz="2000" i="1" dirty="0"/>
              <a:t>: </a:t>
            </a:r>
            <a:r>
              <a:rPr lang="es-ES" sz="2000" dirty="0"/>
              <a:t>es una actividad grupal que pretende mejorar la relación del equipo. La empresa puede organizar varios tipos de actividades, la regla principal es que los participantes colaboren. Entre las propuestas de </a:t>
            </a:r>
            <a:r>
              <a:rPr lang="es-ES" sz="2000" i="1" dirty="0" err="1"/>
              <a:t>team</a:t>
            </a:r>
            <a:r>
              <a:rPr lang="es-ES" sz="2000" i="1" dirty="0"/>
              <a:t> </a:t>
            </a:r>
            <a:r>
              <a:rPr lang="es-ES" sz="2000" i="1" dirty="0" err="1"/>
              <a:t>building</a:t>
            </a:r>
            <a:r>
              <a:rPr lang="es-ES" sz="2000" i="1" dirty="0"/>
              <a:t> </a:t>
            </a:r>
            <a:r>
              <a:rPr lang="es-ES" sz="2000" dirty="0"/>
              <a:t>encontramos: juegos con varias pruebas, </a:t>
            </a:r>
            <a:r>
              <a:rPr lang="es-ES" sz="2000" i="1" dirty="0"/>
              <a:t>escape </a:t>
            </a:r>
            <a:r>
              <a:rPr lang="es-ES" sz="2000" i="1" dirty="0" err="1"/>
              <a:t>room</a:t>
            </a:r>
            <a:r>
              <a:rPr lang="es-ES" sz="2000" dirty="0"/>
              <a:t>, rutas de senderismo, concursos, actividades deportivas etc. </a:t>
            </a:r>
          </a:p>
          <a:p>
            <a:pPr marL="0" indent="0" algn="just">
              <a:buNone/>
            </a:pPr>
            <a:endParaRPr lang="es-ES" sz="2000" i="1" dirty="0"/>
          </a:p>
          <a:p>
            <a:pPr marL="0" indent="0" algn="just">
              <a:buNone/>
            </a:pPr>
            <a:r>
              <a:rPr lang="es-ES" sz="2000" i="1" dirty="0"/>
              <a:t>   </a:t>
            </a:r>
            <a:r>
              <a:rPr lang="es-ES" sz="2000" dirty="0"/>
              <a:t>el </a:t>
            </a:r>
            <a:r>
              <a:rPr lang="es-ES" sz="2000" i="1" dirty="0" err="1"/>
              <a:t>team</a:t>
            </a:r>
            <a:r>
              <a:rPr lang="es-ES" sz="2000" i="1" dirty="0"/>
              <a:t> </a:t>
            </a:r>
            <a:r>
              <a:rPr lang="es-ES" sz="2000" i="1" dirty="0" err="1"/>
              <a:t>building</a:t>
            </a:r>
            <a:r>
              <a:rPr lang="es-ES" sz="2000" i="1" dirty="0"/>
              <a:t> </a:t>
            </a:r>
            <a:r>
              <a:rPr lang="es-ES" sz="2000" dirty="0"/>
              <a:t>es también un ejemplo de dinámicas grupales</a:t>
            </a:r>
          </a:p>
        </p:txBody>
      </p:sp>
      <p:pic>
        <p:nvPicPr>
          <p:cNvPr id="10" name="Marcador de contenido 5">
            <a:extLst>
              <a:ext uri="{FF2B5EF4-FFF2-40B4-BE49-F238E27FC236}">
                <a16:creationId xmlns:a16="http://schemas.microsoft.com/office/drawing/2014/main" xmlns="" id="{CB75E8F4-71EF-48EC-8BC0-297A595C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xmlns=""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xmlns="" id="{A9837AB8-7DF5-41F0-A74E-2A180C427396}"/>
              </a:ext>
            </a:extLst>
          </p:cNvPr>
          <p:cNvGrpSpPr/>
          <p:nvPr/>
        </p:nvGrpSpPr>
        <p:grpSpPr>
          <a:xfrm>
            <a:off x="8540318" y="1773811"/>
            <a:ext cx="3758411" cy="4481760"/>
            <a:chOff x="7603184" y="547294"/>
            <a:chExt cx="4751433" cy="5754533"/>
          </a:xfrm>
        </p:grpSpPr>
        <p:sp>
          <p:nvSpPr>
            <p:cNvPr id="13" name="Isosceles Triangle 22">
              <a:extLst>
                <a:ext uri="{FF2B5EF4-FFF2-40B4-BE49-F238E27FC236}">
                  <a16:creationId xmlns:a16="http://schemas.microsoft.com/office/drawing/2014/main" xmlns=""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xmlns=""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xmlns=""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xmlns=""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xmlns=""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xmlns=""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xmlns=""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xmlns=""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xmlns=""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xmlns=""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xmlns=""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xmlns=""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xmlns=""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xmlns=""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Rectangle 4">
            <a:extLst>
              <a:ext uri="{FF2B5EF4-FFF2-40B4-BE49-F238E27FC236}">
                <a16:creationId xmlns:a16="http://schemas.microsoft.com/office/drawing/2014/main" xmlns="" id="{1662E04D-0C9C-46E1-810D-2A8D68E243E4}"/>
              </a:ext>
            </a:extLst>
          </p:cNvPr>
          <p:cNvSpPr/>
          <p:nvPr/>
        </p:nvSpPr>
        <p:spPr>
          <a:xfrm>
            <a:off x="5154041" y="450200"/>
            <a:ext cx="1883917"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Reunión</a:t>
            </a:r>
          </a:p>
        </p:txBody>
      </p:sp>
      <p:sp>
        <p:nvSpPr>
          <p:cNvPr id="29" name="Rectangle 5">
            <a:extLst>
              <a:ext uri="{FF2B5EF4-FFF2-40B4-BE49-F238E27FC236}">
                <a16:creationId xmlns:a16="http://schemas.microsoft.com/office/drawing/2014/main" xmlns="" id="{CA84EE09-2ADD-4CE7-8660-6AE8DC4198BE}"/>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a:t>Tipos de reunión </a:t>
            </a:r>
          </a:p>
        </p:txBody>
      </p:sp>
      <p:sp>
        <p:nvSpPr>
          <p:cNvPr id="2" name="Flecha: curvada hacia la derecha 1">
            <a:extLst>
              <a:ext uri="{FF2B5EF4-FFF2-40B4-BE49-F238E27FC236}">
                <a16:creationId xmlns:a16="http://schemas.microsoft.com/office/drawing/2014/main" xmlns="" id="{392C2DD3-F050-4402-9433-EC21F4D19BC7}"/>
              </a:ext>
            </a:extLst>
          </p:cNvPr>
          <p:cNvSpPr/>
          <p:nvPr/>
        </p:nvSpPr>
        <p:spPr>
          <a:xfrm>
            <a:off x="603682" y="4518734"/>
            <a:ext cx="418162" cy="727969"/>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B0F0"/>
              </a:solidFill>
            </a:endParaRPr>
          </a:p>
        </p:txBody>
      </p:sp>
      <p:sp>
        <p:nvSpPr>
          <p:cNvPr id="2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31" name="Immagine 3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32"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829480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16B15-C455-42ED-97A3-BBDCBDB4566C}"/>
              </a:ext>
            </a:extLst>
          </p:cNvPr>
          <p:cNvSpPr>
            <a:spLocks noGrp="1"/>
          </p:cNvSpPr>
          <p:nvPr>
            <p:ph type="title"/>
          </p:nvPr>
        </p:nvSpPr>
        <p:spPr>
          <a:xfrm>
            <a:off x="3477087" y="336890"/>
            <a:ext cx="5237826" cy="609946"/>
          </a:xfrm>
        </p:spPr>
        <p:txBody>
          <a:bodyPr>
            <a:normAutofit fontScale="90000"/>
          </a:bodyPr>
          <a:lstStyle/>
          <a:p>
            <a:pPr algn="ctr"/>
            <a:r>
              <a:rPr lang="es-ES" sz="4000" dirty="0">
                <a:latin typeface="Arial Black" panose="020B0A04020102020204" pitchFamily="34" charset="0"/>
              </a:rPr>
              <a:t>Talleres formativos</a:t>
            </a:r>
          </a:p>
        </p:txBody>
      </p:sp>
      <p:sp>
        <p:nvSpPr>
          <p:cNvPr id="9" name="Marcador de contenido 8">
            <a:extLst>
              <a:ext uri="{FF2B5EF4-FFF2-40B4-BE49-F238E27FC236}">
                <a16:creationId xmlns:a16="http://schemas.microsoft.com/office/drawing/2014/main" xmlns="" id="{128988AF-09E3-4708-B8A9-2A226B674873}"/>
              </a:ext>
            </a:extLst>
          </p:cNvPr>
          <p:cNvSpPr>
            <a:spLocks noGrp="1"/>
          </p:cNvSpPr>
          <p:nvPr>
            <p:ph idx="1"/>
          </p:nvPr>
        </p:nvSpPr>
        <p:spPr>
          <a:xfrm>
            <a:off x="842003" y="1291459"/>
            <a:ext cx="9553748" cy="4266160"/>
          </a:xfrm>
        </p:spPr>
        <p:txBody>
          <a:bodyPr/>
          <a:lstStyle/>
          <a:p>
            <a:pPr marL="0" indent="0" algn="just">
              <a:buNone/>
            </a:pPr>
            <a:r>
              <a:rPr lang="es-ES" sz="2400" dirty="0"/>
              <a:t>La formación del equipo es necesaria para desempeñar mejor el trabajo, para que los empleados estén al día sobre las últimas novedades en su sector, para que puedan dar más provecho y beneficios a la empresa y mejorar su conocimiento. Por esa razón, se organizan talleres formativos para los trabajadores.</a:t>
            </a:r>
          </a:p>
          <a:p>
            <a:pPr marL="0" indent="0">
              <a:buNone/>
            </a:pPr>
            <a:endParaRPr lang="es-ES" dirty="0"/>
          </a:p>
        </p:txBody>
      </p:sp>
      <p:pic>
        <p:nvPicPr>
          <p:cNvPr id="10" name="Marcador de contenido 5">
            <a:extLst>
              <a:ext uri="{FF2B5EF4-FFF2-40B4-BE49-F238E27FC236}">
                <a16:creationId xmlns:a16="http://schemas.microsoft.com/office/drawing/2014/main" xmlns="" id="{CB75E8F4-71EF-48EC-8BC0-297A595C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xmlns="" id="{6EC819ED-7CAD-49BD-BDF8-29EBA6BAA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12">
            <a:extLst>
              <a:ext uri="{FF2B5EF4-FFF2-40B4-BE49-F238E27FC236}">
                <a16:creationId xmlns:a16="http://schemas.microsoft.com/office/drawing/2014/main" xmlns="" id="{947DEAC1-780F-4443-AC23-947FC9258508}"/>
              </a:ext>
            </a:extLst>
          </p:cNvPr>
          <p:cNvGrpSpPr/>
          <p:nvPr/>
        </p:nvGrpSpPr>
        <p:grpSpPr>
          <a:xfrm>
            <a:off x="4279037" y="3199833"/>
            <a:ext cx="3633926" cy="2201049"/>
            <a:chOff x="637381" y="1143000"/>
            <a:chExt cx="7869238" cy="4572000"/>
          </a:xfrm>
          <a:solidFill>
            <a:schemeClr val="bg1">
              <a:lumMod val="75000"/>
            </a:schemeClr>
          </a:solidFill>
          <a:effectLst/>
        </p:grpSpPr>
        <p:sp>
          <p:nvSpPr>
            <p:cNvPr id="13" name="Freeform 13">
              <a:extLst>
                <a:ext uri="{FF2B5EF4-FFF2-40B4-BE49-F238E27FC236}">
                  <a16:creationId xmlns:a16="http://schemas.microsoft.com/office/drawing/2014/main" xmlns="" id="{1BF7C91C-6D84-4EE5-8CF6-34EB01148890}"/>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4" name="Freeform 14">
              <a:extLst>
                <a:ext uri="{FF2B5EF4-FFF2-40B4-BE49-F238E27FC236}">
                  <a16:creationId xmlns:a16="http://schemas.microsoft.com/office/drawing/2014/main" xmlns="" id="{A126CAF9-984E-496D-B37C-C21A6A03E6CB}"/>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5" name="Freeform 15">
              <a:extLst>
                <a:ext uri="{FF2B5EF4-FFF2-40B4-BE49-F238E27FC236}">
                  <a16:creationId xmlns:a16="http://schemas.microsoft.com/office/drawing/2014/main" xmlns="" id="{210D0299-211A-4D4E-AE41-267CAA9E9F75}"/>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16" name="Freeform 16">
              <a:extLst>
                <a:ext uri="{FF2B5EF4-FFF2-40B4-BE49-F238E27FC236}">
                  <a16:creationId xmlns:a16="http://schemas.microsoft.com/office/drawing/2014/main" xmlns="" id="{D2418F15-183D-4FA4-85B7-9B8847DA029B}"/>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17" name="Freeform 17">
              <a:extLst>
                <a:ext uri="{FF2B5EF4-FFF2-40B4-BE49-F238E27FC236}">
                  <a16:creationId xmlns:a16="http://schemas.microsoft.com/office/drawing/2014/main" xmlns="" id="{E4D66EC0-AE6E-440A-A19A-594813F642B9}"/>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1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1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20" name="Immagine 1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21"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2760423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a16="http://schemas.microsoft.com/office/drawing/2014/main" xmlns="" id="{228C0821-1B4A-4FD2-9EA0-7C3645F547C9}"/>
              </a:ext>
            </a:extLst>
          </p:cNvPr>
          <p:cNvGraphicFramePr>
            <a:graphicFrameLocks noGrp="1"/>
          </p:cNvGraphicFramePr>
          <p:nvPr>
            <p:ph idx="1"/>
            <p:extLst>
              <p:ext uri="{D42A27DB-BD31-4B8C-83A1-F6EECF244321}">
                <p14:modId xmlns:p14="http://schemas.microsoft.com/office/powerpoint/2010/main" val="2905838209"/>
              </p:ext>
            </p:extLst>
          </p:nvPr>
        </p:nvGraphicFramePr>
        <p:xfrm>
          <a:off x="1037514" y="1255182"/>
          <a:ext cx="9377802" cy="4771464"/>
        </p:xfrm>
        <a:graphic>
          <a:graphicData uri="http://schemas.openxmlformats.org/drawingml/2006/table">
            <a:tbl>
              <a:tblPr firstRow="1" firstCol="1" bandRow="1">
                <a:tableStyleId>{5C22544A-7EE6-4342-B048-85BDC9FD1C3A}</a:tableStyleId>
              </a:tblPr>
              <a:tblGrid>
                <a:gridCol w="1603236">
                  <a:extLst>
                    <a:ext uri="{9D8B030D-6E8A-4147-A177-3AD203B41FA5}">
                      <a16:colId xmlns:a16="http://schemas.microsoft.com/office/drawing/2014/main" xmlns="" val="1323711783"/>
                    </a:ext>
                  </a:extLst>
                </a:gridCol>
                <a:gridCol w="1808608">
                  <a:extLst>
                    <a:ext uri="{9D8B030D-6E8A-4147-A177-3AD203B41FA5}">
                      <a16:colId xmlns:a16="http://schemas.microsoft.com/office/drawing/2014/main" xmlns="" val="1512802440"/>
                    </a:ext>
                  </a:extLst>
                </a:gridCol>
                <a:gridCol w="1484527">
                  <a:extLst>
                    <a:ext uri="{9D8B030D-6E8A-4147-A177-3AD203B41FA5}">
                      <a16:colId xmlns:a16="http://schemas.microsoft.com/office/drawing/2014/main" xmlns="" val="1990003127"/>
                    </a:ext>
                  </a:extLst>
                </a:gridCol>
                <a:gridCol w="1488984">
                  <a:extLst>
                    <a:ext uri="{9D8B030D-6E8A-4147-A177-3AD203B41FA5}">
                      <a16:colId xmlns:a16="http://schemas.microsoft.com/office/drawing/2014/main" xmlns="" val="1490779859"/>
                    </a:ext>
                  </a:extLst>
                </a:gridCol>
                <a:gridCol w="1211680">
                  <a:extLst>
                    <a:ext uri="{9D8B030D-6E8A-4147-A177-3AD203B41FA5}">
                      <a16:colId xmlns:a16="http://schemas.microsoft.com/office/drawing/2014/main" xmlns="" val="3511756417"/>
                    </a:ext>
                  </a:extLst>
                </a:gridCol>
                <a:gridCol w="1780767">
                  <a:extLst>
                    <a:ext uri="{9D8B030D-6E8A-4147-A177-3AD203B41FA5}">
                      <a16:colId xmlns:a16="http://schemas.microsoft.com/office/drawing/2014/main" xmlns="" val="3656433405"/>
                    </a:ext>
                  </a:extLst>
                </a:gridCol>
              </a:tblGrid>
              <a:tr h="173834">
                <a:tc gridSpan="6">
                  <a:txBody>
                    <a:bodyPr/>
                    <a:lstStyle/>
                    <a:p>
                      <a:pPr marL="228600" algn="ctr">
                        <a:lnSpc>
                          <a:spcPct val="106000"/>
                        </a:lnSpc>
                        <a:spcAft>
                          <a:spcPts val="800"/>
                        </a:spcAft>
                      </a:pP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24355178"/>
                  </a:ext>
                </a:extLst>
              </a:tr>
              <a:tr h="560706">
                <a:tc>
                  <a:txBody>
                    <a:bodyPr/>
                    <a:lstStyle/>
                    <a:p>
                      <a:pPr>
                        <a:lnSpc>
                          <a:spcPct val="106000"/>
                        </a:lnSpc>
                        <a:spcAft>
                          <a:spcPts val="800"/>
                        </a:spcAft>
                      </a:pPr>
                      <a:r>
                        <a:rPr lang="es-ES" sz="1100" dirty="0">
                          <a:effectLst/>
                          <a:latin typeface="Arial Rounded MT Bold" panose="020F0704030504030204" pitchFamily="34" charset="0"/>
                        </a:rPr>
                        <a:t>¿Qué hay que hacer?</a:t>
                      </a:r>
                      <a:endParaRPr lang="es-ES" sz="1100" dirty="0">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¿Cómo hacerlo?</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Coste estimado</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Prioridad</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Fecha límite</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¿Quién es el responsable?</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nchor="ctr">
                    <a:solidFill>
                      <a:srgbClr val="00B0F0"/>
                    </a:solidFill>
                  </a:tcPr>
                </a:tc>
                <a:extLst>
                  <a:ext uri="{0D108BD9-81ED-4DB2-BD59-A6C34878D82A}">
                    <a16:rowId xmlns:a16="http://schemas.microsoft.com/office/drawing/2014/main" xmlns="" val="2878827854"/>
                  </a:ext>
                </a:extLst>
              </a:tr>
              <a:tr h="1072562">
                <a:tc>
                  <a:txBody>
                    <a:bodyPr/>
                    <a:lstStyle/>
                    <a:p>
                      <a:pPr>
                        <a:lnSpc>
                          <a:spcPct val="106000"/>
                        </a:lnSpc>
                        <a:spcAft>
                          <a:spcPts val="800"/>
                        </a:spcAft>
                      </a:pPr>
                      <a:r>
                        <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Lectura </a:t>
                      </a:r>
                    </a:p>
                  </a:txBody>
                  <a:tcPr marL="68193" marR="68193" marT="0" marB="0">
                    <a:solidFill>
                      <a:srgbClr val="FA9106"/>
                    </a:solidFill>
                  </a:tcPr>
                </a:tc>
                <a:tc>
                  <a:txBody>
                    <a:bodyPr/>
                    <a:lstStyle/>
                    <a:p>
                      <a:pPr algn="l">
                        <a:lnSpc>
                          <a:spcPct val="106000"/>
                        </a:lnSpc>
                        <a:spcAft>
                          <a:spcPts val="800"/>
                        </a:spcAft>
                      </a:pPr>
                      <a:r>
                        <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Primero, </a:t>
                      </a:r>
                      <a:r>
                        <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hay que leer atentamente </a:t>
                      </a:r>
                      <a:r>
                        <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la herramienta </a:t>
                      </a:r>
                      <a:r>
                        <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y familiarizarse con el tema.</a:t>
                      </a: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alta</a:t>
                      </a:r>
                    </a:p>
                    <a:p>
                      <a:pPr>
                        <a:lnSpc>
                          <a:spcPct val="106000"/>
                        </a:lnSpc>
                        <a:spcAft>
                          <a:spcPts val="800"/>
                        </a:spcAft>
                      </a:pPr>
                      <a:r>
                        <a:rPr lang="es-ES" sz="1100">
                          <a:solidFill>
                            <a:schemeClr val="bg1"/>
                          </a:solidFill>
                          <a:effectLst/>
                          <a:latin typeface="Arial Rounded MT Bold" panose="020F0704030504030204" pitchFamily="34" charset="0"/>
                        </a:rPr>
                        <a:t>☐ media</a:t>
                      </a:r>
                    </a:p>
                    <a:p>
                      <a:pPr>
                        <a:lnSpc>
                          <a:spcPct val="106000"/>
                        </a:lnSpc>
                        <a:spcAft>
                          <a:spcPts val="800"/>
                        </a:spcAft>
                      </a:pPr>
                      <a:r>
                        <a:rPr lang="es-ES" sz="1100">
                          <a:solidFill>
                            <a:schemeClr val="bg1"/>
                          </a:solidFill>
                          <a:effectLst/>
                          <a:latin typeface="Arial Rounded MT Bold" panose="020F0704030504030204" pitchFamily="34" charset="0"/>
                        </a:rPr>
                        <a:t>☐ baja</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xmlns="" val="2712583726"/>
                  </a:ext>
                </a:extLst>
              </a:tr>
              <a:tr h="1183793">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Análisis </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FA9106"/>
                    </a:solidFill>
                  </a:tcPr>
                </a:tc>
                <a:tc>
                  <a:txBody>
                    <a:bodyPr/>
                    <a:lstStyle/>
                    <a:p>
                      <a:pPr algn="l">
                        <a:lnSpc>
                          <a:spcPct val="106000"/>
                        </a:lnSpc>
                        <a:spcAft>
                          <a:spcPts val="800"/>
                        </a:spcAft>
                      </a:pPr>
                      <a:r>
                        <a:rPr lang="es-ES" sz="1100" dirty="0">
                          <a:solidFill>
                            <a:schemeClr val="bg1"/>
                          </a:solidFill>
                          <a:effectLst/>
                          <a:latin typeface="Arial Rounded MT Bold" panose="020F0704030504030204" pitchFamily="34" charset="0"/>
                        </a:rPr>
                        <a:t>Luego hay que analizar las sugerencias, destacando las que se aplican ya y las que hay que implementar.</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 alta</a:t>
                      </a:r>
                    </a:p>
                    <a:p>
                      <a:pPr>
                        <a:lnSpc>
                          <a:spcPct val="106000"/>
                        </a:lnSpc>
                        <a:spcAft>
                          <a:spcPts val="800"/>
                        </a:spcAft>
                      </a:pPr>
                      <a:r>
                        <a:rPr lang="es-ES" sz="1100" dirty="0">
                          <a:solidFill>
                            <a:schemeClr val="bg1"/>
                          </a:solidFill>
                          <a:effectLst/>
                          <a:latin typeface="Arial Rounded MT Bold" panose="020F0704030504030204" pitchFamily="34" charset="0"/>
                        </a:rPr>
                        <a:t>☐ media</a:t>
                      </a:r>
                    </a:p>
                    <a:p>
                      <a:pPr>
                        <a:lnSpc>
                          <a:spcPct val="106000"/>
                        </a:lnSpc>
                        <a:spcAft>
                          <a:spcPts val="800"/>
                        </a:spcAft>
                      </a:pPr>
                      <a:r>
                        <a:rPr lang="es-ES" sz="1100" dirty="0">
                          <a:solidFill>
                            <a:schemeClr val="bg1"/>
                          </a:solidFill>
                          <a:effectLst/>
                          <a:latin typeface="Arial Rounded MT Bold" panose="020F0704030504030204" pitchFamily="34" charset="0"/>
                        </a:rPr>
                        <a:t>☐ baja</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xmlns="" val="4248370648"/>
                  </a:ext>
                </a:extLst>
              </a:tr>
              <a:tr h="782683">
                <a:tc>
                  <a:txBody>
                    <a:bodyPr/>
                    <a:lstStyle/>
                    <a:p>
                      <a:pPr>
                        <a:lnSpc>
                          <a:spcPct val="106000"/>
                        </a:lnSpc>
                        <a:spcAft>
                          <a:spcPts val="800"/>
                        </a:spcAft>
                      </a:pPr>
                      <a:r>
                        <a:rPr lang="es-ES" sz="1100" dirty="0">
                          <a:solidFill>
                            <a:schemeClr val="bg1"/>
                          </a:solidFill>
                          <a:effectLst/>
                          <a:latin typeface="Arial Rounded MT Bold" panose="020F0704030504030204" pitchFamily="34" charset="0"/>
                        </a:rPr>
                        <a:t>Aplicación </a:t>
                      </a:r>
                      <a:endPar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FA9106"/>
                    </a:solidFill>
                  </a:tcPr>
                </a:tc>
                <a:tc>
                  <a:txBody>
                    <a:bodyPr/>
                    <a:lstStyle/>
                    <a:p>
                      <a:pPr algn="l">
                        <a:lnSpc>
                          <a:spcPct val="106000"/>
                        </a:lnSpc>
                        <a:spcAft>
                          <a:spcPts val="800"/>
                        </a:spcAft>
                      </a:pPr>
                      <a:r>
                        <a:rPr lang="es-ES" sz="1100" dirty="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rPr>
                        <a:t>El paso siguiente es implementar las herramientas sugeridas en la empresa, para que funcione mejor el trabajo en equipo. En caso de una entrevista, recuerde tomar notas y seguir las pautas indicadas.</a:t>
                      </a: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solidFill>
                            <a:schemeClr val="bg1"/>
                          </a:solidFill>
                          <a:effectLst/>
                          <a:latin typeface="Arial Rounded MT Bold" panose="020F0704030504030204" pitchFamily="34" charset="0"/>
                        </a:rPr>
                        <a:t>☐ alta</a:t>
                      </a:r>
                    </a:p>
                    <a:p>
                      <a:pPr>
                        <a:lnSpc>
                          <a:spcPct val="106000"/>
                        </a:lnSpc>
                        <a:spcAft>
                          <a:spcPts val="800"/>
                        </a:spcAft>
                      </a:pPr>
                      <a:r>
                        <a:rPr lang="es-ES" sz="1100">
                          <a:solidFill>
                            <a:schemeClr val="bg1"/>
                          </a:solidFill>
                          <a:effectLst/>
                          <a:latin typeface="Arial Rounded MT Bold" panose="020F0704030504030204" pitchFamily="34" charset="0"/>
                        </a:rPr>
                        <a:t>☐ media</a:t>
                      </a:r>
                    </a:p>
                    <a:p>
                      <a:pPr>
                        <a:lnSpc>
                          <a:spcPct val="106000"/>
                        </a:lnSpc>
                        <a:spcAft>
                          <a:spcPts val="800"/>
                        </a:spcAft>
                      </a:pPr>
                      <a:r>
                        <a:rPr lang="es-ES" sz="1100">
                          <a:solidFill>
                            <a:schemeClr val="bg1"/>
                          </a:solidFill>
                          <a:effectLst/>
                          <a:latin typeface="Arial Rounded MT Bold" panose="020F0704030504030204" pitchFamily="34" charset="0"/>
                        </a:rPr>
                        <a:t>☐ baja</a:t>
                      </a:r>
                      <a:endParaRPr lang="es-ES" sz="1100">
                        <a:solidFill>
                          <a:schemeClr val="bg1"/>
                        </a:solidFill>
                        <a:effectLst/>
                        <a:latin typeface="Arial Rounded MT Bold" panose="020F07040305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tc>
                  <a:txBody>
                    <a:bodyPr/>
                    <a:lstStyle/>
                    <a:p>
                      <a:pPr>
                        <a:lnSpc>
                          <a:spcPct val="106000"/>
                        </a:lnSpc>
                        <a:spcAft>
                          <a:spcPts val="8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193" marR="68193" marT="0" marB="0">
                    <a:solidFill>
                      <a:srgbClr val="92D050"/>
                    </a:solidFill>
                  </a:tcPr>
                </a:tc>
                <a:extLst>
                  <a:ext uri="{0D108BD9-81ED-4DB2-BD59-A6C34878D82A}">
                    <a16:rowId xmlns:a16="http://schemas.microsoft.com/office/drawing/2014/main" xmlns="" val="1794304029"/>
                  </a:ext>
                </a:extLst>
              </a:tr>
            </a:tbl>
          </a:graphicData>
        </a:graphic>
      </p:graphicFrame>
      <p:pic>
        <p:nvPicPr>
          <p:cNvPr id="10" name="Marcador de contenido 5">
            <a:extLst>
              <a:ext uri="{FF2B5EF4-FFF2-40B4-BE49-F238E27FC236}">
                <a16:creationId xmlns:a16="http://schemas.microsoft.com/office/drawing/2014/main" xmlns="" id="{CB75E8F4-71EF-48EC-8BC0-297A595C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7" name="Imagen 6">
            <a:extLst>
              <a:ext uri="{FF2B5EF4-FFF2-40B4-BE49-F238E27FC236}">
                <a16:creationId xmlns:a16="http://schemas.microsoft.com/office/drawing/2014/main" xmlns="" id="{4C701042-E131-46B8-B534-847F43697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8" name="Group 99">
            <a:extLst>
              <a:ext uri="{FF2B5EF4-FFF2-40B4-BE49-F238E27FC236}">
                <a16:creationId xmlns:a16="http://schemas.microsoft.com/office/drawing/2014/main" xmlns="" id="{A9837AB8-7DF5-41F0-A74E-2A180C427396}"/>
              </a:ext>
            </a:extLst>
          </p:cNvPr>
          <p:cNvGrpSpPr/>
          <p:nvPr/>
        </p:nvGrpSpPr>
        <p:grpSpPr>
          <a:xfrm>
            <a:off x="10836149" y="4209123"/>
            <a:ext cx="1387638" cy="1794496"/>
            <a:chOff x="7603184" y="547294"/>
            <a:chExt cx="4751433" cy="5754533"/>
          </a:xfrm>
        </p:grpSpPr>
        <p:sp>
          <p:nvSpPr>
            <p:cNvPr id="13" name="Isosceles Triangle 22">
              <a:extLst>
                <a:ext uri="{FF2B5EF4-FFF2-40B4-BE49-F238E27FC236}">
                  <a16:creationId xmlns:a16="http://schemas.microsoft.com/office/drawing/2014/main" xmlns="" id="{973598E1-47A6-400F-995A-B6D527ECC21F}"/>
                </a:ext>
              </a:extLst>
            </p:cNvPr>
            <p:cNvSpPr/>
            <p:nvPr/>
          </p:nvSpPr>
          <p:spPr>
            <a:xfrm rot="19800000">
              <a:off x="7603184" y="3604020"/>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4" name="Freeform 2">
              <a:extLst>
                <a:ext uri="{FF2B5EF4-FFF2-40B4-BE49-F238E27FC236}">
                  <a16:creationId xmlns:a16="http://schemas.microsoft.com/office/drawing/2014/main" xmlns="" id="{DEE24790-4BBE-420A-851F-D67909443D63}"/>
                </a:ext>
              </a:extLst>
            </p:cNvPr>
            <p:cNvSpPr/>
            <p:nvPr/>
          </p:nvSpPr>
          <p:spPr>
            <a:xfrm rot="3335692" flipH="1">
              <a:off x="9435536" y="-177188"/>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rgbClr val="FDCBA3"/>
            </a:solidFill>
            <a:ln w="9525" cap="flat">
              <a:noFill/>
              <a:prstDash val="solid"/>
              <a:miter/>
            </a:ln>
          </p:spPr>
          <p:txBody>
            <a:bodyPr rtlCol="0" anchor="ctr"/>
            <a:lstStyle/>
            <a:p>
              <a:endParaRPr lang="ko-KR" altLang="en-US" dirty="0">
                <a:solidFill>
                  <a:schemeClr val="tx1"/>
                </a:solidFill>
              </a:endParaRPr>
            </a:p>
          </p:txBody>
        </p:sp>
        <p:sp>
          <p:nvSpPr>
            <p:cNvPr id="15" name="Rounded Rectangle 4">
              <a:extLst>
                <a:ext uri="{FF2B5EF4-FFF2-40B4-BE49-F238E27FC236}">
                  <a16:creationId xmlns:a16="http://schemas.microsoft.com/office/drawing/2014/main" xmlns="" id="{DD937A81-5C37-4523-B677-5021FDB50CD2}"/>
                </a:ext>
              </a:extLst>
            </p:cNvPr>
            <p:cNvSpPr>
              <a:spLocks noChangeAspect="1"/>
            </p:cNvSpPr>
            <p:nvPr/>
          </p:nvSpPr>
          <p:spPr>
            <a:xfrm>
              <a:off x="8980510" y="3138293"/>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6" name="Rectangle 41">
              <a:extLst>
                <a:ext uri="{FF2B5EF4-FFF2-40B4-BE49-F238E27FC236}">
                  <a16:creationId xmlns:a16="http://schemas.microsoft.com/office/drawing/2014/main" xmlns="" id="{2BAEA2A2-4D5F-4BDD-B2B1-0A5512B213CF}"/>
                </a:ext>
              </a:extLst>
            </p:cNvPr>
            <p:cNvSpPr>
              <a:spLocks/>
            </p:cNvSpPr>
            <p:nvPr/>
          </p:nvSpPr>
          <p:spPr>
            <a:xfrm>
              <a:off x="9600365" y="3504870"/>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7" name="Isosceles Triangle 3">
              <a:extLst>
                <a:ext uri="{FF2B5EF4-FFF2-40B4-BE49-F238E27FC236}">
                  <a16:creationId xmlns:a16="http://schemas.microsoft.com/office/drawing/2014/main" xmlns="" id="{B31AEB9F-466F-4C02-9966-269D695D3AAB}"/>
                </a:ext>
              </a:extLst>
            </p:cNvPr>
            <p:cNvSpPr>
              <a:spLocks noChangeAspect="1"/>
            </p:cNvSpPr>
            <p:nvPr/>
          </p:nvSpPr>
          <p:spPr>
            <a:xfrm>
              <a:off x="9031514" y="3661877"/>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8" name="Pie 2">
              <a:extLst>
                <a:ext uri="{FF2B5EF4-FFF2-40B4-BE49-F238E27FC236}">
                  <a16:creationId xmlns:a16="http://schemas.microsoft.com/office/drawing/2014/main" xmlns="" id="{DCC952D8-8547-4670-AD7A-BD37554CD03A}"/>
                </a:ext>
              </a:extLst>
            </p:cNvPr>
            <p:cNvSpPr>
              <a:spLocks noChangeAspect="1"/>
            </p:cNvSpPr>
            <p:nvPr/>
          </p:nvSpPr>
          <p:spPr>
            <a:xfrm>
              <a:off x="8453774" y="3211838"/>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9" name="Rounded Rectangle 4">
              <a:extLst>
                <a:ext uri="{FF2B5EF4-FFF2-40B4-BE49-F238E27FC236}">
                  <a16:creationId xmlns:a16="http://schemas.microsoft.com/office/drawing/2014/main" xmlns="" id="{D75DB5C3-174C-4F1E-A36A-B2CB117EFE89}"/>
                </a:ext>
              </a:extLst>
            </p:cNvPr>
            <p:cNvSpPr>
              <a:spLocks noChangeAspect="1"/>
            </p:cNvSpPr>
            <p:nvPr/>
          </p:nvSpPr>
          <p:spPr>
            <a:xfrm rot="1589284">
              <a:off x="8522533" y="3887211"/>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0" name="Round Same Side Corner Rectangle 3">
              <a:extLst>
                <a:ext uri="{FF2B5EF4-FFF2-40B4-BE49-F238E27FC236}">
                  <a16:creationId xmlns:a16="http://schemas.microsoft.com/office/drawing/2014/main" xmlns="" id="{C7DCD0B3-3081-4C01-9637-BF3B9000C1FA}"/>
                </a:ext>
              </a:extLst>
            </p:cNvPr>
            <p:cNvSpPr>
              <a:spLocks noChangeAspect="1"/>
            </p:cNvSpPr>
            <p:nvPr/>
          </p:nvSpPr>
          <p:spPr>
            <a:xfrm rot="10800000">
              <a:off x="9393342" y="3922587"/>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Isosceles Triangle 33">
              <a:extLst>
                <a:ext uri="{FF2B5EF4-FFF2-40B4-BE49-F238E27FC236}">
                  <a16:creationId xmlns:a16="http://schemas.microsoft.com/office/drawing/2014/main" xmlns="" id="{14F0ADB5-5DF4-4AA1-B34C-ED8429959E4E}"/>
                </a:ext>
              </a:extLst>
            </p:cNvPr>
            <p:cNvSpPr>
              <a:spLocks/>
            </p:cNvSpPr>
            <p:nvPr/>
          </p:nvSpPr>
          <p:spPr>
            <a:xfrm rot="10800000">
              <a:off x="9127377" y="2780100"/>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2" name="Rectangle 1">
              <a:extLst>
                <a:ext uri="{FF2B5EF4-FFF2-40B4-BE49-F238E27FC236}">
                  <a16:creationId xmlns:a16="http://schemas.microsoft.com/office/drawing/2014/main" xmlns="" id="{D01291C5-696B-4033-8B7D-EF8BCC679BE4}"/>
                </a:ext>
              </a:extLst>
            </p:cNvPr>
            <p:cNvSpPr>
              <a:spLocks noChangeAspect="1"/>
            </p:cNvSpPr>
            <p:nvPr/>
          </p:nvSpPr>
          <p:spPr>
            <a:xfrm>
              <a:off x="9417323" y="2978006"/>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Trapezoid 6">
              <a:extLst>
                <a:ext uri="{FF2B5EF4-FFF2-40B4-BE49-F238E27FC236}">
                  <a16:creationId xmlns:a16="http://schemas.microsoft.com/office/drawing/2014/main" xmlns="" id="{038187D6-7364-4747-A498-487D95556280}"/>
                </a:ext>
              </a:extLst>
            </p:cNvPr>
            <p:cNvSpPr>
              <a:spLocks/>
            </p:cNvSpPr>
            <p:nvPr/>
          </p:nvSpPr>
          <p:spPr>
            <a:xfrm>
              <a:off x="8644130" y="2767305"/>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24" name="Rounded Rectangle 1">
              <a:extLst>
                <a:ext uri="{FF2B5EF4-FFF2-40B4-BE49-F238E27FC236}">
                  <a16:creationId xmlns:a16="http://schemas.microsoft.com/office/drawing/2014/main" xmlns="" id="{0928905F-98EB-4D3D-BF19-0B90E6C842C5}"/>
                </a:ext>
              </a:extLst>
            </p:cNvPr>
            <p:cNvSpPr>
              <a:spLocks noChangeAspect="1"/>
            </p:cNvSpPr>
            <p:nvPr/>
          </p:nvSpPr>
          <p:spPr>
            <a:xfrm>
              <a:off x="9305943" y="3377436"/>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5" name="Rectangle 50">
              <a:extLst>
                <a:ext uri="{FF2B5EF4-FFF2-40B4-BE49-F238E27FC236}">
                  <a16:creationId xmlns:a16="http://schemas.microsoft.com/office/drawing/2014/main" xmlns="" id="{210E3F2D-D9CA-4077-9F5D-C93A8EF317BF}"/>
                </a:ext>
              </a:extLst>
            </p:cNvPr>
            <p:cNvSpPr>
              <a:spLocks noChangeAspect="1"/>
            </p:cNvSpPr>
            <p:nvPr/>
          </p:nvSpPr>
          <p:spPr>
            <a:xfrm rot="1429276">
              <a:off x="8660964" y="3626546"/>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6" name="Oval 21">
              <a:extLst>
                <a:ext uri="{FF2B5EF4-FFF2-40B4-BE49-F238E27FC236}">
                  <a16:creationId xmlns:a16="http://schemas.microsoft.com/office/drawing/2014/main" xmlns="" id="{EC155ECA-4B5C-44A1-889F-C537349D6C45}"/>
                </a:ext>
              </a:extLst>
            </p:cNvPr>
            <p:cNvSpPr/>
            <p:nvPr/>
          </p:nvSpPr>
          <p:spPr>
            <a:xfrm rot="3600000">
              <a:off x="8638520" y="1839734"/>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27" name="Rectangle 4">
            <a:extLst>
              <a:ext uri="{FF2B5EF4-FFF2-40B4-BE49-F238E27FC236}">
                <a16:creationId xmlns:a16="http://schemas.microsoft.com/office/drawing/2014/main" xmlns="" id="{1662E04D-0C9C-46E1-810D-2A8D68E243E4}"/>
              </a:ext>
            </a:extLst>
          </p:cNvPr>
          <p:cNvSpPr/>
          <p:nvPr/>
        </p:nvSpPr>
        <p:spPr>
          <a:xfrm>
            <a:off x="4057096" y="482628"/>
            <a:ext cx="4134272" cy="553998"/>
          </a:xfrm>
          <a:prstGeom prst="rect">
            <a:avLst/>
          </a:prstGeom>
        </p:spPr>
        <p:txBody>
          <a:bodyPr wrap="square" lIns="0" tIns="0" rIns="0" bIns="0" anchor="t">
            <a:spAutoFit/>
          </a:bodyPr>
          <a:lstStyle/>
          <a:p>
            <a:pPr lvl="0" algn="ctr" defTabSz="457200">
              <a:defRPr/>
            </a:pPr>
            <a:r>
              <a:rPr lang="es-ES" sz="3600" b="1" dirty="0">
                <a:latin typeface="Arial Black" panose="020B0A04020102020204" pitchFamily="34" charset="0"/>
              </a:rPr>
              <a:t>Plan de acción</a:t>
            </a:r>
          </a:p>
        </p:txBody>
      </p:sp>
      <p:sp>
        <p:nvSpPr>
          <p:cNvPr id="2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29"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30" name="Immagine 29"/>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31"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255936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6962FAD-B50C-4A95-BAB1-466DECB43BBB}"/>
              </a:ext>
            </a:extLst>
          </p:cNvPr>
          <p:cNvSpPr>
            <a:spLocks noGrp="1"/>
          </p:cNvSpPr>
          <p:nvPr>
            <p:ph type="title"/>
          </p:nvPr>
        </p:nvSpPr>
        <p:spPr>
          <a:xfrm>
            <a:off x="612559" y="3978336"/>
            <a:ext cx="11058620" cy="1325563"/>
          </a:xfrm>
        </p:spPr>
        <p:txBody>
          <a:bodyPr/>
          <a:lstStyle/>
          <a:p>
            <a:pPr algn="ctr"/>
            <a:r>
              <a:rPr lang="es-ES" dirty="0">
                <a:solidFill>
                  <a:srgbClr val="00B0F0"/>
                </a:solidFill>
                <a:latin typeface="Microsoft JhengHei UI" panose="020B0604030504040204" pitchFamily="34" charset="-120"/>
                <a:ea typeface="Microsoft JhengHei UI" panose="020B0604030504040204" pitchFamily="34" charset="-120"/>
                <a:cs typeface="Dubai Medium" panose="020B0604020202020204" pitchFamily="34" charset="-78"/>
              </a:rPr>
              <a:t>¡Gracias por su atención!</a:t>
            </a:r>
            <a:endParaRPr lang="es-ES" dirty="0">
              <a:solidFill>
                <a:srgbClr val="00B0F0"/>
              </a:solidFill>
              <a:latin typeface="Dubai Medium" panose="020B0604020202020204" pitchFamily="34" charset="-78"/>
              <a:cs typeface="Dubai Medium" panose="020B0604020202020204" pitchFamily="34" charset="-78"/>
            </a:endParaRPr>
          </a:p>
        </p:txBody>
      </p:sp>
      <p:pic>
        <p:nvPicPr>
          <p:cNvPr id="5" name="Marcador de contenido 4">
            <a:extLst>
              <a:ext uri="{FF2B5EF4-FFF2-40B4-BE49-F238E27FC236}">
                <a16:creationId xmlns:a16="http://schemas.microsoft.com/office/drawing/2014/main" xmlns="" id="{D9683A29-BA71-45CB-AEE8-946FB95831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0730" y="321074"/>
            <a:ext cx="8315419" cy="2558590"/>
          </a:xfrm>
        </p:spPr>
      </p:pic>
      <p:pic>
        <p:nvPicPr>
          <p:cNvPr id="7" name="Imagen 6">
            <a:extLst>
              <a:ext uri="{FF2B5EF4-FFF2-40B4-BE49-F238E27FC236}">
                <a16:creationId xmlns:a16="http://schemas.microsoft.com/office/drawing/2014/main" xmlns="" id="{64C3AAEE-087E-4E94-82FA-A1E406B3AC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5094" y="5914739"/>
            <a:ext cx="3302255" cy="943261"/>
          </a:xfrm>
          <a:prstGeom prst="rect">
            <a:avLst/>
          </a:prstGeom>
        </p:spPr>
      </p:pic>
      <p:sp>
        <p:nvSpPr>
          <p:cNvPr id="8" name="CuadroTexto 7">
            <a:extLst>
              <a:ext uri="{FF2B5EF4-FFF2-40B4-BE49-F238E27FC236}">
                <a16:creationId xmlns:a16="http://schemas.microsoft.com/office/drawing/2014/main" xmlns="" id="{CFF98D33-E1A8-437F-850D-C0B8BE1A0A78}"/>
              </a:ext>
            </a:extLst>
          </p:cNvPr>
          <p:cNvSpPr txBox="1"/>
          <p:nvPr/>
        </p:nvSpPr>
        <p:spPr>
          <a:xfrm>
            <a:off x="1306785" y="3233214"/>
            <a:ext cx="9783192" cy="664862"/>
          </a:xfrm>
          <a:prstGeom prst="rect">
            <a:avLst/>
          </a:prstGeom>
          <a:noFill/>
        </p:spPr>
        <p:txBody>
          <a:bodyPr wrap="square" rtlCol="0">
            <a:spAutoFit/>
          </a:bodyPr>
          <a:lstStyle/>
          <a:p>
            <a:pPr algn="ctr">
              <a:lnSpc>
                <a:spcPct val="106000"/>
              </a:lnSpc>
              <a:spcAft>
                <a:spcPts val="800"/>
              </a:spcAft>
            </a:pPr>
            <a:r>
              <a:rPr lang="es-ES" sz="1800" b="1"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rPr>
              <a:t>Regulación de la capacidad de trabajo en pequeñas empresas y microempresas mediante herramientas multimedia </a:t>
            </a:r>
            <a:endParaRPr lang="es-ES" sz="1800" dirty="0">
              <a:solidFill>
                <a:srgbClr val="92D050"/>
              </a:solidFill>
              <a:effectLst/>
              <a:latin typeface="Microsoft JhengHei" panose="020B0604030504040204" pitchFamily="34" charset="-120"/>
              <a:ea typeface="Microsoft JhengHei" panose="020B0604030504040204" pitchFamily="34" charset="-120"/>
              <a:cs typeface="Times New Roman" panose="02020603050405020304" pitchFamily="18" charset="0"/>
            </a:endParaRPr>
          </a:p>
        </p:txBody>
      </p:sp>
      <p:pic>
        <p:nvPicPr>
          <p:cNvPr id="11" name="Marcador de contenido 5">
            <a:extLst>
              <a:ext uri="{FF2B5EF4-FFF2-40B4-BE49-F238E27FC236}">
                <a16:creationId xmlns:a16="http://schemas.microsoft.com/office/drawing/2014/main" xmlns="" id="{46E2CADC-EB20-4EE1-B3BA-A18D3AC41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973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295344"/>
            <a:ext cx="11573197" cy="724247"/>
          </a:xfrm>
        </p:spPr>
        <p:txBody>
          <a:bodyPr>
            <a:normAutofit/>
          </a:bodyPr>
          <a:lstStyle/>
          <a:p>
            <a:r>
              <a:rPr lang="es-ES" sz="3600" dirty="0">
                <a:latin typeface="Arial Black" panose="020B0A04020102020204" pitchFamily="34" charset="0"/>
              </a:rPr>
              <a:t>Herramienta 13B</a:t>
            </a:r>
          </a:p>
        </p:txBody>
      </p:sp>
      <p:grpSp>
        <p:nvGrpSpPr>
          <p:cNvPr id="3" name="그룹 4">
            <a:extLst>
              <a:ext uri="{FF2B5EF4-FFF2-40B4-BE49-F238E27FC236}">
                <a16:creationId xmlns:a16="http://schemas.microsoft.com/office/drawing/2014/main" xmlns="" id="{ADA5C4D0-2A66-4109-A491-06CA2CC95E5A}"/>
              </a:ext>
            </a:extLst>
          </p:cNvPr>
          <p:cNvGrpSpPr/>
          <p:nvPr/>
        </p:nvGrpSpPr>
        <p:grpSpPr>
          <a:xfrm rot="212808">
            <a:off x="258236" y="1036408"/>
            <a:ext cx="643944" cy="698404"/>
            <a:chOff x="4737812" y="2390015"/>
            <a:chExt cx="3159394" cy="3764690"/>
          </a:xfrm>
        </p:grpSpPr>
        <p:grpSp>
          <p:nvGrpSpPr>
            <p:cNvPr id="4" name="Group 3">
              <a:extLst>
                <a:ext uri="{FF2B5EF4-FFF2-40B4-BE49-F238E27FC236}">
                  <a16:creationId xmlns:a16="http://schemas.microsoft.com/office/drawing/2014/main" xmlns=""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xmlns=""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xmlns=""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xmlns=""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xmlns=""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xmlns=""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xmlns=""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xmlns=""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xmlns=""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xmlns=""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34" name="Marcador de contenido 5">
            <a:extLst>
              <a:ext uri="{FF2B5EF4-FFF2-40B4-BE49-F238E27FC236}">
                <a16:creationId xmlns:a16="http://schemas.microsoft.com/office/drawing/2014/main" xmlns="" id="{ED4F148A-951E-4410-83EE-3C9F983C9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35"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9" name="Imagen 38">
            <a:extLst>
              <a:ext uri="{FF2B5EF4-FFF2-40B4-BE49-F238E27FC236}">
                <a16:creationId xmlns:a16="http://schemas.microsoft.com/office/drawing/2014/main" xmlns="" id="{C609EECE-9A4C-4CD5-AD6B-41C50B8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51" name="CuadroTexto 50">
            <a:extLst>
              <a:ext uri="{FF2B5EF4-FFF2-40B4-BE49-F238E27FC236}">
                <a16:creationId xmlns:a16="http://schemas.microsoft.com/office/drawing/2014/main" xmlns="" id="{5D41A938-271C-4DAC-B50D-069F9CB7AD45}"/>
              </a:ext>
            </a:extLst>
          </p:cNvPr>
          <p:cNvSpPr txBox="1"/>
          <p:nvPr/>
        </p:nvSpPr>
        <p:spPr>
          <a:xfrm>
            <a:off x="989745" y="954709"/>
            <a:ext cx="10336368" cy="5355312"/>
          </a:xfrm>
          <a:prstGeom prst="rect">
            <a:avLst/>
          </a:prstGeom>
          <a:noFill/>
        </p:spPr>
        <p:txBody>
          <a:bodyPr wrap="square">
            <a:spAutoFit/>
          </a:bodyPr>
          <a:lstStyle/>
          <a:p>
            <a:pPr algn="just"/>
            <a:r>
              <a:rPr kumimoji="0" lang="es-ES" altLang="es-ES" b="1" i="0" u="none" strike="noStrike" cap="none" normalizeH="0" baseline="0" dirty="0">
                <a:ln>
                  <a:noFill/>
                </a:ln>
                <a:solidFill>
                  <a:srgbClr val="69116B"/>
                </a:solidFill>
                <a:effectLst/>
                <a:ea typeface="Calibri" panose="020F0502020204030204" pitchFamily="34" charset="0"/>
                <a:cs typeface="Times New Roman" panose="02020603050405020304" pitchFamily="18" charset="0"/>
              </a:rPr>
              <a:t>Descripción del objetivo </a:t>
            </a:r>
          </a:p>
          <a:p>
            <a:pPr algn="just"/>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La herramienta pretende </a:t>
            </a:r>
            <a:r>
              <a:rPr lang="es-ES" altLang="es-ES" dirty="0">
                <a:ea typeface="Calibri" panose="020F0502020204030204" pitchFamily="34" charset="0"/>
                <a:cs typeface="Times New Roman" panose="02020603050405020304" pitchFamily="18" charset="0"/>
              </a:rPr>
              <a:t>mostra</a:t>
            </a:r>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r las diferentes sesiones de trabajo</a:t>
            </a:r>
            <a:r>
              <a:rPr lang="es-ES" altLang="es-ES" dirty="0">
                <a:ea typeface="Calibri" panose="020F0502020204030204" pitchFamily="34" charset="0"/>
                <a:cs typeface="Times New Roman" panose="02020603050405020304" pitchFamily="18" charset="0"/>
              </a:rPr>
              <a:t> que pueden llevarse a cabo en </a:t>
            </a:r>
          </a:p>
          <a:p>
            <a:pPr algn="just"/>
            <a:r>
              <a:rPr lang="es-ES" altLang="es-ES" dirty="0">
                <a:ea typeface="Calibri" panose="020F0502020204030204" pitchFamily="34" charset="0"/>
                <a:cs typeface="Times New Roman" panose="02020603050405020304" pitchFamily="18" charset="0"/>
              </a:rPr>
              <a:t>pequeñas empresas y micro empresas y cómo desarrollarlas de forma efectiva. </a:t>
            </a:r>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r>
              <a:rPr kumimoji="0" lang="es-ES" altLang="es-ES" b="1" i="0" u="none" strike="noStrike" cap="none" normalizeH="0" baseline="0" dirty="0">
                <a:ln>
                  <a:noFill/>
                </a:ln>
                <a:solidFill>
                  <a:srgbClr val="92D050"/>
                </a:solidFill>
                <a:effectLst/>
                <a:ea typeface="Calibri" panose="020F0502020204030204" pitchFamily="34" charset="0"/>
                <a:cs typeface="Times New Roman" panose="02020603050405020304" pitchFamily="18" charset="0"/>
              </a:rPr>
              <a:t>Grupo objetivo</a:t>
            </a:r>
          </a:p>
          <a:p>
            <a:pPr algn="just"/>
            <a:r>
              <a:rPr kumimoji="0" lang="es-ES" altLang="es-ES" i="0" u="none" strike="noStrike" cap="none" normalizeH="0" baseline="0" dirty="0">
                <a:ln>
                  <a:noFill/>
                </a:ln>
                <a:effectLst/>
                <a:ea typeface="Calibri" panose="020F0502020204030204" pitchFamily="34" charset="0"/>
                <a:cs typeface="Times New Roman" panose="02020603050405020304" pitchFamily="18" charset="0"/>
              </a:rPr>
              <a:t>Pequeñas empresas y micro empresas.</a:t>
            </a:r>
          </a:p>
          <a:p>
            <a:pPr algn="just"/>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pPr algn="just"/>
            <a:r>
              <a:rPr kumimoji="0" lang="es-ES" altLang="es-ES" b="1" i="0" u="none" strike="noStrike" cap="none" normalizeH="0" baseline="0" dirty="0">
                <a:ln>
                  <a:noFill/>
                </a:ln>
                <a:solidFill>
                  <a:srgbClr val="FA9106"/>
                </a:solidFill>
                <a:effectLst/>
                <a:ea typeface="Calibri" panose="020F0502020204030204" pitchFamily="34" charset="0"/>
                <a:cs typeface="Times New Roman" panose="02020603050405020304" pitchFamily="18" charset="0"/>
              </a:rPr>
              <a:t>Beneficios de la herramienta</a:t>
            </a:r>
          </a:p>
          <a:p>
            <a:pPr algn="just"/>
            <a:r>
              <a:rPr lang="es-ES" altLang="ko-KR" dirty="0">
                <a:cs typeface="Arial" pitchFamily="34" charset="0"/>
              </a:rPr>
              <a:t>La herramienta le permitirá conocer métodos para fomentar el trabajo en equipo, para enfrentarse a una entrevista de trabajo (tanto como entrevistado como entrevistador), para formar a los trabajadores.</a:t>
            </a:r>
          </a:p>
          <a:p>
            <a:pPr algn="just"/>
            <a:r>
              <a:rPr lang="es-ES" altLang="ko-KR" dirty="0">
                <a:cs typeface="Arial" pitchFamily="34" charset="0"/>
              </a:rPr>
              <a:t>Además, entre los objetivos destacan: conseguir información, dar resultados, disminuir el tiempo necesario para desarrollar un proyecto o una tarea e impulsar la implicación del usuario y mejorar el producto.</a:t>
            </a:r>
            <a:endParaRPr lang="ko-KR" altLang="en-US" dirty="0">
              <a:cs typeface="Arial" pitchFamily="34" charset="0"/>
            </a:endParaRPr>
          </a:p>
          <a:p>
            <a:endParaRPr kumimoji="0" lang="es-ES" altLang="es-ES" i="0" u="none" strike="noStrike" cap="none" normalizeH="0" baseline="0" dirty="0">
              <a:ln>
                <a:noFill/>
              </a:ln>
              <a:effectLst/>
            </a:endParaRPr>
          </a:p>
          <a:p>
            <a:r>
              <a:rPr kumimoji="0" lang="es-ES" altLang="es-ES" b="1" i="0" u="none" strike="noStrike" cap="none" normalizeH="0" baseline="0" dirty="0">
                <a:ln>
                  <a:noFill/>
                </a:ln>
                <a:solidFill>
                  <a:srgbClr val="FF0000"/>
                </a:solidFill>
                <a:effectLst/>
                <a:ea typeface="Calibri" panose="020F0502020204030204" pitchFamily="34" charset="0"/>
                <a:cs typeface="Times New Roman" panose="02020603050405020304" pitchFamily="18" charset="0"/>
              </a:rPr>
              <a:t>Duración</a:t>
            </a:r>
          </a:p>
          <a:p>
            <a:r>
              <a:rPr lang="es-ES" altLang="es-ES" dirty="0">
                <a:ea typeface="Calibri" panose="020F0502020204030204" pitchFamily="34" charset="0"/>
                <a:cs typeface="Times New Roman" panose="02020603050405020304" pitchFamily="18" charset="0"/>
              </a:rPr>
              <a:t>La herramienta se puede analizar en unos 20 minutos.</a:t>
            </a:r>
            <a:endParaRPr kumimoji="0" lang="es-ES" altLang="es-ES" i="0" u="none" strike="noStrike" cap="none" normalizeH="0" baseline="0" dirty="0">
              <a:ln>
                <a:noFill/>
              </a:ln>
              <a:effectLst/>
              <a:ea typeface="Calibri" panose="020F0502020204030204" pitchFamily="34" charset="0"/>
              <a:cs typeface="Times New Roman" panose="02020603050405020304" pitchFamily="18" charset="0"/>
            </a:endParaRPr>
          </a:p>
          <a:p>
            <a:endParaRPr kumimoji="0" lang="es-ES" altLang="es-ES" b="0" i="0" u="none" strike="noStrike" cap="none" normalizeH="0" baseline="0" dirty="0">
              <a:ln>
                <a:noFill/>
              </a:ln>
              <a:effectLst/>
            </a:endParaRPr>
          </a:p>
          <a:p>
            <a:r>
              <a:rPr kumimoji="0" lang="es-ES" altLang="es-ES" b="1" i="0" u="none" strike="noStrike" cap="none" normalizeH="0" baseline="0" dirty="0">
                <a:ln>
                  <a:noFill/>
                </a:ln>
                <a:solidFill>
                  <a:srgbClr val="00B0F0"/>
                </a:solidFill>
                <a:effectLst/>
                <a:ea typeface="Calibri" panose="020F0502020204030204" pitchFamily="34" charset="0"/>
                <a:cs typeface="Times New Roman" panose="02020603050405020304" pitchFamily="18" charset="0"/>
              </a:rPr>
              <a:t>Cómo usar la herramienta </a:t>
            </a:r>
          </a:p>
          <a:p>
            <a:r>
              <a:rPr lang="es-ES" dirty="0">
                <a:cs typeface="Times New Roman" panose="02020603050405020304" pitchFamily="18" charset="0"/>
              </a:rPr>
              <a:t>Para aprovechar la herramienta, recomendamos que la lea atentamente y tome notas de las ideas que se le ocurren leyéndola. Luego, sabrá lo que puede implementar en su empresa y como hacerlo.</a:t>
            </a:r>
            <a:endParaRPr lang="es-ES" dirty="0"/>
          </a:p>
        </p:txBody>
      </p:sp>
      <p:grpSp>
        <p:nvGrpSpPr>
          <p:cNvPr id="53" name="그룹 4">
            <a:extLst>
              <a:ext uri="{FF2B5EF4-FFF2-40B4-BE49-F238E27FC236}">
                <a16:creationId xmlns:a16="http://schemas.microsoft.com/office/drawing/2014/main" xmlns="" id="{10F83DF4-B938-45CE-81C6-DF8760EA8D51}"/>
              </a:ext>
            </a:extLst>
          </p:cNvPr>
          <p:cNvGrpSpPr/>
          <p:nvPr/>
        </p:nvGrpSpPr>
        <p:grpSpPr>
          <a:xfrm rot="212808">
            <a:off x="452861" y="2209570"/>
            <a:ext cx="492383" cy="3437349"/>
            <a:chOff x="6600912" y="1212328"/>
            <a:chExt cx="2415781" cy="18528754"/>
          </a:xfrm>
        </p:grpSpPr>
        <p:sp>
          <p:nvSpPr>
            <p:cNvPr id="55" name="Rounded Rectangle 1">
              <a:extLst>
                <a:ext uri="{FF2B5EF4-FFF2-40B4-BE49-F238E27FC236}">
                  <a16:creationId xmlns:a16="http://schemas.microsoft.com/office/drawing/2014/main" xmlns="" id="{743F69F9-5B46-4081-B9A0-C37FE9E86013}"/>
                </a:ext>
              </a:extLst>
            </p:cNvPr>
            <p:cNvSpPr/>
            <p:nvPr/>
          </p:nvSpPr>
          <p:spPr>
            <a:xfrm rot="14400000">
              <a:off x="7648934" y="14221849"/>
              <a:ext cx="989546"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Rounded Rectangle 1">
              <a:extLst>
                <a:ext uri="{FF2B5EF4-FFF2-40B4-BE49-F238E27FC236}">
                  <a16:creationId xmlns:a16="http://schemas.microsoft.com/office/drawing/2014/main" xmlns="" id="{7DD850F9-6E6F-40A4-B6E2-D91EF6A7418D}"/>
                </a:ext>
              </a:extLst>
            </p:cNvPr>
            <p:cNvSpPr/>
            <p:nvPr/>
          </p:nvSpPr>
          <p:spPr>
            <a:xfrm rot="4400993">
              <a:off x="6723938" y="1089302"/>
              <a:ext cx="971849" cy="1217902"/>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Rounded Rectangle 1">
              <a:extLst>
                <a:ext uri="{FF2B5EF4-FFF2-40B4-BE49-F238E27FC236}">
                  <a16:creationId xmlns:a16="http://schemas.microsoft.com/office/drawing/2014/main" xmlns="" id="{2B142C00-A019-4158-A80E-E727AF1339C3}"/>
                </a:ext>
              </a:extLst>
            </p:cNvPr>
            <p:cNvSpPr/>
            <p:nvPr/>
          </p:nvSpPr>
          <p:spPr>
            <a:xfrm rot="9000000">
              <a:off x="7088798" y="5270144"/>
              <a:ext cx="971846" cy="1217906"/>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8" name="Rounded Rectangle 1">
              <a:extLst>
                <a:ext uri="{FF2B5EF4-FFF2-40B4-BE49-F238E27FC236}">
                  <a16:creationId xmlns:a16="http://schemas.microsoft.com/office/drawing/2014/main" xmlns="" id="{72CB636B-5EA9-4423-A5C5-E69562E5563D}"/>
                </a:ext>
              </a:extLst>
            </p:cNvPr>
            <p:cNvSpPr/>
            <p:nvPr/>
          </p:nvSpPr>
          <p:spPr>
            <a:xfrm rot="18596325">
              <a:off x="7912969" y="18637357"/>
              <a:ext cx="989546" cy="1217903"/>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pic>
        <p:nvPicPr>
          <p:cNvPr id="25"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26" name="Immagine 2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27"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82729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323529" y="295344"/>
            <a:ext cx="11573197" cy="724247"/>
          </a:xfrm>
        </p:spPr>
        <p:txBody>
          <a:bodyPr>
            <a:normAutofit fontScale="92500" lnSpcReduction="10000"/>
          </a:bodyPr>
          <a:lstStyle/>
          <a:p>
            <a:r>
              <a:rPr lang="es-ES" dirty="0">
                <a:latin typeface="Arial Black" panose="020B0A04020102020204" pitchFamily="34" charset="0"/>
              </a:rPr>
              <a:t>Objetivos</a:t>
            </a:r>
          </a:p>
        </p:txBody>
      </p:sp>
      <p:grpSp>
        <p:nvGrpSpPr>
          <p:cNvPr id="3" name="그룹 4">
            <a:extLst>
              <a:ext uri="{FF2B5EF4-FFF2-40B4-BE49-F238E27FC236}">
                <a16:creationId xmlns:a16="http://schemas.microsoft.com/office/drawing/2014/main" xmlns="" id="{ADA5C4D0-2A66-4109-A491-06CA2CC95E5A}"/>
              </a:ext>
            </a:extLst>
          </p:cNvPr>
          <p:cNvGrpSpPr/>
          <p:nvPr/>
        </p:nvGrpSpPr>
        <p:grpSpPr>
          <a:xfrm>
            <a:off x="4311079" y="1598759"/>
            <a:ext cx="3532863" cy="4209710"/>
            <a:chOff x="4737812" y="2390015"/>
            <a:chExt cx="3159394" cy="3764690"/>
          </a:xfrm>
        </p:grpSpPr>
        <p:grpSp>
          <p:nvGrpSpPr>
            <p:cNvPr id="4" name="Group 3">
              <a:extLst>
                <a:ext uri="{FF2B5EF4-FFF2-40B4-BE49-F238E27FC236}">
                  <a16:creationId xmlns:a16="http://schemas.microsoft.com/office/drawing/2014/main" xmlns="" id="{74E9FEC3-6A2D-4AFD-9A3E-28BE920B5291}"/>
                </a:ext>
              </a:extLst>
            </p:cNvPr>
            <p:cNvGrpSpPr/>
            <p:nvPr/>
          </p:nvGrpSpPr>
          <p:grpSpPr>
            <a:xfrm rot="19800000">
              <a:off x="5964234" y="4473736"/>
              <a:ext cx="1932972" cy="1680969"/>
              <a:chOff x="2084105" y="5383623"/>
              <a:chExt cx="815482" cy="891098"/>
            </a:xfrm>
          </p:grpSpPr>
          <p:sp>
            <p:nvSpPr>
              <p:cNvPr id="9" name="Rectangle 8">
                <a:extLst>
                  <a:ext uri="{FF2B5EF4-FFF2-40B4-BE49-F238E27FC236}">
                    <a16:creationId xmlns:a16="http://schemas.microsoft.com/office/drawing/2014/main" xmlns="" id="{9D72099A-796A-4DB6-A2D1-0D17AA5FF1C8}"/>
                  </a:ext>
                </a:extLst>
              </p:cNvPr>
              <p:cNvSpPr/>
              <p:nvPr/>
            </p:nvSpPr>
            <p:spPr>
              <a:xfrm>
                <a:off x="2084105" y="5383623"/>
                <a:ext cx="815482" cy="891098"/>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6">
                      <a:lumMod val="55000"/>
                      <a:lumOff val="45000"/>
                    </a:schemeClr>
                  </a:gs>
                  <a:gs pos="100000">
                    <a:schemeClr val="accent6">
                      <a:lumMod val="55000"/>
                      <a:lumOff val="4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Rectangle 8">
                <a:extLst>
                  <a:ext uri="{FF2B5EF4-FFF2-40B4-BE49-F238E27FC236}">
                    <a16:creationId xmlns:a16="http://schemas.microsoft.com/office/drawing/2014/main" xmlns="" id="{993C6F2A-45A7-4D12-A534-B35F982B0301}"/>
                  </a:ext>
                </a:extLst>
              </p:cNvPr>
              <p:cNvSpPr/>
              <p:nvPr/>
            </p:nvSpPr>
            <p:spPr>
              <a:xfrm>
                <a:off x="2084106" y="5383623"/>
                <a:ext cx="614896" cy="884728"/>
              </a:xfrm>
              <a:custGeom>
                <a:avLst/>
                <a:gdLst/>
                <a:ahLst/>
                <a:cxnLst/>
                <a:rect l="l" t="t" r="r" b="b"/>
                <a:pathLst>
                  <a:path w="1359043" h="1787331">
                    <a:moveTo>
                      <a:pt x="0" y="0"/>
                    </a:moveTo>
                    <a:lnTo>
                      <a:pt x="1359043" y="0"/>
                    </a:lnTo>
                    <a:lnTo>
                      <a:pt x="1359043" y="212596"/>
                    </a:lnTo>
                    <a:lnTo>
                      <a:pt x="893519" y="1787331"/>
                    </a:lnTo>
                    <a:lnTo>
                      <a:pt x="1012" y="289727"/>
                    </a:lnTo>
                    <a:lnTo>
                      <a:pt x="0" y="289727"/>
                    </a:lnTo>
                    <a:lnTo>
                      <a:pt x="0" y="288030"/>
                    </a:lnTo>
                    <a:close/>
                  </a:path>
                </a:pathLst>
              </a:custGeom>
              <a:gradFill>
                <a:gsLst>
                  <a:gs pos="0">
                    <a:schemeClr val="accent6">
                      <a:lumMod val="45000"/>
                      <a:lumOff val="55000"/>
                    </a:schemeClr>
                  </a:gs>
                  <a:gs pos="100000">
                    <a:schemeClr val="accent6">
                      <a:lumMod val="45000"/>
                      <a:lumOff val="5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8">
                <a:extLst>
                  <a:ext uri="{FF2B5EF4-FFF2-40B4-BE49-F238E27FC236}">
                    <a16:creationId xmlns:a16="http://schemas.microsoft.com/office/drawing/2014/main" xmlns="" id="{A564E653-42E4-4C2A-816F-A1FEA71E794F}"/>
                  </a:ext>
                </a:extLst>
              </p:cNvPr>
              <p:cNvSpPr/>
              <p:nvPr/>
            </p:nvSpPr>
            <p:spPr>
              <a:xfrm>
                <a:off x="2084106" y="5383623"/>
                <a:ext cx="408037" cy="885995"/>
              </a:xfrm>
              <a:custGeom>
                <a:avLst/>
                <a:gdLst/>
                <a:ahLst/>
                <a:cxnLst/>
                <a:rect l="l" t="t" r="r" b="b"/>
                <a:pathLst>
                  <a:path w="901843" h="1789890">
                    <a:moveTo>
                      <a:pt x="0" y="0"/>
                    </a:moveTo>
                    <a:lnTo>
                      <a:pt x="897414" y="0"/>
                    </a:lnTo>
                    <a:lnTo>
                      <a:pt x="901843" y="212596"/>
                    </a:lnTo>
                    <a:lnTo>
                      <a:pt x="895045" y="1789890"/>
                    </a:lnTo>
                    <a:lnTo>
                      <a:pt x="1012" y="289727"/>
                    </a:lnTo>
                    <a:lnTo>
                      <a:pt x="0" y="289727"/>
                    </a:lnTo>
                    <a:lnTo>
                      <a:pt x="0" y="288030"/>
                    </a:lnTo>
                    <a:close/>
                  </a:path>
                </a:pathLst>
              </a:custGeom>
              <a:gradFill>
                <a:gsLst>
                  <a:gs pos="0">
                    <a:schemeClr val="accent6">
                      <a:lumMod val="30000"/>
                      <a:lumOff val="70000"/>
                    </a:schemeClr>
                  </a:gs>
                  <a:gs pos="100000">
                    <a:schemeClr val="accent6">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8">
                <a:extLst>
                  <a:ext uri="{FF2B5EF4-FFF2-40B4-BE49-F238E27FC236}">
                    <a16:creationId xmlns:a16="http://schemas.microsoft.com/office/drawing/2014/main" xmlns="" id="{F1458674-168A-46D7-96E7-275FD01E70A4}"/>
                  </a:ext>
                </a:extLst>
              </p:cNvPr>
              <p:cNvSpPr/>
              <p:nvPr/>
            </p:nvSpPr>
            <p:spPr>
              <a:xfrm>
                <a:off x="2084105" y="5383623"/>
                <a:ext cx="405505" cy="886992"/>
              </a:xfrm>
              <a:custGeom>
                <a:avLst/>
                <a:gdLst/>
                <a:ahLst/>
                <a:cxnLst/>
                <a:rect l="l" t="t" r="r" b="b"/>
                <a:pathLst>
                  <a:path w="896246" h="1791906">
                    <a:moveTo>
                      <a:pt x="0" y="0"/>
                    </a:moveTo>
                    <a:lnTo>
                      <a:pt x="440115" y="0"/>
                    </a:lnTo>
                    <a:lnTo>
                      <a:pt x="452263" y="212596"/>
                    </a:lnTo>
                    <a:lnTo>
                      <a:pt x="896246" y="1791906"/>
                    </a:lnTo>
                    <a:lnTo>
                      <a:pt x="1012" y="289727"/>
                    </a:lnTo>
                    <a:lnTo>
                      <a:pt x="0" y="289727"/>
                    </a:lnTo>
                    <a:lnTo>
                      <a:pt x="0" y="288030"/>
                    </a:lnTo>
                    <a:close/>
                  </a:path>
                </a:pathLst>
              </a:custGeom>
              <a:gradFill>
                <a:gsLst>
                  <a:gs pos="0">
                    <a:schemeClr val="accent6">
                      <a:lumMod val="20000"/>
                      <a:lumOff val="80000"/>
                    </a:schemeClr>
                  </a:gs>
                  <a:gs pos="100000">
                    <a:schemeClr val="accent6">
                      <a:lumMod val="20000"/>
                      <a:lumOff val="8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Rectangle 8">
                <a:extLst>
                  <a:ext uri="{FF2B5EF4-FFF2-40B4-BE49-F238E27FC236}">
                    <a16:creationId xmlns:a16="http://schemas.microsoft.com/office/drawing/2014/main" xmlns="" id="{5BE9E225-E3AB-4AFA-926E-98C4CC9DAD82}"/>
                  </a:ext>
                </a:extLst>
              </p:cNvPr>
              <p:cNvSpPr/>
              <p:nvPr/>
            </p:nvSpPr>
            <p:spPr>
              <a:xfrm>
                <a:off x="2397817" y="6070896"/>
                <a:ext cx="184225" cy="202494"/>
              </a:xfrm>
              <a:custGeom>
                <a:avLst/>
                <a:gdLst/>
                <a:ahLst/>
                <a:cxnLst/>
                <a:rect l="l" t="t" r="r" b="b"/>
                <a:pathLst>
                  <a:path w="1791810" h="1800199">
                    <a:moveTo>
                      <a:pt x="229620" y="140779"/>
                    </a:moveTo>
                    <a:cubicBezTo>
                      <a:pt x="334730" y="140779"/>
                      <a:pt x="422984" y="212958"/>
                      <a:pt x="445844" y="310765"/>
                    </a:cubicBezTo>
                    <a:lnTo>
                      <a:pt x="454300" y="310765"/>
                    </a:lnTo>
                    <a:lnTo>
                      <a:pt x="462757" y="310765"/>
                    </a:lnTo>
                    <a:cubicBezTo>
                      <a:pt x="485617" y="212958"/>
                      <a:pt x="573869" y="140779"/>
                      <a:pt x="678980" y="140779"/>
                    </a:cubicBezTo>
                    <a:cubicBezTo>
                      <a:pt x="784090" y="140779"/>
                      <a:pt x="872344" y="212958"/>
                      <a:pt x="895204" y="310765"/>
                    </a:cubicBezTo>
                    <a:lnTo>
                      <a:pt x="903659" y="310765"/>
                    </a:lnTo>
                    <a:lnTo>
                      <a:pt x="903660" y="310765"/>
                    </a:lnTo>
                    <a:lnTo>
                      <a:pt x="912116" y="310765"/>
                    </a:lnTo>
                    <a:cubicBezTo>
                      <a:pt x="934976" y="212958"/>
                      <a:pt x="1023228" y="140779"/>
                      <a:pt x="1128339" y="140779"/>
                    </a:cubicBezTo>
                    <a:cubicBezTo>
                      <a:pt x="1233450" y="140779"/>
                      <a:pt x="1321703" y="212958"/>
                      <a:pt x="1344563" y="310765"/>
                    </a:cubicBezTo>
                    <a:lnTo>
                      <a:pt x="1353019" y="310765"/>
                    </a:lnTo>
                    <a:lnTo>
                      <a:pt x="1361476" y="310765"/>
                    </a:lnTo>
                    <a:cubicBezTo>
                      <a:pt x="1384336" y="212958"/>
                      <a:pt x="1472588" y="140779"/>
                      <a:pt x="1577699" y="140779"/>
                    </a:cubicBezTo>
                    <a:cubicBezTo>
                      <a:pt x="1680932" y="140779"/>
                      <a:pt x="1767904" y="210402"/>
                      <a:pt x="1791810" y="305762"/>
                    </a:cubicBezTo>
                    <a:lnTo>
                      <a:pt x="901188" y="1800199"/>
                    </a:lnTo>
                    <a:lnTo>
                      <a:pt x="13460" y="310615"/>
                    </a:lnTo>
                    <a:cubicBezTo>
                      <a:pt x="36351" y="212881"/>
                      <a:pt x="124565" y="140779"/>
                      <a:pt x="229620" y="140779"/>
                    </a:cubicBezTo>
                    <a:close/>
                    <a:moveTo>
                      <a:pt x="0" y="0"/>
                    </a:moveTo>
                    <a:lnTo>
                      <a:pt x="1" y="0"/>
                    </a:lnTo>
                    <a:lnTo>
                      <a:pt x="4940" y="0"/>
                    </a:lnTo>
                    <a:lnTo>
                      <a:pt x="4940" y="296318"/>
                    </a:lnTo>
                    <a:lnTo>
                      <a:pt x="1012" y="289727"/>
                    </a:lnTo>
                    <a:lnTo>
                      <a:pt x="1" y="289727"/>
                    </a:lnTo>
                    <a:lnTo>
                      <a:pt x="0" y="289727"/>
                    </a:lnTo>
                    <a:lnTo>
                      <a:pt x="0" y="288030"/>
                    </a:lnTo>
                    <a:close/>
                  </a:path>
                </a:pathLst>
              </a:custGeom>
              <a:gradFill>
                <a:gsLst>
                  <a:gs pos="15000">
                    <a:schemeClr val="tx1">
                      <a:lumMod val="72000"/>
                      <a:lumOff val="28000"/>
                    </a:schemeClr>
                  </a:gs>
                  <a:gs pos="100000">
                    <a:schemeClr val="tx1">
                      <a:lumMod val="31000"/>
                      <a:lumOff val="6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5" name="Rounded Rectangle 1">
              <a:extLst>
                <a:ext uri="{FF2B5EF4-FFF2-40B4-BE49-F238E27FC236}">
                  <a16:creationId xmlns:a16="http://schemas.microsoft.com/office/drawing/2014/main" xmlns="" id="{9A8A57AF-EB22-48E1-BBD2-E91023FB96AB}"/>
                </a:ext>
              </a:extLst>
            </p:cNvPr>
            <p:cNvSpPr/>
            <p:nvPr/>
          </p:nvSpPr>
          <p:spPr>
            <a:xfrm rot="14400000">
              <a:off x="5606012" y="4024339"/>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F000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 name="Rounded Rectangle 1">
              <a:extLst>
                <a:ext uri="{FF2B5EF4-FFF2-40B4-BE49-F238E27FC236}">
                  <a16:creationId xmlns:a16="http://schemas.microsoft.com/office/drawing/2014/main" xmlns="" id="{D836F338-AE06-40F8-9D00-05010C6DC326}"/>
                </a:ext>
              </a:extLst>
            </p:cNvPr>
            <p:cNvSpPr/>
            <p:nvPr/>
          </p:nvSpPr>
          <p:spPr>
            <a:xfrm rot="4400993">
              <a:off x="5833816" y="2266987"/>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92D050"/>
            </a:solidFill>
            <a:ln w="15875">
              <a:gradFill>
                <a:gsLst>
                  <a:gs pos="0">
                    <a:schemeClr val="bg1"/>
                  </a:gs>
                  <a:gs pos="100000">
                    <a:schemeClr val="accent1">
                      <a:tint val="23500"/>
                      <a:satMod val="160000"/>
                      <a:alpha val="0"/>
                    </a:schemeClr>
                  </a:gs>
                </a:gsLst>
                <a:lin ang="2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ounded Rectangle 1">
              <a:extLst>
                <a:ext uri="{FF2B5EF4-FFF2-40B4-BE49-F238E27FC236}">
                  <a16:creationId xmlns:a16="http://schemas.microsoft.com/office/drawing/2014/main" xmlns="" id="{8E1BED9D-5776-48DF-9395-B6FA63A00B1D}"/>
                </a:ext>
              </a:extLst>
            </p:cNvPr>
            <p:cNvSpPr/>
            <p:nvPr/>
          </p:nvSpPr>
          <p:spPr>
            <a:xfrm rot="9000000">
              <a:off x="6316872" y="3487189"/>
              <a:ext cx="971848"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FA9106"/>
            </a:solidFill>
            <a:ln w="15875">
              <a:gradFill>
                <a:gsLst>
                  <a:gs pos="0">
                    <a:schemeClr val="bg1"/>
                  </a:gs>
                  <a:gs pos="100000">
                    <a:schemeClr val="accent1">
                      <a:tint val="23500"/>
                      <a:satMod val="160000"/>
                      <a:alpha val="0"/>
                    </a:schemeClr>
                  </a:gs>
                </a:gsLst>
                <a:lin ang="19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8" name="Rounded Rectangle 1">
              <a:extLst>
                <a:ext uri="{FF2B5EF4-FFF2-40B4-BE49-F238E27FC236}">
                  <a16:creationId xmlns:a16="http://schemas.microsoft.com/office/drawing/2014/main" xmlns="" id="{7D330C09-CAE4-4454-BBED-FB9A8A840036}"/>
                </a:ext>
              </a:extLst>
            </p:cNvPr>
            <p:cNvSpPr/>
            <p:nvPr/>
          </p:nvSpPr>
          <p:spPr>
            <a:xfrm rot="18596325">
              <a:off x="4851990" y="3080834"/>
              <a:ext cx="989547" cy="1217904"/>
            </a:xfrm>
            <a:custGeom>
              <a:avLst/>
              <a:gdLst/>
              <a:ahLst/>
              <a:cxnLst/>
              <a:rect l="l" t="t" r="r" b="b"/>
              <a:pathLst>
                <a:path w="936104" h="1152128">
                  <a:moveTo>
                    <a:pt x="156020" y="0"/>
                  </a:moveTo>
                  <a:lnTo>
                    <a:pt x="780084" y="0"/>
                  </a:lnTo>
                  <a:cubicBezTo>
                    <a:pt x="866251" y="0"/>
                    <a:pt x="936104" y="69853"/>
                    <a:pt x="936104" y="156020"/>
                  </a:cubicBezTo>
                  <a:lnTo>
                    <a:pt x="936104" y="346108"/>
                  </a:lnTo>
                  <a:cubicBezTo>
                    <a:pt x="915878" y="331325"/>
                    <a:pt x="890838" y="324036"/>
                    <a:pt x="864096" y="324036"/>
                  </a:cubicBezTo>
                  <a:cubicBezTo>
                    <a:pt x="784558" y="324036"/>
                    <a:pt x="720080" y="388514"/>
                    <a:pt x="720080" y="468052"/>
                  </a:cubicBezTo>
                  <a:cubicBezTo>
                    <a:pt x="720080" y="547590"/>
                    <a:pt x="784558" y="612068"/>
                    <a:pt x="864096" y="612068"/>
                  </a:cubicBezTo>
                  <a:cubicBezTo>
                    <a:pt x="890838" y="612068"/>
                    <a:pt x="915878" y="604779"/>
                    <a:pt x="936104" y="589997"/>
                  </a:cubicBezTo>
                  <a:lnTo>
                    <a:pt x="936104" y="780084"/>
                  </a:lnTo>
                  <a:cubicBezTo>
                    <a:pt x="936104" y="866251"/>
                    <a:pt x="866251" y="936104"/>
                    <a:pt x="780084" y="936104"/>
                  </a:cubicBezTo>
                  <a:lnTo>
                    <a:pt x="589997" y="936104"/>
                  </a:lnTo>
                  <a:cubicBezTo>
                    <a:pt x="604779" y="956330"/>
                    <a:pt x="612068" y="981370"/>
                    <a:pt x="612068" y="1008112"/>
                  </a:cubicBezTo>
                  <a:cubicBezTo>
                    <a:pt x="612068" y="1087650"/>
                    <a:pt x="547590" y="1152128"/>
                    <a:pt x="468052" y="1152128"/>
                  </a:cubicBezTo>
                  <a:cubicBezTo>
                    <a:pt x="388514" y="1152128"/>
                    <a:pt x="324036" y="1087650"/>
                    <a:pt x="324036" y="1008112"/>
                  </a:cubicBezTo>
                  <a:cubicBezTo>
                    <a:pt x="324036" y="981370"/>
                    <a:pt x="331325" y="956330"/>
                    <a:pt x="346108" y="936104"/>
                  </a:cubicBezTo>
                  <a:lnTo>
                    <a:pt x="156020" y="936104"/>
                  </a:lnTo>
                  <a:cubicBezTo>
                    <a:pt x="69853" y="936104"/>
                    <a:pt x="0" y="866251"/>
                    <a:pt x="0" y="780084"/>
                  </a:cubicBezTo>
                  <a:lnTo>
                    <a:pt x="0" y="156020"/>
                  </a:lnTo>
                  <a:cubicBezTo>
                    <a:pt x="0" y="69853"/>
                    <a:pt x="69853" y="0"/>
                    <a:pt x="156020" y="0"/>
                  </a:cubicBezTo>
                  <a:close/>
                </a:path>
              </a:pathLst>
            </a:custGeom>
            <a:solidFill>
              <a:srgbClr val="00B0F0"/>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TextBox 13">
            <a:extLst>
              <a:ext uri="{FF2B5EF4-FFF2-40B4-BE49-F238E27FC236}">
                <a16:creationId xmlns:a16="http://schemas.microsoft.com/office/drawing/2014/main" xmlns="" id="{70EBD466-C587-4358-B47B-56D604DA14C9}"/>
              </a:ext>
            </a:extLst>
          </p:cNvPr>
          <p:cNvSpPr txBox="1"/>
          <p:nvPr/>
        </p:nvSpPr>
        <p:spPr>
          <a:xfrm>
            <a:off x="3721927" y="1934855"/>
            <a:ext cx="832867" cy="646331"/>
          </a:xfrm>
          <a:prstGeom prst="rect">
            <a:avLst/>
          </a:prstGeom>
          <a:noFill/>
        </p:spPr>
        <p:txBody>
          <a:bodyPr wrap="square" rtlCol="0" anchor="ctr">
            <a:spAutoFit/>
          </a:bodyPr>
          <a:lstStyle/>
          <a:p>
            <a:pPr algn="ctr"/>
            <a:r>
              <a:rPr lang="en-US" altLang="ko-KR" sz="3600" b="1" dirty="0">
                <a:solidFill>
                  <a:srgbClr val="00B0F0"/>
                </a:solidFill>
                <a:cs typeface="Arial" pitchFamily="34" charset="0"/>
              </a:rPr>
              <a:t>01</a:t>
            </a:r>
            <a:endParaRPr lang="ko-KR" altLang="en-US" sz="3600" b="1" dirty="0">
              <a:solidFill>
                <a:srgbClr val="00B0F0"/>
              </a:solidFill>
              <a:cs typeface="Arial" pitchFamily="34" charset="0"/>
            </a:endParaRPr>
          </a:p>
        </p:txBody>
      </p:sp>
      <p:sp>
        <p:nvSpPr>
          <p:cNvPr id="15" name="TextBox 14">
            <a:extLst>
              <a:ext uri="{FF2B5EF4-FFF2-40B4-BE49-F238E27FC236}">
                <a16:creationId xmlns:a16="http://schemas.microsoft.com/office/drawing/2014/main" xmlns="" id="{30DB82BF-5F93-4A4D-A540-A91CB26F41BB}"/>
              </a:ext>
            </a:extLst>
          </p:cNvPr>
          <p:cNvSpPr txBox="1"/>
          <p:nvPr/>
        </p:nvSpPr>
        <p:spPr>
          <a:xfrm>
            <a:off x="7095356" y="1500948"/>
            <a:ext cx="832867" cy="646331"/>
          </a:xfrm>
          <a:prstGeom prst="rect">
            <a:avLst/>
          </a:prstGeom>
          <a:noFill/>
        </p:spPr>
        <p:txBody>
          <a:bodyPr wrap="square" rtlCol="0" anchor="ctr">
            <a:spAutoFit/>
          </a:bodyPr>
          <a:lstStyle/>
          <a:p>
            <a:pPr algn="ctr"/>
            <a:r>
              <a:rPr lang="en-US" altLang="ko-KR" sz="3600" b="1" dirty="0">
                <a:solidFill>
                  <a:srgbClr val="92D050"/>
                </a:solidFill>
                <a:cs typeface="Arial" pitchFamily="34" charset="0"/>
              </a:rPr>
              <a:t>02</a:t>
            </a:r>
            <a:endParaRPr lang="ko-KR" altLang="en-US" sz="3600" b="1" dirty="0">
              <a:solidFill>
                <a:srgbClr val="92D050"/>
              </a:solidFill>
              <a:cs typeface="Arial" pitchFamily="34" charset="0"/>
            </a:endParaRPr>
          </a:p>
        </p:txBody>
      </p:sp>
      <p:sp>
        <p:nvSpPr>
          <p:cNvPr id="16" name="TextBox 15">
            <a:extLst>
              <a:ext uri="{FF2B5EF4-FFF2-40B4-BE49-F238E27FC236}">
                <a16:creationId xmlns:a16="http://schemas.microsoft.com/office/drawing/2014/main" xmlns="" id="{99D1CA38-65F6-4018-8DAB-5AA4DE65BE74}"/>
              </a:ext>
            </a:extLst>
          </p:cNvPr>
          <p:cNvSpPr txBox="1"/>
          <p:nvPr/>
        </p:nvSpPr>
        <p:spPr>
          <a:xfrm>
            <a:off x="4443482" y="4960748"/>
            <a:ext cx="832867" cy="646331"/>
          </a:xfrm>
          <a:prstGeom prst="rect">
            <a:avLst/>
          </a:prstGeom>
          <a:noFill/>
        </p:spPr>
        <p:txBody>
          <a:bodyPr wrap="square" rtlCol="0" anchor="ctr">
            <a:spAutoFit/>
          </a:bodyPr>
          <a:lstStyle/>
          <a:p>
            <a:pPr algn="ctr"/>
            <a:r>
              <a:rPr lang="en-US" altLang="ko-KR" sz="3600" b="1" dirty="0">
                <a:solidFill>
                  <a:srgbClr val="FF0000"/>
                </a:solidFill>
                <a:cs typeface="Arial" pitchFamily="34" charset="0"/>
              </a:rPr>
              <a:t>03</a:t>
            </a:r>
            <a:endParaRPr lang="ko-KR" altLang="en-US" sz="3600" b="1" dirty="0">
              <a:solidFill>
                <a:srgbClr val="FF0000"/>
              </a:solidFill>
              <a:cs typeface="Arial" pitchFamily="34" charset="0"/>
            </a:endParaRPr>
          </a:p>
        </p:txBody>
      </p:sp>
      <p:sp>
        <p:nvSpPr>
          <p:cNvPr id="17" name="TextBox 16">
            <a:extLst>
              <a:ext uri="{FF2B5EF4-FFF2-40B4-BE49-F238E27FC236}">
                <a16:creationId xmlns:a16="http://schemas.microsoft.com/office/drawing/2014/main" xmlns="" id="{182A561C-66DD-4EA4-8107-08F9DC751ABA}"/>
              </a:ext>
            </a:extLst>
          </p:cNvPr>
          <p:cNvSpPr txBox="1"/>
          <p:nvPr/>
        </p:nvSpPr>
        <p:spPr>
          <a:xfrm>
            <a:off x="7549997" y="3728089"/>
            <a:ext cx="832867" cy="646331"/>
          </a:xfrm>
          <a:prstGeom prst="rect">
            <a:avLst/>
          </a:prstGeom>
          <a:noFill/>
        </p:spPr>
        <p:txBody>
          <a:bodyPr wrap="square" rtlCol="0" anchor="ctr">
            <a:spAutoFit/>
          </a:bodyPr>
          <a:lstStyle/>
          <a:p>
            <a:pPr algn="ctr"/>
            <a:r>
              <a:rPr lang="en-US" altLang="ko-KR" sz="3600" b="1" dirty="0">
                <a:solidFill>
                  <a:srgbClr val="FA9106"/>
                </a:solidFill>
                <a:cs typeface="Arial" pitchFamily="34" charset="0"/>
              </a:rPr>
              <a:t>04</a:t>
            </a:r>
            <a:endParaRPr lang="ko-KR" altLang="en-US" sz="3600" b="1" dirty="0">
              <a:solidFill>
                <a:srgbClr val="FA9106"/>
              </a:solidFill>
              <a:cs typeface="Arial" pitchFamily="34" charset="0"/>
            </a:endParaRPr>
          </a:p>
        </p:txBody>
      </p:sp>
      <p:grpSp>
        <p:nvGrpSpPr>
          <p:cNvPr id="18" name="Group 17">
            <a:extLst>
              <a:ext uri="{FF2B5EF4-FFF2-40B4-BE49-F238E27FC236}">
                <a16:creationId xmlns:a16="http://schemas.microsoft.com/office/drawing/2014/main" xmlns="" id="{6160CF9D-95C0-4A3C-8F0F-BB1FD13355B3}"/>
              </a:ext>
            </a:extLst>
          </p:cNvPr>
          <p:cNvGrpSpPr/>
          <p:nvPr/>
        </p:nvGrpSpPr>
        <p:grpSpPr>
          <a:xfrm>
            <a:off x="7928223" y="1405773"/>
            <a:ext cx="2948586" cy="568591"/>
            <a:chOff x="1487520" y="1254998"/>
            <a:chExt cx="4380624" cy="568591"/>
          </a:xfrm>
        </p:grpSpPr>
        <p:sp>
          <p:nvSpPr>
            <p:cNvPr id="19" name="TextBox 18">
              <a:extLst>
                <a:ext uri="{FF2B5EF4-FFF2-40B4-BE49-F238E27FC236}">
                  <a16:creationId xmlns:a16="http://schemas.microsoft.com/office/drawing/2014/main" xmlns="" id="{13CF657A-4052-46EB-8E57-3B19D2E98EB9}"/>
                </a:ext>
              </a:extLst>
            </p:cNvPr>
            <p:cNvSpPr txBox="1"/>
            <p:nvPr/>
          </p:nvSpPr>
          <p:spPr>
            <a:xfrm>
              <a:off x="1487520" y="1254998"/>
              <a:ext cx="4380624" cy="307777"/>
            </a:xfrm>
            <a:prstGeom prst="rect">
              <a:avLst/>
            </a:prstGeom>
            <a:noFill/>
          </p:spPr>
          <p:txBody>
            <a:bodyPr wrap="square" rtlCol="0" anchor="ctr">
              <a:spAutoFit/>
            </a:bodyPr>
            <a:lstStyle/>
            <a:p>
              <a:endParaRPr lang="es-ES" altLang="ko-KR" sz="1400" b="1">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xmlns="" id="{76D19044-9807-4A8E-A44D-70D273353DBC}"/>
                </a:ext>
              </a:extLst>
            </p:cNvPr>
            <p:cNvSpPr txBox="1"/>
            <p:nvPr/>
          </p:nvSpPr>
          <p:spPr>
            <a:xfrm>
              <a:off x="1487520" y="1515812"/>
              <a:ext cx="4380624" cy="307777"/>
            </a:xfrm>
            <a:prstGeom prst="rect">
              <a:avLst/>
            </a:prstGeom>
            <a:noFill/>
          </p:spPr>
          <p:txBody>
            <a:bodyPr wrap="square" rtlCol="0">
              <a:spAutoFit/>
            </a:bodyPr>
            <a:lstStyle/>
            <a:p>
              <a:r>
                <a:rPr lang="es-ES" altLang="ko-KR" sz="1400" b="1">
                  <a:solidFill>
                    <a:schemeClr val="tx1">
                      <a:lumMod val="75000"/>
                      <a:lumOff val="25000"/>
                    </a:schemeClr>
                  </a:solidFill>
                  <a:cs typeface="Arial" pitchFamily="34" charset="0"/>
                </a:rPr>
                <a:t>Dar resultados</a:t>
              </a:r>
            </a:p>
          </p:txBody>
        </p:sp>
      </p:grpSp>
      <p:grpSp>
        <p:nvGrpSpPr>
          <p:cNvPr id="21" name="Group 20">
            <a:extLst>
              <a:ext uri="{FF2B5EF4-FFF2-40B4-BE49-F238E27FC236}">
                <a16:creationId xmlns:a16="http://schemas.microsoft.com/office/drawing/2014/main" xmlns="" id="{A13263A3-D790-4119-97E0-AF6F602A207E}"/>
              </a:ext>
            </a:extLst>
          </p:cNvPr>
          <p:cNvGrpSpPr/>
          <p:nvPr/>
        </p:nvGrpSpPr>
        <p:grpSpPr>
          <a:xfrm>
            <a:off x="8381671" y="3732544"/>
            <a:ext cx="2948586" cy="999478"/>
            <a:chOff x="1487520" y="1254998"/>
            <a:chExt cx="4380624" cy="999478"/>
          </a:xfrm>
        </p:grpSpPr>
        <p:sp>
          <p:nvSpPr>
            <p:cNvPr id="22" name="TextBox 21">
              <a:extLst>
                <a:ext uri="{FF2B5EF4-FFF2-40B4-BE49-F238E27FC236}">
                  <a16:creationId xmlns:a16="http://schemas.microsoft.com/office/drawing/2014/main" xmlns="" id="{272510F1-8545-4FE8-B52B-B4CD50AC6BEA}"/>
                </a:ext>
              </a:extLst>
            </p:cNvPr>
            <p:cNvSpPr txBox="1"/>
            <p:nvPr/>
          </p:nvSpPr>
          <p:spPr>
            <a:xfrm>
              <a:off x="1487520" y="1254998"/>
              <a:ext cx="4380624" cy="307777"/>
            </a:xfrm>
            <a:prstGeom prst="rect">
              <a:avLst/>
            </a:prstGeom>
            <a:noFill/>
          </p:spPr>
          <p:txBody>
            <a:bodyPr wrap="square" rtlCol="0" anchor="ctr">
              <a:spAutoFit/>
            </a:bodyPr>
            <a:lstStyle/>
            <a:p>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xmlns="" id="{1D55BE99-80F7-400B-B79E-52F10C300D4D}"/>
                </a:ext>
              </a:extLst>
            </p:cNvPr>
            <p:cNvSpPr txBox="1"/>
            <p:nvPr/>
          </p:nvSpPr>
          <p:spPr>
            <a:xfrm>
              <a:off x="1487520" y="1515812"/>
              <a:ext cx="4380624" cy="738664"/>
            </a:xfrm>
            <a:prstGeom prst="rect">
              <a:avLst/>
            </a:prstGeom>
            <a:noFill/>
          </p:spPr>
          <p:txBody>
            <a:bodyPr wrap="square" rtlCol="0">
              <a:spAutoFit/>
            </a:bodyPr>
            <a:lstStyle/>
            <a:p>
              <a:r>
                <a:rPr lang="es-ES" altLang="ko-KR" sz="1400" b="1" dirty="0">
                  <a:solidFill>
                    <a:schemeClr val="tx1">
                      <a:lumMod val="75000"/>
                      <a:lumOff val="25000"/>
                    </a:schemeClr>
                  </a:solidFill>
                  <a:cs typeface="Arial" pitchFamily="34" charset="0"/>
                </a:rPr>
                <a:t>Impulsar la implicación del usuario y mejorar el producto</a:t>
              </a:r>
              <a:endParaRPr lang="ko-KR" altLang="en-US" sz="1400" b="1" dirty="0">
                <a:solidFill>
                  <a:schemeClr val="tx1">
                    <a:lumMod val="75000"/>
                    <a:lumOff val="25000"/>
                  </a:schemeClr>
                </a:solidFill>
                <a:cs typeface="Arial" pitchFamily="34" charset="0"/>
              </a:endParaRPr>
            </a:p>
            <a:p>
              <a:r>
                <a:rPr lang="en-US" altLang="ko-KR" sz="1400" dirty="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grpSp>
      <p:grpSp>
        <p:nvGrpSpPr>
          <p:cNvPr id="24" name="Group 23">
            <a:extLst>
              <a:ext uri="{FF2B5EF4-FFF2-40B4-BE49-F238E27FC236}">
                <a16:creationId xmlns:a16="http://schemas.microsoft.com/office/drawing/2014/main" xmlns="" id="{23E5F1CF-9BE3-4A44-8A6C-E43C826704C5}"/>
              </a:ext>
            </a:extLst>
          </p:cNvPr>
          <p:cNvGrpSpPr/>
          <p:nvPr/>
        </p:nvGrpSpPr>
        <p:grpSpPr>
          <a:xfrm>
            <a:off x="773341" y="1721414"/>
            <a:ext cx="2971887" cy="568591"/>
            <a:chOff x="1487520" y="1254998"/>
            <a:chExt cx="4380624" cy="568591"/>
          </a:xfrm>
        </p:grpSpPr>
        <p:sp>
          <p:nvSpPr>
            <p:cNvPr id="25" name="TextBox 24">
              <a:extLst>
                <a:ext uri="{FF2B5EF4-FFF2-40B4-BE49-F238E27FC236}">
                  <a16:creationId xmlns:a16="http://schemas.microsoft.com/office/drawing/2014/main" xmlns="" id="{B54C67DD-CBEB-4028-89B1-4484BECE127E}"/>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xmlns="" id="{571C55EE-9421-48F9-A382-E26F842D733B}"/>
                </a:ext>
              </a:extLst>
            </p:cNvPr>
            <p:cNvSpPr txBox="1"/>
            <p:nvPr/>
          </p:nvSpPr>
          <p:spPr>
            <a:xfrm>
              <a:off x="1487520" y="1515812"/>
              <a:ext cx="4380624"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Conseguir información </a:t>
              </a:r>
            </a:p>
          </p:txBody>
        </p:sp>
      </p:grpSp>
      <p:grpSp>
        <p:nvGrpSpPr>
          <p:cNvPr id="27" name="Group 26">
            <a:extLst>
              <a:ext uri="{FF2B5EF4-FFF2-40B4-BE49-F238E27FC236}">
                <a16:creationId xmlns:a16="http://schemas.microsoft.com/office/drawing/2014/main" xmlns="" id="{FCF7D916-338D-419A-8520-C3C808468573}"/>
              </a:ext>
            </a:extLst>
          </p:cNvPr>
          <p:cNvGrpSpPr/>
          <p:nvPr/>
        </p:nvGrpSpPr>
        <p:grpSpPr>
          <a:xfrm>
            <a:off x="1469762" y="4865574"/>
            <a:ext cx="2971887" cy="692108"/>
            <a:chOff x="1487520" y="1254998"/>
            <a:chExt cx="4380624" cy="692108"/>
          </a:xfrm>
        </p:grpSpPr>
        <p:sp>
          <p:nvSpPr>
            <p:cNvPr id="28" name="TextBox 27">
              <a:extLst>
                <a:ext uri="{FF2B5EF4-FFF2-40B4-BE49-F238E27FC236}">
                  <a16:creationId xmlns:a16="http://schemas.microsoft.com/office/drawing/2014/main" xmlns="" id="{DADC9887-15A6-49B6-839F-A66B9695CF2C}"/>
                </a:ext>
              </a:extLst>
            </p:cNvPr>
            <p:cNvSpPr txBox="1"/>
            <p:nvPr/>
          </p:nvSpPr>
          <p:spPr>
            <a:xfrm>
              <a:off x="1487520" y="1254998"/>
              <a:ext cx="4380624" cy="307777"/>
            </a:xfrm>
            <a:prstGeom prst="rect">
              <a:avLst/>
            </a:prstGeom>
            <a:noFill/>
          </p:spPr>
          <p:txBody>
            <a:bodyPr wrap="square" rtlCol="0" anchor="ctr">
              <a:spAutoFit/>
            </a:bodyPr>
            <a:lstStyle/>
            <a:p>
              <a:pPr algn="r"/>
              <a:endParaRPr lang="es-ES" altLang="ko-KR" sz="1400" b="1">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xmlns="" id="{1B1834D9-4736-4B12-A9DC-B532AB1E47AF}"/>
                </a:ext>
              </a:extLst>
            </p:cNvPr>
            <p:cNvSpPr txBox="1"/>
            <p:nvPr/>
          </p:nvSpPr>
          <p:spPr>
            <a:xfrm>
              <a:off x="1487520" y="1423886"/>
              <a:ext cx="4380624" cy="523220"/>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Disminuir el tiempo necesario para desarrollar un proyecto o una tarea</a:t>
              </a:r>
            </a:p>
          </p:txBody>
        </p:sp>
      </p:grpSp>
      <p:sp>
        <p:nvSpPr>
          <p:cNvPr id="30" name="Oval 21">
            <a:extLst>
              <a:ext uri="{FF2B5EF4-FFF2-40B4-BE49-F238E27FC236}">
                <a16:creationId xmlns:a16="http://schemas.microsoft.com/office/drawing/2014/main" xmlns="" id="{4535DA48-809F-4B2D-9659-3052AAD75311}"/>
              </a:ext>
            </a:extLst>
          </p:cNvPr>
          <p:cNvSpPr/>
          <p:nvPr/>
        </p:nvSpPr>
        <p:spPr>
          <a:xfrm rot="20700000">
            <a:off x="5941804" y="1830767"/>
            <a:ext cx="438803" cy="384581"/>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Trapezoid 3">
            <a:extLst>
              <a:ext uri="{FF2B5EF4-FFF2-40B4-BE49-F238E27FC236}">
                <a16:creationId xmlns:a16="http://schemas.microsoft.com/office/drawing/2014/main" xmlns="" id="{366818DF-0CBE-4509-954A-F438DB3E5114}"/>
              </a:ext>
            </a:extLst>
          </p:cNvPr>
          <p:cNvSpPr/>
          <p:nvPr/>
        </p:nvSpPr>
        <p:spPr>
          <a:xfrm>
            <a:off x="6567946" y="3351861"/>
            <a:ext cx="390522" cy="3980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Rectangle 15">
            <a:extLst>
              <a:ext uri="{FF2B5EF4-FFF2-40B4-BE49-F238E27FC236}">
                <a16:creationId xmlns:a16="http://schemas.microsoft.com/office/drawing/2014/main" xmlns="" id="{1308E848-7FCD-49BE-99CA-450B9BE699F0}"/>
              </a:ext>
            </a:extLst>
          </p:cNvPr>
          <p:cNvSpPr/>
          <p:nvPr/>
        </p:nvSpPr>
        <p:spPr>
          <a:xfrm rot="14270044">
            <a:off x="5565142" y="4013948"/>
            <a:ext cx="390293" cy="406562"/>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Donut 15">
            <a:extLst>
              <a:ext uri="{FF2B5EF4-FFF2-40B4-BE49-F238E27FC236}">
                <a16:creationId xmlns:a16="http://schemas.microsoft.com/office/drawing/2014/main" xmlns="" id="{A9C59247-B266-4CA7-A572-6B2541F4CF8F}"/>
              </a:ext>
            </a:extLst>
          </p:cNvPr>
          <p:cNvSpPr/>
          <p:nvPr/>
        </p:nvSpPr>
        <p:spPr>
          <a:xfrm>
            <a:off x="4631616" y="2837394"/>
            <a:ext cx="412117" cy="413850"/>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pic>
        <p:nvPicPr>
          <p:cNvPr id="34" name="Marcador de contenido 5">
            <a:extLst>
              <a:ext uri="{FF2B5EF4-FFF2-40B4-BE49-F238E27FC236}">
                <a16:creationId xmlns:a16="http://schemas.microsoft.com/office/drawing/2014/main" xmlns="" id="{ED4F148A-951E-4410-83EE-3C9F983C96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39" name="Imagen 38">
            <a:extLst>
              <a:ext uri="{FF2B5EF4-FFF2-40B4-BE49-F238E27FC236}">
                <a16:creationId xmlns:a16="http://schemas.microsoft.com/office/drawing/2014/main" xmlns="" id="{C609EECE-9A4C-4CD5-AD6B-41C50B8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sp>
        <p:nvSpPr>
          <p:cNvPr id="3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4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41" name="Immagine 4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42"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06770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A16B15-C455-42ED-97A3-BBDCBDB4566C}"/>
              </a:ext>
            </a:extLst>
          </p:cNvPr>
          <p:cNvSpPr>
            <a:spLocks noGrp="1"/>
          </p:cNvSpPr>
          <p:nvPr>
            <p:ph type="title"/>
          </p:nvPr>
        </p:nvSpPr>
        <p:spPr>
          <a:xfrm>
            <a:off x="1704514" y="365126"/>
            <a:ext cx="8886546" cy="915310"/>
          </a:xfrm>
        </p:spPr>
        <p:txBody>
          <a:bodyPr/>
          <a:lstStyle/>
          <a:p>
            <a:pPr algn="ctr"/>
            <a:r>
              <a:rPr lang="es-ES" dirty="0">
                <a:latin typeface="Arial Black" panose="020B0A04020102020204" pitchFamily="34" charset="0"/>
              </a:rPr>
              <a:t>Contenido </a:t>
            </a:r>
          </a:p>
        </p:txBody>
      </p:sp>
      <p:pic>
        <p:nvPicPr>
          <p:cNvPr id="10" name="Marcador de contenido 5">
            <a:extLst>
              <a:ext uri="{FF2B5EF4-FFF2-40B4-BE49-F238E27FC236}">
                <a16:creationId xmlns:a16="http://schemas.microsoft.com/office/drawing/2014/main" xmlns="" id="{CB75E8F4-71EF-48EC-8BC0-297A595CAC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13" name="Imagen 12">
            <a:extLst>
              <a:ext uri="{FF2B5EF4-FFF2-40B4-BE49-F238E27FC236}">
                <a16:creationId xmlns:a16="http://schemas.microsoft.com/office/drawing/2014/main" xmlns="" id="{C3C9ABF2-F30E-464B-A905-FDF4F56B06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grpSp>
        <p:nvGrpSpPr>
          <p:cNvPr id="14" name="Group 7">
            <a:extLst>
              <a:ext uri="{FF2B5EF4-FFF2-40B4-BE49-F238E27FC236}">
                <a16:creationId xmlns:a16="http://schemas.microsoft.com/office/drawing/2014/main" xmlns="" id="{58AF7D32-0083-40E9-80C2-0ACDA24AC126}"/>
              </a:ext>
            </a:extLst>
          </p:cNvPr>
          <p:cNvGrpSpPr/>
          <p:nvPr/>
        </p:nvGrpSpPr>
        <p:grpSpPr>
          <a:xfrm>
            <a:off x="4342629" y="1659373"/>
            <a:ext cx="3429247" cy="3485985"/>
            <a:chOff x="2695632" y="1143777"/>
            <a:chExt cx="3674194" cy="3734977"/>
          </a:xfrm>
        </p:grpSpPr>
        <p:sp>
          <p:nvSpPr>
            <p:cNvPr id="15" name="Oval 3">
              <a:extLst>
                <a:ext uri="{FF2B5EF4-FFF2-40B4-BE49-F238E27FC236}">
                  <a16:creationId xmlns:a16="http://schemas.microsoft.com/office/drawing/2014/main" xmlns="" id="{79C1B9A3-587F-4569-A995-A2D778C886FE}"/>
                </a:ext>
              </a:extLst>
            </p:cNvPr>
            <p:cNvSpPr/>
            <p:nvPr/>
          </p:nvSpPr>
          <p:spPr>
            <a:xfrm>
              <a:off x="3056064" y="1495398"/>
              <a:ext cx="3024336" cy="3024336"/>
            </a:xfrm>
            <a:prstGeom prst="ellipse">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 name="Rectangle 16">
              <a:extLst>
                <a:ext uri="{FF2B5EF4-FFF2-40B4-BE49-F238E27FC236}">
                  <a16:creationId xmlns:a16="http://schemas.microsoft.com/office/drawing/2014/main" xmlns="" id="{6F2F7F3A-7B8E-4939-9447-24C81E745051}"/>
                </a:ext>
              </a:extLst>
            </p:cNvPr>
            <p:cNvSpPr/>
            <p:nvPr/>
          </p:nvSpPr>
          <p:spPr>
            <a:xfrm rot="2700000">
              <a:off x="4174633" y="2301917"/>
              <a:ext cx="787199" cy="1411298"/>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7" name="Oval 4">
              <a:extLst>
                <a:ext uri="{FF2B5EF4-FFF2-40B4-BE49-F238E27FC236}">
                  <a16:creationId xmlns:a16="http://schemas.microsoft.com/office/drawing/2014/main" xmlns="" id="{8EE56A31-C857-4310-94B3-26EDFF8874FC}"/>
                </a:ext>
              </a:extLst>
            </p:cNvPr>
            <p:cNvSpPr/>
            <p:nvPr/>
          </p:nvSpPr>
          <p:spPr>
            <a:xfrm>
              <a:off x="3782659" y="1143777"/>
              <a:ext cx="914400" cy="91439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Oval 8">
              <a:extLst>
                <a:ext uri="{FF2B5EF4-FFF2-40B4-BE49-F238E27FC236}">
                  <a16:creationId xmlns:a16="http://schemas.microsoft.com/office/drawing/2014/main" xmlns="" id="{B7940097-1957-46C7-BC13-F1D6A4EB27DD}"/>
                </a:ext>
              </a:extLst>
            </p:cNvPr>
            <p:cNvSpPr/>
            <p:nvPr/>
          </p:nvSpPr>
          <p:spPr>
            <a:xfrm>
              <a:off x="2695632" y="2552144"/>
              <a:ext cx="914400" cy="914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9" name="Oval 9">
              <a:extLst>
                <a:ext uri="{FF2B5EF4-FFF2-40B4-BE49-F238E27FC236}">
                  <a16:creationId xmlns:a16="http://schemas.microsoft.com/office/drawing/2014/main" xmlns="" id="{FBA1BE96-A419-4D51-BBC8-C56DF5ACA723}"/>
                </a:ext>
              </a:extLst>
            </p:cNvPr>
            <p:cNvSpPr/>
            <p:nvPr/>
          </p:nvSpPr>
          <p:spPr>
            <a:xfrm>
              <a:off x="3592428" y="3964353"/>
              <a:ext cx="914400" cy="9144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Oval 11">
              <a:extLst>
                <a:ext uri="{FF2B5EF4-FFF2-40B4-BE49-F238E27FC236}">
                  <a16:creationId xmlns:a16="http://schemas.microsoft.com/office/drawing/2014/main" xmlns="" id="{43921E46-CA00-4D5C-8CEF-F5D7001A2BA1}"/>
                </a:ext>
              </a:extLst>
            </p:cNvPr>
            <p:cNvSpPr/>
            <p:nvPr/>
          </p:nvSpPr>
          <p:spPr>
            <a:xfrm>
              <a:off x="5455426" y="3265983"/>
              <a:ext cx="914400" cy="914400"/>
            </a:xfrm>
            <a:prstGeom prst="ellipse">
              <a:avLst/>
            </a:pr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Oval 12">
              <a:extLst>
                <a:ext uri="{FF2B5EF4-FFF2-40B4-BE49-F238E27FC236}">
                  <a16:creationId xmlns:a16="http://schemas.microsoft.com/office/drawing/2014/main" xmlns="" id="{66B36C48-624B-41C4-A669-C04870A68F4C}"/>
                </a:ext>
              </a:extLst>
            </p:cNvPr>
            <p:cNvSpPr/>
            <p:nvPr/>
          </p:nvSpPr>
          <p:spPr>
            <a:xfrm>
              <a:off x="5207889" y="1685954"/>
              <a:ext cx="914400" cy="914400"/>
            </a:xfrm>
            <a:prstGeom prst="ellipse">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23" name="Rectangle 30">
            <a:extLst>
              <a:ext uri="{FF2B5EF4-FFF2-40B4-BE49-F238E27FC236}">
                <a16:creationId xmlns:a16="http://schemas.microsoft.com/office/drawing/2014/main" xmlns="" id="{E3050B35-73EC-4D9A-96CD-D8C089595856}"/>
              </a:ext>
            </a:extLst>
          </p:cNvPr>
          <p:cNvSpPr/>
          <p:nvPr/>
        </p:nvSpPr>
        <p:spPr>
          <a:xfrm>
            <a:off x="5622507" y="1891356"/>
            <a:ext cx="319399" cy="31846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5" name="Rectangle 23">
            <a:extLst>
              <a:ext uri="{FF2B5EF4-FFF2-40B4-BE49-F238E27FC236}">
                <a16:creationId xmlns:a16="http://schemas.microsoft.com/office/drawing/2014/main" xmlns="" id="{2AAD3123-E009-46B9-856E-8890E160DBCE}"/>
              </a:ext>
            </a:extLst>
          </p:cNvPr>
          <p:cNvSpPr/>
          <p:nvPr/>
        </p:nvSpPr>
        <p:spPr>
          <a:xfrm>
            <a:off x="6900254" y="2403794"/>
            <a:ext cx="422954" cy="248792"/>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Oval 21">
            <a:extLst>
              <a:ext uri="{FF2B5EF4-FFF2-40B4-BE49-F238E27FC236}">
                <a16:creationId xmlns:a16="http://schemas.microsoft.com/office/drawing/2014/main" xmlns="" id="{91426400-336A-4032-AD9F-3E497C9DC3AD}"/>
              </a:ext>
            </a:extLst>
          </p:cNvPr>
          <p:cNvSpPr>
            <a:spLocks noChangeAspect="1"/>
          </p:cNvSpPr>
          <p:nvPr/>
        </p:nvSpPr>
        <p:spPr>
          <a:xfrm>
            <a:off x="7156285" y="3856061"/>
            <a:ext cx="396750" cy="40006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8" name="Oval 7">
            <a:extLst>
              <a:ext uri="{FF2B5EF4-FFF2-40B4-BE49-F238E27FC236}">
                <a16:creationId xmlns:a16="http://schemas.microsoft.com/office/drawing/2014/main" xmlns="" id="{BC02121C-7833-4960-88F7-A174A9A53BAB}"/>
              </a:ext>
            </a:extLst>
          </p:cNvPr>
          <p:cNvSpPr/>
          <p:nvPr/>
        </p:nvSpPr>
        <p:spPr>
          <a:xfrm>
            <a:off x="3616034" y="394323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9">
            <a:extLst>
              <a:ext uri="{FF2B5EF4-FFF2-40B4-BE49-F238E27FC236}">
                <a16:creationId xmlns:a16="http://schemas.microsoft.com/office/drawing/2014/main" xmlns="" id="{84AAAE5A-2663-4671-B529-4D7127B42A9D}"/>
              </a:ext>
            </a:extLst>
          </p:cNvPr>
          <p:cNvSpPr/>
          <p:nvPr/>
        </p:nvSpPr>
        <p:spPr>
          <a:xfrm>
            <a:off x="4591102" y="3198518"/>
            <a:ext cx="356493" cy="33370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Oval 7">
            <a:extLst>
              <a:ext uri="{FF2B5EF4-FFF2-40B4-BE49-F238E27FC236}">
                <a16:creationId xmlns:a16="http://schemas.microsoft.com/office/drawing/2014/main" xmlns="" id="{110674F9-A890-456D-AB2F-9AA38D430571}"/>
              </a:ext>
            </a:extLst>
          </p:cNvPr>
          <p:cNvSpPr/>
          <p:nvPr/>
        </p:nvSpPr>
        <p:spPr>
          <a:xfrm>
            <a:off x="5415255" y="4511723"/>
            <a:ext cx="378792" cy="37879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31" name="Group 41">
            <a:extLst>
              <a:ext uri="{FF2B5EF4-FFF2-40B4-BE49-F238E27FC236}">
                <a16:creationId xmlns:a16="http://schemas.microsoft.com/office/drawing/2014/main" xmlns="" id="{98F563A6-4C06-40D3-8BBD-A1E4C78689E7}"/>
              </a:ext>
            </a:extLst>
          </p:cNvPr>
          <p:cNvGrpSpPr/>
          <p:nvPr/>
        </p:nvGrpSpPr>
        <p:grpSpPr>
          <a:xfrm>
            <a:off x="3199628" y="1580546"/>
            <a:ext cx="1931192" cy="502356"/>
            <a:chOff x="2113655" y="4300584"/>
            <a:chExt cx="3647460" cy="502356"/>
          </a:xfrm>
        </p:grpSpPr>
        <p:sp>
          <p:nvSpPr>
            <p:cNvPr id="32" name="TextBox 42">
              <a:extLst>
                <a:ext uri="{FF2B5EF4-FFF2-40B4-BE49-F238E27FC236}">
                  <a16:creationId xmlns:a16="http://schemas.microsoft.com/office/drawing/2014/main" xmlns="" id="{11023747-1ACA-4AB4-8257-16FC57DF30D5}"/>
                </a:ext>
              </a:extLst>
            </p:cNvPr>
            <p:cNvSpPr txBox="1"/>
            <p:nvPr/>
          </p:nvSpPr>
          <p:spPr>
            <a:xfrm>
              <a:off x="2113657" y="4495163"/>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Sesiones de trabajo</a:t>
              </a:r>
            </a:p>
          </p:txBody>
        </p:sp>
        <p:sp>
          <p:nvSpPr>
            <p:cNvPr id="33" name="TextBox 43">
              <a:extLst>
                <a:ext uri="{FF2B5EF4-FFF2-40B4-BE49-F238E27FC236}">
                  <a16:creationId xmlns:a16="http://schemas.microsoft.com/office/drawing/2014/main" xmlns="" id="{009B51F2-16A9-4517-AB5C-E1473EDD6478}"/>
                </a:ext>
              </a:extLst>
            </p:cNvPr>
            <p:cNvSpPr txBox="1"/>
            <p:nvPr/>
          </p:nvSpPr>
          <p:spPr>
            <a:xfrm>
              <a:off x="2113655" y="430058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cs typeface="Arial" pitchFamily="34" charset="0"/>
              </a:endParaRPr>
            </a:p>
          </p:txBody>
        </p:sp>
      </p:grpSp>
      <p:grpSp>
        <p:nvGrpSpPr>
          <p:cNvPr id="34" name="Group 44">
            <a:extLst>
              <a:ext uri="{FF2B5EF4-FFF2-40B4-BE49-F238E27FC236}">
                <a16:creationId xmlns:a16="http://schemas.microsoft.com/office/drawing/2014/main" xmlns="" id="{3F6F2AD4-ED82-4B3B-BCE9-9F7C8612043B}"/>
              </a:ext>
            </a:extLst>
          </p:cNvPr>
          <p:cNvGrpSpPr/>
          <p:nvPr/>
        </p:nvGrpSpPr>
        <p:grpSpPr>
          <a:xfrm>
            <a:off x="1720224" y="2863499"/>
            <a:ext cx="2131176" cy="652083"/>
            <a:chOff x="2113659" y="4283314"/>
            <a:chExt cx="4025171" cy="652083"/>
          </a:xfrm>
        </p:grpSpPr>
        <p:sp>
          <p:nvSpPr>
            <p:cNvPr id="35" name="TextBox 45">
              <a:extLst>
                <a:ext uri="{FF2B5EF4-FFF2-40B4-BE49-F238E27FC236}">
                  <a16:creationId xmlns:a16="http://schemas.microsoft.com/office/drawing/2014/main" xmlns="" id="{3474F43C-5794-4362-8DED-69287C384E5A}"/>
                </a:ext>
              </a:extLst>
            </p:cNvPr>
            <p:cNvSpPr txBox="1"/>
            <p:nvPr/>
          </p:nvSpPr>
          <p:spPr>
            <a:xfrm>
              <a:off x="2491372" y="4627620"/>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Entrevista</a:t>
              </a:r>
            </a:p>
          </p:txBody>
        </p:sp>
        <p:sp>
          <p:nvSpPr>
            <p:cNvPr id="36" name="TextBox 46">
              <a:extLst>
                <a:ext uri="{FF2B5EF4-FFF2-40B4-BE49-F238E27FC236}">
                  <a16:creationId xmlns:a16="http://schemas.microsoft.com/office/drawing/2014/main" xmlns="" id="{2437D379-C224-456C-A1C6-524A85DF8338}"/>
                </a:ext>
              </a:extLst>
            </p:cNvPr>
            <p:cNvSpPr txBox="1"/>
            <p:nvPr/>
          </p:nvSpPr>
          <p:spPr>
            <a:xfrm>
              <a:off x="2113659" y="4283314"/>
              <a:ext cx="3647458" cy="307777"/>
            </a:xfrm>
            <a:prstGeom prst="rect">
              <a:avLst/>
            </a:prstGeom>
            <a:noFill/>
          </p:spPr>
          <p:txBody>
            <a:bodyPr wrap="square" rtlCol="0">
              <a:spAutoFit/>
            </a:bodyPr>
            <a:lstStyle/>
            <a:p>
              <a:pPr algn="r"/>
              <a:endParaRPr lang="ko-KR" altLang="en-US" sz="1400" b="1" dirty="0">
                <a:solidFill>
                  <a:schemeClr val="tx1">
                    <a:lumMod val="75000"/>
                    <a:lumOff val="25000"/>
                  </a:schemeClr>
                </a:solidFill>
                <a:cs typeface="Arial" pitchFamily="34" charset="0"/>
              </a:endParaRPr>
            </a:p>
          </p:txBody>
        </p:sp>
      </p:grpSp>
      <p:grpSp>
        <p:nvGrpSpPr>
          <p:cNvPr id="37" name="Group 47">
            <a:extLst>
              <a:ext uri="{FF2B5EF4-FFF2-40B4-BE49-F238E27FC236}">
                <a16:creationId xmlns:a16="http://schemas.microsoft.com/office/drawing/2014/main" xmlns="" id="{3C207080-C2F0-45B1-8996-2965E2ABA955}"/>
              </a:ext>
            </a:extLst>
          </p:cNvPr>
          <p:cNvGrpSpPr/>
          <p:nvPr/>
        </p:nvGrpSpPr>
        <p:grpSpPr>
          <a:xfrm>
            <a:off x="2400214" y="4434405"/>
            <a:ext cx="2560207" cy="825568"/>
            <a:chOff x="2113657" y="4495163"/>
            <a:chExt cx="4835486" cy="825568"/>
          </a:xfrm>
        </p:grpSpPr>
        <p:sp>
          <p:nvSpPr>
            <p:cNvPr id="38" name="TextBox 48">
              <a:extLst>
                <a:ext uri="{FF2B5EF4-FFF2-40B4-BE49-F238E27FC236}">
                  <a16:creationId xmlns:a16="http://schemas.microsoft.com/office/drawing/2014/main" xmlns="" id="{E71A4CC0-A25F-48E3-BEC8-59E3F60EFD4F}"/>
                </a:ext>
              </a:extLst>
            </p:cNvPr>
            <p:cNvSpPr txBox="1"/>
            <p:nvPr/>
          </p:nvSpPr>
          <p:spPr>
            <a:xfrm>
              <a:off x="2113657" y="4495163"/>
              <a:ext cx="3647458" cy="307777"/>
            </a:xfrm>
            <a:prstGeom prst="rect">
              <a:avLst/>
            </a:prstGeom>
            <a:noFill/>
          </p:spPr>
          <p:txBody>
            <a:bodyPr wrap="square" rtlCol="0">
              <a:spAutoFit/>
            </a:bodyPr>
            <a:lstStyle/>
            <a:p>
              <a:pPr algn="r"/>
              <a:endParaRPr lang="en-US" altLang="ko-KR" sz="1400" dirty="0">
                <a:solidFill>
                  <a:schemeClr val="tx1">
                    <a:lumMod val="75000"/>
                    <a:lumOff val="25000"/>
                  </a:schemeClr>
                </a:solidFill>
                <a:cs typeface="Arial" pitchFamily="34" charset="0"/>
              </a:endParaRPr>
            </a:p>
          </p:txBody>
        </p:sp>
        <p:sp>
          <p:nvSpPr>
            <p:cNvPr id="39" name="TextBox 49">
              <a:extLst>
                <a:ext uri="{FF2B5EF4-FFF2-40B4-BE49-F238E27FC236}">
                  <a16:creationId xmlns:a16="http://schemas.microsoft.com/office/drawing/2014/main" xmlns="" id="{E0D99601-B4C8-493D-856D-B3FC79855731}"/>
                </a:ext>
              </a:extLst>
            </p:cNvPr>
            <p:cNvSpPr txBox="1"/>
            <p:nvPr/>
          </p:nvSpPr>
          <p:spPr>
            <a:xfrm>
              <a:off x="3301685" y="5012954"/>
              <a:ext cx="3647458" cy="307777"/>
            </a:xfrm>
            <a:prstGeom prst="rect">
              <a:avLst/>
            </a:prstGeom>
            <a:noFill/>
          </p:spPr>
          <p:txBody>
            <a:bodyPr wrap="square" rtlCol="0">
              <a:spAutoFit/>
            </a:bodyPr>
            <a:lstStyle/>
            <a:p>
              <a:pPr algn="r"/>
              <a:r>
                <a:rPr lang="es-ES" altLang="ko-KR" sz="1400" b="1" dirty="0">
                  <a:solidFill>
                    <a:schemeClr val="tx1">
                      <a:lumMod val="75000"/>
                      <a:lumOff val="25000"/>
                    </a:schemeClr>
                  </a:solidFill>
                  <a:cs typeface="Arial" pitchFamily="34" charset="0"/>
                </a:rPr>
                <a:t>Reunión</a:t>
              </a:r>
            </a:p>
          </p:txBody>
        </p:sp>
      </p:grpSp>
      <p:grpSp>
        <p:nvGrpSpPr>
          <p:cNvPr id="40" name="Group 32">
            <a:extLst>
              <a:ext uri="{FF2B5EF4-FFF2-40B4-BE49-F238E27FC236}">
                <a16:creationId xmlns:a16="http://schemas.microsoft.com/office/drawing/2014/main" xmlns="" id="{A55B3C3B-2763-4106-980C-AD661AC3038E}"/>
              </a:ext>
            </a:extLst>
          </p:cNvPr>
          <p:cNvGrpSpPr/>
          <p:nvPr/>
        </p:nvGrpSpPr>
        <p:grpSpPr>
          <a:xfrm>
            <a:off x="7838148" y="1879914"/>
            <a:ext cx="2108595" cy="2505463"/>
            <a:chOff x="2113657" y="4495163"/>
            <a:chExt cx="3982523" cy="2505463"/>
          </a:xfrm>
        </p:grpSpPr>
        <p:sp>
          <p:nvSpPr>
            <p:cNvPr id="41" name="TextBox 33">
              <a:extLst>
                <a:ext uri="{FF2B5EF4-FFF2-40B4-BE49-F238E27FC236}">
                  <a16:creationId xmlns:a16="http://schemas.microsoft.com/office/drawing/2014/main" xmlns="" id="{60E7BC24-7841-4338-9AA3-15E8929B7BFB}"/>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2" name="TextBox 34">
              <a:extLst>
                <a:ext uri="{FF2B5EF4-FFF2-40B4-BE49-F238E27FC236}">
                  <a16:creationId xmlns:a16="http://schemas.microsoft.com/office/drawing/2014/main" xmlns="" id="{79BA5125-FB7F-452C-B1C0-36F5672ECB49}"/>
                </a:ext>
              </a:extLst>
            </p:cNvPr>
            <p:cNvSpPr txBox="1"/>
            <p:nvPr/>
          </p:nvSpPr>
          <p:spPr>
            <a:xfrm>
              <a:off x="2448722" y="6692849"/>
              <a:ext cx="3647458" cy="307777"/>
            </a:xfrm>
            <a:prstGeom prst="rect">
              <a:avLst/>
            </a:prstGeom>
            <a:noFill/>
          </p:spPr>
          <p:txBody>
            <a:bodyPr wrap="square" rtlCol="0">
              <a:spAutoFit/>
            </a:bodyPr>
            <a:lstStyle/>
            <a:p>
              <a:r>
                <a:rPr lang="es-ES" altLang="ko-KR" sz="1400" b="1" dirty="0">
                  <a:solidFill>
                    <a:schemeClr val="tx1">
                      <a:lumMod val="75000"/>
                      <a:lumOff val="25000"/>
                    </a:schemeClr>
                  </a:solidFill>
                  <a:cs typeface="Arial" pitchFamily="34" charset="0"/>
                </a:rPr>
                <a:t>Talleres formativos</a:t>
              </a:r>
              <a:endParaRPr lang="ko-KR" altLang="en-US" sz="1400" b="1" dirty="0">
                <a:solidFill>
                  <a:schemeClr val="tx1">
                    <a:lumMod val="75000"/>
                    <a:lumOff val="25000"/>
                  </a:schemeClr>
                </a:solidFill>
                <a:cs typeface="Arial" pitchFamily="34" charset="0"/>
              </a:endParaRPr>
            </a:p>
          </p:txBody>
        </p:sp>
      </p:grpSp>
      <p:grpSp>
        <p:nvGrpSpPr>
          <p:cNvPr id="43" name="Group 32">
            <a:extLst>
              <a:ext uri="{FF2B5EF4-FFF2-40B4-BE49-F238E27FC236}">
                <a16:creationId xmlns:a16="http://schemas.microsoft.com/office/drawing/2014/main" xmlns="" id="{E82A1D4C-F8A9-438E-A564-3A98B8171D78}"/>
              </a:ext>
            </a:extLst>
          </p:cNvPr>
          <p:cNvGrpSpPr/>
          <p:nvPr/>
        </p:nvGrpSpPr>
        <p:grpSpPr>
          <a:xfrm>
            <a:off x="7874455" y="2209821"/>
            <a:ext cx="2326076" cy="1510571"/>
            <a:chOff x="1367834" y="3292369"/>
            <a:chExt cx="4393281" cy="1510571"/>
          </a:xfrm>
        </p:grpSpPr>
        <p:sp>
          <p:nvSpPr>
            <p:cNvPr id="44" name="TextBox 33">
              <a:extLst>
                <a:ext uri="{FF2B5EF4-FFF2-40B4-BE49-F238E27FC236}">
                  <a16:creationId xmlns:a16="http://schemas.microsoft.com/office/drawing/2014/main" xmlns="" id="{45F99595-E943-4015-A9E9-E4BACA05FF55}"/>
                </a:ext>
              </a:extLst>
            </p:cNvPr>
            <p:cNvSpPr txBox="1"/>
            <p:nvPr/>
          </p:nvSpPr>
          <p:spPr>
            <a:xfrm>
              <a:off x="2113657" y="4495163"/>
              <a:ext cx="3647458" cy="307777"/>
            </a:xfrm>
            <a:prstGeom prst="rect">
              <a:avLst/>
            </a:prstGeom>
            <a:noFill/>
          </p:spPr>
          <p:txBody>
            <a:bodyPr wrap="square" rtlCol="0">
              <a:spAutoFit/>
            </a:bodyPr>
            <a:lstStyle/>
            <a:p>
              <a:endParaRPr lang="en-US" altLang="ko-KR" sz="1400" dirty="0">
                <a:solidFill>
                  <a:schemeClr val="tx1">
                    <a:lumMod val="75000"/>
                    <a:lumOff val="25000"/>
                  </a:schemeClr>
                </a:solidFill>
                <a:cs typeface="Arial" pitchFamily="34" charset="0"/>
              </a:endParaRPr>
            </a:p>
          </p:txBody>
        </p:sp>
        <p:sp>
          <p:nvSpPr>
            <p:cNvPr id="45" name="TextBox 34">
              <a:extLst>
                <a:ext uri="{FF2B5EF4-FFF2-40B4-BE49-F238E27FC236}">
                  <a16:creationId xmlns:a16="http://schemas.microsoft.com/office/drawing/2014/main" xmlns="" id="{48B05274-47DF-4EA9-8DBB-387F8A61BA77}"/>
                </a:ext>
              </a:extLst>
            </p:cNvPr>
            <p:cNvSpPr txBox="1"/>
            <p:nvPr/>
          </p:nvSpPr>
          <p:spPr>
            <a:xfrm>
              <a:off x="1367834" y="3292369"/>
              <a:ext cx="3647458" cy="307777"/>
            </a:xfrm>
            <a:prstGeom prst="rect">
              <a:avLst/>
            </a:prstGeom>
            <a:noFill/>
          </p:spPr>
          <p:txBody>
            <a:bodyPr wrap="square" rtlCol="0">
              <a:spAutoFit/>
            </a:bodyPr>
            <a:lstStyle/>
            <a:p>
              <a:r>
                <a:rPr lang="es-ES" altLang="ko-KR" sz="1400" b="1" dirty="0">
                  <a:solidFill>
                    <a:schemeClr val="tx1">
                      <a:lumMod val="75000"/>
                      <a:lumOff val="25000"/>
                    </a:schemeClr>
                  </a:solidFill>
                  <a:cs typeface="Arial" pitchFamily="34" charset="0"/>
                </a:rPr>
                <a:t>Dinámicas de grupo</a:t>
              </a:r>
            </a:p>
          </p:txBody>
        </p:sp>
      </p:grpSp>
      <p:sp>
        <p:nvSpPr>
          <p:cNvPr id="46"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4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48" name="Immagine 4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49"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389501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xmlns="" id="{CA8172CA-AC1D-4AF4-8BE4-BC9AF0A8E5F9}"/>
              </a:ext>
            </a:extLst>
          </p:cNvPr>
          <p:cNvSpPr txBox="1">
            <a:spLocks/>
          </p:cNvSpPr>
          <p:nvPr/>
        </p:nvSpPr>
        <p:spPr>
          <a:xfrm>
            <a:off x="3266982" y="348170"/>
            <a:ext cx="5894773" cy="6463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dirty="0">
                <a:latin typeface="Arial Black" panose="020B0A04020102020204" pitchFamily="34" charset="0"/>
              </a:rPr>
              <a:t>Sesiones de trabajo</a:t>
            </a:r>
          </a:p>
        </p:txBody>
      </p:sp>
      <p:grpSp>
        <p:nvGrpSpPr>
          <p:cNvPr id="7" name="Grupo 6">
            <a:extLst>
              <a:ext uri="{FF2B5EF4-FFF2-40B4-BE49-F238E27FC236}">
                <a16:creationId xmlns:a16="http://schemas.microsoft.com/office/drawing/2014/main" xmlns="" id="{C38E6732-66A5-4A66-BC8E-E51211A999B7}"/>
              </a:ext>
            </a:extLst>
          </p:cNvPr>
          <p:cNvGrpSpPr/>
          <p:nvPr/>
        </p:nvGrpSpPr>
        <p:grpSpPr>
          <a:xfrm>
            <a:off x="3575800" y="1611830"/>
            <a:ext cx="5040399" cy="4358323"/>
            <a:chOff x="3517674" y="1437179"/>
            <a:chExt cx="5371440" cy="4598168"/>
          </a:xfrm>
        </p:grpSpPr>
        <p:sp>
          <p:nvSpPr>
            <p:cNvPr id="2" name="Rectangle: Rounded Corners 1">
              <a:extLst>
                <a:ext uri="{FF2B5EF4-FFF2-40B4-BE49-F238E27FC236}">
                  <a16:creationId xmlns:a16="http://schemas.microsoft.com/office/drawing/2014/main" xmlns="" id="{62A0AB7F-7C58-402B-BB9F-36EBA6DED795}"/>
                </a:ext>
              </a:extLst>
            </p:cNvPr>
            <p:cNvSpPr/>
            <p:nvPr/>
          </p:nvSpPr>
          <p:spPr>
            <a:xfrm rot="900000">
              <a:off x="3728207" y="1647712"/>
              <a:ext cx="1873522" cy="1873522"/>
            </a:xfrm>
            <a:prstGeom prst="roundRect">
              <a:avLst/>
            </a:prstGeom>
            <a:solidFill>
              <a:srgbClr val="00B0F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Entrevista</a:t>
              </a:r>
              <a:endParaRPr lang="en-ID" dirty="0">
                <a:solidFill>
                  <a:schemeClr val="bg1"/>
                </a:solidFill>
              </a:endParaRPr>
            </a:p>
          </p:txBody>
        </p:sp>
        <p:sp>
          <p:nvSpPr>
            <p:cNvPr id="18" name="Rectangle: Rounded Corners 17">
              <a:extLst>
                <a:ext uri="{FF2B5EF4-FFF2-40B4-BE49-F238E27FC236}">
                  <a16:creationId xmlns:a16="http://schemas.microsoft.com/office/drawing/2014/main" xmlns="" id="{D5FBA2A8-1D2F-4978-BE91-92B8711B0CB9}"/>
                </a:ext>
              </a:extLst>
            </p:cNvPr>
            <p:cNvSpPr/>
            <p:nvPr/>
          </p:nvSpPr>
          <p:spPr>
            <a:xfrm rot="900000">
              <a:off x="6827007" y="1647712"/>
              <a:ext cx="1873522" cy="1873522"/>
            </a:xfrm>
            <a:prstGeom prst="roundRect">
              <a:avLst/>
            </a:prstGeom>
            <a:solidFill>
              <a:srgbClr val="92D05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Reunión</a:t>
              </a:r>
              <a:endParaRPr lang="en-ID" dirty="0">
                <a:solidFill>
                  <a:schemeClr val="bg1"/>
                </a:solidFill>
              </a:endParaRPr>
            </a:p>
          </p:txBody>
        </p:sp>
        <p:sp>
          <p:nvSpPr>
            <p:cNvPr id="26" name="Rectangle: Rounded Corners 25">
              <a:extLst>
                <a:ext uri="{FF2B5EF4-FFF2-40B4-BE49-F238E27FC236}">
                  <a16:creationId xmlns:a16="http://schemas.microsoft.com/office/drawing/2014/main" xmlns="" id="{93A6224B-FC4B-4932-9034-347D3B684F1F}"/>
                </a:ext>
              </a:extLst>
            </p:cNvPr>
            <p:cNvSpPr/>
            <p:nvPr/>
          </p:nvSpPr>
          <p:spPr>
            <a:xfrm rot="20700000" flipH="1">
              <a:off x="3706259" y="4161825"/>
              <a:ext cx="1873522" cy="1873522"/>
            </a:xfrm>
            <a:prstGeom prst="roundRect">
              <a:avLst/>
            </a:prstGeom>
            <a:solidFill>
              <a:srgbClr val="FA9106"/>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800" dirty="0">
                  <a:solidFill>
                    <a:schemeClr val="bg1"/>
                  </a:solidFill>
                </a:rPr>
                <a:t>Dinámicas de grupo</a:t>
              </a:r>
            </a:p>
          </p:txBody>
        </p:sp>
        <p:sp>
          <p:nvSpPr>
            <p:cNvPr id="28" name="Rectangle: Rounded Corners 27">
              <a:extLst>
                <a:ext uri="{FF2B5EF4-FFF2-40B4-BE49-F238E27FC236}">
                  <a16:creationId xmlns:a16="http://schemas.microsoft.com/office/drawing/2014/main" xmlns="" id="{DD82DD54-CF8B-460D-8DE2-EB8D28876301}"/>
                </a:ext>
              </a:extLst>
            </p:cNvPr>
            <p:cNvSpPr/>
            <p:nvPr/>
          </p:nvSpPr>
          <p:spPr>
            <a:xfrm rot="20700000" flipH="1">
              <a:off x="6805059" y="4161825"/>
              <a:ext cx="1873522" cy="1873522"/>
            </a:xfrm>
            <a:prstGeom prst="roundRect">
              <a:avLst/>
            </a:prstGeom>
            <a:solidFill>
              <a:srgbClr val="FF0000"/>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dirty="0">
                <a:solidFill>
                  <a:schemeClr val="bg1"/>
                </a:solidFill>
              </a:endParaRPr>
            </a:p>
            <a:p>
              <a:pPr algn="ctr"/>
              <a:r>
                <a:rPr lang="es-ES" sz="1800" dirty="0">
                  <a:solidFill>
                    <a:schemeClr val="bg1"/>
                  </a:solidFill>
                </a:rPr>
                <a:t>Talleres formativos</a:t>
              </a:r>
            </a:p>
            <a:p>
              <a:pPr algn="ctr"/>
              <a:endParaRPr lang="es-ES" sz="1800" dirty="0">
                <a:solidFill>
                  <a:schemeClr val="bg1"/>
                </a:solidFill>
              </a:endParaRPr>
            </a:p>
            <a:p>
              <a:pPr algn="ctr"/>
              <a:endParaRPr lang="en-ID" dirty="0"/>
            </a:p>
          </p:txBody>
        </p:sp>
        <p:sp>
          <p:nvSpPr>
            <p:cNvPr id="3" name="Oval 2">
              <a:extLst>
                <a:ext uri="{FF2B5EF4-FFF2-40B4-BE49-F238E27FC236}">
                  <a16:creationId xmlns:a16="http://schemas.microsoft.com/office/drawing/2014/main" xmlns="" id="{55AFCE57-D095-448D-AA8F-5826BD810AC3}"/>
                </a:ext>
              </a:extLst>
            </p:cNvPr>
            <p:cNvSpPr/>
            <p:nvPr/>
          </p:nvSpPr>
          <p:spPr>
            <a:xfrm>
              <a:off x="3517674" y="1437179"/>
              <a:ext cx="628650" cy="62865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a:t>
              </a:r>
              <a:endParaRPr lang="en-ID" dirty="0"/>
            </a:p>
          </p:txBody>
        </p:sp>
        <p:sp>
          <p:nvSpPr>
            <p:cNvPr id="14" name="Oval 13">
              <a:extLst>
                <a:ext uri="{FF2B5EF4-FFF2-40B4-BE49-F238E27FC236}">
                  <a16:creationId xmlns:a16="http://schemas.microsoft.com/office/drawing/2014/main" xmlns="" id="{33C26BDF-0D5A-44D1-9456-BBDBC3424BBA}"/>
                </a:ext>
              </a:extLst>
            </p:cNvPr>
            <p:cNvSpPr/>
            <p:nvPr/>
          </p:nvSpPr>
          <p:spPr>
            <a:xfrm>
              <a:off x="6616474" y="1437179"/>
              <a:ext cx="628650" cy="628650"/>
            </a:xfrm>
            <a:prstGeom prst="ellipse">
              <a:avLst/>
            </a:prstGeom>
            <a:solidFill>
              <a:srgbClr val="92D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a:t>
              </a:r>
              <a:endParaRPr lang="en-ID" dirty="0"/>
            </a:p>
          </p:txBody>
        </p:sp>
        <p:sp>
          <p:nvSpPr>
            <p:cNvPr id="16" name="Oval 15">
              <a:extLst>
                <a:ext uri="{FF2B5EF4-FFF2-40B4-BE49-F238E27FC236}">
                  <a16:creationId xmlns:a16="http://schemas.microsoft.com/office/drawing/2014/main" xmlns="" id="{B5A5F9ED-9458-4496-A6E9-CB70AA7137B9}"/>
                </a:ext>
              </a:extLst>
            </p:cNvPr>
            <p:cNvSpPr/>
            <p:nvPr/>
          </p:nvSpPr>
          <p:spPr>
            <a:xfrm>
              <a:off x="5161664" y="3951292"/>
              <a:ext cx="628650" cy="628650"/>
            </a:xfrm>
            <a:prstGeom prst="ellipse">
              <a:avLst/>
            </a:prstGeom>
            <a:solidFill>
              <a:srgbClr val="FA910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a:t>
              </a:r>
              <a:endParaRPr lang="en-ID" dirty="0"/>
            </a:p>
          </p:txBody>
        </p:sp>
        <p:sp>
          <p:nvSpPr>
            <p:cNvPr id="17" name="Oval 16">
              <a:extLst>
                <a:ext uri="{FF2B5EF4-FFF2-40B4-BE49-F238E27FC236}">
                  <a16:creationId xmlns:a16="http://schemas.microsoft.com/office/drawing/2014/main" xmlns="" id="{E833FCFA-7808-44FE-BCBA-A845C9588E0D}"/>
                </a:ext>
              </a:extLst>
            </p:cNvPr>
            <p:cNvSpPr/>
            <p:nvPr/>
          </p:nvSpPr>
          <p:spPr>
            <a:xfrm>
              <a:off x="8260464" y="3951292"/>
              <a:ext cx="628650" cy="628650"/>
            </a:xfrm>
            <a:prstGeom prst="ellips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a:t>
              </a:r>
              <a:endParaRPr lang="en-ID" dirty="0"/>
            </a:p>
          </p:txBody>
        </p:sp>
      </p:grpSp>
      <p:pic>
        <p:nvPicPr>
          <p:cNvPr id="20" name="Imagen 19">
            <a:extLst>
              <a:ext uri="{FF2B5EF4-FFF2-40B4-BE49-F238E27FC236}">
                <a16:creationId xmlns:a16="http://schemas.microsoft.com/office/drawing/2014/main" xmlns="" id="{60AA52F2-BE10-404A-8A9C-57687685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21" name="Marcador de contenido 5">
            <a:extLst>
              <a:ext uri="{FF2B5EF4-FFF2-40B4-BE49-F238E27FC236}">
                <a16:creationId xmlns:a16="http://schemas.microsoft.com/office/drawing/2014/main" xmlns="" id="{92052331-B36E-4630-9811-C6539B6462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25" name="CuadroTexto 24">
            <a:extLst>
              <a:ext uri="{FF2B5EF4-FFF2-40B4-BE49-F238E27FC236}">
                <a16:creationId xmlns:a16="http://schemas.microsoft.com/office/drawing/2014/main" xmlns="" id="{CA9485DC-74A7-4043-8740-8D7451B5BF4B}"/>
              </a:ext>
            </a:extLst>
          </p:cNvPr>
          <p:cNvSpPr txBox="1"/>
          <p:nvPr/>
        </p:nvSpPr>
        <p:spPr>
          <a:xfrm>
            <a:off x="758538" y="1099069"/>
            <a:ext cx="8013654" cy="369332"/>
          </a:xfrm>
          <a:prstGeom prst="rect">
            <a:avLst/>
          </a:prstGeom>
          <a:noFill/>
        </p:spPr>
        <p:txBody>
          <a:bodyPr wrap="square">
            <a:spAutoFit/>
          </a:bodyPr>
          <a:lstStyle/>
          <a:p>
            <a:pPr marL="0" indent="0">
              <a:buFont typeface="Arial" panose="020B0604020202020204" pitchFamily="34" charset="0"/>
              <a:buNone/>
            </a:pPr>
            <a:r>
              <a:rPr lang="es-ES" sz="1800" dirty="0"/>
              <a:t>Las sesiones de trabajo pueden desarrollarse </a:t>
            </a:r>
            <a:r>
              <a:rPr lang="es-ES" dirty="0"/>
              <a:t>de</a:t>
            </a:r>
            <a:r>
              <a:rPr lang="es-ES" sz="1800" dirty="0"/>
              <a:t> diferentes formas, por ejemplo: </a:t>
            </a:r>
          </a:p>
        </p:txBody>
      </p:sp>
      <p:sp>
        <p:nvSpPr>
          <p:cNvPr id="19"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22"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27" name="Immagine 2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29"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219990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그룹 3">
            <a:extLst>
              <a:ext uri="{FF2B5EF4-FFF2-40B4-BE49-F238E27FC236}">
                <a16:creationId xmlns:a16="http://schemas.microsoft.com/office/drawing/2014/main" xmlns="" id="{4A381888-C6EC-43CD-AFBB-E5C1CB0A89E3}"/>
              </a:ext>
            </a:extLst>
          </p:cNvPr>
          <p:cNvGrpSpPr/>
          <p:nvPr/>
        </p:nvGrpSpPr>
        <p:grpSpPr>
          <a:xfrm>
            <a:off x="6954509" y="1408170"/>
            <a:ext cx="4308562" cy="4647381"/>
            <a:chOff x="7334031" y="1957604"/>
            <a:chExt cx="3874720" cy="4179423"/>
          </a:xfrm>
        </p:grpSpPr>
        <p:sp>
          <p:nvSpPr>
            <p:cNvPr id="29" name="Isosceles Triangle 1">
              <a:extLst>
                <a:ext uri="{FF2B5EF4-FFF2-40B4-BE49-F238E27FC236}">
                  <a16:creationId xmlns:a16="http://schemas.microsoft.com/office/drawing/2014/main" xmlns="" id="{F7CE0B50-C9F8-4259-9CA5-D4D3D0398600}"/>
                </a:ext>
              </a:extLst>
            </p:cNvPr>
            <p:cNvSpPr/>
            <p:nvPr/>
          </p:nvSpPr>
          <p:spPr>
            <a:xfrm>
              <a:off x="7334031" y="4888932"/>
              <a:ext cx="1941697" cy="1248095"/>
            </a:xfrm>
            <a:custGeom>
              <a:avLst/>
              <a:gdLst/>
              <a:ahLst/>
              <a:cxnLst/>
              <a:rect l="l" t="t" r="r" b="b"/>
              <a:pathLst>
                <a:path w="1512168" h="972000">
                  <a:moveTo>
                    <a:pt x="504056" y="0"/>
                  </a:moveTo>
                  <a:lnTo>
                    <a:pt x="1512168" y="0"/>
                  </a:lnTo>
                  <a:lnTo>
                    <a:pt x="1512168" y="972000"/>
                  </a:lnTo>
                  <a:lnTo>
                    <a:pt x="0" y="972000"/>
                  </a:lnTo>
                  <a:close/>
                </a:path>
              </a:pathLst>
            </a:cu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0" name="Rectangle 16">
              <a:extLst>
                <a:ext uri="{FF2B5EF4-FFF2-40B4-BE49-F238E27FC236}">
                  <a16:creationId xmlns:a16="http://schemas.microsoft.com/office/drawing/2014/main" xmlns="" id="{9986D70A-86E3-47DF-9673-CC7D8D37C244}"/>
                </a:ext>
              </a:extLst>
            </p:cNvPr>
            <p:cNvSpPr/>
            <p:nvPr/>
          </p:nvSpPr>
          <p:spPr>
            <a:xfrm rot="19800000">
              <a:off x="8184184" y="1957604"/>
              <a:ext cx="1294465" cy="1600904"/>
            </a:xfrm>
            <a:custGeom>
              <a:avLst/>
              <a:gdLst/>
              <a:ahLst/>
              <a:cxnLst/>
              <a:rect l="l" t="t" r="r" b="b"/>
              <a:pathLst>
                <a:path w="1294465" h="1600904">
                  <a:moveTo>
                    <a:pt x="647233" y="0"/>
                  </a:moveTo>
                  <a:lnTo>
                    <a:pt x="1294465" y="1248095"/>
                  </a:lnTo>
                  <a:lnTo>
                    <a:pt x="730978" y="1248095"/>
                  </a:lnTo>
                  <a:cubicBezTo>
                    <a:pt x="732008" y="1357299"/>
                    <a:pt x="814164" y="1343408"/>
                    <a:pt x="825235" y="1451213"/>
                  </a:cubicBezTo>
                  <a:cubicBezTo>
                    <a:pt x="824578" y="1543844"/>
                    <a:pt x="757290" y="1593445"/>
                    <a:pt x="652160" y="1600904"/>
                  </a:cubicBezTo>
                  <a:cubicBezTo>
                    <a:pt x="563856" y="1598932"/>
                    <a:pt x="475031" y="1557072"/>
                    <a:pt x="469230" y="1479280"/>
                  </a:cubicBezTo>
                  <a:cubicBezTo>
                    <a:pt x="469784" y="1377606"/>
                    <a:pt x="572108" y="1350747"/>
                    <a:pt x="560674" y="1248095"/>
                  </a:cubicBezTo>
                  <a:lnTo>
                    <a:pt x="0" y="124809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1" name="Isosceles Triangle 4">
              <a:extLst>
                <a:ext uri="{FF2B5EF4-FFF2-40B4-BE49-F238E27FC236}">
                  <a16:creationId xmlns:a16="http://schemas.microsoft.com/office/drawing/2014/main" xmlns="" id="{A590E6A2-8397-440E-91A6-A16558EB0A5F}"/>
                </a:ext>
              </a:extLst>
            </p:cNvPr>
            <p:cNvSpPr/>
            <p:nvPr/>
          </p:nvSpPr>
          <p:spPr>
            <a:xfrm>
              <a:off x="7991235" y="3640053"/>
              <a:ext cx="1294465" cy="1583028"/>
            </a:xfrm>
            <a:custGeom>
              <a:avLst/>
              <a:gdLst/>
              <a:ahLst/>
              <a:cxnLst/>
              <a:rect l="l" t="t" r="r" b="b"/>
              <a:pathLst>
                <a:path w="1294465" h="1583028">
                  <a:moveTo>
                    <a:pt x="647233" y="0"/>
                  </a:moveTo>
                  <a:lnTo>
                    <a:pt x="1207846" y="0"/>
                  </a:lnTo>
                  <a:cubicBezTo>
                    <a:pt x="1221046" y="104799"/>
                    <a:pt x="1117021" y="131256"/>
                    <a:pt x="1116463" y="233773"/>
                  </a:cubicBezTo>
                  <a:cubicBezTo>
                    <a:pt x="1122156" y="310112"/>
                    <a:pt x="1207800" y="351849"/>
                    <a:pt x="1294465" y="354722"/>
                  </a:cubicBezTo>
                  <a:lnTo>
                    <a:pt x="1294465" y="1248095"/>
                  </a:lnTo>
                  <a:lnTo>
                    <a:pt x="732378" y="1248095"/>
                  </a:lnTo>
                  <a:cubicBezTo>
                    <a:pt x="741388" y="1338213"/>
                    <a:pt x="814812" y="1331847"/>
                    <a:pt x="825235" y="1433338"/>
                  </a:cubicBezTo>
                  <a:cubicBezTo>
                    <a:pt x="824578" y="1525968"/>
                    <a:pt x="757290" y="1575569"/>
                    <a:pt x="652160" y="1583028"/>
                  </a:cubicBezTo>
                  <a:cubicBezTo>
                    <a:pt x="563856" y="1581056"/>
                    <a:pt x="475032" y="1539196"/>
                    <a:pt x="469230" y="1461404"/>
                  </a:cubicBezTo>
                  <a:cubicBezTo>
                    <a:pt x="469751" y="1365932"/>
                    <a:pt x="560004" y="1336426"/>
                    <a:pt x="561088" y="1248095"/>
                  </a:cubicBezTo>
                  <a:lnTo>
                    <a:pt x="0" y="1248095"/>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2" name="Isosceles Triangle 4">
              <a:extLst>
                <a:ext uri="{FF2B5EF4-FFF2-40B4-BE49-F238E27FC236}">
                  <a16:creationId xmlns:a16="http://schemas.microsoft.com/office/drawing/2014/main" xmlns="" id="{9F49F21F-B291-4F97-A98A-476F95E94E59}"/>
                </a:ext>
              </a:extLst>
            </p:cNvPr>
            <p:cNvSpPr/>
            <p:nvPr/>
          </p:nvSpPr>
          <p:spPr>
            <a:xfrm flipH="1">
              <a:off x="8950381" y="3640054"/>
              <a:ext cx="1614390" cy="1248095"/>
            </a:xfrm>
            <a:custGeom>
              <a:avLst/>
              <a:gdLst/>
              <a:ahLst/>
              <a:cxnLst/>
              <a:rect l="l" t="t" r="r" b="b"/>
              <a:pathLst>
                <a:path w="1614390" h="1248095">
                  <a:moveTo>
                    <a:pt x="1206748" y="0"/>
                  </a:moveTo>
                  <a:lnTo>
                    <a:pt x="647233" y="0"/>
                  </a:lnTo>
                  <a:lnTo>
                    <a:pt x="0" y="1248095"/>
                  </a:lnTo>
                  <a:lnTo>
                    <a:pt x="1294465" y="1248095"/>
                  </a:lnTo>
                  <a:lnTo>
                    <a:pt x="1294465" y="710919"/>
                  </a:lnTo>
                  <a:cubicBezTo>
                    <a:pt x="1369199" y="726645"/>
                    <a:pt x="1369193" y="792243"/>
                    <a:pt x="1464699" y="802051"/>
                  </a:cubicBezTo>
                  <a:cubicBezTo>
                    <a:pt x="1557329" y="801393"/>
                    <a:pt x="1606931" y="734105"/>
                    <a:pt x="1614390" y="628975"/>
                  </a:cubicBezTo>
                  <a:cubicBezTo>
                    <a:pt x="1612417" y="540671"/>
                    <a:pt x="1570557" y="451847"/>
                    <a:pt x="1492766" y="446046"/>
                  </a:cubicBezTo>
                  <a:cubicBezTo>
                    <a:pt x="1402925" y="446535"/>
                    <a:pt x="1371498" y="526484"/>
                    <a:pt x="1294465" y="537352"/>
                  </a:cubicBezTo>
                  <a:lnTo>
                    <a:pt x="1294465" y="354151"/>
                  </a:lnTo>
                  <a:lnTo>
                    <a:pt x="1285364" y="355396"/>
                  </a:lnTo>
                  <a:cubicBezTo>
                    <a:pt x="1180234" y="347937"/>
                    <a:pt x="1112946" y="298336"/>
                    <a:pt x="1112288" y="205706"/>
                  </a:cubicBezTo>
                  <a:cubicBezTo>
                    <a:pt x="1123447" y="97055"/>
                    <a:pt x="1206810" y="112018"/>
                    <a:pt x="120674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Isosceles Triangle 1">
              <a:extLst>
                <a:ext uri="{FF2B5EF4-FFF2-40B4-BE49-F238E27FC236}">
                  <a16:creationId xmlns:a16="http://schemas.microsoft.com/office/drawing/2014/main" xmlns="" id="{32C573E5-FEA7-4E60-A530-5C1C8FD820BD}"/>
                </a:ext>
              </a:extLst>
            </p:cNvPr>
            <p:cNvSpPr/>
            <p:nvPr/>
          </p:nvSpPr>
          <p:spPr>
            <a:xfrm flipH="1">
              <a:off x="8918552" y="4545736"/>
              <a:ext cx="2290199" cy="1580780"/>
            </a:xfrm>
            <a:custGeom>
              <a:avLst/>
              <a:gdLst/>
              <a:ahLst/>
              <a:cxnLst/>
              <a:rect l="l" t="t" r="r" b="b"/>
              <a:pathLst>
                <a:path w="2290199" h="1580780">
                  <a:moveTo>
                    <a:pt x="1339903" y="0"/>
                  </a:moveTo>
                  <a:cubicBezTo>
                    <a:pt x="1251599" y="1972"/>
                    <a:pt x="1162775" y="43832"/>
                    <a:pt x="1156973" y="121624"/>
                  </a:cubicBezTo>
                  <a:cubicBezTo>
                    <a:pt x="1157489" y="216276"/>
                    <a:pt x="1246203" y="246090"/>
                    <a:pt x="1248883" y="332684"/>
                  </a:cubicBezTo>
                  <a:lnTo>
                    <a:pt x="647233" y="332684"/>
                  </a:lnTo>
                  <a:lnTo>
                    <a:pt x="0" y="1580780"/>
                  </a:lnTo>
                  <a:lnTo>
                    <a:pt x="1941698" y="1580780"/>
                  </a:lnTo>
                  <a:lnTo>
                    <a:pt x="1941698" y="1040816"/>
                  </a:lnTo>
                  <a:cubicBezTo>
                    <a:pt x="2046243" y="1043701"/>
                    <a:pt x="2034149" y="1123813"/>
                    <a:pt x="2140508" y="1134736"/>
                  </a:cubicBezTo>
                  <a:cubicBezTo>
                    <a:pt x="2233138" y="1134078"/>
                    <a:pt x="2282740" y="1066790"/>
                    <a:pt x="2290199" y="961660"/>
                  </a:cubicBezTo>
                  <a:cubicBezTo>
                    <a:pt x="2288226" y="873356"/>
                    <a:pt x="2246366" y="784532"/>
                    <a:pt x="2168575" y="778731"/>
                  </a:cubicBezTo>
                  <a:cubicBezTo>
                    <a:pt x="2068337" y="779277"/>
                    <a:pt x="2040816" y="878736"/>
                    <a:pt x="1941698" y="870274"/>
                  </a:cubicBezTo>
                  <a:lnTo>
                    <a:pt x="1941698" y="332684"/>
                  </a:lnTo>
                  <a:lnTo>
                    <a:pt x="1420297" y="332684"/>
                  </a:lnTo>
                  <a:cubicBezTo>
                    <a:pt x="1430362" y="244914"/>
                    <a:pt x="1502643" y="250328"/>
                    <a:pt x="1512978" y="149690"/>
                  </a:cubicBezTo>
                  <a:cubicBezTo>
                    <a:pt x="1512321" y="57060"/>
                    <a:pt x="1445033" y="7459"/>
                    <a:pt x="1339903" y="0"/>
                  </a:cubicBezTo>
                  <a:close/>
                </a:path>
              </a:pathLst>
            </a:custGeom>
            <a:solidFill>
              <a:srgbClr val="69116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4" name="TextBox 33">
              <a:extLst>
                <a:ext uri="{FF2B5EF4-FFF2-40B4-BE49-F238E27FC236}">
                  <a16:creationId xmlns:a16="http://schemas.microsoft.com/office/drawing/2014/main" xmlns="" id="{ADFD18C3-EC3E-416C-9324-DA7FDDA63898}"/>
                </a:ext>
              </a:extLst>
            </p:cNvPr>
            <p:cNvSpPr txBox="1"/>
            <p:nvPr/>
          </p:nvSpPr>
          <p:spPr>
            <a:xfrm rot="19822586">
              <a:off x="8644241" y="2525710"/>
              <a:ext cx="389519" cy="525892"/>
            </a:xfrm>
            <a:prstGeom prst="rect">
              <a:avLst/>
            </a:prstGeom>
            <a:noFill/>
          </p:spPr>
          <p:txBody>
            <a:bodyPr wrap="none" rtlCol="0">
              <a:spAutoFit/>
            </a:bodyPr>
            <a:lstStyle/>
            <a:p>
              <a:r>
                <a:rPr lang="en-US" altLang="ko-KR" sz="3200" b="1" dirty="0">
                  <a:solidFill>
                    <a:schemeClr val="bg1"/>
                  </a:solidFill>
                  <a:cs typeface="Arial" pitchFamily="34" charset="0"/>
                </a:rPr>
                <a:t>A</a:t>
              </a:r>
              <a:endParaRPr lang="ko-KR" altLang="en-US" sz="3200" b="1" dirty="0">
                <a:solidFill>
                  <a:schemeClr val="bg1"/>
                </a:solidFill>
                <a:cs typeface="Arial" pitchFamily="34" charset="0"/>
              </a:endParaRPr>
            </a:p>
          </p:txBody>
        </p:sp>
        <p:sp>
          <p:nvSpPr>
            <p:cNvPr id="35" name="TextBox 34">
              <a:extLst>
                <a:ext uri="{FF2B5EF4-FFF2-40B4-BE49-F238E27FC236}">
                  <a16:creationId xmlns:a16="http://schemas.microsoft.com/office/drawing/2014/main" xmlns="" id="{F4DD6382-D1AD-4B89-88A4-157F92C4CE01}"/>
                </a:ext>
              </a:extLst>
            </p:cNvPr>
            <p:cNvSpPr txBox="1"/>
            <p:nvPr/>
          </p:nvSpPr>
          <p:spPr>
            <a:xfrm>
              <a:off x="8397907" y="4005065"/>
              <a:ext cx="373660" cy="525892"/>
            </a:xfrm>
            <a:prstGeom prst="rect">
              <a:avLst/>
            </a:prstGeom>
            <a:noFill/>
          </p:spPr>
          <p:txBody>
            <a:bodyPr wrap="none" rtlCol="0">
              <a:spAutoFit/>
            </a:bodyPr>
            <a:lstStyle/>
            <a:p>
              <a:r>
                <a:rPr lang="en-US" altLang="ko-KR" sz="3200" b="1" dirty="0">
                  <a:solidFill>
                    <a:schemeClr val="bg1"/>
                  </a:solidFill>
                  <a:cs typeface="Arial" pitchFamily="34" charset="0"/>
                </a:rPr>
                <a:t>B</a:t>
              </a:r>
              <a:endParaRPr lang="ko-KR" altLang="en-US" sz="3200" b="1" dirty="0">
                <a:solidFill>
                  <a:schemeClr val="bg1"/>
                </a:solidFill>
                <a:cs typeface="Arial" pitchFamily="34" charset="0"/>
              </a:endParaRPr>
            </a:p>
          </p:txBody>
        </p:sp>
        <p:sp>
          <p:nvSpPr>
            <p:cNvPr id="36" name="TextBox 35">
              <a:extLst>
                <a:ext uri="{FF2B5EF4-FFF2-40B4-BE49-F238E27FC236}">
                  <a16:creationId xmlns:a16="http://schemas.microsoft.com/office/drawing/2014/main" xmlns="" id="{F2F01800-1AA8-4CDD-802B-3002C4B32990}"/>
                </a:ext>
              </a:extLst>
            </p:cNvPr>
            <p:cNvSpPr txBox="1"/>
            <p:nvPr/>
          </p:nvSpPr>
          <p:spPr>
            <a:xfrm>
              <a:off x="9516965" y="4005065"/>
              <a:ext cx="362128" cy="525892"/>
            </a:xfrm>
            <a:prstGeom prst="rect">
              <a:avLst/>
            </a:prstGeom>
            <a:noFill/>
          </p:spPr>
          <p:txBody>
            <a:bodyPr wrap="none" rtlCol="0">
              <a:spAutoFit/>
            </a:bodyPr>
            <a:lstStyle/>
            <a:p>
              <a:r>
                <a:rPr lang="en-US" altLang="ko-KR" sz="3200" b="1" dirty="0">
                  <a:solidFill>
                    <a:schemeClr val="bg1"/>
                  </a:solidFill>
                  <a:cs typeface="Arial" pitchFamily="34" charset="0"/>
                </a:rPr>
                <a:t>C</a:t>
              </a:r>
              <a:endParaRPr lang="ko-KR" altLang="en-US" sz="3200" b="1" dirty="0">
                <a:solidFill>
                  <a:schemeClr val="bg1"/>
                </a:solidFill>
                <a:cs typeface="Arial" pitchFamily="34" charset="0"/>
              </a:endParaRPr>
            </a:p>
          </p:txBody>
        </p:sp>
        <p:sp>
          <p:nvSpPr>
            <p:cNvPr id="37" name="TextBox 36">
              <a:extLst>
                <a:ext uri="{FF2B5EF4-FFF2-40B4-BE49-F238E27FC236}">
                  <a16:creationId xmlns:a16="http://schemas.microsoft.com/office/drawing/2014/main" xmlns="" id="{8F94B6C4-3405-45B5-AD97-BBB5B349149F}"/>
                </a:ext>
              </a:extLst>
            </p:cNvPr>
            <p:cNvSpPr txBox="1"/>
            <p:nvPr/>
          </p:nvSpPr>
          <p:spPr>
            <a:xfrm>
              <a:off x="8157244" y="5223082"/>
              <a:ext cx="398168" cy="525892"/>
            </a:xfrm>
            <a:prstGeom prst="rect">
              <a:avLst/>
            </a:prstGeom>
            <a:noFill/>
          </p:spPr>
          <p:txBody>
            <a:bodyPr wrap="none" rtlCol="0">
              <a:spAutoFit/>
            </a:bodyPr>
            <a:lstStyle/>
            <a:p>
              <a:r>
                <a:rPr lang="en-US" altLang="ko-KR" sz="3200" b="1" dirty="0">
                  <a:solidFill>
                    <a:schemeClr val="bg1"/>
                  </a:solidFill>
                  <a:cs typeface="Arial" pitchFamily="34" charset="0"/>
                </a:rPr>
                <a:t>D</a:t>
              </a:r>
              <a:endParaRPr lang="ko-KR" altLang="en-US" sz="3200" b="1" dirty="0">
                <a:solidFill>
                  <a:schemeClr val="bg1"/>
                </a:solidFill>
                <a:cs typeface="Arial" pitchFamily="34" charset="0"/>
              </a:endParaRPr>
            </a:p>
          </p:txBody>
        </p:sp>
        <p:sp>
          <p:nvSpPr>
            <p:cNvPr id="38" name="TextBox 37">
              <a:extLst>
                <a:ext uri="{FF2B5EF4-FFF2-40B4-BE49-F238E27FC236}">
                  <a16:creationId xmlns:a16="http://schemas.microsoft.com/office/drawing/2014/main" xmlns="" id="{C3844151-3F33-426B-ACA4-557B6731A2F3}"/>
                </a:ext>
              </a:extLst>
            </p:cNvPr>
            <p:cNvSpPr txBox="1"/>
            <p:nvPr/>
          </p:nvSpPr>
          <p:spPr>
            <a:xfrm>
              <a:off x="9838067" y="5223082"/>
              <a:ext cx="346271" cy="525892"/>
            </a:xfrm>
            <a:prstGeom prst="rect">
              <a:avLst/>
            </a:prstGeom>
            <a:noFill/>
          </p:spPr>
          <p:txBody>
            <a:bodyPr wrap="none" rtlCol="0">
              <a:spAutoFit/>
            </a:bodyPr>
            <a:lstStyle/>
            <a:p>
              <a:r>
                <a:rPr lang="en-US" altLang="ko-KR" sz="3200" b="1" dirty="0">
                  <a:solidFill>
                    <a:schemeClr val="bg1"/>
                  </a:solidFill>
                  <a:cs typeface="Arial" pitchFamily="34" charset="0"/>
                </a:rPr>
                <a:t>E</a:t>
              </a:r>
              <a:endParaRPr lang="ko-KR" altLang="en-US" sz="3200" b="1" dirty="0">
                <a:solidFill>
                  <a:schemeClr val="bg1"/>
                </a:solidFill>
                <a:cs typeface="Arial" pitchFamily="34" charset="0"/>
              </a:endParaRPr>
            </a:p>
          </p:txBody>
        </p:sp>
      </p:grpSp>
      <p:sp>
        <p:nvSpPr>
          <p:cNvPr id="39" name="Freeform 15">
            <a:extLst>
              <a:ext uri="{FF2B5EF4-FFF2-40B4-BE49-F238E27FC236}">
                <a16:creationId xmlns:a16="http://schemas.microsoft.com/office/drawing/2014/main" xmlns="" id="{7424D6A8-ED9A-4C5D-9138-14BBAF9C5AEC}"/>
              </a:ext>
            </a:extLst>
          </p:cNvPr>
          <p:cNvSpPr/>
          <p:nvPr/>
        </p:nvSpPr>
        <p:spPr>
          <a:xfrm flipH="1">
            <a:off x="8574193" y="413322"/>
            <a:ext cx="1745432" cy="2015386"/>
          </a:xfrm>
          <a:custGeom>
            <a:avLst/>
            <a:gdLst>
              <a:gd name="connsiteX0" fmla="*/ 657277 w 1286167"/>
              <a:gd name="connsiteY0" fmla="*/ 0 h 1635343"/>
              <a:gd name="connsiteX1" fmla="*/ 0 w 1286167"/>
              <a:gd name="connsiteY1" fmla="*/ 85964 h 1635343"/>
              <a:gd name="connsiteX2" fmla="*/ 202361 w 1286167"/>
              <a:gd name="connsiteY2" fmla="*/ 516695 h 1635343"/>
              <a:gd name="connsiteX3" fmla="*/ 281735 w 1286167"/>
              <a:gd name="connsiteY3" fmla="*/ 1030909 h 1635343"/>
              <a:gd name="connsiteX4" fmla="*/ 617145 w 1286167"/>
              <a:gd name="connsiteY4" fmla="*/ 1624788 h 1635343"/>
              <a:gd name="connsiteX5" fmla="*/ 670736 w 1286167"/>
              <a:gd name="connsiteY5" fmla="*/ 1347585 h 1635343"/>
              <a:gd name="connsiteX6" fmla="*/ 584804 w 1286167"/>
              <a:gd name="connsiteY6" fmla="*/ 1105319 h 1635343"/>
              <a:gd name="connsiteX7" fmla="*/ 626846 w 1286167"/>
              <a:gd name="connsiteY7" fmla="*/ 930825 h 1635343"/>
              <a:gd name="connsiteX8" fmla="*/ 1012531 w 1286167"/>
              <a:gd name="connsiteY8" fmla="*/ 1142811 h 1635343"/>
              <a:gd name="connsiteX9" fmla="*/ 1015937 w 1286167"/>
              <a:gd name="connsiteY9" fmla="*/ 1241005 h 1635343"/>
              <a:gd name="connsiteX10" fmla="*/ 1286167 w 1286167"/>
              <a:gd name="connsiteY10" fmla="*/ 1072342 h 1635343"/>
              <a:gd name="connsiteX11" fmla="*/ 1262175 w 1286167"/>
              <a:gd name="connsiteY11" fmla="*/ 962717 h 1635343"/>
              <a:gd name="connsiteX12" fmla="*/ 903613 w 1286167"/>
              <a:gd name="connsiteY12" fmla="*/ 532228 h 1635343"/>
              <a:gd name="connsiteX13" fmla="*/ 658324 w 1286167"/>
              <a:gd name="connsiteY13" fmla="*/ 353162 h 1635343"/>
              <a:gd name="connsiteX14" fmla="*/ 657277 w 1286167"/>
              <a:gd name="connsiteY14" fmla="*/ 0 h 1635343"/>
              <a:gd name="connsiteX0" fmla="*/ 657277 w 1286167"/>
              <a:gd name="connsiteY0" fmla="*/ 0 h 1567090"/>
              <a:gd name="connsiteX1" fmla="*/ 0 w 1286167"/>
              <a:gd name="connsiteY1" fmla="*/ 85964 h 1567090"/>
              <a:gd name="connsiteX2" fmla="*/ 202361 w 1286167"/>
              <a:gd name="connsiteY2" fmla="*/ 516695 h 1567090"/>
              <a:gd name="connsiteX3" fmla="*/ 281735 w 1286167"/>
              <a:gd name="connsiteY3" fmla="*/ 1030909 h 1567090"/>
              <a:gd name="connsiteX4" fmla="*/ 785395 w 1286167"/>
              <a:gd name="connsiteY4" fmla="*/ 1551636 h 1567090"/>
              <a:gd name="connsiteX5" fmla="*/ 670736 w 1286167"/>
              <a:gd name="connsiteY5" fmla="*/ 1347585 h 1567090"/>
              <a:gd name="connsiteX6" fmla="*/ 584804 w 1286167"/>
              <a:gd name="connsiteY6" fmla="*/ 1105319 h 1567090"/>
              <a:gd name="connsiteX7" fmla="*/ 626846 w 1286167"/>
              <a:gd name="connsiteY7" fmla="*/ 930825 h 1567090"/>
              <a:gd name="connsiteX8" fmla="*/ 1012531 w 1286167"/>
              <a:gd name="connsiteY8" fmla="*/ 1142811 h 1567090"/>
              <a:gd name="connsiteX9" fmla="*/ 1015937 w 1286167"/>
              <a:gd name="connsiteY9" fmla="*/ 1241005 h 1567090"/>
              <a:gd name="connsiteX10" fmla="*/ 1286167 w 1286167"/>
              <a:gd name="connsiteY10" fmla="*/ 1072342 h 1567090"/>
              <a:gd name="connsiteX11" fmla="*/ 1262175 w 1286167"/>
              <a:gd name="connsiteY11" fmla="*/ 962717 h 1567090"/>
              <a:gd name="connsiteX12" fmla="*/ 903613 w 1286167"/>
              <a:gd name="connsiteY12" fmla="*/ 532228 h 1567090"/>
              <a:gd name="connsiteX13" fmla="*/ 658324 w 1286167"/>
              <a:gd name="connsiteY13" fmla="*/ 353162 h 1567090"/>
              <a:gd name="connsiteX14" fmla="*/ 657277 w 1286167"/>
              <a:gd name="connsiteY14" fmla="*/ 0 h 1567090"/>
              <a:gd name="connsiteX0" fmla="*/ 657277 w 1286167"/>
              <a:gd name="connsiteY0" fmla="*/ 0 h 1561547"/>
              <a:gd name="connsiteX1" fmla="*/ 0 w 1286167"/>
              <a:gd name="connsiteY1" fmla="*/ 85964 h 1561547"/>
              <a:gd name="connsiteX2" fmla="*/ 202361 w 1286167"/>
              <a:gd name="connsiteY2" fmla="*/ 516695 h 1561547"/>
              <a:gd name="connsiteX3" fmla="*/ 281735 w 1286167"/>
              <a:gd name="connsiteY3" fmla="*/ 1030909 h 1561547"/>
              <a:gd name="connsiteX4" fmla="*/ 785395 w 1286167"/>
              <a:gd name="connsiteY4" fmla="*/ 1551636 h 1561547"/>
              <a:gd name="connsiteX5" fmla="*/ 707312 w 1286167"/>
              <a:gd name="connsiteY5" fmla="*/ 1259803 h 1561547"/>
              <a:gd name="connsiteX6" fmla="*/ 584804 w 1286167"/>
              <a:gd name="connsiteY6" fmla="*/ 1105319 h 1561547"/>
              <a:gd name="connsiteX7" fmla="*/ 626846 w 1286167"/>
              <a:gd name="connsiteY7" fmla="*/ 930825 h 1561547"/>
              <a:gd name="connsiteX8" fmla="*/ 1012531 w 1286167"/>
              <a:gd name="connsiteY8" fmla="*/ 1142811 h 1561547"/>
              <a:gd name="connsiteX9" fmla="*/ 1015937 w 1286167"/>
              <a:gd name="connsiteY9" fmla="*/ 1241005 h 1561547"/>
              <a:gd name="connsiteX10" fmla="*/ 1286167 w 1286167"/>
              <a:gd name="connsiteY10" fmla="*/ 1072342 h 1561547"/>
              <a:gd name="connsiteX11" fmla="*/ 1262175 w 1286167"/>
              <a:gd name="connsiteY11" fmla="*/ 962717 h 1561547"/>
              <a:gd name="connsiteX12" fmla="*/ 903613 w 1286167"/>
              <a:gd name="connsiteY12" fmla="*/ 532228 h 1561547"/>
              <a:gd name="connsiteX13" fmla="*/ 658324 w 1286167"/>
              <a:gd name="connsiteY13" fmla="*/ 353162 h 1561547"/>
              <a:gd name="connsiteX14" fmla="*/ 657277 w 1286167"/>
              <a:gd name="connsiteY14" fmla="*/ 0 h 1561547"/>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84804 w 1286167"/>
              <a:gd name="connsiteY6" fmla="*/ 1105319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3321"/>
              <a:gd name="connsiteX1" fmla="*/ 0 w 1286167"/>
              <a:gd name="connsiteY1" fmla="*/ 85964 h 1563321"/>
              <a:gd name="connsiteX2" fmla="*/ 202361 w 1286167"/>
              <a:gd name="connsiteY2" fmla="*/ 516695 h 1563321"/>
              <a:gd name="connsiteX3" fmla="*/ 281735 w 1286167"/>
              <a:gd name="connsiteY3" fmla="*/ 1030909 h 1563321"/>
              <a:gd name="connsiteX4" fmla="*/ 785395 w 1286167"/>
              <a:gd name="connsiteY4" fmla="*/ 1551636 h 1563321"/>
              <a:gd name="connsiteX5" fmla="*/ 758519 w 1286167"/>
              <a:gd name="connsiteY5" fmla="*/ 1296379 h 1563321"/>
              <a:gd name="connsiteX6" fmla="*/ 599435 w 1286167"/>
              <a:gd name="connsiteY6" fmla="*/ 1076058 h 1563321"/>
              <a:gd name="connsiteX7" fmla="*/ 626846 w 1286167"/>
              <a:gd name="connsiteY7" fmla="*/ 930825 h 1563321"/>
              <a:gd name="connsiteX8" fmla="*/ 1012531 w 1286167"/>
              <a:gd name="connsiteY8" fmla="*/ 1142811 h 1563321"/>
              <a:gd name="connsiteX9" fmla="*/ 1015937 w 1286167"/>
              <a:gd name="connsiteY9" fmla="*/ 1241005 h 1563321"/>
              <a:gd name="connsiteX10" fmla="*/ 1286167 w 1286167"/>
              <a:gd name="connsiteY10" fmla="*/ 1072342 h 1563321"/>
              <a:gd name="connsiteX11" fmla="*/ 1262175 w 1286167"/>
              <a:gd name="connsiteY11" fmla="*/ 962717 h 1563321"/>
              <a:gd name="connsiteX12" fmla="*/ 903613 w 1286167"/>
              <a:gd name="connsiteY12" fmla="*/ 532228 h 1563321"/>
              <a:gd name="connsiteX13" fmla="*/ 658324 w 1286167"/>
              <a:gd name="connsiteY13" fmla="*/ 353162 h 1563321"/>
              <a:gd name="connsiteX14" fmla="*/ 657277 w 1286167"/>
              <a:gd name="connsiteY14" fmla="*/ 0 h 1563321"/>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030909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57277 w 1286167"/>
              <a:gd name="connsiteY0" fmla="*/ 0 h 1562240"/>
              <a:gd name="connsiteX1" fmla="*/ 0 w 1286167"/>
              <a:gd name="connsiteY1" fmla="*/ 85964 h 1562240"/>
              <a:gd name="connsiteX2" fmla="*/ 202361 w 1286167"/>
              <a:gd name="connsiteY2" fmla="*/ 516695 h 1562240"/>
              <a:gd name="connsiteX3" fmla="*/ 281735 w 1286167"/>
              <a:gd name="connsiteY3" fmla="*/ 1104061 h 1562240"/>
              <a:gd name="connsiteX4" fmla="*/ 785395 w 1286167"/>
              <a:gd name="connsiteY4" fmla="*/ 1551636 h 1562240"/>
              <a:gd name="connsiteX5" fmla="*/ 758519 w 1286167"/>
              <a:gd name="connsiteY5" fmla="*/ 1296379 h 1562240"/>
              <a:gd name="connsiteX6" fmla="*/ 599435 w 1286167"/>
              <a:gd name="connsiteY6" fmla="*/ 1076058 h 1562240"/>
              <a:gd name="connsiteX7" fmla="*/ 626846 w 1286167"/>
              <a:gd name="connsiteY7" fmla="*/ 930825 h 1562240"/>
              <a:gd name="connsiteX8" fmla="*/ 1012531 w 1286167"/>
              <a:gd name="connsiteY8" fmla="*/ 1142811 h 1562240"/>
              <a:gd name="connsiteX9" fmla="*/ 1015937 w 1286167"/>
              <a:gd name="connsiteY9" fmla="*/ 1241005 h 1562240"/>
              <a:gd name="connsiteX10" fmla="*/ 1286167 w 1286167"/>
              <a:gd name="connsiteY10" fmla="*/ 1072342 h 1562240"/>
              <a:gd name="connsiteX11" fmla="*/ 1262175 w 1286167"/>
              <a:gd name="connsiteY11" fmla="*/ 962717 h 1562240"/>
              <a:gd name="connsiteX12" fmla="*/ 903613 w 1286167"/>
              <a:gd name="connsiteY12" fmla="*/ 532228 h 1562240"/>
              <a:gd name="connsiteX13" fmla="*/ 658324 w 1286167"/>
              <a:gd name="connsiteY13" fmla="*/ 353162 h 1562240"/>
              <a:gd name="connsiteX14" fmla="*/ 657277 w 1286167"/>
              <a:gd name="connsiteY14" fmla="*/ 0 h 1562240"/>
              <a:gd name="connsiteX0" fmla="*/ 671907 w 1300797"/>
              <a:gd name="connsiteY0" fmla="*/ 1818 h 1564058"/>
              <a:gd name="connsiteX1" fmla="*/ 0 w 1300797"/>
              <a:gd name="connsiteY1" fmla="*/ 0 h 1564058"/>
              <a:gd name="connsiteX2" fmla="*/ 216991 w 1300797"/>
              <a:gd name="connsiteY2" fmla="*/ 518513 h 1564058"/>
              <a:gd name="connsiteX3" fmla="*/ 296365 w 1300797"/>
              <a:gd name="connsiteY3" fmla="*/ 1105879 h 1564058"/>
              <a:gd name="connsiteX4" fmla="*/ 800025 w 1300797"/>
              <a:gd name="connsiteY4" fmla="*/ 1553454 h 1564058"/>
              <a:gd name="connsiteX5" fmla="*/ 773149 w 1300797"/>
              <a:gd name="connsiteY5" fmla="*/ 1298197 h 1564058"/>
              <a:gd name="connsiteX6" fmla="*/ 614065 w 1300797"/>
              <a:gd name="connsiteY6" fmla="*/ 1077876 h 1564058"/>
              <a:gd name="connsiteX7" fmla="*/ 641476 w 1300797"/>
              <a:gd name="connsiteY7" fmla="*/ 932643 h 1564058"/>
              <a:gd name="connsiteX8" fmla="*/ 1027161 w 1300797"/>
              <a:gd name="connsiteY8" fmla="*/ 1144629 h 1564058"/>
              <a:gd name="connsiteX9" fmla="*/ 1030567 w 1300797"/>
              <a:gd name="connsiteY9" fmla="*/ 1242823 h 1564058"/>
              <a:gd name="connsiteX10" fmla="*/ 1300797 w 1300797"/>
              <a:gd name="connsiteY10" fmla="*/ 1074160 h 1564058"/>
              <a:gd name="connsiteX11" fmla="*/ 1276805 w 1300797"/>
              <a:gd name="connsiteY11" fmla="*/ 964535 h 1564058"/>
              <a:gd name="connsiteX12" fmla="*/ 918243 w 1300797"/>
              <a:gd name="connsiteY12" fmla="*/ 534046 h 1564058"/>
              <a:gd name="connsiteX13" fmla="*/ 672954 w 1300797"/>
              <a:gd name="connsiteY13" fmla="*/ 354980 h 1564058"/>
              <a:gd name="connsiteX14" fmla="*/ 671907 w 1300797"/>
              <a:gd name="connsiteY14" fmla="*/ 1818 h 1564058"/>
              <a:gd name="connsiteX0" fmla="*/ 423190 w 1300797"/>
              <a:gd name="connsiteY0" fmla="*/ 0 h 1569555"/>
              <a:gd name="connsiteX1" fmla="*/ 0 w 1300797"/>
              <a:gd name="connsiteY1" fmla="*/ 5497 h 1569555"/>
              <a:gd name="connsiteX2" fmla="*/ 216991 w 1300797"/>
              <a:gd name="connsiteY2" fmla="*/ 524010 h 1569555"/>
              <a:gd name="connsiteX3" fmla="*/ 296365 w 1300797"/>
              <a:gd name="connsiteY3" fmla="*/ 1111376 h 1569555"/>
              <a:gd name="connsiteX4" fmla="*/ 800025 w 1300797"/>
              <a:gd name="connsiteY4" fmla="*/ 1558951 h 1569555"/>
              <a:gd name="connsiteX5" fmla="*/ 773149 w 1300797"/>
              <a:gd name="connsiteY5" fmla="*/ 1303694 h 1569555"/>
              <a:gd name="connsiteX6" fmla="*/ 614065 w 1300797"/>
              <a:gd name="connsiteY6" fmla="*/ 1083373 h 1569555"/>
              <a:gd name="connsiteX7" fmla="*/ 641476 w 1300797"/>
              <a:gd name="connsiteY7" fmla="*/ 938140 h 1569555"/>
              <a:gd name="connsiteX8" fmla="*/ 1027161 w 1300797"/>
              <a:gd name="connsiteY8" fmla="*/ 1150126 h 1569555"/>
              <a:gd name="connsiteX9" fmla="*/ 1030567 w 1300797"/>
              <a:gd name="connsiteY9" fmla="*/ 1248320 h 1569555"/>
              <a:gd name="connsiteX10" fmla="*/ 1300797 w 1300797"/>
              <a:gd name="connsiteY10" fmla="*/ 1079657 h 1569555"/>
              <a:gd name="connsiteX11" fmla="*/ 1276805 w 1300797"/>
              <a:gd name="connsiteY11" fmla="*/ 970032 h 1569555"/>
              <a:gd name="connsiteX12" fmla="*/ 918243 w 1300797"/>
              <a:gd name="connsiteY12" fmla="*/ 539543 h 1569555"/>
              <a:gd name="connsiteX13" fmla="*/ 672954 w 1300797"/>
              <a:gd name="connsiteY13" fmla="*/ 360477 h 1569555"/>
              <a:gd name="connsiteX14" fmla="*/ 423190 w 130079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576810 w 1454417"/>
              <a:gd name="connsiteY0" fmla="*/ 0 h 1569555"/>
              <a:gd name="connsiteX1" fmla="*/ 0 w 1454417"/>
              <a:gd name="connsiteY1" fmla="*/ 137170 h 1569555"/>
              <a:gd name="connsiteX2" fmla="*/ 370611 w 1454417"/>
              <a:gd name="connsiteY2" fmla="*/ 524010 h 1569555"/>
              <a:gd name="connsiteX3" fmla="*/ 449985 w 1454417"/>
              <a:gd name="connsiteY3" fmla="*/ 1111376 h 1569555"/>
              <a:gd name="connsiteX4" fmla="*/ 953645 w 1454417"/>
              <a:gd name="connsiteY4" fmla="*/ 1558951 h 1569555"/>
              <a:gd name="connsiteX5" fmla="*/ 926769 w 1454417"/>
              <a:gd name="connsiteY5" fmla="*/ 1303694 h 1569555"/>
              <a:gd name="connsiteX6" fmla="*/ 767685 w 1454417"/>
              <a:gd name="connsiteY6" fmla="*/ 1083373 h 1569555"/>
              <a:gd name="connsiteX7" fmla="*/ 795096 w 1454417"/>
              <a:gd name="connsiteY7" fmla="*/ 938140 h 1569555"/>
              <a:gd name="connsiteX8" fmla="*/ 1180781 w 1454417"/>
              <a:gd name="connsiteY8" fmla="*/ 1150126 h 1569555"/>
              <a:gd name="connsiteX9" fmla="*/ 1184187 w 1454417"/>
              <a:gd name="connsiteY9" fmla="*/ 1248320 h 1569555"/>
              <a:gd name="connsiteX10" fmla="*/ 1454417 w 1454417"/>
              <a:gd name="connsiteY10" fmla="*/ 1079657 h 1569555"/>
              <a:gd name="connsiteX11" fmla="*/ 1430425 w 1454417"/>
              <a:gd name="connsiteY11" fmla="*/ 970032 h 1569555"/>
              <a:gd name="connsiteX12" fmla="*/ 1071863 w 1454417"/>
              <a:gd name="connsiteY12" fmla="*/ 539543 h 1569555"/>
              <a:gd name="connsiteX13" fmla="*/ 826574 w 1454417"/>
              <a:gd name="connsiteY13" fmla="*/ 360477 h 1569555"/>
              <a:gd name="connsiteX14" fmla="*/ 576810 w 1454417"/>
              <a:gd name="connsiteY14" fmla="*/ 0 h 1569555"/>
              <a:gd name="connsiteX0" fmla="*/ 481712 w 1359319"/>
              <a:gd name="connsiteY0" fmla="*/ 0 h 1569555"/>
              <a:gd name="connsiteX1" fmla="*/ 0 w 1359319"/>
              <a:gd name="connsiteY1" fmla="*/ 173746 h 1569555"/>
              <a:gd name="connsiteX2" fmla="*/ 275513 w 1359319"/>
              <a:gd name="connsiteY2" fmla="*/ 524010 h 1569555"/>
              <a:gd name="connsiteX3" fmla="*/ 354887 w 1359319"/>
              <a:gd name="connsiteY3" fmla="*/ 1111376 h 1569555"/>
              <a:gd name="connsiteX4" fmla="*/ 858547 w 1359319"/>
              <a:gd name="connsiteY4" fmla="*/ 1558951 h 1569555"/>
              <a:gd name="connsiteX5" fmla="*/ 831671 w 1359319"/>
              <a:gd name="connsiteY5" fmla="*/ 1303694 h 1569555"/>
              <a:gd name="connsiteX6" fmla="*/ 672587 w 1359319"/>
              <a:gd name="connsiteY6" fmla="*/ 1083373 h 1569555"/>
              <a:gd name="connsiteX7" fmla="*/ 699998 w 1359319"/>
              <a:gd name="connsiteY7" fmla="*/ 938140 h 1569555"/>
              <a:gd name="connsiteX8" fmla="*/ 1085683 w 1359319"/>
              <a:gd name="connsiteY8" fmla="*/ 1150126 h 1569555"/>
              <a:gd name="connsiteX9" fmla="*/ 1089089 w 1359319"/>
              <a:gd name="connsiteY9" fmla="*/ 1248320 h 1569555"/>
              <a:gd name="connsiteX10" fmla="*/ 1359319 w 1359319"/>
              <a:gd name="connsiteY10" fmla="*/ 1079657 h 1569555"/>
              <a:gd name="connsiteX11" fmla="*/ 1335327 w 1359319"/>
              <a:gd name="connsiteY11" fmla="*/ 970032 h 1569555"/>
              <a:gd name="connsiteX12" fmla="*/ 976765 w 1359319"/>
              <a:gd name="connsiteY12" fmla="*/ 539543 h 1569555"/>
              <a:gd name="connsiteX13" fmla="*/ 731476 w 1359319"/>
              <a:gd name="connsiteY13" fmla="*/ 360477 h 1569555"/>
              <a:gd name="connsiteX14" fmla="*/ 481712 w 1359319"/>
              <a:gd name="connsiteY14" fmla="*/ 0 h 156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9319" h="1569555">
                <a:moveTo>
                  <a:pt x="481712" y="0"/>
                </a:moveTo>
                <a:lnTo>
                  <a:pt x="0" y="173746"/>
                </a:lnTo>
                <a:cubicBezTo>
                  <a:pt x="156408" y="327895"/>
                  <a:pt x="235460" y="366520"/>
                  <a:pt x="275513" y="524010"/>
                </a:cubicBezTo>
                <a:cubicBezTo>
                  <a:pt x="305214" y="688403"/>
                  <a:pt x="276554" y="939924"/>
                  <a:pt x="354887" y="1111376"/>
                </a:cubicBezTo>
                <a:cubicBezTo>
                  <a:pt x="514114" y="1391429"/>
                  <a:pt x="819538" y="1558054"/>
                  <a:pt x="858547" y="1558951"/>
                </a:cubicBezTo>
                <a:cubicBezTo>
                  <a:pt x="918941" y="1614168"/>
                  <a:pt x="990000" y="1442526"/>
                  <a:pt x="831671" y="1303694"/>
                </a:cubicBezTo>
                <a:cubicBezTo>
                  <a:pt x="783217" y="1229194"/>
                  <a:pt x="691562" y="1180029"/>
                  <a:pt x="672587" y="1083373"/>
                </a:cubicBezTo>
                <a:cubicBezTo>
                  <a:pt x="664534" y="998822"/>
                  <a:pt x="629286" y="951447"/>
                  <a:pt x="699998" y="938140"/>
                </a:cubicBezTo>
                <a:cubicBezTo>
                  <a:pt x="772331" y="938959"/>
                  <a:pt x="999946" y="982285"/>
                  <a:pt x="1085683" y="1150126"/>
                </a:cubicBezTo>
                <a:cubicBezTo>
                  <a:pt x="1085248" y="1181184"/>
                  <a:pt x="1086375" y="1214348"/>
                  <a:pt x="1089089" y="1248320"/>
                </a:cubicBezTo>
                <a:lnTo>
                  <a:pt x="1359319" y="1079657"/>
                </a:lnTo>
                <a:cubicBezTo>
                  <a:pt x="1350276" y="1041053"/>
                  <a:pt x="1342018" y="1003838"/>
                  <a:pt x="1335327" y="970032"/>
                </a:cubicBezTo>
                <a:cubicBezTo>
                  <a:pt x="1258828" y="807882"/>
                  <a:pt x="1077407" y="641135"/>
                  <a:pt x="976765" y="539543"/>
                </a:cubicBezTo>
                <a:cubicBezTo>
                  <a:pt x="844384" y="437291"/>
                  <a:pt x="815539" y="414413"/>
                  <a:pt x="731476" y="360477"/>
                </a:cubicBezTo>
                <a:lnTo>
                  <a:pt x="481712" y="0"/>
                </a:lnTo>
                <a:close/>
              </a:path>
            </a:pathLst>
          </a:custGeom>
          <a:solidFill>
            <a:srgbClr val="FEC88A"/>
          </a:solidFill>
          <a:ln w="342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a:solidFill>
                <a:schemeClr val="tx1"/>
              </a:solidFill>
            </a:endParaRPr>
          </a:p>
        </p:txBody>
      </p:sp>
      <p:sp>
        <p:nvSpPr>
          <p:cNvPr id="40" name="Rectangle 39">
            <a:extLst>
              <a:ext uri="{FF2B5EF4-FFF2-40B4-BE49-F238E27FC236}">
                <a16:creationId xmlns:a16="http://schemas.microsoft.com/office/drawing/2014/main" xmlns="" id="{43F70076-1048-436B-BD8E-82A571293D22}"/>
              </a:ext>
            </a:extLst>
          </p:cNvPr>
          <p:cNvSpPr/>
          <p:nvPr/>
        </p:nvSpPr>
        <p:spPr>
          <a:xfrm rot="2072551">
            <a:off x="9359267" y="578459"/>
            <a:ext cx="869183" cy="3429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1" name="Rectangle 42">
            <a:extLst>
              <a:ext uri="{FF2B5EF4-FFF2-40B4-BE49-F238E27FC236}">
                <a16:creationId xmlns:a16="http://schemas.microsoft.com/office/drawing/2014/main" xmlns="" id="{1533F12C-AB79-4F27-B044-1B014576EF71}"/>
              </a:ext>
            </a:extLst>
          </p:cNvPr>
          <p:cNvSpPr/>
          <p:nvPr/>
        </p:nvSpPr>
        <p:spPr>
          <a:xfrm rot="2072551">
            <a:off x="9692852" y="-405650"/>
            <a:ext cx="1066637" cy="1146066"/>
          </a:xfrm>
          <a:custGeom>
            <a:avLst/>
            <a:gdLst>
              <a:gd name="connsiteX0" fmla="*/ 0 w 777759"/>
              <a:gd name="connsiteY0" fmla="*/ 0 h 968130"/>
              <a:gd name="connsiteX1" fmla="*/ 777759 w 777759"/>
              <a:gd name="connsiteY1" fmla="*/ 0 h 968130"/>
              <a:gd name="connsiteX2" fmla="*/ 777759 w 777759"/>
              <a:gd name="connsiteY2" fmla="*/ 968130 h 968130"/>
              <a:gd name="connsiteX3" fmla="*/ 0 w 777759"/>
              <a:gd name="connsiteY3" fmla="*/ 968130 h 968130"/>
              <a:gd name="connsiteX4" fmla="*/ 0 w 777759"/>
              <a:gd name="connsiteY4" fmla="*/ 0 h 968130"/>
              <a:gd name="connsiteX0" fmla="*/ 0 w 789458"/>
              <a:gd name="connsiteY0" fmla="*/ 500269 h 968130"/>
              <a:gd name="connsiteX1" fmla="*/ 789458 w 789458"/>
              <a:gd name="connsiteY1" fmla="*/ 0 h 968130"/>
              <a:gd name="connsiteX2" fmla="*/ 789458 w 789458"/>
              <a:gd name="connsiteY2" fmla="*/ 968130 h 968130"/>
              <a:gd name="connsiteX3" fmla="*/ 11699 w 789458"/>
              <a:gd name="connsiteY3" fmla="*/ 968130 h 968130"/>
              <a:gd name="connsiteX4" fmla="*/ 0 w 789458"/>
              <a:gd name="connsiteY4" fmla="*/ 500269 h 968130"/>
              <a:gd name="connsiteX0" fmla="*/ 0 w 788533"/>
              <a:gd name="connsiteY0" fmla="*/ 562468 h 968130"/>
              <a:gd name="connsiteX1" fmla="*/ 788533 w 788533"/>
              <a:gd name="connsiteY1" fmla="*/ 0 h 968130"/>
              <a:gd name="connsiteX2" fmla="*/ 788533 w 788533"/>
              <a:gd name="connsiteY2" fmla="*/ 968130 h 968130"/>
              <a:gd name="connsiteX3" fmla="*/ 10774 w 788533"/>
              <a:gd name="connsiteY3" fmla="*/ 968130 h 968130"/>
              <a:gd name="connsiteX4" fmla="*/ 0 w 788533"/>
              <a:gd name="connsiteY4" fmla="*/ 562468 h 968130"/>
              <a:gd name="connsiteX0" fmla="*/ 0 w 788995"/>
              <a:gd name="connsiteY0" fmla="*/ 531368 h 968130"/>
              <a:gd name="connsiteX1" fmla="*/ 788995 w 788995"/>
              <a:gd name="connsiteY1" fmla="*/ 0 h 968130"/>
              <a:gd name="connsiteX2" fmla="*/ 788995 w 788995"/>
              <a:gd name="connsiteY2" fmla="*/ 968130 h 968130"/>
              <a:gd name="connsiteX3" fmla="*/ 11236 w 788995"/>
              <a:gd name="connsiteY3" fmla="*/ 968130 h 968130"/>
              <a:gd name="connsiteX4" fmla="*/ 0 w 788995"/>
              <a:gd name="connsiteY4" fmla="*/ 531368 h 968130"/>
              <a:gd name="connsiteX0" fmla="*/ 0 w 791382"/>
              <a:gd name="connsiteY0" fmla="*/ 370911 h 968130"/>
              <a:gd name="connsiteX1" fmla="*/ 791382 w 791382"/>
              <a:gd name="connsiteY1" fmla="*/ 0 h 968130"/>
              <a:gd name="connsiteX2" fmla="*/ 791382 w 791382"/>
              <a:gd name="connsiteY2" fmla="*/ 968130 h 968130"/>
              <a:gd name="connsiteX3" fmla="*/ 13623 w 791382"/>
              <a:gd name="connsiteY3" fmla="*/ 968130 h 968130"/>
              <a:gd name="connsiteX4" fmla="*/ 0 w 791382"/>
              <a:gd name="connsiteY4" fmla="*/ 370911 h 968130"/>
              <a:gd name="connsiteX0" fmla="*/ 0 w 797009"/>
              <a:gd name="connsiteY0" fmla="*/ 545890 h 1143109"/>
              <a:gd name="connsiteX1" fmla="*/ 797009 w 797009"/>
              <a:gd name="connsiteY1" fmla="*/ 0 h 1143109"/>
              <a:gd name="connsiteX2" fmla="*/ 791382 w 797009"/>
              <a:gd name="connsiteY2" fmla="*/ 1143109 h 1143109"/>
              <a:gd name="connsiteX3" fmla="*/ 13623 w 797009"/>
              <a:gd name="connsiteY3" fmla="*/ 1143109 h 1143109"/>
              <a:gd name="connsiteX4" fmla="*/ 0 w 797009"/>
              <a:gd name="connsiteY4" fmla="*/ 545890 h 1143109"/>
              <a:gd name="connsiteX0" fmla="*/ 0 w 789665"/>
              <a:gd name="connsiteY0" fmla="*/ 805888 h 1143109"/>
              <a:gd name="connsiteX1" fmla="*/ 789665 w 789665"/>
              <a:gd name="connsiteY1" fmla="*/ 0 h 1143109"/>
              <a:gd name="connsiteX2" fmla="*/ 784038 w 789665"/>
              <a:gd name="connsiteY2" fmla="*/ 1143109 h 1143109"/>
              <a:gd name="connsiteX3" fmla="*/ 6279 w 789665"/>
              <a:gd name="connsiteY3" fmla="*/ 1143109 h 1143109"/>
              <a:gd name="connsiteX4" fmla="*/ 0 w 789665"/>
              <a:gd name="connsiteY4" fmla="*/ 805888 h 1143109"/>
              <a:gd name="connsiteX0" fmla="*/ 0 w 786044"/>
              <a:gd name="connsiteY0" fmla="*/ 537896 h 875117"/>
              <a:gd name="connsiteX1" fmla="*/ 786044 w 786044"/>
              <a:gd name="connsiteY1" fmla="*/ 0 h 875117"/>
              <a:gd name="connsiteX2" fmla="*/ 784038 w 786044"/>
              <a:gd name="connsiteY2" fmla="*/ 875117 h 875117"/>
              <a:gd name="connsiteX3" fmla="*/ 6279 w 786044"/>
              <a:gd name="connsiteY3" fmla="*/ 875117 h 875117"/>
              <a:gd name="connsiteX4" fmla="*/ 0 w 786044"/>
              <a:gd name="connsiteY4" fmla="*/ 537896 h 875117"/>
              <a:gd name="connsiteX0" fmla="*/ 0 w 784222"/>
              <a:gd name="connsiteY0" fmla="*/ 555319 h 892540"/>
              <a:gd name="connsiteX1" fmla="*/ 774722 w 784222"/>
              <a:gd name="connsiteY1" fmla="*/ 0 h 892540"/>
              <a:gd name="connsiteX2" fmla="*/ 784038 w 784222"/>
              <a:gd name="connsiteY2" fmla="*/ 892540 h 892540"/>
              <a:gd name="connsiteX3" fmla="*/ 6279 w 784222"/>
              <a:gd name="connsiteY3" fmla="*/ 892540 h 892540"/>
              <a:gd name="connsiteX4" fmla="*/ 0 w 784222"/>
              <a:gd name="connsiteY4" fmla="*/ 555319 h 892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222" h="892540">
                <a:moveTo>
                  <a:pt x="0" y="555319"/>
                </a:moveTo>
                <a:lnTo>
                  <a:pt x="774722" y="0"/>
                </a:lnTo>
                <a:cubicBezTo>
                  <a:pt x="772846" y="381036"/>
                  <a:pt x="785914" y="511504"/>
                  <a:pt x="784038" y="892540"/>
                </a:cubicBezTo>
                <a:lnTo>
                  <a:pt x="6279" y="892540"/>
                </a:lnTo>
                <a:lnTo>
                  <a:pt x="0" y="5553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pic>
        <p:nvPicPr>
          <p:cNvPr id="42" name="Imagen 41">
            <a:extLst>
              <a:ext uri="{FF2B5EF4-FFF2-40B4-BE49-F238E27FC236}">
                <a16:creationId xmlns:a16="http://schemas.microsoft.com/office/drawing/2014/main" xmlns="" id="{2E61834E-5ECA-45B9-9A17-AA713EF7D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43" name="Marcador de contenido 5">
            <a:extLst>
              <a:ext uri="{FF2B5EF4-FFF2-40B4-BE49-F238E27FC236}">
                <a16:creationId xmlns:a16="http://schemas.microsoft.com/office/drawing/2014/main" xmlns="" id="{F00DBABD-EB25-42DD-A2DD-0819EF2CD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46" name="Marcador de contenido 8">
            <a:extLst>
              <a:ext uri="{FF2B5EF4-FFF2-40B4-BE49-F238E27FC236}">
                <a16:creationId xmlns:a16="http://schemas.microsoft.com/office/drawing/2014/main" xmlns="" id="{6448A46B-07B9-489E-AB48-ABF24C7B497A}"/>
              </a:ext>
            </a:extLst>
          </p:cNvPr>
          <p:cNvSpPr txBox="1">
            <a:spLocks/>
          </p:cNvSpPr>
          <p:nvPr/>
        </p:nvSpPr>
        <p:spPr>
          <a:xfrm>
            <a:off x="462473" y="1137610"/>
            <a:ext cx="731677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ES" sz="2000" dirty="0"/>
              <a:t>Las </a:t>
            </a:r>
            <a:r>
              <a:rPr lang="es-ES" sz="2000" b="1" dirty="0">
                <a:solidFill>
                  <a:srgbClr val="00B0F0"/>
                </a:solidFill>
              </a:rPr>
              <a:t>entrevistas de trabajo</a:t>
            </a:r>
            <a:r>
              <a:rPr lang="es-ES" sz="2000" b="1" dirty="0">
                <a:solidFill>
                  <a:srgbClr val="FF0000"/>
                </a:solidFill>
              </a:rPr>
              <a:t> </a:t>
            </a:r>
            <a:r>
              <a:rPr lang="es-ES" sz="2000" dirty="0"/>
              <a:t>son encuentros individuales, sirven para conocer al candidato, para que el entrevistador conozca sus competencias, sus aspiraciones, su personalidad; al mismo tiempo, es necesaria también para el candidato, de manera que conozca la empresa y el papel que debería desarrollar.  </a:t>
            </a:r>
          </a:p>
          <a:p>
            <a:pPr marL="0" indent="0" algn="just">
              <a:buFont typeface="Arial" panose="020B0604020202020204" pitchFamily="34" charset="0"/>
              <a:buNone/>
            </a:pPr>
            <a:r>
              <a:rPr lang="es-ES" sz="2000" dirty="0"/>
              <a:t>Las </a:t>
            </a:r>
            <a:r>
              <a:rPr lang="es-ES" sz="2000" b="1" dirty="0">
                <a:solidFill>
                  <a:srgbClr val="92D050"/>
                </a:solidFill>
              </a:rPr>
              <a:t>reuniones</a:t>
            </a:r>
            <a:r>
              <a:rPr lang="es-ES" sz="2000" dirty="0"/>
              <a:t>, en cambio, son encuentros grupales, durante los cuales se comparte información con el equipo y todos participan para aportar su granito de arena. </a:t>
            </a:r>
          </a:p>
          <a:p>
            <a:pPr marL="0" indent="0" algn="just">
              <a:buNone/>
            </a:pPr>
            <a:r>
              <a:rPr lang="es-ES" sz="2000" dirty="0"/>
              <a:t>Las</a:t>
            </a:r>
            <a:r>
              <a:rPr lang="es-ES" sz="2000" dirty="0">
                <a:solidFill>
                  <a:srgbClr val="FF0000"/>
                </a:solidFill>
              </a:rPr>
              <a:t> </a:t>
            </a:r>
            <a:r>
              <a:rPr lang="es-ES" sz="2000" b="1" dirty="0">
                <a:solidFill>
                  <a:srgbClr val="FA9106"/>
                </a:solidFill>
              </a:rPr>
              <a:t>dinámicas de grupo</a:t>
            </a:r>
            <a:r>
              <a:rPr lang="es-ES" sz="2000" b="1" dirty="0"/>
              <a:t> </a:t>
            </a:r>
            <a:r>
              <a:rPr lang="es-ES" sz="2000" dirty="0"/>
              <a:t>son reuniones que pretenden fomentar el trabajo en equipo, el objetivo es facilitar la comunicación, enfocarse en la planificación del proyecto, en las soluciones y estrategias que se pueden adoptar.</a:t>
            </a:r>
          </a:p>
          <a:p>
            <a:pPr marL="0" indent="0" algn="just">
              <a:buNone/>
            </a:pPr>
            <a:r>
              <a:rPr lang="es-ES" sz="2000" dirty="0"/>
              <a:t>Los </a:t>
            </a:r>
            <a:r>
              <a:rPr lang="es-ES" sz="2000" b="1" dirty="0">
                <a:solidFill>
                  <a:srgbClr val="FF0000"/>
                </a:solidFill>
              </a:rPr>
              <a:t>talleres formativos </a:t>
            </a:r>
            <a:r>
              <a:rPr lang="es-ES" sz="2000" dirty="0"/>
              <a:t>son</a:t>
            </a:r>
            <a:r>
              <a:rPr lang="es-ES" sz="2000" b="1" dirty="0"/>
              <a:t> </a:t>
            </a:r>
            <a:r>
              <a:rPr lang="es-ES" sz="2000" dirty="0"/>
              <a:t>útiles para fomentar el aprendizaje, las competencias y las habilidades de los trabajadores.</a:t>
            </a:r>
            <a:endParaRPr lang="es-ES" sz="2000" b="1" dirty="0">
              <a:solidFill>
                <a:srgbClr val="FF0000"/>
              </a:solidFill>
            </a:endParaRPr>
          </a:p>
          <a:p>
            <a:pPr marL="0" indent="0" algn="just">
              <a:buNone/>
            </a:pPr>
            <a:endParaRPr lang="es-ES" sz="2000" dirty="0">
              <a:solidFill>
                <a:srgbClr val="FF0000"/>
              </a:solidFill>
            </a:endParaRPr>
          </a:p>
          <a:p>
            <a:pPr marL="0" indent="0" algn="just">
              <a:buNone/>
            </a:pPr>
            <a:r>
              <a:rPr lang="es-ES" sz="2000" dirty="0">
                <a:solidFill>
                  <a:srgbClr val="FF0000"/>
                </a:solidFill>
              </a:rPr>
              <a:t> </a:t>
            </a:r>
            <a:endParaRPr lang="es-ES" sz="2000" b="1" dirty="0">
              <a:solidFill>
                <a:srgbClr val="FF0000"/>
              </a:solidFill>
            </a:endParaRPr>
          </a:p>
        </p:txBody>
      </p:sp>
      <p:sp>
        <p:nvSpPr>
          <p:cNvPr id="47" name="Title 2">
            <a:extLst>
              <a:ext uri="{FF2B5EF4-FFF2-40B4-BE49-F238E27FC236}">
                <a16:creationId xmlns:a16="http://schemas.microsoft.com/office/drawing/2014/main" xmlns="" id="{E4935A6E-8007-4C71-ACD3-A3B8389CB8F0}"/>
              </a:ext>
            </a:extLst>
          </p:cNvPr>
          <p:cNvSpPr txBox="1">
            <a:spLocks/>
          </p:cNvSpPr>
          <p:nvPr/>
        </p:nvSpPr>
        <p:spPr>
          <a:xfrm>
            <a:off x="3266982" y="348170"/>
            <a:ext cx="5894773" cy="646331"/>
          </a:xfrm>
          <a:prstGeom prst="rect">
            <a:avLst/>
          </a:prstGeom>
          <a:noFill/>
        </p:spPr>
        <p:txBody>
          <a:bodyPr wrap="square"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dirty="0">
                <a:latin typeface="Arial Black" panose="020B0A04020102020204" pitchFamily="34" charset="0"/>
              </a:rPr>
              <a:t>Sesiones</a:t>
            </a:r>
            <a:r>
              <a:rPr lang="es-ES" sz="4000" dirty="0">
                <a:latin typeface="Arial Black" panose="020B0A04020102020204" pitchFamily="34" charset="0"/>
              </a:rPr>
              <a:t> de trabajo</a:t>
            </a:r>
          </a:p>
        </p:txBody>
      </p:sp>
      <p:sp>
        <p:nvSpPr>
          <p:cNvPr id="22"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23"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24" name="Immagine 2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25"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848212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1CB4D2D-17F6-483D-A487-90EC28EE00BF}"/>
              </a:ext>
            </a:extLst>
          </p:cNvPr>
          <p:cNvSpPr/>
          <p:nvPr/>
        </p:nvSpPr>
        <p:spPr>
          <a:xfrm>
            <a:off x="603188" y="520700"/>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Entrevista</a:t>
            </a:r>
          </a:p>
        </p:txBody>
      </p:sp>
      <p:sp>
        <p:nvSpPr>
          <p:cNvPr id="6" name="Rectangle 5">
            <a:extLst>
              <a:ext uri="{FF2B5EF4-FFF2-40B4-BE49-F238E27FC236}">
                <a16:creationId xmlns:a16="http://schemas.microsoft.com/office/drawing/2014/main" xmlns="" id="{86A9EF83-C97A-4435-9594-7B2AB8C81E36}"/>
              </a:ext>
            </a:extLst>
          </p:cNvPr>
          <p:cNvSpPr/>
          <p:nvPr/>
        </p:nvSpPr>
        <p:spPr>
          <a:xfrm>
            <a:off x="674321" y="970329"/>
            <a:ext cx="10985624" cy="246221"/>
          </a:xfrm>
          <a:prstGeom prst="rect">
            <a:avLst/>
          </a:prstGeom>
        </p:spPr>
        <p:txBody>
          <a:bodyPr wrap="square" lIns="0" tIns="0" rIns="0" bIns="0" anchor="t">
            <a:spAutoFit/>
          </a:bodyPr>
          <a:lstStyle/>
          <a:p>
            <a:pPr lvl="0" algn="ctr" defTabSz="457200">
              <a:defRPr/>
            </a:pPr>
            <a:r>
              <a:rPr lang="es-ES" sz="1600" dirty="0"/>
              <a:t>Pautas:</a:t>
            </a:r>
          </a:p>
        </p:txBody>
      </p:sp>
      <p:sp>
        <p:nvSpPr>
          <p:cNvPr id="9" name="Rectangle: Rounded Corners 8">
            <a:extLst>
              <a:ext uri="{FF2B5EF4-FFF2-40B4-BE49-F238E27FC236}">
                <a16:creationId xmlns:a16="http://schemas.microsoft.com/office/drawing/2014/main" xmlns="" id="{DE4C0F45-518A-458F-961E-B9D08E453AAA}"/>
              </a:ext>
            </a:extLst>
          </p:cNvPr>
          <p:cNvSpPr/>
          <p:nvPr/>
        </p:nvSpPr>
        <p:spPr>
          <a:xfrm>
            <a:off x="1368871" y="1666063"/>
            <a:ext cx="2137893" cy="2098066"/>
          </a:xfrm>
          <a:prstGeom prst="roundRect">
            <a:avLst>
              <a:gd name="adj" fmla="val 419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33" name="Straight Connector 32">
            <a:extLst>
              <a:ext uri="{FF2B5EF4-FFF2-40B4-BE49-F238E27FC236}">
                <a16:creationId xmlns:a16="http://schemas.microsoft.com/office/drawing/2014/main" xmlns="" id="{62F3CDF8-6945-4C00-B4D9-69A5799D5AD5}"/>
              </a:ext>
            </a:extLst>
          </p:cNvPr>
          <p:cNvCxnSpPr>
            <a:cxnSpLocks/>
          </p:cNvCxnSpPr>
          <p:nvPr/>
        </p:nvCxnSpPr>
        <p:spPr>
          <a:xfrm>
            <a:off x="1419226" y="2342754"/>
            <a:ext cx="219510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xmlns="" id="{78904376-F137-43EE-9E1C-EB0D7FEE53FA}"/>
              </a:ext>
            </a:extLst>
          </p:cNvPr>
          <p:cNvSpPr/>
          <p:nvPr/>
        </p:nvSpPr>
        <p:spPr>
          <a:xfrm>
            <a:off x="1463421" y="2008656"/>
            <a:ext cx="1287886" cy="215444"/>
          </a:xfrm>
          <a:prstGeom prst="rect">
            <a:avLst/>
          </a:prstGeom>
        </p:spPr>
        <p:txBody>
          <a:bodyPr wrap="square" lIns="0" tIns="0" rIns="0" bIns="0">
            <a:spAutoFit/>
          </a:bodyPr>
          <a:lstStyle/>
          <a:p>
            <a:r>
              <a:rPr lang="en-US" sz="1400" dirty="0">
                <a:solidFill>
                  <a:schemeClr val="bg1"/>
                </a:solidFill>
              </a:rPr>
              <a:t>PARTICIPANTES</a:t>
            </a:r>
          </a:p>
        </p:txBody>
      </p:sp>
      <p:sp>
        <p:nvSpPr>
          <p:cNvPr id="37" name="Rectangle 36">
            <a:extLst>
              <a:ext uri="{FF2B5EF4-FFF2-40B4-BE49-F238E27FC236}">
                <a16:creationId xmlns:a16="http://schemas.microsoft.com/office/drawing/2014/main" xmlns="" id="{1B3846C2-5A71-407D-B909-7D922F3E573B}"/>
              </a:ext>
            </a:extLst>
          </p:cNvPr>
          <p:cNvSpPr/>
          <p:nvPr/>
        </p:nvSpPr>
        <p:spPr>
          <a:xfrm>
            <a:off x="1463420" y="2473676"/>
            <a:ext cx="2011965" cy="430887"/>
          </a:xfrm>
          <a:prstGeom prst="rect">
            <a:avLst/>
          </a:prstGeom>
        </p:spPr>
        <p:txBody>
          <a:bodyPr wrap="square" lIns="0" tIns="0" rIns="0" bIns="0" anchor="t">
            <a:spAutoFit/>
          </a:bodyPr>
          <a:lstStyle/>
          <a:p>
            <a:pPr defTabSz="457200">
              <a:defRPr/>
            </a:pPr>
            <a:r>
              <a:rPr lang="es-ES" sz="1400" dirty="0">
                <a:solidFill>
                  <a:schemeClr val="bg1"/>
                </a:solidFill>
              </a:rPr>
              <a:t>Establecer quién participará en la entrevista.</a:t>
            </a:r>
          </a:p>
        </p:txBody>
      </p:sp>
      <p:sp>
        <p:nvSpPr>
          <p:cNvPr id="40" name="Rectangle: Rounded Corners 39">
            <a:extLst>
              <a:ext uri="{FF2B5EF4-FFF2-40B4-BE49-F238E27FC236}">
                <a16:creationId xmlns:a16="http://schemas.microsoft.com/office/drawing/2014/main" xmlns="" id="{C0427415-0BB9-427E-8A13-ED95766B1D76}"/>
              </a:ext>
            </a:extLst>
          </p:cNvPr>
          <p:cNvSpPr/>
          <p:nvPr/>
        </p:nvSpPr>
        <p:spPr>
          <a:xfrm>
            <a:off x="5042799" y="1694432"/>
            <a:ext cx="2137893" cy="2069698"/>
          </a:xfrm>
          <a:prstGeom prst="roundRect">
            <a:avLst>
              <a:gd name="adj" fmla="val 419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1" name="Group 40">
            <a:extLst>
              <a:ext uri="{FF2B5EF4-FFF2-40B4-BE49-F238E27FC236}">
                <a16:creationId xmlns:a16="http://schemas.microsoft.com/office/drawing/2014/main" xmlns="" id="{89955DBF-A2B4-4198-AE46-5DDAF974CB5E}"/>
              </a:ext>
            </a:extLst>
          </p:cNvPr>
          <p:cNvGrpSpPr/>
          <p:nvPr/>
        </p:nvGrpSpPr>
        <p:grpSpPr>
          <a:xfrm>
            <a:off x="6532724" y="1749622"/>
            <a:ext cx="581025" cy="581025"/>
            <a:chOff x="1400175" y="1670050"/>
            <a:chExt cx="581025" cy="581025"/>
          </a:xfrm>
          <a:solidFill>
            <a:schemeClr val="accent3">
              <a:lumMod val="75000"/>
            </a:schemeClr>
          </a:solidFill>
        </p:grpSpPr>
        <p:sp>
          <p:nvSpPr>
            <p:cNvPr id="47" name="Oval 46">
              <a:extLst>
                <a:ext uri="{FF2B5EF4-FFF2-40B4-BE49-F238E27FC236}">
                  <a16:creationId xmlns:a16="http://schemas.microsoft.com/office/drawing/2014/main" xmlns="" id="{5E75404E-C327-49BC-BEC3-F87C02F86C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0B844E6A-A599-4D1A-AE33-5AA7A01EFEFA}"/>
                </a:ext>
              </a:extLst>
            </p:cNvPr>
            <p:cNvGrpSpPr/>
            <p:nvPr/>
          </p:nvGrpSpPr>
          <p:grpSpPr>
            <a:xfrm>
              <a:off x="1566863" y="1845826"/>
              <a:ext cx="247649" cy="229473"/>
              <a:chOff x="6283326" y="3989388"/>
              <a:chExt cx="346075" cy="320675"/>
            </a:xfrm>
            <a:grpFill/>
          </p:grpSpPr>
          <p:sp>
            <p:nvSpPr>
              <p:cNvPr id="49" name="Oval 167">
                <a:extLst>
                  <a:ext uri="{FF2B5EF4-FFF2-40B4-BE49-F238E27FC236}">
                    <a16:creationId xmlns:a16="http://schemas.microsoft.com/office/drawing/2014/main" xmlns="" id="{78602DD5-648D-43BA-BED3-3C6CDE394C58}"/>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168">
                <a:extLst>
                  <a:ext uri="{FF2B5EF4-FFF2-40B4-BE49-F238E27FC236}">
                    <a16:creationId xmlns:a16="http://schemas.microsoft.com/office/drawing/2014/main" xmlns="" id="{91D4C242-536A-47CF-B249-96847BA18CBB}"/>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Oval 169">
                <a:extLst>
                  <a:ext uri="{FF2B5EF4-FFF2-40B4-BE49-F238E27FC236}">
                    <a16:creationId xmlns:a16="http://schemas.microsoft.com/office/drawing/2014/main" xmlns="" id="{6048B62D-3B8D-42C0-B10B-0C094F2C2AC6}"/>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170">
                <a:extLst>
                  <a:ext uri="{FF2B5EF4-FFF2-40B4-BE49-F238E27FC236}">
                    <a16:creationId xmlns:a16="http://schemas.microsoft.com/office/drawing/2014/main" xmlns="" id="{A7F8A568-6167-4CE1-8775-71A1F0DD639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171">
                <a:extLst>
                  <a:ext uri="{FF2B5EF4-FFF2-40B4-BE49-F238E27FC236}">
                    <a16:creationId xmlns:a16="http://schemas.microsoft.com/office/drawing/2014/main" xmlns="" id="{8023D3ED-B7C6-43CD-8609-DE59E7CD2082}"/>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Line 172">
                <a:extLst>
                  <a:ext uri="{FF2B5EF4-FFF2-40B4-BE49-F238E27FC236}">
                    <a16:creationId xmlns:a16="http://schemas.microsoft.com/office/drawing/2014/main" xmlns="" id="{55036853-C38C-4AEF-A066-5E1E2614D1F4}"/>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Line 173">
                <a:extLst>
                  <a:ext uri="{FF2B5EF4-FFF2-40B4-BE49-F238E27FC236}">
                    <a16:creationId xmlns:a16="http://schemas.microsoft.com/office/drawing/2014/main" xmlns="" id="{7DCF974C-2ECC-4A61-B3D7-CD21D5B5E516}"/>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174">
                <a:extLst>
                  <a:ext uri="{FF2B5EF4-FFF2-40B4-BE49-F238E27FC236}">
                    <a16:creationId xmlns:a16="http://schemas.microsoft.com/office/drawing/2014/main" xmlns="" id="{522B09E1-7B5B-432A-B42F-B2044AD3DC51}"/>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175">
                <a:extLst>
                  <a:ext uri="{FF2B5EF4-FFF2-40B4-BE49-F238E27FC236}">
                    <a16:creationId xmlns:a16="http://schemas.microsoft.com/office/drawing/2014/main" xmlns="" id="{996ED206-6FFE-4535-A291-9B08FCD0D692}"/>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cxnSp>
        <p:nvCxnSpPr>
          <p:cNvPr id="42" name="Straight Connector 41">
            <a:extLst>
              <a:ext uri="{FF2B5EF4-FFF2-40B4-BE49-F238E27FC236}">
                <a16:creationId xmlns:a16="http://schemas.microsoft.com/office/drawing/2014/main" xmlns="" id="{147A23E5-44E3-4A39-B14C-68CFEA625113}"/>
              </a:ext>
            </a:extLst>
          </p:cNvPr>
          <p:cNvCxnSpPr>
            <a:cxnSpLocks/>
          </p:cNvCxnSpPr>
          <p:nvPr/>
        </p:nvCxnSpPr>
        <p:spPr>
          <a:xfrm>
            <a:off x="5192733" y="2344504"/>
            <a:ext cx="2043346"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xmlns="" id="{2F1CB74E-6A14-4915-8BAF-93EB5885D95C}"/>
              </a:ext>
            </a:extLst>
          </p:cNvPr>
          <p:cNvSpPr/>
          <p:nvPr/>
        </p:nvSpPr>
        <p:spPr>
          <a:xfrm>
            <a:off x="5201671" y="2008656"/>
            <a:ext cx="1287886" cy="215444"/>
          </a:xfrm>
          <a:prstGeom prst="rect">
            <a:avLst/>
          </a:prstGeom>
        </p:spPr>
        <p:txBody>
          <a:bodyPr wrap="square" lIns="0" tIns="0" rIns="0" bIns="0">
            <a:spAutoFit/>
          </a:bodyPr>
          <a:lstStyle/>
          <a:p>
            <a:r>
              <a:rPr lang="en-US" sz="1400" dirty="0">
                <a:solidFill>
                  <a:schemeClr val="bg1"/>
                </a:solidFill>
              </a:rPr>
              <a:t>LUGAR</a:t>
            </a:r>
          </a:p>
        </p:txBody>
      </p:sp>
      <p:sp>
        <p:nvSpPr>
          <p:cNvPr id="44" name="Rectangle 43">
            <a:extLst>
              <a:ext uri="{FF2B5EF4-FFF2-40B4-BE49-F238E27FC236}">
                <a16:creationId xmlns:a16="http://schemas.microsoft.com/office/drawing/2014/main" xmlns="" id="{9B0F0B4D-26D3-44E0-8754-46EEC2C876AD}"/>
              </a:ext>
            </a:extLst>
          </p:cNvPr>
          <p:cNvSpPr/>
          <p:nvPr/>
        </p:nvSpPr>
        <p:spPr>
          <a:xfrm>
            <a:off x="5201671" y="2514055"/>
            <a:ext cx="1912078" cy="430887"/>
          </a:xfrm>
          <a:prstGeom prst="rect">
            <a:avLst/>
          </a:prstGeom>
        </p:spPr>
        <p:txBody>
          <a:bodyPr wrap="square" lIns="0" tIns="0" rIns="0" bIns="0" anchor="t">
            <a:spAutoFit/>
          </a:bodyPr>
          <a:lstStyle/>
          <a:p>
            <a:pPr defTabSz="457200">
              <a:defRPr/>
            </a:pPr>
            <a:r>
              <a:rPr lang="es-ES" sz="1400" dirty="0">
                <a:solidFill>
                  <a:schemeClr val="bg1"/>
                </a:solidFill>
              </a:rPr>
              <a:t>Definir dónde tendrá lugar la entrevista.</a:t>
            </a:r>
          </a:p>
        </p:txBody>
      </p:sp>
      <p:sp>
        <p:nvSpPr>
          <p:cNvPr id="59" name="Rectangle: Rounded Corners 58">
            <a:extLst>
              <a:ext uri="{FF2B5EF4-FFF2-40B4-BE49-F238E27FC236}">
                <a16:creationId xmlns:a16="http://schemas.microsoft.com/office/drawing/2014/main" xmlns="" id="{822B1BC1-0A15-4F5B-AFDF-2CD31E0C7D63}"/>
              </a:ext>
            </a:extLst>
          </p:cNvPr>
          <p:cNvSpPr/>
          <p:nvPr/>
        </p:nvSpPr>
        <p:spPr>
          <a:xfrm>
            <a:off x="8541083" y="1694432"/>
            <a:ext cx="2137893" cy="2054892"/>
          </a:xfrm>
          <a:prstGeom prst="roundRect">
            <a:avLst>
              <a:gd name="adj" fmla="val 419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Rectangle 64">
            <a:extLst>
              <a:ext uri="{FF2B5EF4-FFF2-40B4-BE49-F238E27FC236}">
                <a16:creationId xmlns:a16="http://schemas.microsoft.com/office/drawing/2014/main" xmlns="" id="{32AAC538-0D40-4528-846E-596A7F84C5BD}"/>
              </a:ext>
            </a:extLst>
          </p:cNvPr>
          <p:cNvSpPr/>
          <p:nvPr/>
        </p:nvSpPr>
        <p:spPr>
          <a:xfrm>
            <a:off x="8708016" y="1864581"/>
            <a:ext cx="1287886" cy="430887"/>
          </a:xfrm>
          <a:prstGeom prst="rect">
            <a:avLst/>
          </a:prstGeom>
        </p:spPr>
        <p:txBody>
          <a:bodyPr wrap="square" lIns="0" tIns="0" rIns="0" bIns="0">
            <a:spAutoFit/>
          </a:bodyPr>
          <a:lstStyle/>
          <a:p>
            <a:r>
              <a:rPr lang="en-US" sz="1400" dirty="0">
                <a:solidFill>
                  <a:schemeClr val="bg1"/>
                </a:solidFill>
              </a:rPr>
              <a:t>PERFIL CANDIDATO</a:t>
            </a:r>
          </a:p>
        </p:txBody>
      </p:sp>
      <p:sp>
        <p:nvSpPr>
          <p:cNvPr id="63" name="Rectangle 62">
            <a:extLst>
              <a:ext uri="{FF2B5EF4-FFF2-40B4-BE49-F238E27FC236}">
                <a16:creationId xmlns:a16="http://schemas.microsoft.com/office/drawing/2014/main" xmlns="" id="{6709F9CA-27B1-4B85-AD79-C4112CBE90EB}"/>
              </a:ext>
            </a:extLst>
          </p:cNvPr>
          <p:cNvSpPr/>
          <p:nvPr/>
        </p:nvSpPr>
        <p:spPr>
          <a:xfrm>
            <a:off x="8678652" y="2472567"/>
            <a:ext cx="1862753" cy="861774"/>
          </a:xfrm>
          <a:prstGeom prst="rect">
            <a:avLst/>
          </a:prstGeom>
        </p:spPr>
        <p:txBody>
          <a:bodyPr wrap="square" lIns="0" tIns="0" rIns="0" bIns="0" anchor="t">
            <a:spAutoFit/>
          </a:bodyPr>
          <a:lstStyle/>
          <a:p>
            <a:pPr algn="just" defTabSz="457200">
              <a:defRPr/>
            </a:pPr>
            <a:r>
              <a:rPr lang="es-ES" sz="1400" dirty="0">
                <a:solidFill>
                  <a:schemeClr val="bg1"/>
                </a:solidFill>
              </a:rPr>
              <a:t>Definir los rasgos necesarios para el puesto de trabajo y para quién es la entrevista. </a:t>
            </a:r>
          </a:p>
        </p:txBody>
      </p:sp>
      <p:cxnSp>
        <p:nvCxnSpPr>
          <p:cNvPr id="80" name="Straight Connector 79">
            <a:extLst>
              <a:ext uri="{FF2B5EF4-FFF2-40B4-BE49-F238E27FC236}">
                <a16:creationId xmlns:a16="http://schemas.microsoft.com/office/drawing/2014/main" xmlns="" id="{4042EBF7-EC7E-405C-8792-797CFC6F951D}"/>
              </a:ext>
            </a:extLst>
          </p:cNvPr>
          <p:cNvCxnSpPr>
            <a:cxnSpLocks/>
          </p:cNvCxnSpPr>
          <p:nvPr/>
        </p:nvCxnSpPr>
        <p:spPr>
          <a:xfrm>
            <a:off x="8643373" y="2344504"/>
            <a:ext cx="2175818"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xmlns="" id="{0B5C9772-2FCC-434A-B921-AC63EFE4C332}"/>
              </a:ext>
            </a:extLst>
          </p:cNvPr>
          <p:cNvSpPr/>
          <p:nvPr/>
        </p:nvSpPr>
        <p:spPr>
          <a:xfrm>
            <a:off x="3904847" y="4178101"/>
            <a:ext cx="363882" cy="307777"/>
          </a:xfrm>
          <a:prstGeom prst="rect">
            <a:avLst/>
          </a:prstGeom>
        </p:spPr>
        <p:txBody>
          <a:bodyPr wrap="none" lIns="0" tIns="0" rIns="0" bIns="0">
            <a:spAutoFit/>
          </a:bodyPr>
          <a:lstStyle/>
          <a:p>
            <a:pPr lvl="0" algn="r" defTabSz="457200">
              <a:defRPr/>
            </a:pPr>
            <a:r>
              <a:rPr lang="en-US" sz="2000" b="1" dirty="0">
                <a:solidFill>
                  <a:schemeClr val="bg1"/>
                </a:solidFill>
              </a:rPr>
              <a:t>07.</a:t>
            </a:r>
          </a:p>
        </p:txBody>
      </p:sp>
      <p:sp>
        <p:nvSpPr>
          <p:cNvPr id="144" name="Rectangle 143">
            <a:extLst>
              <a:ext uri="{FF2B5EF4-FFF2-40B4-BE49-F238E27FC236}">
                <a16:creationId xmlns:a16="http://schemas.microsoft.com/office/drawing/2014/main" xmlns="" id="{02D11941-8F99-48F3-92BC-F2EB7FED3C74}"/>
              </a:ext>
            </a:extLst>
          </p:cNvPr>
          <p:cNvSpPr/>
          <p:nvPr/>
        </p:nvSpPr>
        <p:spPr>
          <a:xfrm>
            <a:off x="3904847" y="4481877"/>
            <a:ext cx="1287886" cy="215444"/>
          </a:xfrm>
          <a:prstGeom prst="rect">
            <a:avLst/>
          </a:prstGeom>
        </p:spPr>
        <p:txBody>
          <a:bodyPr wrap="square" lIns="0" tIns="0" rIns="0" bIns="0">
            <a:spAutoFit/>
          </a:bodyPr>
          <a:lstStyle/>
          <a:p>
            <a:r>
              <a:rPr lang="en-US" sz="1400" dirty="0">
                <a:solidFill>
                  <a:schemeClr val="bg1"/>
                </a:solidFill>
              </a:rPr>
              <a:t>LOREM IPSUM</a:t>
            </a:r>
          </a:p>
        </p:txBody>
      </p:sp>
      <p:pic>
        <p:nvPicPr>
          <p:cNvPr id="159" name="Imagen 158">
            <a:extLst>
              <a:ext uri="{FF2B5EF4-FFF2-40B4-BE49-F238E27FC236}">
                <a16:creationId xmlns:a16="http://schemas.microsoft.com/office/drawing/2014/main" xmlns="" id="{0AB39BDA-BC16-4E61-A49F-D61741087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176" name="Marcador de contenido 5">
            <a:extLst>
              <a:ext uri="{FF2B5EF4-FFF2-40B4-BE49-F238E27FC236}">
                <a16:creationId xmlns:a16="http://schemas.microsoft.com/office/drawing/2014/main" xmlns="" id="{6D3F5DE4-BB73-49A5-8A5C-095996C752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grpSp>
        <p:nvGrpSpPr>
          <p:cNvPr id="183" name="Group 40">
            <a:extLst>
              <a:ext uri="{FF2B5EF4-FFF2-40B4-BE49-F238E27FC236}">
                <a16:creationId xmlns:a16="http://schemas.microsoft.com/office/drawing/2014/main" xmlns="" id="{89AD5557-96D4-4A21-B861-71B4EEDFA0D6}"/>
              </a:ext>
            </a:extLst>
          </p:cNvPr>
          <p:cNvGrpSpPr/>
          <p:nvPr/>
        </p:nvGrpSpPr>
        <p:grpSpPr>
          <a:xfrm>
            <a:off x="10032154" y="1743175"/>
            <a:ext cx="581025" cy="581025"/>
            <a:chOff x="1400175" y="1670050"/>
            <a:chExt cx="581025" cy="581025"/>
          </a:xfrm>
          <a:solidFill>
            <a:schemeClr val="accent3">
              <a:lumMod val="75000"/>
            </a:schemeClr>
          </a:solidFill>
        </p:grpSpPr>
        <p:sp>
          <p:nvSpPr>
            <p:cNvPr id="185" name="Oval 46">
              <a:extLst>
                <a:ext uri="{FF2B5EF4-FFF2-40B4-BE49-F238E27FC236}">
                  <a16:creationId xmlns:a16="http://schemas.microsoft.com/office/drawing/2014/main" xmlns="" id="{F4507FB9-3BDD-43F7-AC26-97D25B1AA6D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47">
              <a:extLst>
                <a:ext uri="{FF2B5EF4-FFF2-40B4-BE49-F238E27FC236}">
                  <a16:creationId xmlns:a16="http://schemas.microsoft.com/office/drawing/2014/main" xmlns="" id="{6D9D05BA-8782-45FE-AC9C-2B688E8CA650}"/>
                </a:ext>
              </a:extLst>
            </p:cNvPr>
            <p:cNvGrpSpPr/>
            <p:nvPr/>
          </p:nvGrpSpPr>
          <p:grpSpPr>
            <a:xfrm>
              <a:off x="1566863" y="1845826"/>
              <a:ext cx="247649" cy="229473"/>
              <a:chOff x="6283326" y="3989388"/>
              <a:chExt cx="346075" cy="320675"/>
            </a:xfrm>
            <a:grpFill/>
          </p:grpSpPr>
          <p:sp>
            <p:nvSpPr>
              <p:cNvPr id="187" name="Oval 167">
                <a:extLst>
                  <a:ext uri="{FF2B5EF4-FFF2-40B4-BE49-F238E27FC236}">
                    <a16:creationId xmlns:a16="http://schemas.microsoft.com/office/drawing/2014/main" xmlns="" id="{00D5F147-CEFB-4CDE-9097-A6688CDCABC6}"/>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8" name="Freeform 168">
                <a:extLst>
                  <a:ext uri="{FF2B5EF4-FFF2-40B4-BE49-F238E27FC236}">
                    <a16:creationId xmlns:a16="http://schemas.microsoft.com/office/drawing/2014/main" xmlns="" id="{D389958A-E945-413D-84F6-29B8830736FD}"/>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9" name="Oval 169">
                <a:extLst>
                  <a:ext uri="{FF2B5EF4-FFF2-40B4-BE49-F238E27FC236}">
                    <a16:creationId xmlns:a16="http://schemas.microsoft.com/office/drawing/2014/main" xmlns="" id="{04E342F4-2E98-403B-BD9E-B10254CC70AD}"/>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0" name="Freeform 170">
                <a:extLst>
                  <a:ext uri="{FF2B5EF4-FFF2-40B4-BE49-F238E27FC236}">
                    <a16:creationId xmlns:a16="http://schemas.microsoft.com/office/drawing/2014/main" xmlns="" id="{40CA178C-5FC1-4310-BBA4-49A1D3BF6152}"/>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1" name="Freeform 171">
                <a:extLst>
                  <a:ext uri="{FF2B5EF4-FFF2-40B4-BE49-F238E27FC236}">
                    <a16:creationId xmlns:a16="http://schemas.microsoft.com/office/drawing/2014/main" xmlns="" id="{E699BF50-BD91-4F20-ADB8-1C998860DC63}"/>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2" name="Line 172">
                <a:extLst>
                  <a:ext uri="{FF2B5EF4-FFF2-40B4-BE49-F238E27FC236}">
                    <a16:creationId xmlns:a16="http://schemas.microsoft.com/office/drawing/2014/main" xmlns="" id="{B249B26A-EC0B-4548-A878-5FD74CE3CCE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3" name="Line 173">
                <a:extLst>
                  <a:ext uri="{FF2B5EF4-FFF2-40B4-BE49-F238E27FC236}">
                    <a16:creationId xmlns:a16="http://schemas.microsoft.com/office/drawing/2014/main" xmlns="" id="{531D6668-4E3F-4A2B-B759-99F1AADEA2C8}"/>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4" name="Freeform 174">
                <a:extLst>
                  <a:ext uri="{FF2B5EF4-FFF2-40B4-BE49-F238E27FC236}">
                    <a16:creationId xmlns:a16="http://schemas.microsoft.com/office/drawing/2014/main" xmlns="" id="{0484BCBE-DBDA-4266-9EFB-AFC76B54732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5" name="Freeform 175">
                <a:extLst>
                  <a:ext uri="{FF2B5EF4-FFF2-40B4-BE49-F238E27FC236}">
                    <a16:creationId xmlns:a16="http://schemas.microsoft.com/office/drawing/2014/main" xmlns="" id="{46B70716-7EEA-41E1-8911-8EF76513CEE4}"/>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grpSp>
        <p:nvGrpSpPr>
          <p:cNvPr id="196" name="Group 40">
            <a:extLst>
              <a:ext uri="{FF2B5EF4-FFF2-40B4-BE49-F238E27FC236}">
                <a16:creationId xmlns:a16="http://schemas.microsoft.com/office/drawing/2014/main" xmlns="" id="{4F43ADBC-3CFE-44A5-8D88-34598ACD9B34}"/>
              </a:ext>
            </a:extLst>
          </p:cNvPr>
          <p:cNvGrpSpPr/>
          <p:nvPr/>
        </p:nvGrpSpPr>
        <p:grpSpPr>
          <a:xfrm>
            <a:off x="2894361" y="1732209"/>
            <a:ext cx="581025" cy="581025"/>
            <a:chOff x="1400175" y="1670050"/>
            <a:chExt cx="581025" cy="581025"/>
          </a:xfrm>
          <a:solidFill>
            <a:schemeClr val="accent3">
              <a:lumMod val="75000"/>
            </a:schemeClr>
          </a:solidFill>
        </p:grpSpPr>
        <p:sp>
          <p:nvSpPr>
            <p:cNvPr id="197" name="Oval 46">
              <a:extLst>
                <a:ext uri="{FF2B5EF4-FFF2-40B4-BE49-F238E27FC236}">
                  <a16:creationId xmlns:a16="http://schemas.microsoft.com/office/drawing/2014/main" xmlns="" id="{6609F246-596D-4287-B964-4A15A105D903}"/>
                </a:ext>
              </a:extLst>
            </p:cNvPr>
            <p:cNvSpPr/>
            <p:nvPr/>
          </p:nvSpPr>
          <p:spPr>
            <a:xfrm>
              <a:off x="1400175" y="1670050"/>
              <a:ext cx="581025" cy="5810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47">
              <a:extLst>
                <a:ext uri="{FF2B5EF4-FFF2-40B4-BE49-F238E27FC236}">
                  <a16:creationId xmlns:a16="http://schemas.microsoft.com/office/drawing/2014/main" xmlns="" id="{7923A7CA-D4A7-487D-A152-96D5630C70D5}"/>
                </a:ext>
              </a:extLst>
            </p:cNvPr>
            <p:cNvGrpSpPr/>
            <p:nvPr/>
          </p:nvGrpSpPr>
          <p:grpSpPr>
            <a:xfrm>
              <a:off x="1566863" y="1845826"/>
              <a:ext cx="247649" cy="229473"/>
              <a:chOff x="6283326" y="3989388"/>
              <a:chExt cx="346075" cy="320675"/>
            </a:xfrm>
            <a:grpFill/>
          </p:grpSpPr>
          <p:sp>
            <p:nvSpPr>
              <p:cNvPr id="199" name="Oval 167">
                <a:extLst>
                  <a:ext uri="{FF2B5EF4-FFF2-40B4-BE49-F238E27FC236}">
                    <a16:creationId xmlns:a16="http://schemas.microsoft.com/office/drawing/2014/main" xmlns="" id="{421E36CC-0936-4241-BB21-8E08B932C81D}"/>
                  </a:ext>
                </a:extLst>
              </p:cNvPr>
              <p:cNvSpPr>
                <a:spLocks noChangeArrowheads="1"/>
              </p:cNvSpPr>
              <p:nvPr/>
            </p:nvSpPr>
            <p:spPr bwMode="auto">
              <a:xfrm>
                <a:off x="6283326"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0" name="Freeform 168">
                <a:extLst>
                  <a:ext uri="{FF2B5EF4-FFF2-40B4-BE49-F238E27FC236}">
                    <a16:creationId xmlns:a16="http://schemas.microsoft.com/office/drawing/2014/main" xmlns="" id="{976B9323-A987-49C9-B732-F2EA14494284}"/>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1" name="Oval 169">
                <a:extLst>
                  <a:ext uri="{FF2B5EF4-FFF2-40B4-BE49-F238E27FC236}">
                    <a16:creationId xmlns:a16="http://schemas.microsoft.com/office/drawing/2014/main" xmlns="" id="{84DB216D-9722-49F1-B531-C6D8B4EF6FE9}"/>
                  </a:ext>
                </a:extLst>
              </p:cNvPr>
              <p:cNvSpPr>
                <a:spLocks noChangeArrowheads="1"/>
              </p:cNvSpPr>
              <p:nvPr/>
            </p:nvSpPr>
            <p:spPr bwMode="auto">
              <a:xfrm>
                <a:off x="6478588" y="4159250"/>
                <a:ext cx="150813" cy="150813"/>
              </a:xfrm>
              <a:prstGeom prst="ellips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2" name="Freeform 170">
                <a:extLst>
                  <a:ext uri="{FF2B5EF4-FFF2-40B4-BE49-F238E27FC236}">
                    <a16:creationId xmlns:a16="http://schemas.microsoft.com/office/drawing/2014/main" xmlns="" id="{3610CB9A-09CA-4D18-90BA-B8606803324E}"/>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3" name="Freeform 171">
                <a:extLst>
                  <a:ext uri="{FF2B5EF4-FFF2-40B4-BE49-F238E27FC236}">
                    <a16:creationId xmlns:a16="http://schemas.microsoft.com/office/drawing/2014/main" xmlns="" id="{1BBE52D0-FC3A-41D8-870B-3B62DFB9ED39}"/>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4" name="Line 172">
                <a:extLst>
                  <a:ext uri="{FF2B5EF4-FFF2-40B4-BE49-F238E27FC236}">
                    <a16:creationId xmlns:a16="http://schemas.microsoft.com/office/drawing/2014/main" xmlns="" id="{C0854CF0-495E-4713-BEA2-3631E5532ABB}"/>
                  </a:ext>
                </a:extLst>
              </p:cNvPr>
              <p:cNvSpPr>
                <a:spLocks noChangeShapeType="1"/>
              </p:cNvSpPr>
              <p:nvPr/>
            </p:nvSpPr>
            <p:spPr bwMode="auto">
              <a:xfrm flipV="1">
                <a:off x="643413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5" name="Line 173">
                <a:extLst>
                  <a:ext uri="{FF2B5EF4-FFF2-40B4-BE49-F238E27FC236}">
                    <a16:creationId xmlns:a16="http://schemas.microsoft.com/office/drawing/2014/main" xmlns="" id="{250F5B75-D6F9-4AB5-A7B6-29854E66E9DF}"/>
                  </a:ext>
                </a:extLst>
              </p:cNvPr>
              <p:cNvSpPr>
                <a:spLocks noChangeShapeType="1"/>
              </p:cNvSpPr>
              <p:nvPr/>
            </p:nvSpPr>
            <p:spPr bwMode="auto">
              <a:xfrm flipV="1">
                <a:off x="6478588" y="4095750"/>
                <a:ext cx="0" cy="1381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6" name="Freeform 174">
                <a:extLst>
                  <a:ext uri="{FF2B5EF4-FFF2-40B4-BE49-F238E27FC236}">
                    <a16:creationId xmlns:a16="http://schemas.microsoft.com/office/drawing/2014/main" xmlns="" id="{051E5C7C-63F2-40C0-BDF3-95A96BD7EFC0}"/>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7" name="Freeform 175">
                <a:extLst>
                  <a:ext uri="{FF2B5EF4-FFF2-40B4-BE49-F238E27FC236}">
                    <a16:creationId xmlns:a16="http://schemas.microsoft.com/office/drawing/2014/main" xmlns="" id="{517F91BC-6117-44A3-BF1A-015A4D30FFF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sp>
        <p:nvSpPr>
          <p:cNvPr id="5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60"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61" name="Immagine 6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62"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374672024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A picture containing person, indoor, wall&#10;&#10;Description automatically generated">
            <a:extLst>
              <a:ext uri="{FF2B5EF4-FFF2-40B4-BE49-F238E27FC236}">
                <a16:creationId xmlns:a16="http://schemas.microsoft.com/office/drawing/2014/main" xmlns="" id="{4B57F8FD-CA7B-4F8A-9B6D-643E9D55E8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0692" b="29308"/>
          <a:stretch/>
        </p:blipFill>
        <p:spPr>
          <a:xfrm>
            <a:off x="0" y="0"/>
            <a:ext cx="12192000" cy="2438400"/>
          </a:xfrm>
          <a:prstGeom prst="rect">
            <a:avLst/>
          </a:prstGeom>
        </p:spPr>
      </p:pic>
      <p:sp>
        <p:nvSpPr>
          <p:cNvPr id="16" name="Oval 15">
            <a:extLst>
              <a:ext uri="{FF2B5EF4-FFF2-40B4-BE49-F238E27FC236}">
                <a16:creationId xmlns:a16="http://schemas.microsoft.com/office/drawing/2014/main" xmlns="" id="{0A741780-7BFF-40EF-A7BD-8A53B5142F07}"/>
              </a:ext>
            </a:extLst>
          </p:cNvPr>
          <p:cNvSpPr/>
          <p:nvPr/>
        </p:nvSpPr>
        <p:spPr>
          <a:xfrm>
            <a:off x="1323344"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a:extLst>
              <a:ext uri="{FF2B5EF4-FFF2-40B4-BE49-F238E27FC236}">
                <a16:creationId xmlns:a16="http://schemas.microsoft.com/office/drawing/2014/main" xmlns="" id="{B1254B6D-4508-4858-9335-FD484A2AEFE1}"/>
              </a:ext>
            </a:extLst>
          </p:cNvPr>
          <p:cNvSpPr/>
          <p:nvPr/>
        </p:nvSpPr>
        <p:spPr>
          <a:xfrm>
            <a:off x="0" y="2438399"/>
            <a:ext cx="12192000" cy="45719"/>
          </a:xfrm>
          <a:prstGeom prst="rect">
            <a:avLst/>
          </a:prstGeom>
          <a:gradFill flip="none" rotWithShape="1">
            <a:gsLst>
              <a:gs pos="14000">
                <a:srgbClr val="18E7E5"/>
              </a:gs>
              <a:gs pos="85000">
                <a:srgbClr val="B21D61"/>
              </a:gs>
              <a:gs pos="69000">
                <a:srgbClr val="AA51AA"/>
              </a:gs>
              <a:gs pos="51000">
                <a:srgbClr val="7A81E2"/>
              </a:gs>
              <a:gs pos="32000">
                <a:srgbClr val="00CBF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234E40F9-AA35-4C12-B978-007BF36352E8}"/>
              </a:ext>
            </a:extLst>
          </p:cNvPr>
          <p:cNvGrpSpPr/>
          <p:nvPr/>
        </p:nvGrpSpPr>
        <p:grpSpPr>
          <a:xfrm>
            <a:off x="823666" y="3078721"/>
            <a:ext cx="2020215" cy="3151876"/>
            <a:chOff x="631157" y="4962628"/>
            <a:chExt cx="2020215" cy="3151876"/>
          </a:xfrm>
        </p:grpSpPr>
        <p:sp>
          <p:nvSpPr>
            <p:cNvPr id="11" name="TextBox 10">
              <a:extLst>
                <a:ext uri="{FF2B5EF4-FFF2-40B4-BE49-F238E27FC236}">
                  <a16:creationId xmlns:a16="http://schemas.microsoft.com/office/drawing/2014/main" xmlns="" id="{454B2156-7EFC-47CB-A632-CCCB41AB2D62}"/>
                </a:ext>
              </a:extLst>
            </p:cNvPr>
            <p:cNvSpPr txBox="1"/>
            <p:nvPr/>
          </p:nvSpPr>
          <p:spPr>
            <a:xfrm>
              <a:off x="631157" y="4962628"/>
              <a:ext cx="1915269" cy="307777"/>
            </a:xfrm>
            <a:prstGeom prst="rect">
              <a:avLst/>
            </a:prstGeom>
            <a:noFill/>
          </p:spPr>
          <p:txBody>
            <a:bodyPr wrap="none" lIns="0" tIns="0" rIns="0" bIns="0" rtlCol="0">
              <a:spAutoFit/>
            </a:bodyPr>
            <a:lstStyle/>
            <a:p>
              <a:pPr algn="ctr"/>
              <a:r>
                <a:rPr lang="es-ES" sz="2000" b="1" dirty="0">
                  <a:solidFill>
                    <a:srgbClr val="00CBFA"/>
                  </a:solidFill>
                  <a:latin typeface="+mj-lt"/>
                </a:rPr>
                <a:t>Preparación</a:t>
              </a:r>
              <a:r>
                <a:rPr lang="en-US" sz="2000" b="1" dirty="0">
                  <a:solidFill>
                    <a:srgbClr val="00CBFA"/>
                  </a:solidFill>
                  <a:latin typeface="+mj-lt"/>
                </a:rPr>
                <a:t> previa</a:t>
              </a:r>
            </a:p>
          </p:txBody>
        </p:sp>
        <p:sp>
          <p:nvSpPr>
            <p:cNvPr id="12" name="TextBox 11">
              <a:extLst>
                <a:ext uri="{FF2B5EF4-FFF2-40B4-BE49-F238E27FC236}">
                  <a16:creationId xmlns:a16="http://schemas.microsoft.com/office/drawing/2014/main" xmlns="" id="{65A71DB0-05CB-4AEA-9FC3-C19CF137BCFD}"/>
                </a:ext>
              </a:extLst>
            </p:cNvPr>
            <p:cNvSpPr txBox="1"/>
            <p:nvPr/>
          </p:nvSpPr>
          <p:spPr>
            <a:xfrm>
              <a:off x="643180" y="5336371"/>
              <a:ext cx="2008192" cy="2778133"/>
            </a:xfrm>
            <a:prstGeom prst="rect">
              <a:avLst/>
            </a:prstGeom>
            <a:noFill/>
          </p:spPr>
          <p:txBody>
            <a:bodyPr wrap="square" lIns="0" tIns="0" rIns="0" bIns="0" rtlCol="0">
              <a:spAutoFit/>
            </a:bodyPr>
            <a:lstStyle/>
            <a:p>
              <a:pPr algn="ctr">
                <a:lnSpc>
                  <a:spcPct val="130000"/>
                </a:lnSpc>
              </a:pPr>
              <a:r>
                <a:rPr lang="es-ES" sz="1400" dirty="0"/>
                <a:t>El entrevistado deberá informarse antes de la entrevista, preparar una presentación y una charla sobre las propias competencias, la formación, la experiencia, los logros que desea conseguir y lo que puede aportar a la empresa.</a:t>
              </a:r>
            </a:p>
          </p:txBody>
        </p:sp>
      </p:grpSp>
      <p:cxnSp>
        <p:nvCxnSpPr>
          <p:cNvPr id="29" name="Straight Connector 28">
            <a:extLst>
              <a:ext uri="{FF2B5EF4-FFF2-40B4-BE49-F238E27FC236}">
                <a16:creationId xmlns:a16="http://schemas.microsoft.com/office/drawing/2014/main" xmlns="" id="{428E423E-257D-423A-AD68-87BA2FCE41AA}"/>
              </a:ext>
            </a:extLst>
          </p:cNvPr>
          <p:cNvCxnSpPr>
            <a:cxnSpLocks/>
          </p:cNvCxnSpPr>
          <p:nvPr/>
        </p:nvCxnSpPr>
        <p:spPr>
          <a:xfrm flipH="1">
            <a:off x="1795896" y="2438400"/>
            <a:ext cx="879" cy="561966"/>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xmlns="" id="{480E98BC-82CA-46D6-9DE9-5A479CF2D01A}"/>
              </a:ext>
            </a:extLst>
          </p:cNvPr>
          <p:cNvSpPr/>
          <p:nvPr/>
        </p:nvSpPr>
        <p:spPr>
          <a:xfrm>
            <a:off x="1443674" y="2134869"/>
            <a:ext cx="698502" cy="698494"/>
          </a:xfrm>
          <a:prstGeom prst="ellipse">
            <a:avLst/>
          </a:prstGeom>
          <a:solidFill>
            <a:srgbClr val="00CBFA"/>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4" name="Group 63">
            <a:extLst>
              <a:ext uri="{FF2B5EF4-FFF2-40B4-BE49-F238E27FC236}">
                <a16:creationId xmlns:a16="http://schemas.microsoft.com/office/drawing/2014/main" xmlns="" id="{4C877E43-0A9F-470D-ABB5-097EE04055AF}"/>
              </a:ext>
            </a:extLst>
          </p:cNvPr>
          <p:cNvGrpSpPr/>
          <p:nvPr/>
        </p:nvGrpSpPr>
        <p:grpSpPr>
          <a:xfrm>
            <a:off x="1646993" y="2322189"/>
            <a:ext cx="299561" cy="277573"/>
            <a:chOff x="6283326" y="3989388"/>
            <a:chExt cx="346075" cy="320675"/>
          </a:xfrm>
        </p:grpSpPr>
        <p:sp>
          <p:nvSpPr>
            <p:cNvPr id="65" name="Oval 167">
              <a:extLst>
                <a:ext uri="{FF2B5EF4-FFF2-40B4-BE49-F238E27FC236}">
                  <a16:creationId xmlns:a16="http://schemas.microsoft.com/office/drawing/2014/main" xmlns="" id="{7FC1013E-029C-4EEB-BF2A-597BCE581168}"/>
                </a:ext>
              </a:extLst>
            </p:cNvPr>
            <p:cNvSpPr>
              <a:spLocks noChangeArrowheads="1"/>
            </p:cNvSpPr>
            <p:nvPr/>
          </p:nvSpPr>
          <p:spPr bwMode="auto">
            <a:xfrm>
              <a:off x="6283326"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6" name="Freeform 168">
              <a:extLst>
                <a:ext uri="{FF2B5EF4-FFF2-40B4-BE49-F238E27FC236}">
                  <a16:creationId xmlns:a16="http://schemas.microsoft.com/office/drawing/2014/main" xmlns="" id="{53C722F7-BDF3-4E93-80E4-35930DC13F10}"/>
                </a:ext>
              </a:extLst>
            </p:cNvPr>
            <p:cNvSpPr>
              <a:spLocks/>
            </p:cNvSpPr>
            <p:nvPr/>
          </p:nvSpPr>
          <p:spPr bwMode="auto">
            <a:xfrm>
              <a:off x="6299201" y="3989388"/>
              <a:ext cx="134938" cy="200025"/>
            </a:xfrm>
            <a:custGeom>
              <a:avLst/>
              <a:gdLst>
                <a:gd name="T0" fmla="*/ 36 w 36"/>
                <a:gd name="T1" fmla="*/ 19 h 53"/>
                <a:gd name="T2" fmla="*/ 36 w 36"/>
                <a:gd name="T3" fmla="*/ 3 h 53"/>
                <a:gd name="T4" fmla="*/ 24 w 36"/>
                <a:gd name="T5" fmla="*/ 3 h 53"/>
                <a:gd name="T6" fmla="*/ 18 w 36"/>
                <a:gd name="T7" fmla="*/ 19 h 53"/>
                <a:gd name="T8" fmla="*/ 12 w 36"/>
                <a:gd name="T9" fmla="*/ 25 h 53"/>
                <a:gd name="T10" fmla="*/ 0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36" y="19"/>
                  </a:moveTo>
                  <a:cubicBezTo>
                    <a:pt x="36" y="3"/>
                    <a:pt x="36" y="3"/>
                    <a:pt x="36" y="3"/>
                  </a:cubicBezTo>
                  <a:cubicBezTo>
                    <a:pt x="33" y="0"/>
                    <a:pt x="27" y="0"/>
                    <a:pt x="24" y="3"/>
                  </a:cubicBezTo>
                  <a:cubicBezTo>
                    <a:pt x="18" y="19"/>
                    <a:pt x="18" y="19"/>
                    <a:pt x="18" y="19"/>
                  </a:cubicBezTo>
                  <a:cubicBezTo>
                    <a:pt x="12" y="25"/>
                    <a:pt x="12" y="25"/>
                    <a:pt x="12" y="25"/>
                  </a:cubicBezTo>
                  <a:cubicBezTo>
                    <a:pt x="0" y="53"/>
                    <a:pt x="0" y="53"/>
                    <a:pt x="0"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7" name="Oval 169">
              <a:extLst>
                <a:ext uri="{FF2B5EF4-FFF2-40B4-BE49-F238E27FC236}">
                  <a16:creationId xmlns:a16="http://schemas.microsoft.com/office/drawing/2014/main" xmlns="" id="{AFD96A46-F0F1-4AC8-B33F-8008D8126D65}"/>
                </a:ext>
              </a:extLst>
            </p:cNvPr>
            <p:cNvSpPr>
              <a:spLocks noChangeArrowheads="1"/>
            </p:cNvSpPr>
            <p:nvPr/>
          </p:nvSpPr>
          <p:spPr bwMode="auto">
            <a:xfrm>
              <a:off x="6478588" y="4159250"/>
              <a:ext cx="150813" cy="150813"/>
            </a:xfrm>
            <a:prstGeom prst="ellipse">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2" name="Freeform 170">
              <a:extLst>
                <a:ext uri="{FF2B5EF4-FFF2-40B4-BE49-F238E27FC236}">
                  <a16:creationId xmlns:a16="http://schemas.microsoft.com/office/drawing/2014/main" xmlns="" id="{8C84FC06-166B-48A9-A911-34842D682C97}"/>
                </a:ext>
              </a:extLst>
            </p:cNvPr>
            <p:cNvSpPr>
              <a:spLocks/>
            </p:cNvSpPr>
            <p:nvPr/>
          </p:nvSpPr>
          <p:spPr bwMode="auto">
            <a:xfrm>
              <a:off x="6478588" y="3989388"/>
              <a:ext cx="136525" cy="200025"/>
            </a:xfrm>
            <a:custGeom>
              <a:avLst/>
              <a:gdLst>
                <a:gd name="T0" fmla="*/ 0 w 36"/>
                <a:gd name="T1" fmla="*/ 19 h 53"/>
                <a:gd name="T2" fmla="*/ 0 w 36"/>
                <a:gd name="T3" fmla="*/ 3 h 53"/>
                <a:gd name="T4" fmla="*/ 12 w 36"/>
                <a:gd name="T5" fmla="*/ 3 h 53"/>
                <a:gd name="T6" fmla="*/ 18 w 36"/>
                <a:gd name="T7" fmla="*/ 19 h 53"/>
                <a:gd name="T8" fmla="*/ 24 w 36"/>
                <a:gd name="T9" fmla="*/ 25 h 53"/>
                <a:gd name="T10" fmla="*/ 36 w 36"/>
                <a:gd name="T11" fmla="*/ 53 h 53"/>
              </a:gdLst>
              <a:ahLst/>
              <a:cxnLst>
                <a:cxn ang="0">
                  <a:pos x="T0" y="T1"/>
                </a:cxn>
                <a:cxn ang="0">
                  <a:pos x="T2" y="T3"/>
                </a:cxn>
                <a:cxn ang="0">
                  <a:pos x="T4" y="T5"/>
                </a:cxn>
                <a:cxn ang="0">
                  <a:pos x="T6" y="T7"/>
                </a:cxn>
                <a:cxn ang="0">
                  <a:pos x="T8" y="T9"/>
                </a:cxn>
                <a:cxn ang="0">
                  <a:pos x="T10" y="T11"/>
                </a:cxn>
              </a:cxnLst>
              <a:rect l="0" t="0" r="r" b="b"/>
              <a:pathLst>
                <a:path w="36" h="53">
                  <a:moveTo>
                    <a:pt x="0" y="19"/>
                  </a:moveTo>
                  <a:cubicBezTo>
                    <a:pt x="0" y="3"/>
                    <a:pt x="0" y="3"/>
                    <a:pt x="0" y="3"/>
                  </a:cubicBezTo>
                  <a:cubicBezTo>
                    <a:pt x="3" y="0"/>
                    <a:pt x="9" y="0"/>
                    <a:pt x="12" y="3"/>
                  </a:cubicBezTo>
                  <a:cubicBezTo>
                    <a:pt x="18" y="19"/>
                    <a:pt x="18" y="19"/>
                    <a:pt x="18" y="19"/>
                  </a:cubicBezTo>
                  <a:cubicBezTo>
                    <a:pt x="24" y="25"/>
                    <a:pt x="24" y="25"/>
                    <a:pt x="24" y="25"/>
                  </a:cubicBezTo>
                  <a:cubicBezTo>
                    <a:pt x="36" y="53"/>
                    <a:pt x="36" y="53"/>
                    <a:pt x="36" y="53"/>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3" name="Freeform 171">
              <a:extLst>
                <a:ext uri="{FF2B5EF4-FFF2-40B4-BE49-F238E27FC236}">
                  <a16:creationId xmlns:a16="http://schemas.microsoft.com/office/drawing/2014/main" xmlns="" id="{3786E538-D765-4A9D-B31A-2B0F600867DB}"/>
                </a:ext>
              </a:extLst>
            </p:cNvPr>
            <p:cNvSpPr>
              <a:spLocks/>
            </p:cNvSpPr>
            <p:nvPr/>
          </p:nvSpPr>
          <p:spPr bwMode="auto">
            <a:xfrm>
              <a:off x="6396038" y="4090988"/>
              <a:ext cx="120650" cy="30163"/>
            </a:xfrm>
            <a:custGeom>
              <a:avLst/>
              <a:gdLst>
                <a:gd name="T0" fmla="*/ 0 w 32"/>
                <a:gd name="T1" fmla="*/ 8 h 8"/>
                <a:gd name="T2" fmla="*/ 16 w 32"/>
                <a:gd name="T3" fmla="*/ 0 h 8"/>
                <a:gd name="T4" fmla="*/ 32 w 32"/>
                <a:gd name="T5" fmla="*/ 8 h 8"/>
              </a:gdLst>
              <a:ahLst/>
              <a:cxnLst>
                <a:cxn ang="0">
                  <a:pos x="T0" y="T1"/>
                </a:cxn>
                <a:cxn ang="0">
                  <a:pos x="T2" y="T3"/>
                </a:cxn>
                <a:cxn ang="0">
                  <a:pos x="T4" y="T5"/>
                </a:cxn>
              </a:cxnLst>
              <a:rect l="0" t="0" r="r" b="b"/>
              <a:pathLst>
                <a:path w="32" h="8">
                  <a:moveTo>
                    <a:pt x="0" y="8"/>
                  </a:moveTo>
                  <a:cubicBezTo>
                    <a:pt x="0" y="4"/>
                    <a:pt x="7" y="0"/>
                    <a:pt x="16" y="0"/>
                  </a:cubicBezTo>
                  <a:cubicBezTo>
                    <a:pt x="25" y="0"/>
                    <a:pt x="32" y="4"/>
                    <a:pt x="32" y="8"/>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4" name="Line 172">
              <a:extLst>
                <a:ext uri="{FF2B5EF4-FFF2-40B4-BE49-F238E27FC236}">
                  <a16:creationId xmlns:a16="http://schemas.microsoft.com/office/drawing/2014/main" xmlns="" id="{960246B8-AA73-4097-80E0-09826FD8104E}"/>
                </a:ext>
              </a:extLst>
            </p:cNvPr>
            <p:cNvSpPr>
              <a:spLocks noChangeShapeType="1"/>
            </p:cNvSpPr>
            <p:nvPr/>
          </p:nvSpPr>
          <p:spPr bwMode="auto">
            <a:xfrm flipV="1">
              <a:off x="643413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6" name="Line 173">
              <a:extLst>
                <a:ext uri="{FF2B5EF4-FFF2-40B4-BE49-F238E27FC236}">
                  <a16:creationId xmlns:a16="http://schemas.microsoft.com/office/drawing/2014/main" xmlns="" id="{B498D264-426F-4BA3-ACFA-6E3F99F6DEF5}"/>
                </a:ext>
              </a:extLst>
            </p:cNvPr>
            <p:cNvSpPr>
              <a:spLocks noChangeShapeType="1"/>
            </p:cNvSpPr>
            <p:nvPr/>
          </p:nvSpPr>
          <p:spPr bwMode="auto">
            <a:xfrm flipV="1">
              <a:off x="6478588" y="4095750"/>
              <a:ext cx="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77" name="Freeform 174">
              <a:extLst>
                <a:ext uri="{FF2B5EF4-FFF2-40B4-BE49-F238E27FC236}">
                  <a16:creationId xmlns:a16="http://schemas.microsoft.com/office/drawing/2014/main" xmlns="" id="{38724854-C29E-4D5C-AC03-5E8225009558}"/>
                </a:ext>
              </a:extLst>
            </p:cNvPr>
            <p:cNvSpPr>
              <a:spLocks/>
            </p:cNvSpPr>
            <p:nvPr/>
          </p:nvSpPr>
          <p:spPr bwMode="auto">
            <a:xfrm>
              <a:off x="6313488"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1" name="Freeform 175">
              <a:extLst>
                <a:ext uri="{FF2B5EF4-FFF2-40B4-BE49-F238E27FC236}">
                  <a16:creationId xmlns:a16="http://schemas.microsoft.com/office/drawing/2014/main" xmlns="" id="{AE258656-6014-4150-969D-49F926407706}"/>
                </a:ext>
              </a:extLst>
            </p:cNvPr>
            <p:cNvSpPr>
              <a:spLocks/>
            </p:cNvSpPr>
            <p:nvPr/>
          </p:nvSpPr>
          <p:spPr bwMode="auto">
            <a:xfrm>
              <a:off x="6508751" y="4189413"/>
              <a:ext cx="46038" cy="44450"/>
            </a:xfrm>
            <a:custGeom>
              <a:avLst/>
              <a:gdLst>
                <a:gd name="T0" fmla="*/ 0 w 12"/>
                <a:gd name="T1" fmla="*/ 12 h 12"/>
                <a:gd name="T2" fmla="*/ 12 w 12"/>
                <a:gd name="T3" fmla="*/ 0 h 12"/>
              </a:gdLst>
              <a:ahLst/>
              <a:cxnLst>
                <a:cxn ang="0">
                  <a:pos x="T0" y="T1"/>
                </a:cxn>
                <a:cxn ang="0">
                  <a:pos x="T2" y="T3"/>
                </a:cxn>
              </a:cxnLst>
              <a:rect l="0" t="0" r="r" b="b"/>
              <a:pathLst>
                <a:path w="12" h="12">
                  <a:moveTo>
                    <a:pt x="0" y="12"/>
                  </a:moveTo>
                  <a:cubicBezTo>
                    <a:pt x="0" y="6"/>
                    <a:pt x="5" y="0"/>
                    <a:pt x="12"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nvGrpSpPr>
          <p:cNvPr id="25" name="Grupo 24">
            <a:extLst>
              <a:ext uri="{FF2B5EF4-FFF2-40B4-BE49-F238E27FC236}">
                <a16:creationId xmlns:a16="http://schemas.microsoft.com/office/drawing/2014/main" xmlns="" id="{9E860A7D-B610-45F3-A3A8-0A3BE7D25D2F}"/>
              </a:ext>
            </a:extLst>
          </p:cNvPr>
          <p:cNvGrpSpPr/>
          <p:nvPr/>
        </p:nvGrpSpPr>
        <p:grpSpPr>
          <a:xfrm>
            <a:off x="3489025" y="1908782"/>
            <a:ext cx="2111668" cy="3728478"/>
            <a:chOff x="2910555" y="1987550"/>
            <a:chExt cx="2111668" cy="3728478"/>
          </a:xfrm>
        </p:grpSpPr>
        <p:sp>
          <p:nvSpPr>
            <p:cNvPr id="70" name="Oval 69">
              <a:extLst>
                <a:ext uri="{FF2B5EF4-FFF2-40B4-BE49-F238E27FC236}">
                  <a16:creationId xmlns:a16="http://schemas.microsoft.com/office/drawing/2014/main" xmlns="" id="{6A07595A-D106-40B4-AB82-6FC2E01136B3}"/>
                </a:ext>
              </a:extLst>
            </p:cNvPr>
            <p:cNvSpPr/>
            <p:nvPr/>
          </p:nvSpPr>
          <p:spPr>
            <a:xfrm>
              <a:off x="3485657"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7" name="Group 36">
              <a:extLst>
                <a:ext uri="{FF2B5EF4-FFF2-40B4-BE49-F238E27FC236}">
                  <a16:creationId xmlns:a16="http://schemas.microsoft.com/office/drawing/2014/main" xmlns="" id="{4A28FA5F-AB81-4FC9-9AC5-8639C754D53F}"/>
                </a:ext>
              </a:extLst>
            </p:cNvPr>
            <p:cNvGrpSpPr/>
            <p:nvPr/>
          </p:nvGrpSpPr>
          <p:grpSpPr>
            <a:xfrm>
              <a:off x="2910555" y="4244612"/>
              <a:ext cx="2111668" cy="1471416"/>
              <a:chOff x="471454" y="4962628"/>
              <a:chExt cx="2234674" cy="1471416"/>
            </a:xfrm>
          </p:grpSpPr>
          <p:sp>
            <p:nvSpPr>
              <p:cNvPr id="38" name="TextBox 37">
                <a:extLst>
                  <a:ext uri="{FF2B5EF4-FFF2-40B4-BE49-F238E27FC236}">
                    <a16:creationId xmlns:a16="http://schemas.microsoft.com/office/drawing/2014/main" xmlns="" id="{3516AD86-9133-4DFC-A28D-9D74028CA7E9}"/>
                  </a:ext>
                </a:extLst>
              </p:cNvPr>
              <p:cNvSpPr txBox="1"/>
              <p:nvPr/>
            </p:nvSpPr>
            <p:spPr>
              <a:xfrm>
                <a:off x="471454" y="4962628"/>
                <a:ext cx="2234674" cy="307777"/>
              </a:xfrm>
              <a:prstGeom prst="rect">
                <a:avLst/>
              </a:prstGeom>
              <a:noFill/>
            </p:spPr>
            <p:txBody>
              <a:bodyPr wrap="none" lIns="0" tIns="0" rIns="0" bIns="0" rtlCol="0">
                <a:spAutoFit/>
              </a:bodyPr>
              <a:lstStyle/>
              <a:p>
                <a:pPr algn="ctr"/>
                <a:r>
                  <a:rPr lang="es-ES" sz="2000" b="1" dirty="0">
                    <a:solidFill>
                      <a:srgbClr val="92D050"/>
                    </a:solidFill>
                    <a:latin typeface="+mj-lt"/>
                  </a:rPr>
                  <a:t>Selección candidatos</a:t>
                </a:r>
              </a:p>
            </p:txBody>
          </p:sp>
          <p:sp>
            <p:nvSpPr>
              <p:cNvPr id="39" name="TextBox 38">
                <a:extLst>
                  <a:ext uri="{FF2B5EF4-FFF2-40B4-BE49-F238E27FC236}">
                    <a16:creationId xmlns:a16="http://schemas.microsoft.com/office/drawing/2014/main" xmlns="" id="{3159C30A-1D15-4870-A14E-84BEB4D85E10}"/>
                  </a:ext>
                </a:extLst>
              </p:cNvPr>
              <p:cNvSpPr txBox="1"/>
              <p:nvPr/>
            </p:nvSpPr>
            <p:spPr>
              <a:xfrm>
                <a:off x="526203" y="5336371"/>
                <a:ext cx="2125169" cy="1097673"/>
              </a:xfrm>
              <a:prstGeom prst="rect">
                <a:avLst/>
              </a:prstGeom>
              <a:noFill/>
            </p:spPr>
            <p:txBody>
              <a:bodyPr wrap="square" lIns="0" tIns="0" rIns="0" bIns="0" rtlCol="0">
                <a:spAutoFit/>
              </a:bodyPr>
              <a:lstStyle/>
              <a:p>
                <a:pPr algn="ctr">
                  <a:lnSpc>
                    <a:spcPct val="130000"/>
                  </a:lnSpc>
                </a:pPr>
                <a:r>
                  <a:rPr lang="es-ES" sz="1400" dirty="0"/>
                  <a:t>El entrevistador hará una selección previa de los perfiles interesantes para el puesto de trabajo.  </a:t>
                </a:r>
              </a:p>
            </p:txBody>
          </p:sp>
        </p:grpSp>
        <p:cxnSp>
          <p:nvCxnSpPr>
            <p:cNvPr id="69" name="Straight Connector 68">
              <a:extLst>
                <a:ext uri="{FF2B5EF4-FFF2-40B4-BE49-F238E27FC236}">
                  <a16:creationId xmlns:a16="http://schemas.microsoft.com/office/drawing/2014/main" xmlns="" id="{DBA37A9B-B0ED-4072-8754-65744191E895}"/>
                </a:ext>
              </a:extLst>
            </p:cNvPr>
            <p:cNvCxnSpPr>
              <a:cxnSpLocks/>
            </p:cNvCxnSpPr>
            <p:nvPr/>
          </p:nvCxnSpPr>
          <p:spPr>
            <a:xfrm flipH="1">
              <a:off x="3938276" y="2413000"/>
              <a:ext cx="20811" cy="1751080"/>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xmlns="" id="{90EFC061-FB23-471E-87BC-32E5992F5E61}"/>
                </a:ext>
              </a:extLst>
            </p:cNvPr>
            <p:cNvSpPr/>
            <p:nvPr/>
          </p:nvSpPr>
          <p:spPr>
            <a:xfrm>
              <a:off x="3614300" y="2111728"/>
              <a:ext cx="698502" cy="698494"/>
            </a:xfrm>
            <a:prstGeom prst="ellipse">
              <a:avLst/>
            </a:prstGeom>
            <a:solidFill>
              <a:srgbClr val="92D05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2" name="Group 81">
              <a:extLst>
                <a:ext uri="{FF2B5EF4-FFF2-40B4-BE49-F238E27FC236}">
                  <a16:creationId xmlns:a16="http://schemas.microsoft.com/office/drawing/2014/main" xmlns="" id="{5C98E073-FC51-49FF-9E70-D43D7E19B576}"/>
                </a:ext>
              </a:extLst>
            </p:cNvPr>
            <p:cNvGrpSpPr/>
            <p:nvPr/>
          </p:nvGrpSpPr>
          <p:grpSpPr>
            <a:xfrm>
              <a:off x="3818606" y="2320496"/>
              <a:ext cx="280960" cy="280959"/>
              <a:chOff x="2678113" y="4700588"/>
              <a:chExt cx="346075" cy="346075"/>
            </a:xfrm>
          </p:grpSpPr>
          <p:sp>
            <p:nvSpPr>
              <p:cNvPr id="83" name="Oval 183">
                <a:extLst>
                  <a:ext uri="{FF2B5EF4-FFF2-40B4-BE49-F238E27FC236}">
                    <a16:creationId xmlns:a16="http://schemas.microsoft.com/office/drawing/2014/main" xmlns="" id="{9006B78C-825D-4324-B625-F930EE5D555A}"/>
                  </a:ext>
                </a:extLst>
              </p:cNvPr>
              <p:cNvSpPr>
                <a:spLocks noChangeArrowheads="1"/>
              </p:cNvSpPr>
              <p:nvPr/>
            </p:nvSpPr>
            <p:spPr bwMode="auto">
              <a:xfrm>
                <a:off x="2678113" y="4700588"/>
                <a:ext cx="239713" cy="241300"/>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4" name="Line 184">
                <a:extLst>
                  <a:ext uri="{FF2B5EF4-FFF2-40B4-BE49-F238E27FC236}">
                    <a16:creationId xmlns:a16="http://schemas.microsoft.com/office/drawing/2014/main" xmlns="" id="{5AE070FA-43BF-46B3-9EE6-B20211F3A18D}"/>
                  </a:ext>
                </a:extLst>
              </p:cNvPr>
              <p:cNvSpPr>
                <a:spLocks noChangeShapeType="1"/>
              </p:cNvSpPr>
              <p:nvPr/>
            </p:nvSpPr>
            <p:spPr bwMode="auto">
              <a:xfrm>
                <a:off x="2884488" y="4908550"/>
                <a:ext cx="139700" cy="138113"/>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4" name="Grupo 23">
            <a:extLst>
              <a:ext uri="{FF2B5EF4-FFF2-40B4-BE49-F238E27FC236}">
                <a16:creationId xmlns:a16="http://schemas.microsoft.com/office/drawing/2014/main" xmlns="" id="{393599C7-631C-4CDB-91B8-63C046D98D47}"/>
              </a:ext>
            </a:extLst>
          </p:cNvPr>
          <p:cNvGrpSpPr/>
          <p:nvPr/>
        </p:nvGrpSpPr>
        <p:grpSpPr>
          <a:xfrm>
            <a:off x="6175024" y="1885318"/>
            <a:ext cx="2125169" cy="3087364"/>
            <a:chOff x="5065642" y="1987550"/>
            <a:chExt cx="2125169" cy="3087364"/>
          </a:xfrm>
        </p:grpSpPr>
        <p:sp>
          <p:nvSpPr>
            <p:cNvPr id="48" name="Oval 47">
              <a:extLst>
                <a:ext uri="{FF2B5EF4-FFF2-40B4-BE49-F238E27FC236}">
                  <a16:creationId xmlns:a16="http://schemas.microsoft.com/office/drawing/2014/main" xmlns="" id="{7A39A5DF-CC60-46AB-9FB9-DC8660E71640}"/>
                </a:ext>
              </a:extLst>
            </p:cNvPr>
            <p:cNvSpPr/>
            <p:nvPr/>
          </p:nvSpPr>
          <p:spPr>
            <a:xfrm>
              <a:off x="5647970" y="1987550"/>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oup 30">
              <a:extLst>
                <a:ext uri="{FF2B5EF4-FFF2-40B4-BE49-F238E27FC236}">
                  <a16:creationId xmlns:a16="http://schemas.microsoft.com/office/drawing/2014/main" xmlns="" id="{335AD002-62C3-4A61-8BCF-01EE5F110C5E}"/>
                </a:ext>
              </a:extLst>
            </p:cNvPr>
            <p:cNvGrpSpPr/>
            <p:nvPr/>
          </p:nvGrpSpPr>
          <p:grpSpPr>
            <a:xfrm>
              <a:off x="5065642" y="3323422"/>
              <a:ext cx="2125169" cy="1751492"/>
              <a:chOff x="526203" y="4962628"/>
              <a:chExt cx="2125169" cy="1751492"/>
            </a:xfrm>
          </p:grpSpPr>
          <p:sp>
            <p:nvSpPr>
              <p:cNvPr id="32" name="TextBox 31">
                <a:extLst>
                  <a:ext uri="{FF2B5EF4-FFF2-40B4-BE49-F238E27FC236}">
                    <a16:creationId xmlns:a16="http://schemas.microsoft.com/office/drawing/2014/main" xmlns="" id="{B4BC54C5-727E-4229-BE53-2B6D9D59C4A9}"/>
                  </a:ext>
                </a:extLst>
              </p:cNvPr>
              <p:cNvSpPr txBox="1"/>
              <p:nvPr/>
            </p:nvSpPr>
            <p:spPr>
              <a:xfrm>
                <a:off x="919023" y="4962628"/>
                <a:ext cx="1339534" cy="307777"/>
              </a:xfrm>
              <a:prstGeom prst="rect">
                <a:avLst/>
              </a:prstGeom>
              <a:noFill/>
            </p:spPr>
            <p:txBody>
              <a:bodyPr wrap="none" lIns="0" tIns="0" rIns="0" bIns="0" rtlCol="0">
                <a:spAutoFit/>
              </a:bodyPr>
              <a:lstStyle/>
              <a:p>
                <a:pPr algn="ctr"/>
                <a:r>
                  <a:rPr lang="es-ES" sz="2000" b="1" dirty="0">
                    <a:solidFill>
                      <a:srgbClr val="FF0000"/>
                    </a:solidFill>
                    <a:latin typeface="+mj-lt"/>
                  </a:rPr>
                  <a:t>Competencia</a:t>
                </a:r>
              </a:p>
            </p:txBody>
          </p:sp>
          <p:sp>
            <p:nvSpPr>
              <p:cNvPr id="33" name="TextBox 32">
                <a:extLst>
                  <a:ext uri="{FF2B5EF4-FFF2-40B4-BE49-F238E27FC236}">
                    <a16:creationId xmlns:a16="http://schemas.microsoft.com/office/drawing/2014/main" xmlns="" id="{0521675A-6E44-41E8-A30F-C496AC032D0A}"/>
                  </a:ext>
                </a:extLst>
              </p:cNvPr>
              <p:cNvSpPr txBox="1"/>
              <p:nvPr/>
            </p:nvSpPr>
            <p:spPr>
              <a:xfrm>
                <a:off x="526203" y="5336371"/>
                <a:ext cx="2125169" cy="1377749"/>
              </a:xfrm>
              <a:prstGeom prst="rect">
                <a:avLst/>
              </a:prstGeom>
              <a:noFill/>
            </p:spPr>
            <p:txBody>
              <a:bodyPr wrap="square" lIns="0" tIns="0" rIns="0" bIns="0" rtlCol="0">
                <a:spAutoFit/>
              </a:bodyPr>
              <a:lstStyle/>
              <a:p>
                <a:pPr algn="ctr">
                  <a:lnSpc>
                    <a:spcPct val="130000"/>
                  </a:lnSpc>
                </a:pPr>
                <a:r>
                  <a:rPr lang="es-ES" sz="1400" dirty="0"/>
                  <a:t>Es importante que el entrevistador y el entrevistado conozcan el vocabulario sectorial relativo al puesto de trabajo.</a:t>
                </a:r>
              </a:p>
            </p:txBody>
          </p:sp>
        </p:grpSp>
        <p:cxnSp>
          <p:nvCxnSpPr>
            <p:cNvPr id="47" name="Straight Connector 46">
              <a:extLst>
                <a:ext uri="{FF2B5EF4-FFF2-40B4-BE49-F238E27FC236}">
                  <a16:creationId xmlns:a16="http://schemas.microsoft.com/office/drawing/2014/main" xmlns="" id="{A731CDBC-2C72-4034-85A1-E8E1187D21FE}"/>
                </a:ext>
              </a:extLst>
            </p:cNvPr>
            <p:cNvCxnSpPr>
              <a:cxnSpLocks/>
            </p:cNvCxnSpPr>
            <p:nvPr/>
          </p:nvCxnSpPr>
          <p:spPr>
            <a:xfrm flipH="1">
              <a:off x="6114592" y="2453882"/>
              <a:ext cx="6808" cy="806735"/>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xmlns="" id="{B4B2C06A-6183-40C2-A1E2-A0D9420D0AF7}"/>
                </a:ext>
              </a:extLst>
            </p:cNvPr>
            <p:cNvSpPr/>
            <p:nvPr/>
          </p:nvSpPr>
          <p:spPr>
            <a:xfrm>
              <a:off x="5776612" y="2111728"/>
              <a:ext cx="698502" cy="698494"/>
            </a:xfrm>
            <a:prstGeom prst="ellipse">
              <a:avLst/>
            </a:prstGeom>
            <a:solidFill>
              <a:srgbClr val="FF0000"/>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5" name="Group 84">
              <a:extLst>
                <a:ext uri="{FF2B5EF4-FFF2-40B4-BE49-F238E27FC236}">
                  <a16:creationId xmlns:a16="http://schemas.microsoft.com/office/drawing/2014/main" xmlns="" id="{EF6FB573-FD16-4199-9810-8869FA136008}"/>
                </a:ext>
              </a:extLst>
            </p:cNvPr>
            <p:cNvGrpSpPr/>
            <p:nvPr/>
          </p:nvGrpSpPr>
          <p:grpSpPr>
            <a:xfrm>
              <a:off x="5978263" y="2317839"/>
              <a:ext cx="286273" cy="286272"/>
              <a:chOff x="5562600" y="3979863"/>
              <a:chExt cx="346076" cy="346075"/>
            </a:xfrm>
          </p:grpSpPr>
          <p:sp>
            <p:nvSpPr>
              <p:cNvPr id="86" name="Oval 85">
                <a:extLst>
                  <a:ext uri="{FF2B5EF4-FFF2-40B4-BE49-F238E27FC236}">
                    <a16:creationId xmlns:a16="http://schemas.microsoft.com/office/drawing/2014/main" xmlns="" id="{51856A68-FB36-448B-B11B-0C2C99BDFC62}"/>
                  </a:ext>
                </a:extLst>
              </p:cNvPr>
              <p:cNvSpPr>
                <a:spLocks noChangeArrowheads="1"/>
              </p:cNvSpPr>
              <p:nvPr/>
            </p:nvSpPr>
            <p:spPr bwMode="auto">
              <a:xfrm>
                <a:off x="5637213" y="4160838"/>
                <a:ext cx="90488" cy="9048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7" name="Oval 86">
                <a:extLst>
                  <a:ext uri="{FF2B5EF4-FFF2-40B4-BE49-F238E27FC236}">
                    <a16:creationId xmlns:a16="http://schemas.microsoft.com/office/drawing/2014/main" xmlns="" id="{1466A494-8E00-4B29-BB46-5A29D7510191}"/>
                  </a:ext>
                </a:extLst>
              </p:cNvPr>
              <p:cNvSpPr>
                <a:spLocks noChangeArrowheads="1"/>
              </p:cNvSpPr>
              <p:nvPr/>
            </p:nvSpPr>
            <p:spPr bwMode="auto">
              <a:xfrm>
                <a:off x="5818188" y="4024313"/>
                <a:ext cx="44450" cy="46038"/>
              </a:xfrm>
              <a:prstGeom prst="ellipse">
                <a:avLst/>
              </a:pr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8" name="Freeform 66">
                <a:extLst>
                  <a:ext uri="{FF2B5EF4-FFF2-40B4-BE49-F238E27FC236}">
                    <a16:creationId xmlns:a16="http://schemas.microsoft.com/office/drawing/2014/main" xmlns="" id="{2194C2E7-B5F6-423D-9946-C29E640EE2F8}"/>
                  </a:ext>
                </a:extLst>
              </p:cNvPr>
              <p:cNvSpPr>
                <a:spLocks/>
              </p:cNvSpPr>
              <p:nvPr/>
            </p:nvSpPr>
            <p:spPr bwMode="auto">
              <a:xfrm>
                <a:off x="5562600" y="4084638"/>
                <a:ext cx="241300" cy="241300"/>
              </a:xfrm>
              <a:custGeom>
                <a:avLst/>
                <a:gdLst>
                  <a:gd name="T0" fmla="*/ 58 w 64"/>
                  <a:gd name="T1" fmla="*/ 32 h 64"/>
                  <a:gd name="T2" fmla="*/ 57 w 64"/>
                  <a:gd name="T3" fmla="*/ 27 h 64"/>
                  <a:gd name="T4" fmla="*/ 64 w 64"/>
                  <a:gd name="T5" fmla="*/ 23 h 64"/>
                  <a:gd name="T6" fmla="*/ 56 w 64"/>
                  <a:gd name="T7" fmla="*/ 9 h 64"/>
                  <a:gd name="T8" fmla="*/ 50 w 64"/>
                  <a:gd name="T9" fmla="*/ 13 h 64"/>
                  <a:gd name="T10" fmla="*/ 40 w 64"/>
                  <a:gd name="T11" fmla="*/ 7 h 64"/>
                  <a:gd name="T12" fmla="*/ 40 w 64"/>
                  <a:gd name="T13" fmla="*/ 0 h 64"/>
                  <a:gd name="T14" fmla="*/ 24 w 64"/>
                  <a:gd name="T15" fmla="*/ 0 h 64"/>
                  <a:gd name="T16" fmla="*/ 24 w 64"/>
                  <a:gd name="T17" fmla="*/ 7 h 64"/>
                  <a:gd name="T18" fmla="*/ 15 w 64"/>
                  <a:gd name="T19" fmla="*/ 13 h 64"/>
                  <a:gd name="T20" fmla="*/ 8 w 64"/>
                  <a:gd name="T21" fmla="*/ 9 h 64"/>
                  <a:gd name="T22" fmla="*/ 0 w 64"/>
                  <a:gd name="T23" fmla="*/ 23 h 64"/>
                  <a:gd name="T24" fmla="*/ 7 w 64"/>
                  <a:gd name="T25" fmla="*/ 27 h 64"/>
                  <a:gd name="T26" fmla="*/ 6 w 64"/>
                  <a:gd name="T27" fmla="*/ 32 h 64"/>
                  <a:gd name="T28" fmla="*/ 7 w 64"/>
                  <a:gd name="T29" fmla="*/ 37 h 64"/>
                  <a:gd name="T30" fmla="*/ 0 w 64"/>
                  <a:gd name="T31" fmla="*/ 41 h 64"/>
                  <a:gd name="T32" fmla="*/ 8 w 64"/>
                  <a:gd name="T33" fmla="*/ 55 h 64"/>
                  <a:gd name="T34" fmla="*/ 15 w 64"/>
                  <a:gd name="T35" fmla="*/ 51 h 64"/>
                  <a:gd name="T36" fmla="*/ 24 w 64"/>
                  <a:gd name="T37" fmla="*/ 57 h 64"/>
                  <a:gd name="T38" fmla="*/ 24 w 64"/>
                  <a:gd name="T39" fmla="*/ 64 h 64"/>
                  <a:gd name="T40" fmla="*/ 40 w 64"/>
                  <a:gd name="T41" fmla="*/ 64 h 64"/>
                  <a:gd name="T42" fmla="*/ 40 w 64"/>
                  <a:gd name="T43" fmla="*/ 57 h 64"/>
                  <a:gd name="T44" fmla="*/ 50 w 64"/>
                  <a:gd name="T45" fmla="*/ 51 h 64"/>
                  <a:gd name="T46" fmla="*/ 56 w 64"/>
                  <a:gd name="T47" fmla="*/ 55 h 64"/>
                  <a:gd name="T48" fmla="*/ 64 w 64"/>
                  <a:gd name="T49" fmla="*/ 41 h 64"/>
                  <a:gd name="T50" fmla="*/ 57 w 64"/>
                  <a:gd name="T51" fmla="*/ 37 h 64"/>
                  <a:gd name="T52" fmla="*/ 58 w 64"/>
                  <a:gd name="T53"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4" h="64">
                    <a:moveTo>
                      <a:pt x="58" y="32"/>
                    </a:moveTo>
                    <a:cubicBezTo>
                      <a:pt x="58" y="30"/>
                      <a:pt x="58" y="28"/>
                      <a:pt x="57" y="27"/>
                    </a:cubicBezTo>
                    <a:cubicBezTo>
                      <a:pt x="64" y="23"/>
                      <a:pt x="64" y="23"/>
                      <a:pt x="64" y="23"/>
                    </a:cubicBezTo>
                    <a:cubicBezTo>
                      <a:pt x="56" y="9"/>
                      <a:pt x="56" y="9"/>
                      <a:pt x="56" y="9"/>
                    </a:cubicBezTo>
                    <a:cubicBezTo>
                      <a:pt x="50" y="13"/>
                      <a:pt x="50" y="13"/>
                      <a:pt x="50" y="13"/>
                    </a:cubicBezTo>
                    <a:cubicBezTo>
                      <a:pt x="47" y="10"/>
                      <a:pt x="44" y="8"/>
                      <a:pt x="40" y="7"/>
                    </a:cubicBezTo>
                    <a:cubicBezTo>
                      <a:pt x="40" y="0"/>
                      <a:pt x="40" y="0"/>
                      <a:pt x="40" y="0"/>
                    </a:cubicBezTo>
                    <a:cubicBezTo>
                      <a:pt x="24" y="0"/>
                      <a:pt x="24" y="0"/>
                      <a:pt x="24" y="0"/>
                    </a:cubicBezTo>
                    <a:cubicBezTo>
                      <a:pt x="24" y="7"/>
                      <a:pt x="24" y="7"/>
                      <a:pt x="24" y="7"/>
                    </a:cubicBezTo>
                    <a:cubicBezTo>
                      <a:pt x="20" y="8"/>
                      <a:pt x="17" y="10"/>
                      <a:pt x="15" y="13"/>
                    </a:cubicBezTo>
                    <a:cubicBezTo>
                      <a:pt x="8" y="9"/>
                      <a:pt x="8" y="9"/>
                      <a:pt x="8" y="9"/>
                    </a:cubicBezTo>
                    <a:cubicBezTo>
                      <a:pt x="0" y="23"/>
                      <a:pt x="0" y="23"/>
                      <a:pt x="0" y="23"/>
                    </a:cubicBezTo>
                    <a:cubicBezTo>
                      <a:pt x="7" y="27"/>
                      <a:pt x="7" y="27"/>
                      <a:pt x="7" y="27"/>
                    </a:cubicBezTo>
                    <a:cubicBezTo>
                      <a:pt x="6" y="28"/>
                      <a:pt x="6" y="30"/>
                      <a:pt x="6" y="32"/>
                    </a:cubicBezTo>
                    <a:cubicBezTo>
                      <a:pt x="6" y="34"/>
                      <a:pt x="6" y="36"/>
                      <a:pt x="7" y="37"/>
                    </a:cubicBezTo>
                    <a:cubicBezTo>
                      <a:pt x="0" y="41"/>
                      <a:pt x="0" y="41"/>
                      <a:pt x="0" y="41"/>
                    </a:cubicBezTo>
                    <a:cubicBezTo>
                      <a:pt x="8" y="55"/>
                      <a:pt x="8" y="55"/>
                      <a:pt x="8" y="55"/>
                    </a:cubicBezTo>
                    <a:cubicBezTo>
                      <a:pt x="15" y="51"/>
                      <a:pt x="15" y="51"/>
                      <a:pt x="15" y="51"/>
                    </a:cubicBezTo>
                    <a:cubicBezTo>
                      <a:pt x="17" y="54"/>
                      <a:pt x="20" y="56"/>
                      <a:pt x="24" y="57"/>
                    </a:cubicBezTo>
                    <a:cubicBezTo>
                      <a:pt x="24" y="64"/>
                      <a:pt x="24" y="64"/>
                      <a:pt x="24" y="64"/>
                    </a:cubicBezTo>
                    <a:cubicBezTo>
                      <a:pt x="40" y="64"/>
                      <a:pt x="40" y="64"/>
                      <a:pt x="40" y="64"/>
                    </a:cubicBezTo>
                    <a:cubicBezTo>
                      <a:pt x="40" y="57"/>
                      <a:pt x="40" y="57"/>
                      <a:pt x="40" y="57"/>
                    </a:cubicBezTo>
                    <a:cubicBezTo>
                      <a:pt x="44" y="56"/>
                      <a:pt x="47" y="54"/>
                      <a:pt x="50" y="51"/>
                    </a:cubicBezTo>
                    <a:cubicBezTo>
                      <a:pt x="56" y="55"/>
                      <a:pt x="56" y="55"/>
                      <a:pt x="56" y="55"/>
                    </a:cubicBezTo>
                    <a:cubicBezTo>
                      <a:pt x="64" y="41"/>
                      <a:pt x="64" y="41"/>
                      <a:pt x="64" y="41"/>
                    </a:cubicBezTo>
                    <a:cubicBezTo>
                      <a:pt x="57" y="37"/>
                      <a:pt x="57" y="37"/>
                      <a:pt x="57" y="37"/>
                    </a:cubicBezTo>
                    <a:cubicBezTo>
                      <a:pt x="58" y="36"/>
                      <a:pt x="58" y="34"/>
                      <a:pt x="58" y="32"/>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9" name="Freeform 67">
                <a:extLst>
                  <a:ext uri="{FF2B5EF4-FFF2-40B4-BE49-F238E27FC236}">
                    <a16:creationId xmlns:a16="http://schemas.microsoft.com/office/drawing/2014/main" xmlns="" id="{C0509ECE-B09D-45C8-86B3-E1FD3BD83E12}"/>
                  </a:ext>
                </a:extLst>
              </p:cNvPr>
              <p:cNvSpPr>
                <a:spLocks/>
              </p:cNvSpPr>
              <p:nvPr/>
            </p:nvSpPr>
            <p:spPr bwMode="auto">
              <a:xfrm>
                <a:off x="5773738" y="3979863"/>
                <a:ext cx="134938" cy="134938"/>
              </a:xfrm>
              <a:custGeom>
                <a:avLst/>
                <a:gdLst>
                  <a:gd name="T0" fmla="*/ 32 w 36"/>
                  <a:gd name="T1" fmla="*/ 18 h 36"/>
                  <a:gd name="T2" fmla="*/ 32 w 36"/>
                  <a:gd name="T3" fmla="*/ 15 h 36"/>
                  <a:gd name="T4" fmla="*/ 36 w 36"/>
                  <a:gd name="T5" fmla="*/ 12 h 36"/>
                  <a:gd name="T6" fmla="*/ 32 w 36"/>
                  <a:gd name="T7" fmla="*/ 6 h 36"/>
                  <a:gd name="T8" fmla="*/ 28 w 36"/>
                  <a:gd name="T9" fmla="*/ 8 h 36"/>
                  <a:gd name="T10" fmla="*/ 22 w 36"/>
                  <a:gd name="T11" fmla="*/ 5 h 36"/>
                  <a:gd name="T12" fmla="*/ 22 w 36"/>
                  <a:gd name="T13" fmla="*/ 0 h 36"/>
                  <a:gd name="T14" fmla="*/ 14 w 36"/>
                  <a:gd name="T15" fmla="*/ 0 h 36"/>
                  <a:gd name="T16" fmla="*/ 14 w 36"/>
                  <a:gd name="T17" fmla="*/ 5 h 36"/>
                  <a:gd name="T18" fmla="*/ 9 w 36"/>
                  <a:gd name="T19" fmla="*/ 8 h 36"/>
                  <a:gd name="T20" fmla="*/ 5 w 36"/>
                  <a:gd name="T21" fmla="*/ 6 h 36"/>
                  <a:gd name="T22" fmla="*/ 0 w 36"/>
                  <a:gd name="T23" fmla="*/ 12 h 36"/>
                  <a:gd name="T24" fmla="*/ 4 w 36"/>
                  <a:gd name="T25" fmla="*/ 15 h 36"/>
                  <a:gd name="T26" fmla="*/ 4 w 36"/>
                  <a:gd name="T27" fmla="*/ 18 h 36"/>
                  <a:gd name="T28" fmla="*/ 4 w 36"/>
                  <a:gd name="T29" fmla="*/ 21 h 36"/>
                  <a:gd name="T30" fmla="*/ 0 w 36"/>
                  <a:gd name="T31" fmla="*/ 24 h 36"/>
                  <a:gd name="T32" fmla="*/ 4 w 36"/>
                  <a:gd name="T33" fmla="*/ 30 h 36"/>
                  <a:gd name="T34" fmla="*/ 9 w 36"/>
                  <a:gd name="T35" fmla="*/ 28 h 36"/>
                  <a:gd name="T36" fmla="*/ 14 w 36"/>
                  <a:gd name="T37" fmla="*/ 31 h 36"/>
                  <a:gd name="T38" fmla="*/ 14 w 36"/>
                  <a:gd name="T39" fmla="*/ 36 h 36"/>
                  <a:gd name="T40" fmla="*/ 22 w 36"/>
                  <a:gd name="T41" fmla="*/ 36 h 36"/>
                  <a:gd name="T42" fmla="*/ 22 w 36"/>
                  <a:gd name="T43" fmla="*/ 31 h 36"/>
                  <a:gd name="T44" fmla="*/ 28 w 36"/>
                  <a:gd name="T45" fmla="*/ 28 h 36"/>
                  <a:gd name="T46" fmla="*/ 32 w 36"/>
                  <a:gd name="T47" fmla="*/ 30 h 36"/>
                  <a:gd name="T48" fmla="*/ 36 w 36"/>
                  <a:gd name="T49" fmla="*/ 24 h 36"/>
                  <a:gd name="T50" fmla="*/ 32 w 36"/>
                  <a:gd name="T51" fmla="*/ 21 h 36"/>
                  <a:gd name="T52" fmla="*/ 32 w 36"/>
                  <a:gd name="T53"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36">
                    <a:moveTo>
                      <a:pt x="32" y="18"/>
                    </a:moveTo>
                    <a:cubicBezTo>
                      <a:pt x="32" y="17"/>
                      <a:pt x="32" y="16"/>
                      <a:pt x="32" y="15"/>
                    </a:cubicBezTo>
                    <a:cubicBezTo>
                      <a:pt x="36" y="12"/>
                      <a:pt x="36" y="12"/>
                      <a:pt x="36" y="12"/>
                    </a:cubicBezTo>
                    <a:cubicBezTo>
                      <a:pt x="32" y="6"/>
                      <a:pt x="32" y="6"/>
                      <a:pt x="32" y="6"/>
                    </a:cubicBezTo>
                    <a:cubicBezTo>
                      <a:pt x="28" y="8"/>
                      <a:pt x="28" y="8"/>
                      <a:pt x="28" y="8"/>
                    </a:cubicBezTo>
                    <a:cubicBezTo>
                      <a:pt x="26" y="6"/>
                      <a:pt x="24" y="5"/>
                      <a:pt x="22" y="5"/>
                    </a:cubicBezTo>
                    <a:cubicBezTo>
                      <a:pt x="22" y="0"/>
                      <a:pt x="22" y="0"/>
                      <a:pt x="22" y="0"/>
                    </a:cubicBezTo>
                    <a:cubicBezTo>
                      <a:pt x="14" y="0"/>
                      <a:pt x="14" y="0"/>
                      <a:pt x="14" y="0"/>
                    </a:cubicBezTo>
                    <a:cubicBezTo>
                      <a:pt x="14" y="5"/>
                      <a:pt x="14" y="5"/>
                      <a:pt x="14" y="5"/>
                    </a:cubicBezTo>
                    <a:cubicBezTo>
                      <a:pt x="12" y="5"/>
                      <a:pt x="10" y="6"/>
                      <a:pt x="9" y="8"/>
                    </a:cubicBezTo>
                    <a:cubicBezTo>
                      <a:pt x="5" y="6"/>
                      <a:pt x="5" y="6"/>
                      <a:pt x="5" y="6"/>
                    </a:cubicBezTo>
                    <a:cubicBezTo>
                      <a:pt x="0" y="12"/>
                      <a:pt x="0" y="12"/>
                      <a:pt x="0" y="12"/>
                    </a:cubicBezTo>
                    <a:cubicBezTo>
                      <a:pt x="4" y="15"/>
                      <a:pt x="4" y="15"/>
                      <a:pt x="4" y="15"/>
                    </a:cubicBezTo>
                    <a:cubicBezTo>
                      <a:pt x="4" y="16"/>
                      <a:pt x="4" y="17"/>
                      <a:pt x="4" y="18"/>
                    </a:cubicBezTo>
                    <a:cubicBezTo>
                      <a:pt x="4" y="19"/>
                      <a:pt x="4" y="20"/>
                      <a:pt x="4" y="21"/>
                    </a:cubicBezTo>
                    <a:cubicBezTo>
                      <a:pt x="0" y="24"/>
                      <a:pt x="0" y="24"/>
                      <a:pt x="0" y="24"/>
                    </a:cubicBezTo>
                    <a:cubicBezTo>
                      <a:pt x="4" y="30"/>
                      <a:pt x="4" y="30"/>
                      <a:pt x="4" y="30"/>
                    </a:cubicBezTo>
                    <a:cubicBezTo>
                      <a:pt x="9" y="28"/>
                      <a:pt x="9" y="28"/>
                      <a:pt x="9" y="28"/>
                    </a:cubicBezTo>
                    <a:cubicBezTo>
                      <a:pt x="10" y="30"/>
                      <a:pt x="12" y="31"/>
                      <a:pt x="14" y="31"/>
                    </a:cubicBezTo>
                    <a:cubicBezTo>
                      <a:pt x="14" y="36"/>
                      <a:pt x="14" y="36"/>
                      <a:pt x="14" y="36"/>
                    </a:cubicBezTo>
                    <a:cubicBezTo>
                      <a:pt x="22" y="36"/>
                      <a:pt x="22" y="36"/>
                      <a:pt x="22" y="36"/>
                    </a:cubicBezTo>
                    <a:cubicBezTo>
                      <a:pt x="22" y="31"/>
                      <a:pt x="22" y="31"/>
                      <a:pt x="22" y="31"/>
                    </a:cubicBezTo>
                    <a:cubicBezTo>
                      <a:pt x="24" y="31"/>
                      <a:pt x="26" y="30"/>
                      <a:pt x="28" y="28"/>
                    </a:cubicBezTo>
                    <a:cubicBezTo>
                      <a:pt x="32" y="30"/>
                      <a:pt x="32" y="30"/>
                      <a:pt x="32" y="30"/>
                    </a:cubicBezTo>
                    <a:cubicBezTo>
                      <a:pt x="36" y="24"/>
                      <a:pt x="36" y="24"/>
                      <a:pt x="36" y="24"/>
                    </a:cubicBezTo>
                    <a:cubicBezTo>
                      <a:pt x="32" y="21"/>
                      <a:pt x="32" y="21"/>
                      <a:pt x="32" y="21"/>
                    </a:cubicBezTo>
                    <a:cubicBezTo>
                      <a:pt x="32" y="20"/>
                      <a:pt x="32" y="19"/>
                      <a:pt x="32" y="18"/>
                    </a:cubicBezTo>
                    <a:close/>
                  </a:path>
                </a:pathLst>
              </a:custGeom>
              <a:noFill/>
              <a:ln w="15875"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26" name="Grupo 25">
            <a:extLst>
              <a:ext uri="{FF2B5EF4-FFF2-40B4-BE49-F238E27FC236}">
                <a16:creationId xmlns:a16="http://schemas.microsoft.com/office/drawing/2014/main" xmlns="" id="{A9F388E5-F2B3-4DEA-B86C-35E4BE97E511}"/>
              </a:ext>
            </a:extLst>
          </p:cNvPr>
          <p:cNvGrpSpPr/>
          <p:nvPr/>
        </p:nvGrpSpPr>
        <p:grpSpPr>
          <a:xfrm>
            <a:off x="8865277" y="1908782"/>
            <a:ext cx="2125169" cy="3972551"/>
            <a:chOff x="8623157" y="1944767"/>
            <a:chExt cx="2125169" cy="3972551"/>
          </a:xfrm>
        </p:grpSpPr>
        <p:sp>
          <p:nvSpPr>
            <p:cNvPr id="59" name="Oval 58">
              <a:extLst>
                <a:ext uri="{FF2B5EF4-FFF2-40B4-BE49-F238E27FC236}">
                  <a16:creationId xmlns:a16="http://schemas.microsoft.com/office/drawing/2014/main" xmlns="" id="{F9EF860C-9EE9-4F59-801E-D259EBB0F028}"/>
                </a:ext>
              </a:extLst>
            </p:cNvPr>
            <p:cNvSpPr/>
            <p:nvPr/>
          </p:nvSpPr>
          <p:spPr>
            <a:xfrm>
              <a:off x="9335470" y="2076690"/>
              <a:ext cx="698502" cy="698494"/>
            </a:xfrm>
            <a:prstGeom prst="ellipse">
              <a:avLst/>
            </a:prstGeom>
            <a:solidFill>
              <a:srgbClr val="FA9106"/>
            </a:solidFill>
            <a:ln>
              <a:noFill/>
            </a:ln>
            <a:effectLst>
              <a:outerShdw blurRad="1143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Oval 57">
              <a:extLst>
                <a:ext uri="{FF2B5EF4-FFF2-40B4-BE49-F238E27FC236}">
                  <a16:creationId xmlns:a16="http://schemas.microsoft.com/office/drawing/2014/main" xmlns="" id="{CA86E273-7037-4CA2-B1A8-DFC601E0A026}"/>
                </a:ext>
              </a:extLst>
            </p:cNvPr>
            <p:cNvSpPr/>
            <p:nvPr/>
          </p:nvSpPr>
          <p:spPr>
            <a:xfrm>
              <a:off x="9205571" y="1944767"/>
              <a:ext cx="946858" cy="946850"/>
            </a:xfrm>
            <a:prstGeom prst="ellipse">
              <a:avLst/>
            </a:prstGeom>
            <a:solidFill>
              <a:schemeClr val="bg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0" name="Group 39">
              <a:extLst>
                <a:ext uri="{FF2B5EF4-FFF2-40B4-BE49-F238E27FC236}">
                  <a16:creationId xmlns:a16="http://schemas.microsoft.com/office/drawing/2014/main" xmlns="" id="{2D6C7B67-BBF7-466A-9188-D10ECFF4A9FE}"/>
                </a:ext>
              </a:extLst>
            </p:cNvPr>
            <p:cNvGrpSpPr/>
            <p:nvPr/>
          </p:nvGrpSpPr>
          <p:grpSpPr>
            <a:xfrm>
              <a:off x="8623157" y="3885749"/>
              <a:ext cx="2125169" cy="2031569"/>
              <a:chOff x="526203" y="4962628"/>
              <a:chExt cx="2125169" cy="2031569"/>
            </a:xfrm>
          </p:grpSpPr>
          <p:sp>
            <p:nvSpPr>
              <p:cNvPr id="41" name="TextBox 40">
                <a:extLst>
                  <a:ext uri="{FF2B5EF4-FFF2-40B4-BE49-F238E27FC236}">
                    <a16:creationId xmlns:a16="http://schemas.microsoft.com/office/drawing/2014/main" xmlns="" id="{FBBED8ED-C0D0-4A20-A743-0B2B11769B34}"/>
                  </a:ext>
                </a:extLst>
              </p:cNvPr>
              <p:cNvSpPr txBox="1"/>
              <p:nvPr/>
            </p:nvSpPr>
            <p:spPr>
              <a:xfrm>
                <a:off x="1110870" y="4962628"/>
                <a:ext cx="955839" cy="307777"/>
              </a:xfrm>
              <a:prstGeom prst="rect">
                <a:avLst/>
              </a:prstGeom>
              <a:noFill/>
            </p:spPr>
            <p:txBody>
              <a:bodyPr wrap="none" lIns="0" tIns="0" rIns="0" bIns="0" rtlCol="0">
                <a:spAutoFit/>
              </a:bodyPr>
              <a:lstStyle/>
              <a:p>
                <a:pPr algn="ctr"/>
                <a:r>
                  <a:rPr lang="es-ES" sz="2000" b="1" dirty="0">
                    <a:solidFill>
                      <a:srgbClr val="FA9106"/>
                    </a:solidFill>
                    <a:latin typeface="+mj-lt"/>
                  </a:rPr>
                  <a:t>Brevedad</a:t>
                </a:r>
              </a:p>
            </p:txBody>
          </p:sp>
          <p:sp>
            <p:nvSpPr>
              <p:cNvPr id="42" name="TextBox 41">
                <a:extLst>
                  <a:ext uri="{FF2B5EF4-FFF2-40B4-BE49-F238E27FC236}">
                    <a16:creationId xmlns:a16="http://schemas.microsoft.com/office/drawing/2014/main" xmlns="" id="{6C6DF1EC-3370-47DB-8573-EE08F5B17B52}"/>
                  </a:ext>
                </a:extLst>
              </p:cNvPr>
              <p:cNvSpPr txBox="1"/>
              <p:nvPr/>
            </p:nvSpPr>
            <p:spPr>
              <a:xfrm>
                <a:off x="526203" y="5336371"/>
                <a:ext cx="2125169" cy="1657826"/>
              </a:xfrm>
              <a:prstGeom prst="rect">
                <a:avLst/>
              </a:prstGeom>
              <a:noFill/>
            </p:spPr>
            <p:txBody>
              <a:bodyPr wrap="square" lIns="0" tIns="0" rIns="0" bIns="0" rtlCol="0">
                <a:spAutoFit/>
              </a:bodyPr>
              <a:lstStyle/>
              <a:p>
                <a:pPr algn="ctr">
                  <a:lnSpc>
                    <a:spcPct val="130000"/>
                  </a:lnSpc>
                </a:pPr>
                <a:r>
                  <a:rPr lang="es-ES" sz="1400" dirty="0"/>
                  <a:t>Para que la entrevista sea breve, hay que centrarse en el objetivo de la misma, el entrevistador deberá pensar con antelación a las preguntas. </a:t>
                </a:r>
              </a:p>
            </p:txBody>
          </p:sp>
        </p:grpSp>
        <p:cxnSp>
          <p:nvCxnSpPr>
            <p:cNvPr id="57" name="Straight Connector 56">
              <a:extLst>
                <a:ext uri="{FF2B5EF4-FFF2-40B4-BE49-F238E27FC236}">
                  <a16:creationId xmlns:a16="http://schemas.microsoft.com/office/drawing/2014/main" xmlns="" id="{0E326F59-1F6B-4FA7-8C12-1B76D085D812}"/>
                </a:ext>
              </a:extLst>
            </p:cNvPr>
            <p:cNvCxnSpPr>
              <a:cxnSpLocks/>
            </p:cNvCxnSpPr>
            <p:nvPr/>
          </p:nvCxnSpPr>
          <p:spPr>
            <a:xfrm>
              <a:off x="9679000" y="2370217"/>
              <a:ext cx="0" cy="1386643"/>
            </a:xfrm>
            <a:prstGeom prst="line">
              <a:avLst/>
            </a:prstGeom>
            <a:ln w="9525">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xmlns="" id="{ADC49E5F-4665-4B10-B5BF-B97178A6890F}"/>
                </a:ext>
              </a:extLst>
            </p:cNvPr>
            <p:cNvGrpSpPr/>
            <p:nvPr/>
          </p:nvGrpSpPr>
          <p:grpSpPr>
            <a:xfrm>
              <a:off x="9548511" y="2247444"/>
              <a:ext cx="286273" cy="286272"/>
              <a:chOff x="5562600" y="3255963"/>
              <a:chExt cx="346075" cy="346075"/>
            </a:xfrm>
          </p:grpSpPr>
          <p:sp>
            <p:nvSpPr>
              <p:cNvPr id="95" name="Freeform 58">
                <a:extLst>
                  <a:ext uri="{FF2B5EF4-FFF2-40B4-BE49-F238E27FC236}">
                    <a16:creationId xmlns:a16="http://schemas.microsoft.com/office/drawing/2014/main" xmlns="" id="{8CA3055A-4D18-436D-AD08-D032B2DAA3A0}"/>
                  </a:ext>
                </a:extLst>
              </p:cNvPr>
              <p:cNvSpPr>
                <a:spLocks/>
              </p:cNvSpPr>
              <p:nvPr/>
            </p:nvSpPr>
            <p:spPr bwMode="auto">
              <a:xfrm>
                <a:off x="5562600" y="3286125"/>
                <a:ext cx="346075" cy="315913"/>
              </a:xfrm>
              <a:custGeom>
                <a:avLst/>
                <a:gdLst>
                  <a:gd name="T0" fmla="*/ 38 w 218"/>
                  <a:gd name="T1" fmla="*/ 0 h 199"/>
                  <a:gd name="T2" fmla="*/ 0 w 218"/>
                  <a:gd name="T3" fmla="*/ 0 h 199"/>
                  <a:gd name="T4" fmla="*/ 0 w 218"/>
                  <a:gd name="T5" fmla="*/ 199 h 199"/>
                  <a:gd name="T6" fmla="*/ 218 w 218"/>
                  <a:gd name="T7" fmla="*/ 199 h 199"/>
                  <a:gd name="T8" fmla="*/ 218 w 218"/>
                  <a:gd name="T9" fmla="*/ 0 h 199"/>
                  <a:gd name="T10" fmla="*/ 180 w 218"/>
                  <a:gd name="T11" fmla="*/ 0 h 199"/>
                </a:gdLst>
                <a:ahLst/>
                <a:cxnLst>
                  <a:cxn ang="0">
                    <a:pos x="T0" y="T1"/>
                  </a:cxn>
                  <a:cxn ang="0">
                    <a:pos x="T2" y="T3"/>
                  </a:cxn>
                  <a:cxn ang="0">
                    <a:pos x="T4" y="T5"/>
                  </a:cxn>
                  <a:cxn ang="0">
                    <a:pos x="T6" y="T7"/>
                  </a:cxn>
                  <a:cxn ang="0">
                    <a:pos x="T8" y="T9"/>
                  </a:cxn>
                  <a:cxn ang="0">
                    <a:pos x="T10" y="T11"/>
                  </a:cxn>
                </a:cxnLst>
                <a:rect l="0" t="0" r="r" b="b"/>
                <a:pathLst>
                  <a:path w="218" h="199">
                    <a:moveTo>
                      <a:pt x="38" y="0"/>
                    </a:moveTo>
                    <a:lnTo>
                      <a:pt x="0" y="0"/>
                    </a:lnTo>
                    <a:lnTo>
                      <a:pt x="0" y="199"/>
                    </a:lnTo>
                    <a:lnTo>
                      <a:pt x="218" y="199"/>
                    </a:lnTo>
                    <a:lnTo>
                      <a:pt x="218" y="0"/>
                    </a:lnTo>
                    <a:lnTo>
                      <a:pt x="18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6" name="Rectangle 95">
                <a:extLst>
                  <a:ext uri="{FF2B5EF4-FFF2-40B4-BE49-F238E27FC236}">
                    <a16:creationId xmlns:a16="http://schemas.microsoft.com/office/drawing/2014/main" xmlns="" id="{7201FEAB-62ED-4E50-AA59-002E9CAC589B}"/>
                  </a:ext>
                </a:extLst>
              </p:cNvPr>
              <p:cNvSpPr>
                <a:spLocks noChangeArrowheads="1"/>
              </p:cNvSpPr>
              <p:nvPr/>
            </p:nvSpPr>
            <p:spPr bwMode="auto">
              <a:xfrm>
                <a:off x="5622925"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7" name="Rectangle 96">
                <a:extLst>
                  <a:ext uri="{FF2B5EF4-FFF2-40B4-BE49-F238E27FC236}">
                    <a16:creationId xmlns:a16="http://schemas.microsoft.com/office/drawing/2014/main" xmlns="" id="{B2C29D3E-BCF2-494F-8817-90F7E9F71BAB}"/>
                  </a:ext>
                </a:extLst>
              </p:cNvPr>
              <p:cNvSpPr>
                <a:spLocks noChangeArrowheads="1"/>
              </p:cNvSpPr>
              <p:nvPr/>
            </p:nvSpPr>
            <p:spPr bwMode="auto">
              <a:xfrm>
                <a:off x="5803900" y="3255963"/>
                <a:ext cx="44450" cy="60325"/>
              </a:xfrm>
              <a:prstGeom prst="rect">
                <a:avLst/>
              </a:pr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8" name="Line 61">
                <a:extLst>
                  <a:ext uri="{FF2B5EF4-FFF2-40B4-BE49-F238E27FC236}">
                    <a16:creationId xmlns:a16="http://schemas.microsoft.com/office/drawing/2014/main" xmlns="" id="{7EF41EFF-2D6B-4BDD-BAA0-6101C746E98D}"/>
                  </a:ext>
                </a:extLst>
              </p:cNvPr>
              <p:cNvSpPr>
                <a:spLocks noChangeShapeType="1"/>
              </p:cNvSpPr>
              <p:nvPr/>
            </p:nvSpPr>
            <p:spPr bwMode="auto">
              <a:xfrm>
                <a:off x="5667375" y="3286125"/>
                <a:ext cx="13652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9" name="Line 62">
                <a:extLst>
                  <a:ext uri="{FF2B5EF4-FFF2-40B4-BE49-F238E27FC236}">
                    <a16:creationId xmlns:a16="http://schemas.microsoft.com/office/drawing/2014/main" xmlns="" id="{A8FD3871-0340-4548-A5EF-A70C39A204A7}"/>
                  </a:ext>
                </a:extLst>
              </p:cNvPr>
              <p:cNvSpPr>
                <a:spLocks noChangeShapeType="1"/>
              </p:cNvSpPr>
              <p:nvPr/>
            </p:nvSpPr>
            <p:spPr bwMode="auto">
              <a:xfrm>
                <a:off x="5562600" y="3360738"/>
                <a:ext cx="346075"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0" name="Line 63">
                <a:extLst>
                  <a:ext uri="{FF2B5EF4-FFF2-40B4-BE49-F238E27FC236}">
                    <a16:creationId xmlns:a16="http://schemas.microsoft.com/office/drawing/2014/main" xmlns="" id="{5BA66018-D9A7-4003-A1FA-9F81450580B2}"/>
                  </a:ext>
                </a:extLst>
              </p:cNvPr>
              <p:cNvSpPr>
                <a:spLocks noChangeShapeType="1"/>
              </p:cNvSpPr>
              <p:nvPr/>
            </p:nvSpPr>
            <p:spPr bwMode="auto">
              <a:xfrm>
                <a:off x="5653088"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1" name="Line 64">
                <a:extLst>
                  <a:ext uri="{FF2B5EF4-FFF2-40B4-BE49-F238E27FC236}">
                    <a16:creationId xmlns:a16="http://schemas.microsoft.com/office/drawing/2014/main" xmlns="" id="{C3B223AB-9FDF-4217-B0A7-45ADFAC69736}"/>
                  </a:ext>
                </a:extLst>
              </p:cNvPr>
              <p:cNvSpPr>
                <a:spLocks noChangeShapeType="1"/>
              </p:cNvSpPr>
              <p:nvPr/>
            </p:nvSpPr>
            <p:spPr bwMode="auto">
              <a:xfrm>
                <a:off x="57277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2" name="Line 65">
                <a:extLst>
                  <a:ext uri="{FF2B5EF4-FFF2-40B4-BE49-F238E27FC236}">
                    <a16:creationId xmlns:a16="http://schemas.microsoft.com/office/drawing/2014/main" xmlns="" id="{126A162F-B43F-43B6-9B18-7A310E85B6E3}"/>
                  </a:ext>
                </a:extLst>
              </p:cNvPr>
              <p:cNvSpPr>
                <a:spLocks noChangeShapeType="1"/>
              </p:cNvSpPr>
              <p:nvPr/>
            </p:nvSpPr>
            <p:spPr bwMode="auto">
              <a:xfrm>
                <a:off x="5803900" y="3390900"/>
                <a:ext cx="0" cy="18097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3" name="Line 66">
                <a:extLst>
                  <a:ext uri="{FF2B5EF4-FFF2-40B4-BE49-F238E27FC236}">
                    <a16:creationId xmlns:a16="http://schemas.microsoft.com/office/drawing/2014/main" xmlns="" id="{3648135C-DABC-40D7-94B8-98E812C7524B}"/>
                  </a:ext>
                </a:extLst>
              </p:cNvPr>
              <p:cNvSpPr>
                <a:spLocks noChangeShapeType="1"/>
              </p:cNvSpPr>
              <p:nvPr/>
            </p:nvSpPr>
            <p:spPr bwMode="auto">
              <a:xfrm>
                <a:off x="5592763" y="342106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4" name="Line 67">
                <a:extLst>
                  <a:ext uri="{FF2B5EF4-FFF2-40B4-BE49-F238E27FC236}">
                    <a16:creationId xmlns:a16="http://schemas.microsoft.com/office/drawing/2014/main" xmlns="" id="{5670C19F-BA7E-4EB9-B891-8EF4CCF7B5B8}"/>
                  </a:ext>
                </a:extLst>
              </p:cNvPr>
              <p:cNvSpPr>
                <a:spLocks noChangeShapeType="1"/>
              </p:cNvSpPr>
              <p:nvPr/>
            </p:nvSpPr>
            <p:spPr bwMode="auto">
              <a:xfrm>
                <a:off x="5592763" y="3481388"/>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5" name="Line 68">
                <a:extLst>
                  <a:ext uri="{FF2B5EF4-FFF2-40B4-BE49-F238E27FC236}">
                    <a16:creationId xmlns:a16="http://schemas.microsoft.com/office/drawing/2014/main" xmlns="" id="{BA35C8EE-1FDA-400B-8B03-178CF031D1CA}"/>
                  </a:ext>
                </a:extLst>
              </p:cNvPr>
              <p:cNvSpPr>
                <a:spLocks noChangeShapeType="1"/>
              </p:cNvSpPr>
              <p:nvPr/>
            </p:nvSpPr>
            <p:spPr bwMode="auto">
              <a:xfrm>
                <a:off x="5592763" y="3541713"/>
                <a:ext cx="2857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pic>
        <p:nvPicPr>
          <p:cNvPr id="107" name="Marcador de contenido 5">
            <a:extLst>
              <a:ext uri="{FF2B5EF4-FFF2-40B4-BE49-F238E27FC236}">
                <a16:creationId xmlns:a16="http://schemas.microsoft.com/office/drawing/2014/main" xmlns="" id="{C1536620-2C33-4DA5-9C9C-60A7F0C473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pic>
        <p:nvPicPr>
          <p:cNvPr id="4" name="Imagen 3">
            <a:extLst>
              <a:ext uri="{FF2B5EF4-FFF2-40B4-BE49-F238E27FC236}">
                <a16:creationId xmlns:a16="http://schemas.microsoft.com/office/drawing/2014/main" xmlns="" id="{2529458F-B7F7-43E6-B9A8-550AC4572D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30"/>
            <a:ext cx="2709448" cy="946850"/>
          </a:xfrm>
          <a:prstGeom prst="rect">
            <a:avLst/>
          </a:prstGeom>
        </p:spPr>
      </p:pic>
      <p:sp>
        <p:nvSpPr>
          <p:cNvPr id="68"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78"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79" name="Immagine 78"/>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80"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064112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782AA24F-A199-4004-A2BB-B731A01696BC}"/>
              </a:ext>
            </a:extLst>
          </p:cNvPr>
          <p:cNvSpPr/>
          <p:nvPr/>
        </p:nvSpPr>
        <p:spPr>
          <a:xfrm>
            <a:off x="9388" y="3756455"/>
            <a:ext cx="12192000" cy="32116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4" name="Group 3">
            <a:extLst>
              <a:ext uri="{FF2B5EF4-FFF2-40B4-BE49-F238E27FC236}">
                <a16:creationId xmlns:a16="http://schemas.microsoft.com/office/drawing/2014/main" xmlns="" id="{C36A8F34-9D70-4F25-A1CF-17C4A4D9E82D}"/>
              </a:ext>
            </a:extLst>
          </p:cNvPr>
          <p:cNvGrpSpPr/>
          <p:nvPr/>
        </p:nvGrpSpPr>
        <p:grpSpPr>
          <a:xfrm>
            <a:off x="3277220" y="3823198"/>
            <a:ext cx="1617740" cy="2390303"/>
            <a:chOff x="-475010" y="1114177"/>
            <a:chExt cx="3859356" cy="2390303"/>
          </a:xfrm>
        </p:grpSpPr>
        <p:sp>
          <p:nvSpPr>
            <p:cNvPr id="5" name="TextBox 4">
              <a:extLst>
                <a:ext uri="{FF2B5EF4-FFF2-40B4-BE49-F238E27FC236}">
                  <a16:creationId xmlns:a16="http://schemas.microsoft.com/office/drawing/2014/main" xmlns="" id="{E6DC6699-C368-436D-9EAB-D576A4006C31}"/>
                </a:ext>
              </a:extLst>
            </p:cNvPr>
            <p:cNvSpPr txBox="1"/>
            <p:nvPr/>
          </p:nvSpPr>
          <p:spPr>
            <a:xfrm>
              <a:off x="-475010" y="1114177"/>
              <a:ext cx="3859356" cy="307777"/>
            </a:xfrm>
            <a:prstGeom prst="rect">
              <a:avLst/>
            </a:prstGeom>
            <a:noFill/>
          </p:spPr>
          <p:txBody>
            <a:bodyPr wrap="square" rtlCol="0" anchor="ctr">
              <a:spAutoFit/>
            </a:bodyPr>
            <a:lstStyle/>
            <a:p>
              <a:pPr algn="ctr"/>
              <a:r>
                <a:rPr lang="en-US" altLang="ko-KR" sz="1400" b="1" dirty="0">
                  <a:cs typeface="Arial" pitchFamily="34" charset="0"/>
                </a:rPr>
                <a:t>Desarrollo</a:t>
              </a:r>
              <a:endParaRPr lang="ko-KR" altLang="en-US" sz="1400" b="1" dirty="0">
                <a:cs typeface="Arial" pitchFamily="34" charset="0"/>
              </a:endParaRPr>
            </a:p>
          </p:txBody>
        </p:sp>
        <p:sp>
          <p:nvSpPr>
            <p:cNvPr id="6" name="TextBox 5">
              <a:extLst>
                <a:ext uri="{FF2B5EF4-FFF2-40B4-BE49-F238E27FC236}">
                  <a16:creationId xmlns:a16="http://schemas.microsoft.com/office/drawing/2014/main" xmlns="" id="{3663A193-0B40-4591-9B11-00F6D552E91A}"/>
                </a:ext>
              </a:extLst>
            </p:cNvPr>
            <p:cNvSpPr txBox="1"/>
            <p:nvPr/>
          </p:nvSpPr>
          <p:spPr>
            <a:xfrm>
              <a:off x="-460973" y="1380822"/>
              <a:ext cx="3845319" cy="2123658"/>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Mostrarse tranquilo y seguro de sí mismo</a:t>
              </a:r>
            </a:p>
            <a:p>
              <a:pPr marL="171450" indent="-171450">
                <a:buFont typeface="Arial" panose="020B0604020202020204" pitchFamily="34" charset="0"/>
                <a:buChar char="•"/>
              </a:pPr>
              <a:r>
                <a:rPr lang="es-ES" altLang="ko-KR" sz="1200" dirty="0">
                  <a:solidFill>
                    <a:schemeClr val="bg1"/>
                  </a:solidFill>
                  <a:cs typeface="Arial" pitchFamily="34" charset="0"/>
                </a:rPr>
                <a:t>Atenerse a las preguntas</a:t>
              </a:r>
            </a:p>
            <a:p>
              <a:pPr marL="171450" indent="-171450">
                <a:buFont typeface="Arial" panose="020B0604020202020204" pitchFamily="34" charset="0"/>
                <a:buChar char="•"/>
              </a:pPr>
              <a:r>
                <a:rPr lang="es-ES" altLang="ko-KR" sz="1200" dirty="0">
                  <a:solidFill>
                    <a:schemeClr val="bg1"/>
                  </a:solidFill>
                  <a:cs typeface="Arial" pitchFamily="34" charset="0"/>
                </a:rPr>
                <a:t>No dar respuestas cerradas como sí o no, valorar el propio punto de vista sin exceder el tiempo de exposición</a:t>
              </a:r>
            </a:p>
          </p:txBody>
        </p:sp>
      </p:grpSp>
      <p:grpSp>
        <p:nvGrpSpPr>
          <p:cNvPr id="8" name="Group 7">
            <a:extLst>
              <a:ext uri="{FF2B5EF4-FFF2-40B4-BE49-F238E27FC236}">
                <a16:creationId xmlns:a16="http://schemas.microsoft.com/office/drawing/2014/main" xmlns="" id="{A173A031-007A-48ED-AE10-4FE0BD41F220}"/>
              </a:ext>
            </a:extLst>
          </p:cNvPr>
          <p:cNvGrpSpPr/>
          <p:nvPr/>
        </p:nvGrpSpPr>
        <p:grpSpPr>
          <a:xfrm>
            <a:off x="1003259" y="3811664"/>
            <a:ext cx="1617740" cy="1466974"/>
            <a:chOff x="-475010" y="1114177"/>
            <a:chExt cx="3859356" cy="1466974"/>
          </a:xfrm>
        </p:grpSpPr>
        <p:sp>
          <p:nvSpPr>
            <p:cNvPr id="9" name="TextBox 8">
              <a:extLst>
                <a:ext uri="{FF2B5EF4-FFF2-40B4-BE49-F238E27FC236}">
                  <a16:creationId xmlns:a16="http://schemas.microsoft.com/office/drawing/2014/main" xmlns="" id="{4C78E069-0E8C-4EFE-AD66-D9139AC14BF3}"/>
                </a:ext>
              </a:extLst>
            </p:cNvPr>
            <p:cNvSpPr txBox="1"/>
            <p:nvPr/>
          </p:nvSpPr>
          <p:spPr>
            <a:xfrm>
              <a:off x="-475010" y="1114177"/>
              <a:ext cx="3859356" cy="307777"/>
            </a:xfrm>
            <a:prstGeom prst="rect">
              <a:avLst/>
            </a:prstGeom>
            <a:noFill/>
          </p:spPr>
          <p:txBody>
            <a:bodyPr wrap="square" rtlCol="0" anchor="ctr">
              <a:spAutoFit/>
            </a:bodyPr>
            <a:lstStyle/>
            <a:p>
              <a:pPr algn="ctr"/>
              <a:r>
                <a:rPr lang="es-ES" altLang="ko-KR" sz="1400" b="1" dirty="0">
                  <a:cs typeface="Arial" pitchFamily="34" charset="0"/>
                </a:rPr>
                <a:t>Comienzo</a:t>
              </a:r>
            </a:p>
          </p:txBody>
        </p:sp>
        <p:sp>
          <p:nvSpPr>
            <p:cNvPr id="10" name="TextBox 9">
              <a:extLst>
                <a:ext uri="{FF2B5EF4-FFF2-40B4-BE49-F238E27FC236}">
                  <a16:creationId xmlns:a16="http://schemas.microsoft.com/office/drawing/2014/main" xmlns="" id="{454A10CA-A0FF-4EE7-85AE-E3FFCEB96799}"/>
                </a:ext>
              </a:extLst>
            </p:cNvPr>
            <p:cNvSpPr txBox="1"/>
            <p:nvPr/>
          </p:nvSpPr>
          <p:spPr>
            <a:xfrm>
              <a:off x="-460973" y="1380822"/>
              <a:ext cx="3845319" cy="1200329"/>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Presentación</a:t>
              </a:r>
            </a:p>
            <a:p>
              <a:pPr marL="171450" indent="-171450">
                <a:buFont typeface="Arial" panose="020B0604020202020204" pitchFamily="34" charset="0"/>
                <a:buChar char="•"/>
              </a:pPr>
              <a:r>
                <a:rPr lang="es-ES" altLang="ko-KR" sz="1200" dirty="0">
                  <a:solidFill>
                    <a:schemeClr val="bg1"/>
                  </a:solidFill>
                  <a:cs typeface="Arial" pitchFamily="34" charset="0"/>
                </a:rPr>
                <a:t>Objetivo de la entrevista</a:t>
              </a:r>
            </a:p>
            <a:p>
              <a:pPr marL="171450" indent="-171450">
                <a:buFont typeface="Arial" panose="020B0604020202020204" pitchFamily="34" charset="0"/>
                <a:buChar char="•"/>
              </a:pPr>
              <a:r>
                <a:rPr lang="es-ES" altLang="ko-KR" sz="1200" dirty="0">
                  <a:solidFill>
                    <a:schemeClr val="bg1"/>
                  </a:solidFill>
                  <a:cs typeface="Arial" pitchFamily="34" charset="0"/>
                </a:rPr>
                <a:t>Dar una buena impresión de sí mismo</a:t>
              </a:r>
            </a:p>
          </p:txBody>
        </p:sp>
      </p:grpSp>
      <p:grpSp>
        <p:nvGrpSpPr>
          <p:cNvPr id="14" name="Group 13">
            <a:extLst>
              <a:ext uri="{FF2B5EF4-FFF2-40B4-BE49-F238E27FC236}">
                <a16:creationId xmlns:a16="http://schemas.microsoft.com/office/drawing/2014/main" xmlns="" id="{03CE8D7C-4732-486F-BFC3-D6C4F3BEC732}"/>
              </a:ext>
            </a:extLst>
          </p:cNvPr>
          <p:cNvGrpSpPr/>
          <p:nvPr/>
        </p:nvGrpSpPr>
        <p:grpSpPr>
          <a:xfrm>
            <a:off x="9094548" y="3752890"/>
            <a:ext cx="1617740" cy="2557213"/>
            <a:chOff x="-475010" y="1149689"/>
            <a:chExt cx="3859356" cy="2557213"/>
          </a:xfrm>
        </p:grpSpPr>
        <p:sp>
          <p:nvSpPr>
            <p:cNvPr id="15" name="TextBox 14">
              <a:extLst>
                <a:ext uri="{FF2B5EF4-FFF2-40B4-BE49-F238E27FC236}">
                  <a16:creationId xmlns:a16="http://schemas.microsoft.com/office/drawing/2014/main" xmlns="" id="{8F63C282-862C-4EAB-AC8A-A86338579EF2}"/>
                </a:ext>
              </a:extLst>
            </p:cNvPr>
            <p:cNvSpPr txBox="1"/>
            <p:nvPr/>
          </p:nvSpPr>
          <p:spPr>
            <a:xfrm>
              <a:off x="-475010" y="1149689"/>
              <a:ext cx="3859356" cy="307777"/>
            </a:xfrm>
            <a:prstGeom prst="rect">
              <a:avLst/>
            </a:prstGeom>
            <a:noFill/>
          </p:spPr>
          <p:txBody>
            <a:bodyPr wrap="square" rtlCol="0" anchor="ctr">
              <a:spAutoFit/>
            </a:bodyPr>
            <a:lstStyle/>
            <a:p>
              <a:pPr algn="ctr"/>
              <a:r>
                <a:rPr lang="es-ES" altLang="ko-KR" sz="1400" b="1" dirty="0">
                  <a:cs typeface="Arial" pitchFamily="34" charset="0"/>
                </a:rPr>
                <a:t>Evaluación</a:t>
              </a:r>
            </a:p>
          </p:txBody>
        </p:sp>
        <p:sp>
          <p:nvSpPr>
            <p:cNvPr id="16" name="TextBox 15">
              <a:extLst>
                <a:ext uri="{FF2B5EF4-FFF2-40B4-BE49-F238E27FC236}">
                  <a16:creationId xmlns:a16="http://schemas.microsoft.com/office/drawing/2014/main" xmlns="" id="{654F7C95-FF7D-4191-994C-BE67002BF6CE}"/>
                </a:ext>
              </a:extLst>
            </p:cNvPr>
            <p:cNvSpPr txBox="1"/>
            <p:nvPr/>
          </p:nvSpPr>
          <p:spPr>
            <a:xfrm>
              <a:off x="-460973" y="1398578"/>
              <a:ext cx="3845319" cy="2308324"/>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Evaluación de la entrevista</a:t>
              </a:r>
            </a:p>
            <a:p>
              <a:pPr marL="171450" indent="-171450">
                <a:buFont typeface="Arial" panose="020B0604020202020204" pitchFamily="34" charset="0"/>
                <a:buChar char="•"/>
              </a:pPr>
              <a:r>
                <a:rPr lang="es-ES" altLang="ko-KR" sz="1200" dirty="0">
                  <a:solidFill>
                    <a:schemeClr val="bg1"/>
                  </a:solidFill>
                  <a:cs typeface="Arial" pitchFamily="34" charset="0"/>
                </a:rPr>
                <a:t>Escribir un informe sobre las impresiones generadas durante la entrevista </a:t>
              </a:r>
            </a:p>
            <a:p>
              <a:pPr marL="171450" indent="-171450">
                <a:buFont typeface="Arial" panose="020B0604020202020204" pitchFamily="34" charset="0"/>
                <a:buChar char="•"/>
              </a:pPr>
              <a:r>
                <a:rPr lang="es-ES" altLang="ko-KR" sz="1200" dirty="0">
                  <a:solidFill>
                    <a:schemeClr val="bg1"/>
                  </a:solidFill>
                  <a:cs typeface="Arial" pitchFamily="34" charset="0"/>
                </a:rPr>
                <a:t>Revisar las notas tomadas sobre todos los candidatos y tomar una decisión</a:t>
              </a:r>
              <a:endParaRPr lang="ko-KR" altLang="en-US" sz="1200" dirty="0">
                <a:solidFill>
                  <a:schemeClr val="bg1"/>
                </a:solidFill>
                <a:cs typeface="Arial" pitchFamily="34" charset="0"/>
              </a:endParaRPr>
            </a:p>
          </p:txBody>
        </p:sp>
      </p:grpSp>
      <p:sp>
        <p:nvSpPr>
          <p:cNvPr id="20" name="Regular Pentagon 33">
            <a:extLst>
              <a:ext uri="{FF2B5EF4-FFF2-40B4-BE49-F238E27FC236}">
                <a16:creationId xmlns:a16="http://schemas.microsoft.com/office/drawing/2014/main" xmlns="" id="{886318EB-2ECF-4508-965E-C02103FB5697}"/>
              </a:ext>
            </a:extLst>
          </p:cNvPr>
          <p:cNvSpPr/>
          <p:nvPr/>
        </p:nvSpPr>
        <p:spPr>
          <a:xfrm>
            <a:off x="9469088" y="2537235"/>
            <a:ext cx="868662" cy="827297"/>
          </a:xfrm>
          <a:prstGeom prst="pentagon">
            <a:avLst/>
          </a:prstGeom>
          <a:solidFill>
            <a:srgbClr val="FA910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egular Pentagon 35">
            <a:extLst>
              <a:ext uri="{FF2B5EF4-FFF2-40B4-BE49-F238E27FC236}">
                <a16:creationId xmlns:a16="http://schemas.microsoft.com/office/drawing/2014/main" xmlns="" id="{C070460C-887F-4203-B5A4-E3F965DEAB04}"/>
              </a:ext>
            </a:extLst>
          </p:cNvPr>
          <p:cNvSpPr/>
          <p:nvPr/>
        </p:nvSpPr>
        <p:spPr>
          <a:xfrm>
            <a:off x="3468693" y="1849547"/>
            <a:ext cx="1234795" cy="1175995"/>
          </a:xfrm>
          <a:prstGeom prst="pent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egular Pentagon 36">
            <a:extLst>
              <a:ext uri="{FF2B5EF4-FFF2-40B4-BE49-F238E27FC236}">
                <a16:creationId xmlns:a16="http://schemas.microsoft.com/office/drawing/2014/main" xmlns="" id="{33BA57ED-0D22-4D7C-9050-AA2829AA8700}"/>
              </a:ext>
            </a:extLst>
          </p:cNvPr>
          <p:cNvSpPr/>
          <p:nvPr/>
        </p:nvSpPr>
        <p:spPr>
          <a:xfrm>
            <a:off x="1371040" y="2339887"/>
            <a:ext cx="878061" cy="836248"/>
          </a:xfrm>
          <a:prstGeom prst="pent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cxnSp>
        <p:nvCxnSpPr>
          <p:cNvPr id="24" name="Straight Arrow Connector 23">
            <a:extLst>
              <a:ext uri="{FF2B5EF4-FFF2-40B4-BE49-F238E27FC236}">
                <a16:creationId xmlns:a16="http://schemas.microsoft.com/office/drawing/2014/main" xmlns="" id="{F40E10F5-BD09-4568-8A6D-36239978B38E}"/>
              </a:ext>
            </a:extLst>
          </p:cNvPr>
          <p:cNvCxnSpPr>
            <a:cxnSpLocks/>
            <a:stCxn id="22" idx="3"/>
          </p:cNvCxnSpPr>
          <p:nvPr/>
        </p:nvCxnSpPr>
        <p:spPr>
          <a:xfrm>
            <a:off x="4086090" y="3025542"/>
            <a:ext cx="0" cy="695001"/>
          </a:xfrm>
          <a:prstGeom prst="straightConnector1">
            <a:avLst/>
          </a:prstGeom>
          <a:ln w="31750">
            <a:solidFill>
              <a:srgbClr val="92D05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DE0C8D4D-6001-4DF9-A84A-584BB53A0FAA}"/>
              </a:ext>
            </a:extLst>
          </p:cNvPr>
          <p:cNvCxnSpPr>
            <a:cxnSpLocks/>
          </p:cNvCxnSpPr>
          <p:nvPr/>
        </p:nvCxnSpPr>
        <p:spPr>
          <a:xfrm>
            <a:off x="1810926" y="3150154"/>
            <a:ext cx="2409" cy="549124"/>
          </a:xfrm>
          <a:prstGeom prst="straightConnector1">
            <a:avLst/>
          </a:prstGeom>
          <a:ln w="31750">
            <a:solidFill>
              <a:srgbClr val="00B0F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EE0CF7AB-E9C6-41A6-AF45-6B67BA0056BF}"/>
              </a:ext>
            </a:extLst>
          </p:cNvPr>
          <p:cNvCxnSpPr>
            <a:cxnSpLocks/>
            <a:stCxn id="20" idx="3"/>
          </p:cNvCxnSpPr>
          <p:nvPr/>
        </p:nvCxnSpPr>
        <p:spPr>
          <a:xfrm>
            <a:off x="9903419" y="3364532"/>
            <a:ext cx="2941" cy="333943"/>
          </a:xfrm>
          <a:prstGeom prst="straightConnector1">
            <a:avLst/>
          </a:prstGeom>
          <a:ln w="31750">
            <a:solidFill>
              <a:srgbClr val="FA9106"/>
            </a:solidFill>
            <a:tailEnd type="oval" w="lg" len="lg"/>
          </a:ln>
        </p:spPr>
        <p:style>
          <a:lnRef idx="1">
            <a:schemeClr val="accent1"/>
          </a:lnRef>
          <a:fillRef idx="0">
            <a:schemeClr val="accent1"/>
          </a:fillRef>
          <a:effectRef idx="0">
            <a:schemeClr val="accent1"/>
          </a:effectRef>
          <a:fontRef idx="minor">
            <a:schemeClr val="tx1"/>
          </a:fontRef>
        </p:style>
      </p:cxnSp>
      <p:sp>
        <p:nvSpPr>
          <p:cNvPr id="30" name="Rectangle 130">
            <a:extLst>
              <a:ext uri="{FF2B5EF4-FFF2-40B4-BE49-F238E27FC236}">
                <a16:creationId xmlns:a16="http://schemas.microsoft.com/office/drawing/2014/main" xmlns="" id="{43FF3214-2C0C-449C-A8CF-21CD229F96D9}"/>
              </a:ext>
            </a:extLst>
          </p:cNvPr>
          <p:cNvSpPr/>
          <p:nvPr/>
        </p:nvSpPr>
        <p:spPr>
          <a:xfrm>
            <a:off x="1612280" y="2567561"/>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grpSp>
        <p:nvGrpSpPr>
          <p:cNvPr id="38" name="Grupo 37">
            <a:extLst>
              <a:ext uri="{FF2B5EF4-FFF2-40B4-BE49-F238E27FC236}">
                <a16:creationId xmlns:a16="http://schemas.microsoft.com/office/drawing/2014/main" xmlns="" id="{9612533E-D97B-4763-B882-EC49D60E0C3B}"/>
              </a:ext>
            </a:extLst>
          </p:cNvPr>
          <p:cNvGrpSpPr/>
          <p:nvPr/>
        </p:nvGrpSpPr>
        <p:grpSpPr>
          <a:xfrm>
            <a:off x="6248495" y="1430341"/>
            <a:ext cx="1617740" cy="4220516"/>
            <a:chOff x="6136884" y="1409571"/>
            <a:chExt cx="1617740" cy="4220516"/>
          </a:xfrm>
        </p:grpSpPr>
        <p:sp>
          <p:nvSpPr>
            <p:cNvPr id="7" name="Regular Pentagon 3">
              <a:extLst>
                <a:ext uri="{FF2B5EF4-FFF2-40B4-BE49-F238E27FC236}">
                  <a16:creationId xmlns:a16="http://schemas.microsoft.com/office/drawing/2014/main" xmlns="" id="{007613A2-BBB7-41FB-AE33-0F735DC63FE4}"/>
                </a:ext>
              </a:extLst>
            </p:cNvPr>
            <p:cNvSpPr/>
            <p:nvPr/>
          </p:nvSpPr>
          <p:spPr>
            <a:xfrm>
              <a:off x="6186700" y="1409571"/>
              <a:ext cx="1564463" cy="1548557"/>
            </a:xfrm>
            <a:prstGeom prst="pen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1" name="Group 10">
              <a:extLst>
                <a:ext uri="{FF2B5EF4-FFF2-40B4-BE49-F238E27FC236}">
                  <a16:creationId xmlns:a16="http://schemas.microsoft.com/office/drawing/2014/main" xmlns="" id="{875321ED-8401-4C3C-A381-A274F3016E1B}"/>
                </a:ext>
              </a:extLst>
            </p:cNvPr>
            <p:cNvGrpSpPr/>
            <p:nvPr/>
          </p:nvGrpSpPr>
          <p:grpSpPr>
            <a:xfrm>
              <a:off x="6136884" y="3799648"/>
              <a:ext cx="1617740" cy="1830439"/>
              <a:chOff x="-475010" y="1164433"/>
              <a:chExt cx="3859356" cy="1830439"/>
            </a:xfrm>
          </p:grpSpPr>
          <p:sp>
            <p:nvSpPr>
              <p:cNvPr id="12" name="TextBox 11">
                <a:extLst>
                  <a:ext uri="{FF2B5EF4-FFF2-40B4-BE49-F238E27FC236}">
                    <a16:creationId xmlns:a16="http://schemas.microsoft.com/office/drawing/2014/main" xmlns="" id="{B4C752BA-150A-4074-89F2-2CD6FF0D5A78}"/>
                  </a:ext>
                </a:extLst>
              </p:cNvPr>
              <p:cNvSpPr txBox="1"/>
              <p:nvPr/>
            </p:nvSpPr>
            <p:spPr>
              <a:xfrm>
                <a:off x="-475010" y="1164433"/>
                <a:ext cx="3859356" cy="307777"/>
              </a:xfrm>
              <a:prstGeom prst="rect">
                <a:avLst/>
              </a:prstGeom>
              <a:noFill/>
            </p:spPr>
            <p:txBody>
              <a:bodyPr wrap="square" rtlCol="0" anchor="ctr">
                <a:spAutoFit/>
              </a:bodyPr>
              <a:lstStyle/>
              <a:p>
                <a:pPr algn="ctr"/>
                <a:r>
                  <a:rPr lang="en-US" altLang="ko-KR" sz="1400" b="1" dirty="0">
                    <a:cs typeface="Arial" pitchFamily="34" charset="0"/>
                  </a:rPr>
                  <a:t>Fin</a:t>
                </a:r>
                <a:endParaRPr lang="ko-KR" altLang="en-US" sz="1400" b="1" dirty="0">
                  <a:cs typeface="Arial" pitchFamily="34" charset="0"/>
                </a:endParaRPr>
              </a:p>
            </p:txBody>
          </p:sp>
          <p:sp>
            <p:nvSpPr>
              <p:cNvPr id="13" name="TextBox 12">
                <a:extLst>
                  <a:ext uri="{FF2B5EF4-FFF2-40B4-BE49-F238E27FC236}">
                    <a16:creationId xmlns:a16="http://schemas.microsoft.com/office/drawing/2014/main" xmlns="" id="{E948C1F5-A3CC-49CA-B47C-D4A7608A2295}"/>
                  </a:ext>
                </a:extLst>
              </p:cNvPr>
              <p:cNvSpPr txBox="1"/>
              <p:nvPr/>
            </p:nvSpPr>
            <p:spPr>
              <a:xfrm>
                <a:off x="-460973" y="1425212"/>
                <a:ext cx="3845319" cy="1569660"/>
              </a:xfrm>
              <a:prstGeom prst="rect">
                <a:avLst/>
              </a:prstGeom>
              <a:noFill/>
            </p:spPr>
            <p:txBody>
              <a:bodyPr wrap="square" rtlCol="0">
                <a:spAutoFit/>
              </a:bodyPr>
              <a:lstStyle/>
              <a:p>
                <a:pPr marL="171450" indent="-171450">
                  <a:buFont typeface="Arial" panose="020B0604020202020204" pitchFamily="34" charset="0"/>
                  <a:buChar char="•"/>
                </a:pPr>
                <a:r>
                  <a:rPr lang="es-ES" altLang="ko-KR" sz="1200" dirty="0">
                    <a:solidFill>
                      <a:schemeClr val="bg1"/>
                    </a:solidFill>
                    <a:cs typeface="Arial" pitchFamily="34" charset="0"/>
                  </a:rPr>
                  <a:t>Resumen</a:t>
                </a:r>
              </a:p>
              <a:p>
                <a:pPr marL="171450" indent="-171450">
                  <a:buFont typeface="Arial" panose="020B0604020202020204" pitchFamily="34" charset="0"/>
                  <a:buChar char="•"/>
                </a:pPr>
                <a:r>
                  <a:rPr lang="es-ES" altLang="ko-KR" sz="1200" dirty="0">
                    <a:solidFill>
                      <a:schemeClr val="bg1"/>
                    </a:solidFill>
                    <a:cs typeface="Arial" pitchFamily="34" charset="0"/>
                  </a:rPr>
                  <a:t>Agradecimiento</a:t>
                </a:r>
              </a:p>
              <a:p>
                <a:pPr marL="171450" indent="-171450">
                  <a:buFont typeface="Arial" panose="020B0604020202020204" pitchFamily="34" charset="0"/>
                  <a:buChar char="•"/>
                </a:pPr>
                <a:r>
                  <a:rPr lang="es-ES" altLang="ko-KR" sz="1200" dirty="0">
                    <a:solidFill>
                      <a:schemeClr val="bg1"/>
                    </a:solidFill>
                    <a:cs typeface="Arial" pitchFamily="34" charset="0"/>
                  </a:rPr>
                  <a:t>Planificar el seguimiento</a:t>
                </a:r>
              </a:p>
              <a:p>
                <a:pPr marL="171450" indent="-171450">
                  <a:buFont typeface="Arial" panose="020B0604020202020204" pitchFamily="34" charset="0"/>
                  <a:buChar char="•"/>
                </a:pPr>
                <a:r>
                  <a:rPr lang="es-ES" altLang="ko-KR" sz="1200" dirty="0">
                    <a:solidFill>
                      <a:schemeClr val="bg1"/>
                    </a:solidFill>
                    <a:cs typeface="Arial" pitchFamily="34" charset="0"/>
                  </a:rPr>
                  <a:t>Mantener buena relación para otras colaboraciones</a:t>
                </a:r>
              </a:p>
              <a:p>
                <a:pPr marL="171450" indent="-171450">
                  <a:buFont typeface="Arial" panose="020B0604020202020204" pitchFamily="34" charset="0"/>
                  <a:buChar char="•"/>
                </a:pPr>
                <a:endParaRPr lang="en-US" altLang="ko-KR" sz="1200" dirty="0">
                  <a:solidFill>
                    <a:schemeClr val="bg1"/>
                  </a:solidFill>
                  <a:cs typeface="Arial" pitchFamily="34" charset="0"/>
                </a:endParaRPr>
              </a:p>
            </p:txBody>
          </p:sp>
        </p:grpSp>
        <p:cxnSp>
          <p:nvCxnSpPr>
            <p:cNvPr id="28" name="Straight Arrow Connector 27">
              <a:extLst>
                <a:ext uri="{FF2B5EF4-FFF2-40B4-BE49-F238E27FC236}">
                  <a16:creationId xmlns:a16="http://schemas.microsoft.com/office/drawing/2014/main" xmlns="" id="{0967C8AA-839C-4265-92AD-DFAB1197F562}"/>
                </a:ext>
              </a:extLst>
            </p:cNvPr>
            <p:cNvCxnSpPr>
              <a:cxnSpLocks/>
            </p:cNvCxnSpPr>
            <p:nvPr/>
          </p:nvCxnSpPr>
          <p:spPr>
            <a:xfrm flipH="1">
              <a:off x="6968932" y="2719304"/>
              <a:ext cx="6259" cy="1002190"/>
            </a:xfrm>
            <a:prstGeom prst="straightConnector1">
              <a:avLst/>
            </a:prstGeom>
            <a:ln w="3175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sp>
          <p:nvSpPr>
            <p:cNvPr id="31" name="Rectangle 9">
              <a:extLst>
                <a:ext uri="{FF2B5EF4-FFF2-40B4-BE49-F238E27FC236}">
                  <a16:creationId xmlns:a16="http://schemas.microsoft.com/office/drawing/2014/main" xmlns="" id="{2220AF02-0A34-414D-BD29-85FE9F0FE316}"/>
                </a:ext>
              </a:extLst>
            </p:cNvPr>
            <p:cNvSpPr/>
            <p:nvPr/>
          </p:nvSpPr>
          <p:spPr>
            <a:xfrm>
              <a:off x="6692755" y="1898288"/>
              <a:ext cx="525265" cy="52441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32" name="Freeform 18">
            <a:extLst>
              <a:ext uri="{FF2B5EF4-FFF2-40B4-BE49-F238E27FC236}">
                <a16:creationId xmlns:a16="http://schemas.microsoft.com/office/drawing/2014/main" xmlns="" id="{F616EEE4-A218-4E72-89F1-0D5FB700B3F8}"/>
              </a:ext>
            </a:extLst>
          </p:cNvPr>
          <p:cNvSpPr/>
          <p:nvPr/>
        </p:nvSpPr>
        <p:spPr>
          <a:xfrm>
            <a:off x="9689699" y="2750433"/>
            <a:ext cx="427438" cy="344974"/>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 Same Side Corner Rectangle 36">
            <a:extLst>
              <a:ext uri="{FF2B5EF4-FFF2-40B4-BE49-F238E27FC236}">
                <a16:creationId xmlns:a16="http://schemas.microsoft.com/office/drawing/2014/main" xmlns="" id="{638F2558-59D5-4FB5-902E-CF483C2F416D}"/>
              </a:ext>
            </a:extLst>
          </p:cNvPr>
          <p:cNvSpPr>
            <a:spLocks noChangeAspect="1"/>
          </p:cNvSpPr>
          <p:nvPr/>
        </p:nvSpPr>
        <p:spPr>
          <a:xfrm>
            <a:off x="3888090" y="2249783"/>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4" name="Imagen 33">
            <a:extLst>
              <a:ext uri="{FF2B5EF4-FFF2-40B4-BE49-F238E27FC236}">
                <a16:creationId xmlns:a16="http://schemas.microsoft.com/office/drawing/2014/main" xmlns="" id="{909EF28C-890A-42C1-87AD-9DC69AA0E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29"/>
            <a:ext cx="2698552" cy="943042"/>
          </a:xfrm>
          <a:prstGeom prst="rect">
            <a:avLst/>
          </a:prstGeom>
        </p:spPr>
      </p:pic>
      <p:pic>
        <p:nvPicPr>
          <p:cNvPr id="35" name="Marcador de contenido 5">
            <a:extLst>
              <a:ext uri="{FF2B5EF4-FFF2-40B4-BE49-F238E27FC236}">
                <a16:creationId xmlns:a16="http://schemas.microsoft.com/office/drawing/2014/main" xmlns="" id="{ED44F5E7-B150-4A46-8A3D-9DDC3B95CF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30078" y="142042"/>
            <a:ext cx="1164268" cy="1609588"/>
          </a:xfrm>
          <a:prstGeom prst="rect">
            <a:avLst/>
          </a:prstGeom>
          <a:effectLst>
            <a:outerShdw blurRad="50800" dist="38100" dir="2700000" algn="tl" rotWithShape="0">
              <a:prstClr val="black">
                <a:alpha val="40000"/>
              </a:prstClr>
            </a:outerShdw>
          </a:effectLst>
        </p:spPr>
      </p:pic>
      <p:sp>
        <p:nvSpPr>
          <p:cNvPr id="40" name="Rectangle 4">
            <a:extLst>
              <a:ext uri="{FF2B5EF4-FFF2-40B4-BE49-F238E27FC236}">
                <a16:creationId xmlns:a16="http://schemas.microsoft.com/office/drawing/2014/main" xmlns="" id="{4012B79C-2EDE-4485-9EE6-7AF0F36D0975}"/>
              </a:ext>
            </a:extLst>
          </p:cNvPr>
          <p:cNvSpPr/>
          <p:nvPr/>
        </p:nvSpPr>
        <p:spPr>
          <a:xfrm>
            <a:off x="600021" y="468307"/>
            <a:ext cx="10985624" cy="492443"/>
          </a:xfrm>
          <a:prstGeom prst="rect">
            <a:avLst/>
          </a:prstGeom>
        </p:spPr>
        <p:txBody>
          <a:bodyPr wrap="square" lIns="0" tIns="0" rIns="0" bIns="0" anchor="t">
            <a:spAutoFit/>
          </a:bodyPr>
          <a:lstStyle/>
          <a:p>
            <a:pPr lvl="0" algn="ctr" defTabSz="457200">
              <a:defRPr/>
            </a:pPr>
            <a:r>
              <a:rPr lang="es-ES" sz="3200" b="1" dirty="0">
                <a:latin typeface="Arial Black" panose="020B0A04020102020204" pitchFamily="34" charset="0"/>
              </a:rPr>
              <a:t>Entrevista</a:t>
            </a:r>
            <a:endParaRPr lang="es-ES" sz="3200" b="1" dirty="0"/>
          </a:p>
        </p:txBody>
      </p:sp>
      <p:sp>
        <p:nvSpPr>
          <p:cNvPr id="41" name="Rectangle 5">
            <a:extLst>
              <a:ext uri="{FF2B5EF4-FFF2-40B4-BE49-F238E27FC236}">
                <a16:creationId xmlns:a16="http://schemas.microsoft.com/office/drawing/2014/main" xmlns="" id="{6FE5C451-1AC4-4F25-9923-BD41E289D441}"/>
              </a:ext>
            </a:extLst>
          </p:cNvPr>
          <p:cNvSpPr/>
          <p:nvPr/>
        </p:nvSpPr>
        <p:spPr>
          <a:xfrm>
            <a:off x="5090142" y="923341"/>
            <a:ext cx="2024231" cy="246221"/>
          </a:xfrm>
          <a:prstGeom prst="rect">
            <a:avLst/>
          </a:prstGeom>
        </p:spPr>
        <p:txBody>
          <a:bodyPr wrap="square" lIns="0" tIns="0" rIns="0" bIns="0" anchor="t">
            <a:spAutoFit/>
          </a:bodyPr>
          <a:lstStyle/>
          <a:p>
            <a:pPr lvl="0" algn="ctr" defTabSz="457200">
              <a:defRPr/>
            </a:pPr>
            <a:r>
              <a:rPr lang="es-ES" sz="1600" dirty="0"/>
              <a:t>Fases de una entrevista </a:t>
            </a:r>
          </a:p>
        </p:txBody>
      </p:sp>
      <p:sp>
        <p:nvSpPr>
          <p:cNvPr id="36" name="CuadroTexto 34">
            <a:extLst>
              <a:ext uri="{FF2B5EF4-FFF2-40B4-BE49-F238E27FC236}">
                <a16:creationId xmlns:a16="http://schemas.microsoft.com/office/drawing/2014/main" xmlns="" id="{44E54EA5-B936-477F-B276-BB60E2C6703D}"/>
              </a:ext>
            </a:extLst>
          </p:cNvPr>
          <p:cNvSpPr txBox="1"/>
          <p:nvPr/>
        </p:nvSpPr>
        <p:spPr>
          <a:xfrm>
            <a:off x="907048" y="6284440"/>
            <a:ext cx="5397839" cy="553998"/>
          </a:xfrm>
          <a:prstGeom prst="rect">
            <a:avLst/>
          </a:prstGeom>
          <a:noFill/>
        </p:spPr>
        <p:txBody>
          <a:bodyPr wrap="square" rtlCol="0">
            <a:spAutoFit/>
          </a:bodyPr>
          <a:lstStyle/>
          <a:p>
            <a:r>
              <a:rPr lang="en-US" sz="10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000" dirty="0"/>
          </a:p>
        </p:txBody>
      </p:sp>
      <p:pic>
        <p:nvPicPr>
          <p:cNvPr id="37" name="Imagen 36">
            <a:extLst>
              <a:ext uri="{FF2B5EF4-FFF2-40B4-BE49-F238E27FC236}">
                <a16:creationId xmlns="" xmlns:a16="http://schemas.microsoft.com/office/drawing/2014/main" xmlns:lc="http://schemas.openxmlformats.org/drawingml/2006/lockedCanvas" id="{796883D8-3971-4A12-BAF9-1968501B41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43" y="6258068"/>
            <a:ext cx="905274" cy="576706"/>
          </a:xfrm>
          <a:prstGeom prst="rect">
            <a:avLst/>
          </a:prstGeom>
        </p:spPr>
      </p:pic>
      <p:pic>
        <p:nvPicPr>
          <p:cNvPr id="39" name="Immagine 3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4887" y="6409989"/>
            <a:ext cx="1127226" cy="392481"/>
          </a:xfrm>
          <a:prstGeom prst="rect">
            <a:avLst/>
          </a:prstGeom>
          <a:noFill/>
        </p:spPr>
      </p:pic>
      <p:sp>
        <p:nvSpPr>
          <p:cNvPr id="42" name="CasellaDiTesto 25"/>
          <p:cNvSpPr txBox="1"/>
          <p:nvPr/>
        </p:nvSpPr>
        <p:spPr>
          <a:xfrm>
            <a:off x="7500038" y="6192478"/>
            <a:ext cx="4831775" cy="707886"/>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smtClean="0"/>
              <a:t>Legal </a:t>
            </a:r>
            <a:r>
              <a:rPr lang="en-US" sz="1000" dirty="0"/>
              <a:t>description – Creative Commons licensing: The materials published on the AKKU project website are classified as Open Educational Resources' (OER) and can be freely (without permission of their creators): downloaded, used, reused, copied, adapted, and shared by users, with information about the source of their origin.</a:t>
            </a:r>
            <a:endParaRPr lang="it-IT" sz="1000" dirty="0"/>
          </a:p>
        </p:txBody>
      </p:sp>
    </p:spTree>
    <p:extLst>
      <p:ext uri="{BB962C8B-B14F-4D97-AF65-F5344CB8AC3E}">
        <p14:creationId xmlns:p14="http://schemas.microsoft.com/office/powerpoint/2010/main" val="1994783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928</TotalTime>
  <Words>2526</Words>
  <Application>Microsoft Office PowerPoint</Application>
  <PresentationFormat>Widescreen</PresentationFormat>
  <Paragraphs>188</Paragraphs>
  <Slides>15</Slides>
  <Notes>2</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15</vt:i4>
      </vt:variant>
    </vt:vector>
  </HeadingPairs>
  <TitlesOfParts>
    <vt:vector size="26" baseType="lpstr">
      <vt:lpstr>맑은 고딕</vt:lpstr>
      <vt:lpstr>Microsoft JhengHei</vt:lpstr>
      <vt:lpstr>Microsoft JhengHei UI</vt:lpstr>
      <vt:lpstr>Arial</vt:lpstr>
      <vt:lpstr>Arial Black</vt:lpstr>
      <vt:lpstr>Arial Rounded MT Bold</vt:lpstr>
      <vt:lpstr>Calibri</vt:lpstr>
      <vt:lpstr>Calibri Light</vt:lpstr>
      <vt:lpstr>Dubai Medium</vt:lpstr>
      <vt:lpstr>Times New Roman</vt:lpstr>
      <vt:lpstr>Tema de Office</vt:lpstr>
      <vt:lpstr>Herramienta 13B Sesiones de Trabajo: entrevistas, reuniones y trabajo en equipo</vt:lpstr>
      <vt:lpstr>Presentazione standard di PowerPoint</vt:lpstr>
      <vt:lpstr>Presentazione standard di PowerPoint</vt:lpstr>
      <vt:lpstr>Contenido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Talleres formativos</vt:lpstr>
      <vt:lpstr>Presentazione standard di PowerPoint</vt:lpstr>
      <vt:lpstr>¡Gracias por su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Regulation of the work ability in small and micro enterprises through multimedia tool </dc:title>
  <dc:creator>Dulce Rodriguez Ortiz</dc:creator>
  <cp:lastModifiedBy>Windows User</cp:lastModifiedBy>
  <cp:revision>51</cp:revision>
  <dcterms:created xsi:type="dcterms:W3CDTF">2021-01-13T11:07:57Z</dcterms:created>
  <dcterms:modified xsi:type="dcterms:W3CDTF">2022-07-03T18:03:42Z</dcterms:modified>
</cp:coreProperties>
</file>