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1"/>
  </p:notesMasterIdLst>
  <p:sldIdLst>
    <p:sldId id="257" r:id="rId2"/>
    <p:sldId id="340" r:id="rId3"/>
    <p:sldId id="290" r:id="rId4"/>
    <p:sldId id="318" r:id="rId5"/>
    <p:sldId id="327" r:id="rId6"/>
    <p:sldId id="328" r:id="rId7"/>
    <p:sldId id="330" r:id="rId8"/>
    <p:sldId id="331" r:id="rId9"/>
    <p:sldId id="332" r:id="rId10"/>
    <p:sldId id="333" r:id="rId11"/>
    <p:sldId id="334" r:id="rId12"/>
    <p:sldId id="341" r:id="rId13"/>
    <p:sldId id="342" r:id="rId14"/>
    <p:sldId id="343" r:id="rId15"/>
    <p:sldId id="335" r:id="rId16"/>
    <p:sldId id="336" r:id="rId17"/>
    <p:sldId id="337" r:id="rId18"/>
    <p:sldId id="432" r:id="rId19"/>
    <p:sldId id="501" r:id="rId20"/>
    <p:sldId id="421" r:id="rId21"/>
    <p:sldId id="512" r:id="rId22"/>
    <p:sldId id="397" r:id="rId23"/>
    <p:sldId id="407" r:id="rId24"/>
    <p:sldId id="398" r:id="rId25"/>
    <p:sldId id="402" r:id="rId26"/>
    <p:sldId id="406" r:id="rId27"/>
    <p:sldId id="418" r:id="rId28"/>
    <p:sldId id="510" r:id="rId29"/>
    <p:sldId id="414" r:id="rId30"/>
    <p:sldId id="503" r:id="rId31"/>
    <p:sldId id="403" r:id="rId32"/>
    <p:sldId id="405" r:id="rId33"/>
    <p:sldId id="408" r:id="rId34"/>
    <p:sldId id="426" r:id="rId35"/>
    <p:sldId id="443" r:id="rId36"/>
    <p:sldId id="399" r:id="rId37"/>
    <p:sldId id="500" r:id="rId38"/>
    <p:sldId id="400" r:id="rId39"/>
    <p:sldId id="401" r:id="rId40"/>
    <p:sldId id="404" r:id="rId41"/>
    <p:sldId id="504" r:id="rId42"/>
    <p:sldId id="417" r:id="rId43"/>
    <p:sldId id="513" r:id="rId44"/>
    <p:sldId id="514" r:id="rId45"/>
    <p:sldId id="447" r:id="rId46"/>
    <p:sldId id="445" r:id="rId47"/>
    <p:sldId id="429" r:id="rId48"/>
    <p:sldId id="409" r:id="rId49"/>
    <p:sldId id="324" r:id="rId50"/>
  </p:sldIdLst>
  <p:sldSz cx="12192000" cy="6858000"/>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92D050"/>
    <a:srgbClr val="FF0619"/>
    <a:srgbClr val="A3D40C"/>
    <a:srgbClr val="FFA700"/>
    <a:srgbClr val="F2F2F2"/>
    <a:srgbClr val="A3D30C"/>
    <a:srgbClr val="8C0060"/>
    <a:srgbClr val="69116B"/>
    <a:srgbClr val="FA91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orient="horz" pos="2387"/>
        <p:guide pos="3840"/>
      </p:guideLst>
    </p:cSldViewPr>
  </p:slideViewPr>
  <p:notesTextViewPr>
    <p:cViewPr>
      <p:scale>
        <a:sx n="3" d="2"/>
        <a:sy n="3" d="2"/>
      </p:scale>
      <p:origin x="0" y="0"/>
    </p:cViewPr>
  </p:notesTextViewPr>
  <p:sorterViewPr>
    <p:cViewPr>
      <p:scale>
        <a:sx n="100" d="100"/>
        <a:sy n="100" d="100"/>
      </p:scale>
      <p:origin x="0" y="-10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60CC109-B42B-4E13-8EE2-18024BCF4E0E}" type="datetimeFigureOut">
              <a:rPr lang="es-ES" smtClean="0"/>
              <a:t>23/06/2022</a:t>
            </a:fld>
            <a:endParaRPr lang="es-ES"/>
          </a:p>
        </p:txBody>
      </p:sp>
      <p:sp>
        <p:nvSpPr>
          <p:cNvPr id="4" name="Marcador de imagen d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3907AD87-97B4-4E47-839A-0B32A1AAAFA8}" type="slidenum">
              <a:rPr lang="es-ES" smtClean="0"/>
              <a:t>‹Nr.›</a:t>
            </a:fld>
            <a:endParaRPr lang="es-ES"/>
          </a:p>
        </p:txBody>
      </p:sp>
    </p:spTree>
    <p:extLst>
      <p:ext uri="{BB962C8B-B14F-4D97-AF65-F5344CB8AC3E}">
        <p14:creationId xmlns:p14="http://schemas.microsoft.com/office/powerpoint/2010/main" val="20559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E1004-3CE5-4DDA-88F7-5666A40785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E2BD3-E83F-4017-8977-2B08EC91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BE14C7-5F5E-4916-A8E7-2BD81F3E7C38}"/>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5" name="Marcador de pie de página 4">
            <a:extLst>
              <a:ext uri="{FF2B5EF4-FFF2-40B4-BE49-F238E27FC236}">
                <a16:creationId xmlns:a16="http://schemas.microsoft.com/office/drawing/2014/main" id="{04269C8E-E801-434E-89E0-69AAD739B582}"/>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54D84EA7-AD76-4E03-B6C0-AD051C01F5E7}"/>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58179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35790-4E70-43B8-BB84-BAA8D7C019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1C69B-4148-4658-BFE1-06B7A7F5CF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4BEF79-C19C-4E8A-B11A-96424C16C841}"/>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5" name="Marcador de pie de página 4">
            <a:extLst>
              <a:ext uri="{FF2B5EF4-FFF2-40B4-BE49-F238E27FC236}">
                <a16:creationId xmlns:a16="http://schemas.microsoft.com/office/drawing/2014/main" id="{F262D5F7-689B-4D53-AB86-457276CF8A0F}"/>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85C5D060-362F-4E2C-8617-13D1095252CC}"/>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831132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D9DA91-D940-45A4-AA9D-4201DF39A7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DD96CD-0EB8-41CC-B876-3EA6D5A2DA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18A11-A4A0-4BE0-8069-675EC1A48DC7}"/>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5" name="Marcador de pie de página 4">
            <a:extLst>
              <a:ext uri="{FF2B5EF4-FFF2-40B4-BE49-F238E27FC236}">
                <a16:creationId xmlns:a16="http://schemas.microsoft.com/office/drawing/2014/main" id="{AD2E613B-38FF-4978-A0A8-0E9550A57357}"/>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F0778532-B72F-4B41-905D-17B0F341391B}"/>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698780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94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FF886-8BA1-4244-8F6D-E11415941D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5AD947-0D72-48D8-9952-36C538A1BD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226A9E-9CCF-4785-8DDB-FC35E3FD98B3}"/>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5" name="Marcador de pie de página 4">
            <a:extLst>
              <a:ext uri="{FF2B5EF4-FFF2-40B4-BE49-F238E27FC236}">
                <a16:creationId xmlns:a16="http://schemas.microsoft.com/office/drawing/2014/main" id="{2E129768-82AD-4305-AE9E-F906D97AD031}"/>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A5CFC126-FB7C-456E-9F3A-EB18DABF347C}"/>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80934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230D9-E2CB-4F58-B0FD-77788BE638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28F752-A37B-4E02-B91C-A938BAAC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F85C713-C168-4C49-8CEE-43C4FAE61BE3}"/>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5" name="Marcador de pie de página 4">
            <a:extLst>
              <a:ext uri="{FF2B5EF4-FFF2-40B4-BE49-F238E27FC236}">
                <a16:creationId xmlns:a16="http://schemas.microsoft.com/office/drawing/2014/main" id="{896C2D41-5671-4B59-B77A-945529F865A2}"/>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id="{CA15FCF6-E064-49DE-8AAA-029303AD8858}"/>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8963309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6A137-EAB5-4F2C-B6CB-738753F6F0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7BB7F-8AAD-4570-9DB3-CA2AB54329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FB55B7-8EF2-4E7E-9F56-5291D9F25D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B2F6D9E-D787-4C9F-B7E1-CF4F0FC187CB}"/>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6" name="Marcador de pie de página 5">
            <a:extLst>
              <a:ext uri="{FF2B5EF4-FFF2-40B4-BE49-F238E27FC236}">
                <a16:creationId xmlns:a16="http://schemas.microsoft.com/office/drawing/2014/main" id="{D0507819-A5F3-4E59-A19D-9D64D7A3AB8E}"/>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id="{AA566F6D-6C4F-49F1-8B3F-19C2E949F908}"/>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964689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FE2A1-DBD8-46D3-9989-21BD4F71A1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59E9F1-4F89-4634-9021-29A89E39E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D548D5-DD83-4B39-A4DF-8B47C3229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FFAB72-E232-4942-995D-D59E08A53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6095AD-6D63-436B-833B-BA894405C7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16BBEE-C5BD-4CB8-87DA-FC945E76E803}"/>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8" name="Marcador de pie de página 7">
            <a:extLst>
              <a:ext uri="{FF2B5EF4-FFF2-40B4-BE49-F238E27FC236}">
                <a16:creationId xmlns:a16="http://schemas.microsoft.com/office/drawing/2014/main" id="{F5DF973E-CA09-4255-9DEB-A654120A004C}"/>
              </a:ext>
            </a:extLst>
          </p:cNvPr>
          <p:cNvSpPr>
            <a:spLocks noGrp="1"/>
          </p:cNvSpPr>
          <p:nvPr>
            <p:ph type="ftr" sz="quarter" idx="11"/>
          </p:nvPr>
        </p:nvSpPr>
        <p:spPr/>
        <p:txBody>
          <a:bodyPr/>
          <a:lstStyle/>
          <a:p>
            <a:pPr algn="l"/>
            <a:endParaRPr lang="en-US"/>
          </a:p>
        </p:txBody>
      </p:sp>
      <p:sp>
        <p:nvSpPr>
          <p:cNvPr id="9" name="Marcador de número de diapositiva 8">
            <a:extLst>
              <a:ext uri="{FF2B5EF4-FFF2-40B4-BE49-F238E27FC236}">
                <a16:creationId xmlns:a16="http://schemas.microsoft.com/office/drawing/2014/main" id="{5A98B498-8EC9-4C34-9BF3-58318F0F699E}"/>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9175094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446C3-F2A2-4FBA-A25F-4BC0D59630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2463FD-6754-4D7D-9B38-2F366801E2D8}"/>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4" name="Marcador de pie de página 3">
            <a:extLst>
              <a:ext uri="{FF2B5EF4-FFF2-40B4-BE49-F238E27FC236}">
                <a16:creationId xmlns:a16="http://schemas.microsoft.com/office/drawing/2014/main" id="{4016E6BD-8DDF-4C0F-A91D-5C43EA562FC0}"/>
              </a:ext>
            </a:extLst>
          </p:cNvPr>
          <p:cNvSpPr>
            <a:spLocks noGrp="1"/>
          </p:cNvSpPr>
          <p:nvPr>
            <p:ph type="ftr" sz="quarter" idx="11"/>
          </p:nvPr>
        </p:nvSpPr>
        <p:spPr/>
        <p:txBody>
          <a:bodyPr/>
          <a:lstStyle/>
          <a:p>
            <a:pPr algn="l"/>
            <a:endParaRPr lang="en-US"/>
          </a:p>
        </p:txBody>
      </p:sp>
      <p:sp>
        <p:nvSpPr>
          <p:cNvPr id="5" name="Marcador de número de diapositiva 4">
            <a:extLst>
              <a:ext uri="{FF2B5EF4-FFF2-40B4-BE49-F238E27FC236}">
                <a16:creationId xmlns:a16="http://schemas.microsoft.com/office/drawing/2014/main" id="{4D479B88-7292-439B-8829-42AF66539009}"/>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2695319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D2257-2CA8-445F-88E6-977295DA7C45}"/>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3" name="Marcador de pie de página 2">
            <a:extLst>
              <a:ext uri="{FF2B5EF4-FFF2-40B4-BE49-F238E27FC236}">
                <a16:creationId xmlns:a16="http://schemas.microsoft.com/office/drawing/2014/main" id="{E6FA5DBB-6029-44BB-AB9F-71254C4527D6}"/>
              </a:ext>
            </a:extLst>
          </p:cNvPr>
          <p:cNvSpPr>
            <a:spLocks noGrp="1"/>
          </p:cNvSpPr>
          <p:nvPr>
            <p:ph type="ftr" sz="quarter" idx="11"/>
          </p:nvPr>
        </p:nvSpPr>
        <p:spPr/>
        <p:txBody>
          <a:bodyPr/>
          <a:lstStyle/>
          <a:p>
            <a:pPr algn="l"/>
            <a:endParaRPr lang="en-US"/>
          </a:p>
        </p:txBody>
      </p:sp>
      <p:sp>
        <p:nvSpPr>
          <p:cNvPr id="4" name="Marcador de número de diapositiva 3">
            <a:extLst>
              <a:ext uri="{FF2B5EF4-FFF2-40B4-BE49-F238E27FC236}">
                <a16:creationId xmlns:a16="http://schemas.microsoft.com/office/drawing/2014/main" id="{602ACA95-3B38-4625-98FC-2A83EEF39235}"/>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241515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94F84-9B4D-4255-A579-48A4185F6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73D761A-F52A-4C2C-A5D4-2BA28764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DBA5391-344C-43AE-9B3A-78428F33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A696CD-4CE0-478E-ABC4-5A6D256E6683}"/>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6" name="Marcador de pie de página 5">
            <a:extLst>
              <a:ext uri="{FF2B5EF4-FFF2-40B4-BE49-F238E27FC236}">
                <a16:creationId xmlns:a16="http://schemas.microsoft.com/office/drawing/2014/main" id="{4FB62538-29FB-43EB-9B64-E2B9BB460540}"/>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id="{94EE8059-D07E-4517-924F-B041A4877D7E}"/>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875963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93797-B9F6-4DB6-9305-5DC44DCB9A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796F8E-F9F6-4ADE-8543-84A1390B1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8589C2-11F7-4008-9C04-4C08E2E7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7754CC-5941-470C-983E-BF12E714B096}"/>
              </a:ext>
            </a:extLst>
          </p:cNvPr>
          <p:cNvSpPr>
            <a:spLocks noGrp="1"/>
          </p:cNvSpPr>
          <p:nvPr>
            <p:ph type="dt" sz="half" idx="10"/>
          </p:nvPr>
        </p:nvSpPr>
        <p:spPr/>
        <p:txBody>
          <a:bodyPr/>
          <a:lstStyle/>
          <a:p>
            <a:fld id="{AE0C963C-C1DB-4AFD-9DDC-0691666BF49B}" type="datetime2">
              <a:rPr lang="en-US" smtClean="0"/>
              <a:pPr/>
              <a:t>Thursday, June 23, 2022</a:t>
            </a:fld>
            <a:endParaRPr lang="en-US" cap="all" dirty="0"/>
          </a:p>
        </p:txBody>
      </p:sp>
      <p:sp>
        <p:nvSpPr>
          <p:cNvPr id="6" name="Marcador de pie de página 5">
            <a:extLst>
              <a:ext uri="{FF2B5EF4-FFF2-40B4-BE49-F238E27FC236}">
                <a16:creationId xmlns:a16="http://schemas.microsoft.com/office/drawing/2014/main" id="{0E962A53-EF29-4DC5-8BC5-134F5BA0F6DF}"/>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id="{F1085023-156D-4463-80EB-88B5DFF44C99}"/>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2961079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C460B4-EB33-4435-AEDF-5EADDE95D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051B69-E22A-45F2-ABC8-B5FA4365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0E4C365-0D9B-4126-942F-4BDAF8360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Thursday, June 23, 2022</a:t>
            </a:fld>
            <a:endParaRPr lang="en-US" cap="all" dirty="0"/>
          </a:p>
        </p:txBody>
      </p:sp>
      <p:sp>
        <p:nvSpPr>
          <p:cNvPr id="5" name="Marcador de pie de página 4">
            <a:extLst>
              <a:ext uri="{FF2B5EF4-FFF2-40B4-BE49-F238E27FC236}">
                <a16:creationId xmlns:a16="http://schemas.microsoft.com/office/drawing/2014/main" id="{1579D783-07D5-42D0-B94C-3573DADAD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Marcador de número de diapositiva 5">
            <a:extLst>
              <a:ext uri="{FF2B5EF4-FFF2-40B4-BE49-F238E27FC236}">
                <a16:creationId xmlns:a16="http://schemas.microsoft.com/office/drawing/2014/main" id="{3B049F81-8522-4AD6-8C85-F71648DC2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351841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612559" y="3978336"/>
            <a:ext cx="11058620" cy="1325563"/>
          </a:xfrm>
        </p:spPr>
        <p:txBody>
          <a:bodyPr anchor="t">
            <a:normAutofit fontScale="90000"/>
          </a:bodyPr>
          <a:lstStyle/>
          <a:p>
            <a:pPr algn="ctr">
              <a:spcAft>
                <a:spcPts val="6600"/>
              </a:spcAft>
            </a:pPr>
            <a:br>
              <a:rPr lang="de-DE"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br>
            <a:r>
              <a:rPr lang="de-DE"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Überblick</a:t>
            </a:r>
            <a:br>
              <a:rPr lang="de-DE"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br>
            <a:r>
              <a:rPr lang="de-DE"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Arbeitsfähigkeit</a:t>
            </a:r>
            <a:r>
              <a:rPr lang="en-GB"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 und AKKU Europe </a:t>
            </a:r>
            <a:r>
              <a:rPr lang="de-DE"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Projekt</a:t>
            </a:r>
            <a:endParaRPr lang="de-DE" sz="4000"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936000" y="3233214"/>
            <a:ext cx="10296000" cy="646331"/>
          </a:xfrm>
          <a:prstGeom prst="rect">
            <a:avLst/>
          </a:prstGeom>
          <a:noFill/>
        </p:spPr>
        <p:txBody>
          <a:bodyPr wrap="square" rtlCol="0">
            <a:spAutoFit/>
          </a:bodyPr>
          <a:lstStyle/>
          <a:p>
            <a:r>
              <a:rPr lang="de-DE" b="1" dirty="0">
                <a:solidFill>
                  <a:srgbClr val="000000"/>
                </a:solidFill>
                <a:latin typeface="Microsoft JhengHei" panose="020B0604030504040204" pitchFamily="34" charset="-120"/>
                <a:ea typeface="Microsoft JhengHei" panose="020B0604030504040204" pitchFamily="34" charset="-120"/>
              </a:rPr>
              <a:t>Regulierung der Arbeitsfähigkeit in Klein- und Kleinstunternehmen durch Multimedia-Tools</a:t>
            </a:r>
            <a:endParaRPr lang="es-ES" dirty="0">
              <a:latin typeface="Microsoft JhengHei" panose="020B0604030504040204" pitchFamily="34" charset="-120"/>
              <a:ea typeface="Microsoft JhengHei" panose="020B0604030504040204" pitchFamily="34" charset="-120"/>
            </a:endParaRPr>
          </a:p>
        </p:txBody>
      </p:sp>
      <p:pic>
        <p:nvPicPr>
          <p:cNvPr id="3" name="Grafik 2">
            <a:extLst>
              <a:ext uri="{FF2B5EF4-FFF2-40B4-BE49-F238E27FC236}">
                <a16:creationId xmlns:a16="http://schemas.microsoft.com/office/drawing/2014/main" id="{DA583C6E-2CEF-4EB8-BFD3-8F7195B63BFA}"/>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32465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8136000" cy="4351338"/>
          </a:xfrm>
        </p:spPr>
        <p:txBody>
          <a:bodyPr>
            <a:noAutofit/>
          </a:bodyPr>
          <a:lstStyle/>
          <a:p>
            <a:pPr marL="0" indent="0">
              <a:buNone/>
            </a:pPr>
            <a:r>
              <a:rPr lang="de-DE" dirty="0"/>
              <a:t>Das „Haus der Arbeitsfähigkeit“ – 4 Etagen</a:t>
            </a:r>
            <a:r>
              <a:rPr lang="de-DE" baseline="30000" dirty="0"/>
              <a:t>1</a:t>
            </a:r>
            <a:endParaRPr lang="en-GB" baseline="30000" dirty="0"/>
          </a:p>
          <a:p>
            <a:pPr marL="457200" indent="-457200">
              <a:buFont typeface="+mj-lt"/>
              <a:buAutoNum type="arabicPeriod"/>
            </a:pPr>
            <a:r>
              <a:rPr lang="de-DE" sz="2000" b="1" dirty="0">
                <a:solidFill>
                  <a:srgbClr val="00AFE0"/>
                </a:solidFill>
              </a:rPr>
              <a:t>Etage: Gesundheit und Leistungsfähigkeit</a:t>
            </a:r>
          </a:p>
          <a:p>
            <a:pPr lvl="1">
              <a:spcBef>
                <a:spcPts val="0"/>
              </a:spcBef>
              <a:buClr>
                <a:srgbClr val="00AFE0"/>
              </a:buClr>
              <a:buFont typeface="Wingdings" panose="05000000000000000000" pitchFamily="2" charset="2"/>
              <a:buChar char="§"/>
            </a:pPr>
            <a:r>
              <a:rPr lang="de-DE" sz="1600" dirty="0"/>
              <a:t>physisch, psychisch, geistig-mental</a:t>
            </a:r>
          </a:p>
          <a:p>
            <a:pPr lvl="1">
              <a:spcBef>
                <a:spcPts val="0"/>
              </a:spcBef>
              <a:buClr>
                <a:srgbClr val="00AFE0"/>
              </a:buClr>
              <a:buFont typeface="Wingdings" panose="05000000000000000000" pitchFamily="2" charset="2"/>
              <a:buChar char="§"/>
            </a:pPr>
            <a:r>
              <a:rPr lang="de-DE" sz="1600" dirty="0"/>
              <a:t>Die Gesundheit stellt die Grundlage für alle weiteren Stockwerke dar, da sich diese unmittelbar auf die Arbeitsfähigkeit und das Leistungsvermögen auswirkt.</a:t>
            </a:r>
          </a:p>
          <a:p>
            <a:pPr marL="457200" indent="-457200">
              <a:buFont typeface="+mj-lt"/>
              <a:buAutoNum type="arabicPeriod"/>
            </a:pPr>
            <a:r>
              <a:rPr lang="de-DE" sz="2000" b="1" dirty="0">
                <a:solidFill>
                  <a:srgbClr val="A3D40C"/>
                </a:solidFill>
              </a:rPr>
              <a:t>Etage: Kenntnisse, technische Fähigkeiten (Kompetenzen)</a:t>
            </a:r>
          </a:p>
          <a:p>
            <a:pPr lvl="1">
              <a:spcBef>
                <a:spcPts val="0"/>
              </a:spcBef>
              <a:buClr>
                <a:srgbClr val="A3D40C"/>
              </a:buClr>
              <a:buFont typeface="Wingdings" panose="05000000000000000000" pitchFamily="2" charset="2"/>
              <a:buChar char="§"/>
            </a:pPr>
            <a:r>
              <a:rPr lang="de-DE" sz="1600" dirty="0"/>
              <a:t>Qualifikation, Wissen, Fähigkeiten, Fertigkeiten, Können</a:t>
            </a:r>
          </a:p>
          <a:p>
            <a:pPr lvl="1">
              <a:spcBef>
                <a:spcPts val="0"/>
              </a:spcBef>
              <a:buClr>
                <a:srgbClr val="A3D40C"/>
              </a:buClr>
              <a:buFont typeface="Wingdings" panose="05000000000000000000" pitchFamily="2" charset="2"/>
              <a:buChar char="§"/>
            </a:pPr>
            <a:r>
              <a:rPr lang="de-DE" sz="1600" dirty="0"/>
              <a:t>Qualifikationen und Kompetenzen müssen fortlaufend erweitert und angepasst werden. </a:t>
            </a:r>
          </a:p>
          <a:p>
            <a:pPr marL="457200" indent="-457200">
              <a:buFont typeface="+mj-lt"/>
              <a:buAutoNum type="arabicPeriod"/>
            </a:pPr>
            <a:r>
              <a:rPr lang="de-DE" sz="2000" b="1" dirty="0">
                <a:solidFill>
                  <a:srgbClr val="FF0619"/>
                </a:solidFill>
              </a:rPr>
              <a:t>Etage: Werte, Einstellungen, Motivation</a:t>
            </a:r>
          </a:p>
          <a:p>
            <a:pPr lvl="1">
              <a:spcBef>
                <a:spcPts val="0"/>
              </a:spcBef>
              <a:buClr>
                <a:srgbClr val="FF0619"/>
              </a:buClr>
              <a:buFont typeface="Wingdings" panose="05000000000000000000" pitchFamily="2" charset="2"/>
              <a:buChar char="§"/>
            </a:pPr>
            <a:r>
              <a:rPr lang="de-DE" sz="1600" dirty="0"/>
              <a:t>Motivation, Führungskultur, Unternehmenskultur</a:t>
            </a:r>
          </a:p>
          <a:p>
            <a:pPr lvl="1">
              <a:spcBef>
                <a:spcPts val="0"/>
              </a:spcBef>
              <a:buClr>
                <a:srgbClr val="FF0619"/>
              </a:buClr>
              <a:buFont typeface="Wingdings" panose="05000000000000000000" pitchFamily="2" charset="2"/>
              <a:buChar char="§"/>
            </a:pPr>
            <a:r>
              <a:rPr lang="de-DE" sz="1600" dirty="0"/>
              <a:t>Für die Arbeitsfähigkeit ist es notwendig, Einstellungen und Motivationen in Einklang mit der Arbeit des Mitarbeitenden zu bringen.</a:t>
            </a:r>
          </a:p>
          <a:p>
            <a:pPr marL="457200" indent="-457200">
              <a:buFont typeface="+mj-lt"/>
              <a:buAutoNum type="arabicPeriod"/>
            </a:pPr>
            <a:r>
              <a:rPr lang="de-DE" sz="2000" b="1" dirty="0">
                <a:solidFill>
                  <a:srgbClr val="FFA700"/>
                </a:solidFill>
              </a:rPr>
              <a:t>Etage: Arbeitsumfeld, Arbeitsorganisation, Führung</a:t>
            </a:r>
          </a:p>
          <a:p>
            <a:pPr lvl="1">
              <a:spcBef>
                <a:spcPts val="0"/>
              </a:spcBef>
              <a:buClr>
                <a:srgbClr val="FFA700"/>
              </a:buClr>
              <a:buFont typeface="Wingdings" panose="05000000000000000000" pitchFamily="2" charset="2"/>
              <a:buChar char="§"/>
            </a:pPr>
            <a:r>
              <a:rPr lang="de-DE" sz="1600" dirty="0"/>
              <a:t>Arbeitsumgebung, Arbeitsinhalte, Arbeitsorganisation</a:t>
            </a:r>
          </a:p>
          <a:p>
            <a:pPr lvl="1">
              <a:spcBef>
                <a:spcPts val="0"/>
              </a:spcBef>
              <a:buClr>
                <a:srgbClr val="FFA700"/>
              </a:buClr>
              <a:buFont typeface="Wingdings" panose="05000000000000000000" pitchFamily="2" charset="2"/>
              <a:buChar char="§"/>
            </a:pPr>
            <a:r>
              <a:rPr lang="de-DE" sz="1600" dirty="0"/>
              <a:t>Das oberste Stockwerk „drückt“ mit seinem Gewicht auf die unteren Ebenen und beeinflusst diese. </a:t>
            </a:r>
            <a:endParaRPr lang="en-GB" sz="16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Textfeld 26">
            <a:extLst>
              <a:ext uri="{FF2B5EF4-FFF2-40B4-BE49-F238E27FC236}">
                <a16:creationId xmlns:a16="http://schemas.microsoft.com/office/drawing/2014/main" id="{BB3BCE40-698F-42D5-A6A2-AF73BFD04440}"/>
              </a:ext>
            </a:extLst>
          </p:cNvPr>
          <p:cNvSpPr txBox="1"/>
          <p:nvPr/>
        </p:nvSpPr>
        <p:spPr>
          <a:xfrm>
            <a:off x="360000" y="6084000"/>
            <a:ext cx="3528392" cy="215444"/>
          </a:xfrm>
          <a:prstGeom prst="rect">
            <a:avLst/>
          </a:prstGeom>
          <a:noFill/>
        </p:spPr>
        <p:txBody>
          <a:bodyPr wrap="square" rtlCol="0" anchor="b">
            <a:spAutoFit/>
          </a:bodyPr>
          <a:lstStyle/>
          <a:p>
            <a:r>
              <a:rPr lang="de-DE" sz="800" dirty="0"/>
              <a:t>1) Siehe Oldenbourg und Ilmarinen 2010. </a:t>
            </a:r>
          </a:p>
        </p:txBody>
      </p:sp>
      <p:sp>
        <p:nvSpPr>
          <p:cNvPr id="13" name="CuadroTexto 11">
            <a:extLst>
              <a:ext uri="{FF2B5EF4-FFF2-40B4-BE49-F238E27FC236}">
                <a16:creationId xmlns:a16="http://schemas.microsoft.com/office/drawing/2014/main" id="{A1F2108C-2ECC-44B8-9414-3FED8790DFC2}"/>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4" name="Grafik 13">
            <a:extLst>
              <a:ext uri="{FF2B5EF4-FFF2-40B4-BE49-F238E27FC236}">
                <a16:creationId xmlns:a16="http://schemas.microsoft.com/office/drawing/2014/main" id="{9BE9165C-E219-4737-B96C-C1787F7C4C34}"/>
              </a:ext>
            </a:extLst>
          </p:cNvPr>
          <p:cNvPicPr>
            <a:picLocks noChangeAspect="1"/>
          </p:cNvPicPr>
          <p:nvPr/>
        </p:nvPicPr>
        <p:blipFill>
          <a:blip r:embed="rId4"/>
          <a:stretch>
            <a:fillRect/>
          </a:stretch>
        </p:blipFill>
        <p:spPr>
          <a:xfrm>
            <a:off x="8460000" y="1404000"/>
            <a:ext cx="3330385" cy="4572000"/>
          </a:xfrm>
          <a:prstGeom prst="rect">
            <a:avLst/>
          </a:prstGeom>
        </p:spPr>
      </p:pic>
      <p:sp>
        <p:nvSpPr>
          <p:cNvPr id="15" name="Textfeld 14">
            <a:extLst>
              <a:ext uri="{FF2B5EF4-FFF2-40B4-BE49-F238E27FC236}">
                <a16:creationId xmlns:a16="http://schemas.microsoft.com/office/drawing/2014/main" id="{0CC0BD28-CEC5-402A-BBA6-563E85B5EA96}"/>
              </a:ext>
            </a:extLst>
          </p:cNvPr>
          <p:cNvSpPr txBox="1"/>
          <p:nvPr/>
        </p:nvSpPr>
        <p:spPr>
          <a:xfrm>
            <a:off x="8460000" y="2772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t">
            <a:noAutofit/>
          </a:bodyPr>
          <a:lstStyle/>
          <a:p>
            <a:pPr algn="ctr"/>
            <a:r>
              <a:rPr lang="de-DE" dirty="0">
                <a:solidFill>
                  <a:schemeClr val="bg1"/>
                </a:solidFill>
              </a:rPr>
              <a:t>Arbeitsumfeld, Arbeitsorganisation, Führung</a:t>
            </a:r>
          </a:p>
        </p:txBody>
      </p:sp>
      <p:sp>
        <p:nvSpPr>
          <p:cNvPr id="16" name="Textfeld 15">
            <a:extLst>
              <a:ext uri="{FF2B5EF4-FFF2-40B4-BE49-F238E27FC236}">
                <a16:creationId xmlns:a16="http://schemas.microsoft.com/office/drawing/2014/main" id="{DBED9D05-95A2-408B-A55C-3BEA17764765}"/>
              </a:ext>
            </a:extLst>
          </p:cNvPr>
          <p:cNvSpPr txBox="1"/>
          <p:nvPr/>
        </p:nvSpPr>
        <p:spPr>
          <a:xfrm>
            <a:off x="8460000" y="1980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b="1" dirty="0">
                <a:solidFill>
                  <a:schemeClr val="bg1"/>
                </a:solidFill>
              </a:rPr>
              <a:t>Arbeitsfähigkeit</a:t>
            </a:r>
          </a:p>
        </p:txBody>
      </p:sp>
      <p:sp>
        <p:nvSpPr>
          <p:cNvPr id="17" name="Textfeld 16">
            <a:extLst>
              <a:ext uri="{FF2B5EF4-FFF2-40B4-BE49-F238E27FC236}">
                <a16:creationId xmlns:a16="http://schemas.microsoft.com/office/drawing/2014/main" id="{DB483BF9-356B-4602-A5AA-647EDE670BCC}"/>
              </a:ext>
            </a:extLst>
          </p:cNvPr>
          <p:cNvSpPr txBox="1"/>
          <p:nvPr/>
        </p:nvSpPr>
        <p:spPr>
          <a:xfrm>
            <a:off x="8460000" y="3564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dirty="0">
                <a:solidFill>
                  <a:schemeClr val="bg1"/>
                </a:solidFill>
              </a:rPr>
              <a:t>Werte, Einstellungen, Motivation</a:t>
            </a:r>
          </a:p>
        </p:txBody>
      </p:sp>
      <p:sp>
        <p:nvSpPr>
          <p:cNvPr id="18" name="Textfeld 17">
            <a:extLst>
              <a:ext uri="{FF2B5EF4-FFF2-40B4-BE49-F238E27FC236}">
                <a16:creationId xmlns:a16="http://schemas.microsoft.com/office/drawing/2014/main" id="{ACF9A72A-332F-4719-A006-6BC5DE514333}"/>
              </a:ext>
            </a:extLst>
          </p:cNvPr>
          <p:cNvSpPr txBox="1"/>
          <p:nvPr/>
        </p:nvSpPr>
        <p:spPr>
          <a:xfrm>
            <a:off x="8460000" y="4356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dirty="0">
                <a:solidFill>
                  <a:schemeClr val="bg1"/>
                </a:solidFill>
              </a:rPr>
              <a:t>Kenntnisse, technische Fähigkeiten (Kompetenzen)</a:t>
            </a:r>
          </a:p>
        </p:txBody>
      </p:sp>
      <p:sp>
        <p:nvSpPr>
          <p:cNvPr id="19" name="Textfeld 18">
            <a:extLst>
              <a:ext uri="{FF2B5EF4-FFF2-40B4-BE49-F238E27FC236}">
                <a16:creationId xmlns:a16="http://schemas.microsoft.com/office/drawing/2014/main" id="{BC03A35B-406D-4517-B889-BC30ED38E604}"/>
              </a:ext>
            </a:extLst>
          </p:cNvPr>
          <p:cNvSpPr txBox="1"/>
          <p:nvPr/>
        </p:nvSpPr>
        <p:spPr>
          <a:xfrm>
            <a:off x="8460000" y="5184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t">
            <a:noAutofit/>
          </a:bodyPr>
          <a:lstStyle/>
          <a:p>
            <a:pPr algn="ctr"/>
            <a:r>
              <a:rPr lang="de-DE" dirty="0">
                <a:solidFill>
                  <a:schemeClr val="bg1"/>
                </a:solidFill>
              </a:rPr>
              <a:t>Gesundheit und Leistungsfähigkeit</a:t>
            </a:r>
          </a:p>
        </p:txBody>
      </p:sp>
      <p:pic>
        <p:nvPicPr>
          <p:cNvPr id="20" name="Grafik 19">
            <a:extLst>
              <a:ext uri="{FF2B5EF4-FFF2-40B4-BE49-F238E27FC236}">
                <a16:creationId xmlns:a16="http://schemas.microsoft.com/office/drawing/2014/main" id="{AB391C28-9680-4DB2-A3D5-13C9D8F04A59}"/>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238261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8136000" cy="580926"/>
          </a:xfrm>
        </p:spPr>
        <p:txBody>
          <a:bodyPr>
            <a:noAutofit/>
          </a:bodyPr>
          <a:lstStyle/>
          <a:p>
            <a:pPr marL="0" indent="0">
              <a:buNone/>
            </a:pPr>
            <a:r>
              <a:rPr lang="de-DE" dirty="0"/>
              <a:t>Ist Arbeitsfähigkeit ein Thema für Ihr Unternehmen?</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9" name="Textfeld 28">
            <a:extLst>
              <a:ext uri="{FF2B5EF4-FFF2-40B4-BE49-F238E27FC236}">
                <a16:creationId xmlns:a16="http://schemas.microsoft.com/office/drawing/2014/main" id="{A020342A-9F6E-4DDB-9C17-92BE12B9BBB4}"/>
              </a:ext>
            </a:extLst>
          </p:cNvPr>
          <p:cNvSpPr txBox="1"/>
          <p:nvPr/>
        </p:nvSpPr>
        <p:spPr>
          <a:xfrm>
            <a:off x="360000" y="6084000"/>
            <a:ext cx="4496744" cy="215444"/>
          </a:xfrm>
          <a:prstGeom prst="rect">
            <a:avLst/>
          </a:prstGeom>
          <a:noFill/>
        </p:spPr>
        <p:txBody>
          <a:bodyPr wrap="none" rtlCol="0">
            <a:spAutoFit/>
          </a:bodyPr>
          <a:lstStyle/>
          <a:p>
            <a:r>
              <a:rPr lang="de-DE" sz="800" dirty="0"/>
              <a:t>Quelle: http://www.arbeitsfaehigkeit.uni-wuppertal.de/picture/upload/file/intakt_Handbuch_web.pdf</a:t>
            </a:r>
          </a:p>
        </p:txBody>
      </p:sp>
      <p:sp>
        <p:nvSpPr>
          <p:cNvPr id="31" name="Marcador de contenido 8">
            <a:extLst>
              <a:ext uri="{FF2B5EF4-FFF2-40B4-BE49-F238E27FC236}">
                <a16:creationId xmlns:a16="http://schemas.microsoft.com/office/drawing/2014/main" id="{A8878AA7-28AD-4618-9CED-FACDF368ABAE}"/>
              </a:ext>
            </a:extLst>
          </p:cNvPr>
          <p:cNvSpPr txBox="1">
            <a:spLocks/>
          </p:cNvSpPr>
          <p:nvPr/>
        </p:nvSpPr>
        <p:spPr>
          <a:xfrm>
            <a:off x="2880000" y="2016000"/>
            <a:ext cx="9000000" cy="396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Individuelle </a:t>
            </a:r>
            <a:r>
              <a:rPr lang="de-DE" sz="2000" b="1" dirty="0">
                <a:solidFill>
                  <a:srgbClr val="00AFE0"/>
                </a:solidFill>
              </a:rPr>
              <a:t>Gesundheit</a:t>
            </a:r>
            <a:r>
              <a:rPr lang="de-DE" sz="2000" dirty="0"/>
              <a:t> als Basis der Arbeitsfähigkeit im Erdgeschoss: Gesundheitsförderung verbessert die Arbeitsfähigkeit.</a:t>
            </a:r>
          </a:p>
          <a:p>
            <a:pPr marL="0" indent="0">
              <a:buFont typeface="Arial" panose="020B0604020202020204" pitchFamily="34" charset="0"/>
              <a:buNone/>
            </a:pPr>
            <a:endParaRPr lang="de-DE" sz="2000" dirty="0"/>
          </a:p>
          <a:p>
            <a:pPr>
              <a:buClr>
                <a:srgbClr val="00AFE0"/>
              </a:buClr>
              <a:buFont typeface="Wingdings" panose="05000000000000000000" pitchFamily="2" charset="2"/>
              <a:buChar char="§"/>
            </a:pPr>
            <a:r>
              <a:rPr lang="de-DE" sz="2000" dirty="0"/>
              <a:t>Machen Sie Ihre/n Mitarbeiter*innen Angebote zur Gesundheit?</a:t>
            </a:r>
          </a:p>
          <a:p>
            <a:pPr>
              <a:buClr>
                <a:srgbClr val="00AFE0"/>
              </a:buClr>
              <a:buFont typeface="Wingdings" panose="05000000000000000000" pitchFamily="2" charset="2"/>
              <a:buChar char="§"/>
            </a:pPr>
            <a:r>
              <a:rPr lang="de-DE" sz="2000" dirty="0"/>
              <a:t>Führen Sie Gespräche, wenn Mitarbeiter*innen nach einer Erkrankung zurück an den Arbeitsplatz kommen?</a:t>
            </a:r>
          </a:p>
          <a:p>
            <a:pPr>
              <a:buClr>
                <a:srgbClr val="00AFE0"/>
              </a:buClr>
              <a:buFont typeface="Wingdings" panose="05000000000000000000" pitchFamily="2" charset="2"/>
              <a:buChar char="§"/>
            </a:pPr>
            <a:r>
              <a:rPr lang="de-DE" sz="2000" dirty="0"/>
              <a:t>Analysieren Sie Krankenstand und Fehlzeiten?</a:t>
            </a:r>
          </a:p>
        </p:txBody>
      </p:sp>
      <p:sp>
        <p:nvSpPr>
          <p:cNvPr id="13" name="CuadroTexto 11">
            <a:extLst>
              <a:ext uri="{FF2B5EF4-FFF2-40B4-BE49-F238E27FC236}">
                <a16:creationId xmlns:a16="http://schemas.microsoft.com/office/drawing/2014/main" id="{61524660-00AE-4E5D-A3B6-048C3EBEF0BD}"/>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0002F454-464F-4F8A-A956-CB0016582BAA}"/>
              </a:ext>
            </a:extLst>
          </p:cNvPr>
          <p:cNvPicPr>
            <a:picLocks noChangeAspect="1"/>
          </p:cNvPicPr>
          <p:nvPr/>
        </p:nvPicPr>
        <p:blipFill>
          <a:blip r:embed="rId4"/>
          <a:stretch>
            <a:fillRect/>
          </a:stretch>
        </p:blipFill>
        <p:spPr>
          <a:xfrm>
            <a:off x="324000" y="2016000"/>
            <a:ext cx="2458800" cy="3348000"/>
          </a:xfrm>
          <a:prstGeom prst="rect">
            <a:avLst/>
          </a:prstGeom>
        </p:spPr>
      </p:pic>
      <p:sp>
        <p:nvSpPr>
          <p:cNvPr id="14" name="Textfeld 13">
            <a:extLst>
              <a:ext uri="{FF2B5EF4-FFF2-40B4-BE49-F238E27FC236}">
                <a16:creationId xmlns:a16="http://schemas.microsoft.com/office/drawing/2014/main" id="{41BCFEA6-E8B4-450E-B52E-3D906D5AE69F}"/>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Arbeitsumfeld, Arbeitsorganisation, Führung</a:t>
            </a:r>
          </a:p>
        </p:txBody>
      </p:sp>
      <p:sp>
        <p:nvSpPr>
          <p:cNvPr id="15" name="Textfeld 14">
            <a:extLst>
              <a:ext uri="{FF2B5EF4-FFF2-40B4-BE49-F238E27FC236}">
                <a16:creationId xmlns:a16="http://schemas.microsoft.com/office/drawing/2014/main" id="{A40FCD5A-5E33-460E-94C7-1C3CBF4AF8EF}"/>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Arbeitsfähigkeit</a:t>
            </a:r>
          </a:p>
        </p:txBody>
      </p:sp>
      <p:sp>
        <p:nvSpPr>
          <p:cNvPr id="16" name="Textfeld 15">
            <a:extLst>
              <a:ext uri="{FF2B5EF4-FFF2-40B4-BE49-F238E27FC236}">
                <a16:creationId xmlns:a16="http://schemas.microsoft.com/office/drawing/2014/main" id="{DF4C481E-E61F-472A-AA2B-C9474FB58132}"/>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Werte, Einstellungen, Motivation</a:t>
            </a:r>
          </a:p>
        </p:txBody>
      </p:sp>
      <p:sp>
        <p:nvSpPr>
          <p:cNvPr id="17" name="Textfeld 16">
            <a:extLst>
              <a:ext uri="{FF2B5EF4-FFF2-40B4-BE49-F238E27FC236}">
                <a16:creationId xmlns:a16="http://schemas.microsoft.com/office/drawing/2014/main" id="{8B526405-A37B-4FEA-B699-FE6055DC1BD0}"/>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Kenntnisse, technische Fähigkeiten (Kompetenzen)</a:t>
            </a:r>
          </a:p>
        </p:txBody>
      </p:sp>
      <p:sp>
        <p:nvSpPr>
          <p:cNvPr id="18" name="Textfeld 17">
            <a:extLst>
              <a:ext uri="{FF2B5EF4-FFF2-40B4-BE49-F238E27FC236}">
                <a16:creationId xmlns:a16="http://schemas.microsoft.com/office/drawing/2014/main" id="{E45B609B-73F1-45D6-99CD-223D4700F3A5}"/>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Gesundheit und Leistungsfähigkeit</a:t>
            </a:r>
          </a:p>
        </p:txBody>
      </p:sp>
      <p:pic>
        <p:nvPicPr>
          <p:cNvPr id="19" name="Grafik 18">
            <a:extLst>
              <a:ext uri="{FF2B5EF4-FFF2-40B4-BE49-F238E27FC236}">
                <a16:creationId xmlns:a16="http://schemas.microsoft.com/office/drawing/2014/main" id="{B8595001-B034-4AFD-B3CC-2F3E137AC4AA}"/>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31736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de-DE" sz="2000" b="1" dirty="0">
                <a:solidFill>
                  <a:srgbClr val="A3D40C"/>
                </a:solidFill>
              </a:rPr>
              <a:t>Bildung und Kompetenzen </a:t>
            </a:r>
            <a:r>
              <a:rPr lang="de-DE" sz="2000" dirty="0"/>
              <a:t>in der zweiten Ebene beschreiben sowohl die fachlichen als auch die sozialen Fertigkeiten und Fähigkeiten.</a:t>
            </a:r>
          </a:p>
          <a:p>
            <a:pPr>
              <a:buClr>
                <a:srgbClr val="A3D40C"/>
              </a:buClr>
              <a:buFont typeface="Wingdings" panose="05000000000000000000" pitchFamily="2" charset="2"/>
              <a:buChar char="§"/>
            </a:pPr>
            <a:endParaRPr lang="de-DE" sz="2000" dirty="0"/>
          </a:p>
          <a:p>
            <a:pPr>
              <a:buClr>
                <a:srgbClr val="A3D40C"/>
              </a:buClr>
              <a:buFont typeface="Wingdings" panose="05000000000000000000" pitchFamily="2" charset="2"/>
              <a:buChar char="§"/>
            </a:pPr>
            <a:r>
              <a:rPr lang="de-DE" sz="2000" dirty="0"/>
              <a:t> Erheben Sie den Weiterbildungsbedarf der Mitarbeiter*innen?</a:t>
            </a:r>
          </a:p>
          <a:p>
            <a:pPr>
              <a:buClr>
                <a:srgbClr val="A3D40C"/>
              </a:buClr>
              <a:buFont typeface="Wingdings" panose="05000000000000000000" pitchFamily="2" charset="2"/>
              <a:buChar char="§"/>
            </a:pPr>
            <a:r>
              <a:rPr lang="de-DE" sz="2000" dirty="0"/>
              <a:t>Investieren Sie in die Aus- und Weiterbildung Ihrer Mitarbeiter*innen?</a:t>
            </a:r>
          </a:p>
          <a:p>
            <a:pPr>
              <a:buClr>
                <a:srgbClr val="A3D40C"/>
              </a:buClr>
              <a:buFont typeface="Wingdings" panose="05000000000000000000" pitchFamily="2" charset="2"/>
              <a:buChar char="§"/>
            </a:pPr>
            <a:r>
              <a:rPr lang="de-DE" sz="2000" dirty="0"/>
              <a:t>Gibt es Systeme zur Sicherung des Wissens und dessen Weitergabe?</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9" name="Textfeld 28">
            <a:extLst>
              <a:ext uri="{FF2B5EF4-FFF2-40B4-BE49-F238E27FC236}">
                <a16:creationId xmlns:a16="http://schemas.microsoft.com/office/drawing/2014/main" id="{A020342A-9F6E-4DDB-9C17-92BE12B9BBB4}"/>
              </a:ext>
            </a:extLst>
          </p:cNvPr>
          <p:cNvSpPr txBox="1"/>
          <p:nvPr/>
        </p:nvSpPr>
        <p:spPr>
          <a:xfrm>
            <a:off x="360000" y="6084000"/>
            <a:ext cx="4496744" cy="215444"/>
          </a:xfrm>
          <a:prstGeom prst="rect">
            <a:avLst/>
          </a:prstGeom>
          <a:noFill/>
        </p:spPr>
        <p:txBody>
          <a:bodyPr wrap="none" rtlCol="0">
            <a:spAutoFit/>
          </a:bodyPr>
          <a:lstStyle/>
          <a:p>
            <a:r>
              <a:rPr lang="de-DE" sz="800" dirty="0"/>
              <a:t>Quelle: http://www.arbeitsfaehigkeit.uni-wuppertal.de/picture/upload/file/intakt_Handbuch_web.pdf</a:t>
            </a:r>
          </a:p>
        </p:txBody>
      </p:sp>
      <p:sp>
        <p:nvSpPr>
          <p:cNvPr id="14" name="Marcador de contenido 8">
            <a:extLst>
              <a:ext uri="{FF2B5EF4-FFF2-40B4-BE49-F238E27FC236}">
                <a16:creationId xmlns:a16="http://schemas.microsoft.com/office/drawing/2014/main" id="{E632FFFE-7459-4B7E-ACA1-787B3A81E5C1}"/>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a:t>Ist</a:t>
            </a:r>
            <a:r>
              <a:rPr lang="en-GB"/>
              <a:t> Arbeitsfähigkeit ein Thema für Ihr Unternehmen?</a:t>
            </a:r>
            <a:endParaRPr lang="en-GB" dirty="0"/>
          </a:p>
        </p:txBody>
      </p:sp>
      <p:sp>
        <p:nvSpPr>
          <p:cNvPr id="13" name="CuadroTexto 11">
            <a:extLst>
              <a:ext uri="{FF2B5EF4-FFF2-40B4-BE49-F238E27FC236}">
                <a16:creationId xmlns:a16="http://schemas.microsoft.com/office/drawing/2014/main" id="{13441280-F410-4186-B856-3F48E5091EEB}"/>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E01827CC-E6E1-4362-96BD-D6D9D2A4D7B6}"/>
              </a:ext>
            </a:extLst>
          </p:cNvPr>
          <p:cNvPicPr>
            <a:picLocks noChangeAspect="1"/>
          </p:cNvPicPr>
          <p:nvPr/>
        </p:nvPicPr>
        <p:blipFill>
          <a:blip r:embed="rId4"/>
          <a:stretch>
            <a:fillRect/>
          </a:stretch>
        </p:blipFill>
        <p:spPr>
          <a:xfrm>
            <a:off x="324000" y="2016000"/>
            <a:ext cx="2457003" cy="3348000"/>
          </a:xfrm>
          <a:prstGeom prst="rect">
            <a:avLst/>
          </a:prstGeom>
        </p:spPr>
      </p:pic>
      <p:sp>
        <p:nvSpPr>
          <p:cNvPr id="15" name="Textfeld 14">
            <a:extLst>
              <a:ext uri="{FF2B5EF4-FFF2-40B4-BE49-F238E27FC236}">
                <a16:creationId xmlns:a16="http://schemas.microsoft.com/office/drawing/2014/main" id="{F4ABCFD4-0E52-4C22-892B-08DF158CB9EE}"/>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Arbeitsumfeld, Arbeitsorganisation, Führung</a:t>
            </a:r>
          </a:p>
        </p:txBody>
      </p:sp>
      <p:sp>
        <p:nvSpPr>
          <p:cNvPr id="16" name="Textfeld 15">
            <a:extLst>
              <a:ext uri="{FF2B5EF4-FFF2-40B4-BE49-F238E27FC236}">
                <a16:creationId xmlns:a16="http://schemas.microsoft.com/office/drawing/2014/main" id="{A7DC16F4-4531-45B6-8448-414EC0A89E8C}"/>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Arbeitsfähigkeit</a:t>
            </a:r>
          </a:p>
        </p:txBody>
      </p:sp>
      <p:sp>
        <p:nvSpPr>
          <p:cNvPr id="17" name="Textfeld 16">
            <a:extLst>
              <a:ext uri="{FF2B5EF4-FFF2-40B4-BE49-F238E27FC236}">
                <a16:creationId xmlns:a16="http://schemas.microsoft.com/office/drawing/2014/main" id="{E9338D2A-2DB7-4026-AD38-3A10C38BB448}"/>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Werte, Einstellungen, Motivation</a:t>
            </a:r>
          </a:p>
        </p:txBody>
      </p:sp>
      <p:sp>
        <p:nvSpPr>
          <p:cNvPr id="18" name="Textfeld 17">
            <a:extLst>
              <a:ext uri="{FF2B5EF4-FFF2-40B4-BE49-F238E27FC236}">
                <a16:creationId xmlns:a16="http://schemas.microsoft.com/office/drawing/2014/main" id="{073B992B-9B5D-469E-AD2D-B23698D8D7BE}"/>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Kenntnisse, technische Fähigkeiten (Kompetenzen)</a:t>
            </a:r>
          </a:p>
        </p:txBody>
      </p:sp>
      <p:sp>
        <p:nvSpPr>
          <p:cNvPr id="19" name="Textfeld 18">
            <a:extLst>
              <a:ext uri="{FF2B5EF4-FFF2-40B4-BE49-F238E27FC236}">
                <a16:creationId xmlns:a16="http://schemas.microsoft.com/office/drawing/2014/main" id="{A9A4C323-48CF-45A3-BC7D-10659E495413}"/>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Gesundheit und Leistungsfähigkeit</a:t>
            </a:r>
          </a:p>
        </p:txBody>
      </p:sp>
      <p:pic>
        <p:nvPicPr>
          <p:cNvPr id="20" name="Grafik 19">
            <a:extLst>
              <a:ext uri="{FF2B5EF4-FFF2-40B4-BE49-F238E27FC236}">
                <a16:creationId xmlns:a16="http://schemas.microsoft.com/office/drawing/2014/main" id="{64DDE9C9-8168-43D3-80B7-AC95E27F74BB}"/>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317189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de-DE" sz="2000" dirty="0"/>
              <a:t>Die </a:t>
            </a:r>
            <a:r>
              <a:rPr lang="de-DE" sz="2000" b="1" dirty="0">
                <a:solidFill>
                  <a:srgbClr val="FF0619"/>
                </a:solidFill>
              </a:rPr>
              <a:t>Werte</a:t>
            </a:r>
            <a:r>
              <a:rPr lang="de-DE" sz="2000" dirty="0"/>
              <a:t> in der dritten Ebene bestehen aus individuellen Einstellungen und Motivationen, die im Einklang mit der Arbeit stehen sollten.</a:t>
            </a:r>
          </a:p>
          <a:p>
            <a:pPr>
              <a:buClr>
                <a:srgbClr val="FF0619"/>
              </a:buClr>
              <a:buFont typeface="Wingdings" panose="05000000000000000000" pitchFamily="2" charset="2"/>
              <a:buChar char="§"/>
            </a:pPr>
            <a:endParaRPr lang="de-DE" sz="2000" dirty="0"/>
          </a:p>
          <a:p>
            <a:pPr>
              <a:buClr>
                <a:srgbClr val="FF0619"/>
              </a:buClr>
              <a:buFont typeface="Wingdings" panose="05000000000000000000" pitchFamily="2" charset="2"/>
              <a:buChar char="§"/>
            </a:pPr>
            <a:r>
              <a:rPr lang="de-DE" sz="2000" dirty="0"/>
              <a:t>Gibt es Systeme zur Anerkennung guter Leistungen und zur Einbindung der Mitarbeiter*innen?</a:t>
            </a:r>
          </a:p>
          <a:p>
            <a:pPr>
              <a:buClr>
                <a:srgbClr val="FF0619"/>
              </a:buClr>
              <a:buFont typeface="Wingdings" panose="05000000000000000000" pitchFamily="2" charset="2"/>
              <a:buChar char="§"/>
            </a:pPr>
            <a:r>
              <a:rPr lang="de-DE" sz="2000" dirty="0"/>
              <a:t>Werden die Mitarbeiter*innen in Entscheidungsprozesse einbezogen, die ihre Arbeit betreffen?</a:t>
            </a:r>
          </a:p>
          <a:p>
            <a:pPr>
              <a:buClr>
                <a:srgbClr val="FF0619"/>
              </a:buClr>
              <a:buFont typeface="Wingdings" panose="05000000000000000000" pitchFamily="2" charset="2"/>
              <a:buChar char="§"/>
            </a:pPr>
            <a:r>
              <a:rPr lang="de-DE" sz="2000" dirty="0"/>
              <a:t>Wird die Zufriedenheit der Mitarbeiter*innen regelmäßig gemessen?</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9" name="Textfeld 28">
            <a:extLst>
              <a:ext uri="{FF2B5EF4-FFF2-40B4-BE49-F238E27FC236}">
                <a16:creationId xmlns:a16="http://schemas.microsoft.com/office/drawing/2014/main" id="{A020342A-9F6E-4DDB-9C17-92BE12B9BBB4}"/>
              </a:ext>
            </a:extLst>
          </p:cNvPr>
          <p:cNvSpPr txBox="1"/>
          <p:nvPr/>
        </p:nvSpPr>
        <p:spPr>
          <a:xfrm>
            <a:off x="360000" y="6084000"/>
            <a:ext cx="4496744" cy="215444"/>
          </a:xfrm>
          <a:prstGeom prst="rect">
            <a:avLst/>
          </a:prstGeom>
          <a:noFill/>
        </p:spPr>
        <p:txBody>
          <a:bodyPr wrap="none" rtlCol="0">
            <a:spAutoFit/>
          </a:bodyPr>
          <a:lstStyle/>
          <a:p>
            <a:r>
              <a:rPr lang="de-DE" sz="800" dirty="0"/>
              <a:t>Quelle: http://www.arbeitsfaehigkeit.uni-wuppertal.de/picture/upload/file/intakt_Handbuch_web.pdf</a:t>
            </a:r>
          </a:p>
        </p:txBody>
      </p:sp>
      <p:sp>
        <p:nvSpPr>
          <p:cNvPr id="14" name="Marcador de contenido 8">
            <a:extLst>
              <a:ext uri="{FF2B5EF4-FFF2-40B4-BE49-F238E27FC236}">
                <a16:creationId xmlns:a16="http://schemas.microsoft.com/office/drawing/2014/main" id="{34A3AC5E-7B29-413A-A7E0-1D48F093EA33}"/>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Ist Arbeitsfähigkeit ein Thema für Ihr Unternehmen?</a:t>
            </a:r>
            <a:endParaRPr lang="en-GB" dirty="0"/>
          </a:p>
        </p:txBody>
      </p:sp>
      <p:sp>
        <p:nvSpPr>
          <p:cNvPr id="13" name="CuadroTexto 11">
            <a:extLst>
              <a:ext uri="{FF2B5EF4-FFF2-40B4-BE49-F238E27FC236}">
                <a16:creationId xmlns:a16="http://schemas.microsoft.com/office/drawing/2014/main" id="{651B99A3-5526-470E-BAF3-7AA68E32776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6E1BBA2B-2769-4127-A98E-39869126E6FB}"/>
              </a:ext>
            </a:extLst>
          </p:cNvPr>
          <p:cNvPicPr>
            <a:picLocks noChangeAspect="1"/>
          </p:cNvPicPr>
          <p:nvPr/>
        </p:nvPicPr>
        <p:blipFill>
          <a:blip r:embed="rId4"/>
          <a:stretch>
            <a:fillRect/>
          </a:stretch>
        </p:blipFill>
        <p:spPr>
          <a:xfrm>
            <a:off x="324000" y="2016000"/>
            <a:ext cx="2458800" cy="3348000"/>
          </a:xfrm>
          <a:prstGeom prst="rect">
            <a:avLst/>
          </a:prstGeom>
        </p:spPr>
      </p:pic>
      <p:sp>
        <p:nvSpPr>
          <p:cNvPr id="15" name="Textfeld 14">
            <a:extLst>
              <a:ext uri="{FF2B5EF4-FFF2-40B4-BE49-F238E27FC236}">
                <a16:creationId xmlns:a16="http://schemas.microsoft.com/office/drawing/2014/main" id="{90A65544-8089-458A-B991-316F60EA26A0}"/>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Arbeitsumfeld, Arbeitsorganisation, Führung</a:t>
            </a:r>
          </a:p>
        </p:txBody>
      </p:sp>
      <p:sp>
        <p:nvSpPr>
          <p:cNvPr id="16" name="Textfeld 15">
            <a:extLst>
              <a:ext uri="{FF2B5EF4-FFF2-40B4-BE49-F238E27FC236}">
                <a16:creationId xmlns:a16="http://schemas.microsoft.com/office/drawing/2014/main" id="{C0E555BF-23C2-4DB4-8588-C19AF0FBD853}"/>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Arbeitsfähigkeit</a:t>
            </a:r>
          </a:p>
        </p:txBody>
      </p:sp>
      <p:sp>
        <p:nvSpPr>
          <p:cNvPr id="17" name="Textfeld 16">
            <a:extLst>
              <a:ext uri="{FF2B5EF4-FFF2-40B4-BE49-F238E27FC236}">
                <a16:creationId xmlns:a16="http://schemas.microsoft.com/office/drawing/2014/main" id="{6E001C97-4310-4C03-90B5-16F1627ED237}"/>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Werte, Einstellungen, Motivation</a:t>
            </a:r>
          </a:p>
        </p:txBody>
      </p:sp>
      <p:sp>
        <p:nvSpPr>
          <p:cNvPr id="18" name="Textfeld 17">
            <a:extLst>
              <a:ext uri="{FF2B5EF4-FFF2-40B4-BE49-F238E27FC236}">
                <a16:creationId xmlns:a16="http://schemas.microsoft.com/office/drawing/2014/main" id="{5F606C19-B003-48BB-A01C-4A6B20E97ED9}"/>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Kenntnisse, technische Fähigkeiten (Kompetenzen)</a:t>
            </a:r>
          </a:p>
        </p:txBody>
      </p:sp>
      <p:sp>
        <p:nvSpPr>
          <p:cNvPr id="19" name="Textfeld 18">
            <a:extLst>
              <a:ext uri="{FF2B5EF4-FFF2-40B4-BE49-F238E27FC236}">
                <a16:creationId xmlns:a16="http://schemas.microsoft.com/office/drawing/2014/main" id="{51633AAD-340B-4264-904A-206BC3719FDB}"/>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Gesundheit und Leistungsfähigkeit</a:t>
            </a:r>
          </a:p>
        </p:txBody>
      </p:sp>
      <p:pic>
        <p:nvPicPr>
          <p:cNvPr id="20" name="Grafik 19">
            <a:extLst>
              <a:ext uri="{FF2B5EF4-FFF2-40B4-BE49-F238E27FC236}">
                <a16:creationId xmlns:a16="http://schemas.microsoft.com/office/drawing/2014/main" id="{7E1968FE-CB29-45C0-95A6-E05D5599A785}"/>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289182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de-DE" sz="2000" dirty="0"/>
              <a:t>Die </a:t>
            </a:r>
            <a:r>
              <a:rPr lang="de-DE" sz="2000" b="1" dirty="0">
                <a:solidFill>
                  <a:srgbClr val="FFA700"/>
                </a:solidFill>
              </a:rPr>
              <a:t>Arbeit</a:t>
            </a:r>
            <a:r>
              <a:rPr lang="de-DE" sz="2000" dirty="0"/>
              <a:t> selbst umfasst alles, was den eigenen Arbeitsplatz ausmacht: Aufgaben, Kolleg*innen, Vorgesetzte, Strukturen, aber auch die Arbeitsumgebung.</a:t>
            </a:r>
          </a:p>
          <a:p>
            <a:pPr marL="0" indent="0">
              <a:buNone/>
            </a:pPr>
            <a:endParaRPr lang="de-DE" sz="2000" dirty="0"/>
          </a:p>
          <a:p>
            <a:pPr>
              <a:buClr>
                <a:srgbClr val="FFA700"/>
              </a:buClr>
              <a:buFont typeface="Wingdings" panose="05000000000000000000" pitchFamily="2" charset="2"/>
              <a:buChar char="§"/>
            </a:pPr>
            <a:r>
              <a:rPr lang="de-DE" sz="2000" dirty="0"/>
              <a:t>Sind Arbeitsabläufe und Produktionsschritte optimal aufeinander abgestimmt?</a:t>
            </a:r>
          </a:p>
          <a:p>
            <a:pPr>
              <a:buClr>
                <a:srgbClr val="FFA700"/>
              </a:buClr>
              <a:buFont typeface="Wingdings" panose="05000000000000000000" pitchFamily="2" charset="2"/>
              <a:buChar char="§"/>
            </a:pPr>
            <a:r>
              <a:rPr lang="de-DE" sz="2000" dirty="0"/>
              <a:t>Ist die Kommunikation so gesichert, das alle Mitarbeiter*innen zeitnah über Neuerungen informiert sind?</a:t>
            </a:r>
          </a:p>
          <a:p>
            <a:pPr>
              <a:buClr>
                <a:srgbClr val="FFA700"/>
              </a:buClr>
              <a:buFont typeface="Wingdings" panose="05000000000000000000" pitchFamily="2" charset="2"/>
              <a:buChar char="§"/>
            </a:pPr>
            <a:r>
              <a:rPr lang="de-DE" sz="2000" dirty="0"/>
              <a:t>Sind die Arbeitsbedingungen (Arbeitsumfeld und Arbeitsorganisation) gesundheitsgerecht gestaltet?</a:t>
            </a:r>
          </a:p>
          <a:p>
            <a:pPr>
              <a:buClr>
                <a:srgbClr val="FFA700"/>
              </a:buClr>
              <a:buFont typeface="Wingdings" panose="05000000000000000000" pitchFamily="2" charset="2"/>
              <a:buChar char="§"/>
            </a:pPr>
            <a:r>
              <a:rPr lang="de-DE" sz="2000" dirty="0"/>
              <a:t>Werden die für Ihr Unternehmen notwendigen Arbeitssicherheitsbestimmungen eingehalten?</a:t>
            </a:r>
          </a:p>
          <a:p>
            <a:pPr>
              <a:buClr>
                <a:srgbClr val="FFA700"/>
              </a:buClr>
              <a:buFont typeface="Wingdings" panose="05000000000000000000" pitchFamily="2" charset="2"/>
              <a:buChar char="§"/>
            </a:pPr>
            <a:r>
              <a:rPr lang="de-DE" sz="2000" dirty="0"/>
              <a:t>Welche Führungsinstrumente nutzen Sie?</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9" name="Textfeld 28">
            <a:extLst>
              <a:ext uri="{FF2B5EF4-FFF2-40B4-BE49-F238E27FC236}">
                <a16:creationId xmlns:a16="http://schemas.microsoft.com/office/drawing/2014/main" id="{A020342A-9F6E-4DDB-9C17-92BE12B9BBB4}"/>
              </a:ext>
            </a:extLst>
          </p:cNvPr>
          <p:cNvSpPr txBox="1"/>
          <p:nvPr/>
        </p:nvSpPr>
        <p:spPr>
          <a:xfrm>
            <a:off x="360000" y="6084000"/>
            <a:ext cx="4496744" cy="215444"/>
          </a:xfrm>
          <a:prstGeom prst="rect">
            <a:avLst/>
          </a:prstGeom>
          <a:noFill/>
        </p:spPr>
        <p:txBody>
          <a:bodyPr wrap="none" rtlCol="0">
            <a:spAutoFit/>
          </a:bodyPr>
          <a:lstStyle/>
          <a:p>
            <a:r>
              <a:rPr lang="de-DE" sz="800" dirty="0"/>
              <a:t>Quelle: http://www.arbeitsfaehigkeit.uni-wuppertal.de/picture/upload/file/intakt_Handbuch_web.pdf</a:t>
            </a:r>
          </a:p>
        </p:txBody>
      </p:sp>
      <p:sp>
        <p:nvSpPr>
          <p:cNvPr id="14" name="Marcador de contenido 8">
            <a:extLst>
              <a:ext uri="{FF2B5EF4-FFF2-40B4-BE49-F238E27FC236}">
                <a16:creationId xmlns:a16="http://schemas.microsoft.com/office/drawing/2014/main" id="{FA968994-EE8A-4A60-94D5-2E6F77FAC61B}"/>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Ist Arbeitsfähigkeit ein Thema für Ihr Unternehmen?</a:t>
            </a:r>
            <a:endParaRPr lang="en-GB" dirty="0"/>
          </a:p>
        </p:txBody>
      </p:sp>
      <p:sp>
        <p:nvSpPr>
          <p:cNvPr id="13" name="CuadroTexto 11">
            <a:extLst>
              <a:ext uri="{FF2B5EF4-FFF2-40B4-BE49-F238E27FC236}">
                <a16:creationId xmlns:a16="http://schemas.microsoft.com/office/drawing/2014/main" id="{4A814DFD-2D64-4DD2-AFAF-CB6D7737834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AC2A5F6C-84D9-432B-AE37-9CD214CAE2B6}"/>
              </a:ext>
            </a:extLst>
          </p:cNvPr>
          <p:cNvPicPr>
            <a:picLocks noChangeAspect="1"/>
          </p:cNvPicPr>
          <p:nvPr/>
        </p:nvPicPr>
        <p:blipFill>
          <a:blip r:embed="rId4"/>
          <a:stretch>
            <a:fillRect/>
          </a:stretch>
        </p:blipFill>
        <p:spPr>
          <a:xfrm>
            <a:off x="324000" y="2016000"/>
            <a:ext cx="2457003" cy="3348000"/>
          </a:xfrm>
          <a:prstGeom prst="rect">
            <a:avLst/>
          </a:prstGeom>
        </p:spPr>
      </p:pic>
      <p:sp>
        <p:nvSpPr>
          <p:cNvPr id="15" name="Textfeld 14">
            <a:extLst>
              <a:ext uri="{FF2B5EF4-FFF2-40B4-BE49-F238E27FC236}">
                <a16:creationId xmlns:a16="http://schemas.microsoft.com/office/drawing/2014/main" id="{BCBF57AB-B9C7-44B0-904A-8A273F95F81B}"/>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Arbeitsumfeld, Arbeitsorganisation, Führung</a:t>
            </a:r>
          </a:p>
        </p:txBody>
      </p:sp>
      <p:sp>
        <p:nvSpPr>
          <p:cNvPr id="16" name="Textfeld 15">
            <a:extLst>
              <a:ext uri="{FF2B5EF4-FFF2-40B4-BE49-F238E27FC236}">
                <a16:creationId xmlns:a16="http://schemas.microsoft.com/office/drawing/2014/main" id="{70427C0D-3BD0-4BAF-809E-8F89B69F29BB}"/>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Arbeitsfähigkeit</a:t>
            </a:r>
          </a:p>
        </p:txBody>
      </p:sp>
      <p:sp>
        <p:nvSpPr>
          <p:cNvPr id="17" name="Textfeld 16">
            <a:extLst>
              <a:ext uri="{FF2B5EF4-FFF2-40B4-BE49-F238E27FC236}">
                <a16:creationId xmlns:a16="http://schemas.microsoft.com/office/drawing/2014/main" id="{2361E3F5-7D8E-462D-BFCE-4276F652EF2E}"/>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Werte, Einstellungen, Motivation</a:t>
            </a:r>
          </a:p>
        </p:txBody>
      </p:sp>
      <p:sp>
        <p:nvSpPr>
          <p:cNvPr id="18" name="Textfeld 17">
            <a:extLst>
              <a:ext uri="{FF2B5EF4-FFF2-40B4-BE49-F238E27FC236}">
                <a16:creationId xmlns:a16="http://schemas.microsoft.com/office/drawing/2014/main" id="{59E445D2-6AFA-451C-9662-26A461114003}"/>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Kenntnisse, technische Fähigkeiten (Kompetenzen)</a:t>
            </a:r>
          </a:p>
        </p:txBody>
      </p:sp>
      <p:sp>
        <p:nvSpPr>
          <p:cNvPr id="19" name="Textfeld 18">
            <a:extLst>
              <a:ext uri="{FF2B5EF4-FFF2-40B4-BE49-F238E27FC236}">
                <a16:creationId xmlns:a16="http://schemas.microsoft.com/office/drawing/2014/main" id="{66CA3883-E1E4-4D95-B778-A93777A60C18}"/>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1400" dirty="0">
                <a:solidFill>
                  <a:schemeClr val="bg1"/>
                </a:solidFill>
              </a:rPr>
              <a:t>Gesundheit und Leistungsfähigkeit</a:t>
            </a:r>
          </a:p>
        </p:txBody>
      </p:sp>
      <p:pic>
        <p:nvPicPr>
          <p:cNvPr id="20" name="Grafik 19">
            <a:extLst>
              <a:ext uri="{FF2B5EF4-FFF2-40B4-BE49-F238E27FC236}">
                <a16:creationId xmlns:a16="http://schemas.microsoft.com/office/drawing/2014/main" id="{B35D0A5B-8BC7-4EB2-92FF-5973261D72F2}"/>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237896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884000" cy="1135111"/>
          </a:xfrm>
        </p:spPr>
        <p:txBody>
          <a:bodyPr>
            <a:normAutofit fontScale="90000"/>
          </a:bodyPr>
          <a:lstStyle/>
          <a:p>
            <a:pPr algn="ctr"/>
            <a:r>
              <a:rPr lang="de-DE" dirty="0">
                <a:solidFill>
                  <a:srgbClr val="00B0F0"/>
                </a:solidFill>
                <a:latin typeface="Arial Black" panose="020B0A04020102020204" pitchFamily="34" charset="0"/>
              </a:rPr>
              <a:t>Das "AKKU Europe Projekt</a:t>
            </a:r>
            <a:r>
              <a:rPr lang="en-GB" dirty="0">
                <a:solidFill>
                  <a:srgbClr val="00B0F0"/>
                </a:solidFill>
                <a:latin typeface="Arial Black" panose="020B0A04020102020204" pitchFamily="34" charset="0"/>
              </a:rPr>
              <a:t>"</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455630"/>
          </a:xfrm>
        </p:spPr>
        <p:txBody>
          <a:bodyPr>
            <a:noAutofit/>
          </a:bodyPr>
          <a:lstStyle/>
          <a:p>
            <a:pPr marL="0" indent="0">
              <a:buNone/>
            </a:pPr>
            <a:r>
              <a:rPr lang="de-DE" dirty="0"/>
              <a:t>Projektdaten</a:t>
            </a:r>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Rectangle: Rounded Corners 9">
            <a:extLst>
              <a:ext uri="{FF2B5EF4-FFF2-40B4-BE49-F238E27FC236}">
                <a16:creationId xmlns:a16="http://schemas.microsoft.com/office/drawing/2014/main" id="{E4699F89-B367-4738-AFE1-DA754F8C65FC}"/>
              </a:ext>
            </a:extLst>
          </p:cNvPr>
          <p:cNvSpPr/>
          <p:nvPr/>
        </p:nvSpPr>
        <p:spPr>
          <a:xfrm>
            <a:off x="1079999" y="2016000"/>
            <a:ext cx="1944000" cy="972000"/>
          </a:xfrm>
          <a:prstGeom prst="roundRect">
            <a:avLst>
              <a:gd name="adj" fmla="val 9500"/>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err="1">
                <a:solidFill>
                  <a:schemeClr val="bg1"/>
                </a:solidFill>
              </a:rPr>
              <a:t>Projekttitel</a:t>
            </a:r>
            <a:r>
              <a:rPr lang="en-ID" sz="2000" b="1" dirty="0">
                <a:solidFill>
                  <a:schemeClr val="bg1"/>
                </a:solidFill>
              </a:rPr>
              <a:t>: </a:t>
            </a:r>
          </a:p>
        </p:txBody>
      </p:sp>
      <p:sp>
        <p:nvSpPr>
          <p:cNvPr id="28" name="Rectangle: Rounded Corners 15">
            <a:extLst>
              <a:ext uri="{FF2B5EF4-FFF2-40B4-BE49-F238E27FC236}">
                <a16:creationId xmlns:a16="http://schemas.microsoft.com/office/drawing/2014/main" id="{7C1EBE6B-F872-48BB-9E4F-B7B41F8D2194}"/>
              </a:ext>
            </a:extLst>
          </p:cNvPr>
          <p:cNvSpPr/>
          <p:nvPr/>
        </p:nvSpPr>
        <p:spPr>
          <a:xfrm>
            <a:off x="1079999" y="3168000"/>
            <a:ext cx="1944000" cy="972000"/>
          </a:xfrm>
          <a:prstGeom prst="roundRect">
            <a:avLst>
              <a:gd name="adj" fmla="val 9500"/>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err="1">
                <a:solidFill>
                  <a:schemeClr val="bg1"/>
                </a:solidFill>
              </a:rPr>
              <a:t>Laufzeit</a:t>
            </a:r>
            <a:r>
              <a:rPr lang="en-ID" sz="2000" b="1" dirty="0">
                <a:solidFill>
                  <a:schemeClr val="bg1"/>
                </a:solidFill>
              </a:rPr>
              <a:t>:</a:t>
            </a:r>
          </a:p>
        </p:txBody>
      </p:sp>
      <p:sp>
        <p:nvSpPr>
          <p:cNvPr id="29" name="Rectangle: Rounded Corners 17">
            <a:extLst>
              <a:ext uri="{FF2B5EF4-FFF2-40B4-BE49-F238E27FC236}">
                <a16:creationId xmlns:a16="http://schemas.microsoft.com/office/drawing/2014/main" id="{017C6E09-A9FC-4DF1-BEE5-9CEBAED46B95}"/>
              </a:ext>
            </a:extLst>
          </p:cNvPr>
          <p:cNvSpPr/>
          <p:nvPr/>
        </p:nvSpPr>
        <p:spPr>
          <a:xfrm>
            <a:off x="1079999" y="4320000"/>
            <a:ext cx="1944000" cy="972000"/>
          </a:xfrm>
          <a:prstGeom prst="roundRect">
            <a:avLst>
              <a:gd name="adj" fmla="val 9500"/>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err="1">
                <a:solidFill>
                  <a:schemeClr val="bg1"/>
                </a:solidFill>
              </a:rPr>
              <a:t>Zielgruppe</a:t>
            </a:r>
            <a:r>
              <a:rPr lang="en-ID" sz="2000" b="1" dirty="0">
                <a:solidFill>
                  <a:schemeClr val="bg1"/>
                </a:solidFill>
              </a:rPr>
              <a:t>:</a:t>
            </a:r>
          </a:p>
        </p:txBody>
      </p:sp>
      <p:sp>
        <p:nvSpPr>
          <p:cNvPr id="30" name="Marcador de contenido 8">
            <a:extLst>
              <a:ext uri="{FF2B5EF4-FFF2-40B4-BE49-F238E27FC236}">
                <a16:creationId xmlns:a16="http://schemas.microsoft.com/office/drawing/2014/main" id="{7EF85E56-B7B6-41A2-BC62-DD54BFAC22D3}"/>
              </a:ext>
            </a:extLst>
          </p:cNvPr>
          <p:cNvSpPr txBox="1">
            <a:spLocks/>
          </p:cNvSpPr>
          <p:nvPr/>
        </p:nvSpPr>
        <p:spPr>
          <a:xfrm>
            <a:off x="3204000" y="2016000"/>
            <a:ext cx="7956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AKKU Europe – Regelung der Arbeitsfähigkeit in kleinen und kleinsten Unternehmen (</a:t>
            </a:r>
            <a:r>
              <a:rPr lang="de-DE" sz="2000" dirty="0" err="1"/>
              <a:t>KuKus</a:t>
            </a:r>
            <a:r>
              <a:rPr lang="de-DE" sz="2000" dirty="0"/>
              <a:t>) durch multimedial angepasste Tools</a:t>
            </a:r>
            <a:endParaRPr lang="en-GB" sz="2000" dirty="0"/>
          </a:p>
        </p:txBody>
      </p:sp>
      <p:sp>
        <p:nvSpPr>
          <p:cNvPr id="31" name="Marcador de contenido 8">
            <a:extLst>
              <a:ext uri="{FF2B5EF4-FFF2-40B4-BE49-F238E27FC236}">
                <a16:creationId xmlns:a16="http://schemas.microsoft.com/office/drawing/2014/main" id="{BAA67650-64E1-49F1-91B4-4976BE4C7805}"/>
              </a:ext>
            </a:extLst>
          </p:cNvPr>
          <p:cNvSpPr txBox="1">
            <a:spLocks/>
          </p:cNvSpPr>
          <p:nvPr/>
        </p:nvSpPr>
        <p:spPr>
          <a:xfrm>
            <a:off x="3204000" y="3168000"/>
            <a:ext cx="7956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01</a:t>
            </a:r>
            <a:r>
              <a:rPr lang="de-DE" sz="2000" dirty="0"/>
              <a:t>. Oktober 2020 – 30. September 2022</a:t>
            </a:r>
          </a:p>
        </p:txBody>
      </p:sp>
      <p:sp>
        <p:nvSpPr>
          <p:cNvPr id="32" name="Marcador de contenido 8">
            <a:extLst>
              <a:ext uri="{FF2B5EF4-FFF2-40B4-BE49-F238E27FC236}">
                <a16:creationId xmlns:a16="http://schemas.microsoft.com/office/drawing/2014/main" id="{66A54846-9840-43F7-A77F-6858BCBEF566}"/>
              </a:ext>
            </a:extLst>
          </p:cNvPr>
          <p:cNvSpPr txBox="1">
            <a:spLocks/>
          </p:cNvSpPr>
          <p:nvPr/>
        </p:nvSpPr>
        <p:spPr>
          <a:xfrm>
            <a:off x="3204000" y="4320000"/>
            <a:ext cx="7884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t>Klein- </a:t>
            </a:r>
            <a:r>
              <a:rPr lang="de-DE" sz="2000" dirty="0"/>
              <a:t>und Kleinstunternehmen in Europa:</a:t>
            </a:r>
          </a:p>
          <a:p>
            <a:pPr>
              <a:spcBef>
                <a:spcPts val="0"/>
              </a:spcBef>
              <a:buFont typeface="Wingdings" panose="05000000000000000000" pitchFamily="2" charset="2"/>
              <a:buChar char="§"/>
            </a:pPr>
            <a:r>
              <a:rPr lang="de-DE" sz="2000" dirty="0"/>
              <a:t>Handwerk</a:t>
            </a:r>
          </a:p>
          <a:p>
            <a:pPr>
              <a:spcBef>
                <a:spcPts val="0"/>
              </a:spcBef>
              <a:buFont typeface="Wingdings" panose="05000000000000000000" pitchFamily="2" charset="2"/>
              <a:buChar char="§"/>
            </a:pPr>
            <a:r>
              <a:rPr lang="de-DE" sz="2000" dirty="0"/>
              <a:t>Dienstleistung</a:t>
            </a:r>
          </a:p>
        </p:txBody>
      </p:sp>
      <p:sp>
        <p:nvSpPr>
          <p:cNvPr id="33" name="Marcador de contenido 8">
            <a:extLst>
              <a:ext uri="{FF2B5EF4-FFF2-40B4-BE49-F238E27FC236}">
                <a16:creationId xmlns:a16="http://schemas.microsoft.com/office/drawing/2014/main" id="{29BDD672-386E-488D-AD2D-CD4581892BAC}"/>
              </a:ext>
            </a:extLst>
          </p:cNvPr>
          <p:cNvSpPr txBox="1">
            <a:spLocks/>
          </p:cNvSpPr>
          <p:nvPr/>
        </p:nvSpPr>
        <p:spPr>
          <a:xfrm>
            <a:off x="5652000" y="4320000"/>
            <a:ext cx="3708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GB" sz="2000" dirty="0"/>
          </a:p>
          <a:p>
            <a:pPr>
              <a:spcBef>
                <a:spcPts val="0"/>
              </a:spcBef>
              <a:buFont typeface="Wingdings" panose="05000000000000000000" pitchFamily="2" charset="2"/>
              <a:buChar char="§"/>
            </a:pPr>
            <a:r>
              <a:rPr lang="en-GB" sz="2000" dirty="0"/>
              <a:t>Gastronomie</a:t>
            </a:r>
          </a:p>
          <a:p>
            <a:pPr>
              <a:spcBef>
                <a:spcPts val="0"/>
              </a:spcBef>
              <a:buFont typeface="Wingdings" panose="05000000000000000000" pitchFamily="2" charset="2"/>
              <a:buChar char="§"/>
            </a:pPr>
            <a:r>
              <a:rPr lang="en-GB" sz="2000" dirty="0"/>
              <a:t>Handel</a:t>
            </a:r>
          </a:p>
        </p:txBody>
      </p:sp>
      <p:sp>
        <p:nvSpPr>
          <p:cNvPr id="15" name="CuadroTexto 11">
            <a:extLst>
              <a:ext uri="{FF2B5EF4-FFF2-40B4-BE49-F238E27FC236}">
                <a16:creationId xmlns:a16="http://schemas.microsoft.com/office/drawing/2014/main" id="{5CE8BF46-6D19-4B44-BD8C-85A64723F489}"/>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6" name="Grafik 15">
            <a:extLst>
              <a:ext uri="{FF2B5EF4-FFF2-40B4-BE49-F238E27FC236}">
                <a16:creationId xmlns:a16="http://schemas.microsoft.com/office/drawing/2014/main" id="{454AFDE8-2BE1-4FBD-8DB7-012CFAF04113}"/>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11859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600845"/>
          </a:xfrm>
        </p:spPr>
        <p:txBody>
          <a:bodyPr>
            <a:noAutofit/>
          </a:bodyPr>
          <a:lstStyle/>
          <a:p>
            <a:pPr marL="0" indent="0">
              <a:buNone/>
            </a:pPr>
            <a:r>
              <a:rPr lang="de-DE" dirty="0"/>
              <a:t>Projektpartner</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3" name="Gruppieren 2">
            <a:extLst>
              <a:ext uri="{FF2B5EF4-FFF2-40B4-BE49-F238E27FC236}">
                <a16:creationId xmlns:a16="http://schemas.microsoft.com/office/drawing/2014/main" id="{C9FB6B39-C0A9-4F64-9D25-7BD8F1D04AC1}"/>
              </a:ext>
            </a:extLst>
          </p:cNvPr>
          <p:cNvGrpSpPr/>
          <p:nvPr/>
        </p:nvGrpSpPr>
        <p:grpSpPr>
          <a:xfrm>
            <a:off x="1044000" y="2016000"/>
            <a:ext cx="4622400" cy="864000"/>
            <a:chOff x="0" y="2016000"/>
            <a:chExt cx="4622400" cy="864000"/>
          </a:xfrm>
        </p:grpSpPr>
        <p:pic>
          <p:nvPicPr>
            <p:cNvPr id="1026" name="Picture 2">
              <a:extLst>
                <a:ext uri="{FF2B5EF4-FFF2-40B4-BE49-F238E27FC236}">
                  <a16:creationId xmlns:a16="http://schemas.microsoft.com/office/drawing/2014/main" id="{3C36D5CB-DB7F-4A37-9B93-4F5F7FCAF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6000"/>
              <a:ext cx="2787096" cy="864000"/>
            </a:xfrm>
            <a:prstGeom prst="rect">
              <a:avLst/>
            </a:prstGeom>
            <a:noFill/>
            <a:extLst>
              <a:ext uri="{909E8E84-426E-40DD-AFC4-6F175D3DCCD1}">
                <a14:hiddenFill xmlns:a14="http://schemas.microsoft.com/office/drawing/2010/main">
                  <a:solidFill>
                    <a:srgbClr val="FFFFFF"/>
                  </a:solidFill>
                </a14:hiddenFill>
              </a:ext>
            </a:extLst>
          </p:spPr>
        </p:pic>
        <p:sp>
          <p:nvSpPr>
            <p:cNvPr id="30" name="Marcador de contenido 8">
              <a:extLst>
                <a:ext uri="{FF2B5EF4-FFF2-40B4-BE49-F238E27FC236}">
                  <a16:creationId xmlns:a16="http://schemas.microsoft.com/office/drawing/2014/main" id="{739518CD-B7E0-4FE3-A798-88858A8F04FB}"/>
                </a:ext>
              </a:extLst>
            </p:cNvPr>
            <p:cNvSpPr txBox="1">
              <a:spLocks/>
            </p:cNvSpPr>
            <p:nvPr/>
          </p:nvSpPr>
          <p:spPr>
            <a:xfrm>
              <a:off x="2786400" y="2016000"/>
              <a:ext cx="1836000" cy="864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CIT</a:t>
              </a:r>
            </a:p>
            <a:p>
              <a:pPr marL="0" indent="0">
                <a:spcBef>
                  <a:spcPts val="0"/>
                </a:spcBef>
                <a:buNone/>
              </a:pPr>
              <a:r>
                <a:rPr lang="de-DE" sz="1600" dirty="0"/>
                <a:t>(Forst/Deutschland)</a:t>
              </a:r>
              <a:endParaRPr lang="en-GB" sz="1600" dirty="0"/>
            </a:p>
          </p:txBody>
        </p:sp>
      </p:grpSp>
      <p:grpSp>
        <p:nvGrpSpPr>
          <p:cNvPr id="5" name="Gruppieren 4">
            <a:extLst>
              <a:ext uri="{FF2B5EF4-FFF2-40B4-BE49-F238E27FC236}">
                <a16:creationId xmlns:a16="http://schemas.microsoft.com/office/drawing/2014/main" id="{BC361ECB-5370-4FB4-983E-17E0EDF56847}"/>
              </a:ext>
            </a:extLst>
          </p:cNvPr>
          <p:cNvGrpSpPr/>
          <p:nvPr/>
        </p:nvGrpSpPr>
        <p:grpSpPr>
          <a:xfrm>
            <a:off x="7200000" y="1944000"/>
            <a:ext cx="3481200" cy="1008000"/>
            <a:chOff x="7200000" y="2016000"/>
            <a:chExt cx="3481200" cy="1008000"/>
          </a:xfrm>
        </p:grpSpPr>
        <p:pic>
          <p:nvPicPr>
            <p:cNvPr id="1028" name="Picture 4">
              <a:extLst>
                <a:ext uri="{FF2B5EF4-FFF2-40B4-BE49-F238E27FC236}">
                  <a16:creationId xmlns:a16="http://schemas.microsoft.com/office/drawing/2014/main" id="{4DFF9FC1-5560-4A27-B137-0E8ED17FA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0" y="2016000"/>
              <a:ext cx="1825200" cy="936000"/>
            </a:xfrm>
            <a:prstGeom prst="rect">
              <a:avLst/>
            </a:prstGeom>
            <a:noFill/>
            <a:extLst>
              <a:ext uri="{909E8E84-426E-40DD-AFC4-6F175D3DCCD1}">
                <a14:hiddenFill xmlns:a14="http://schemas.microsoft.com/office/drawing/2010/main">
                  <a:solidFill>
                    <a:srgbClr val="FFFFFF"/>
                  </a:solidFill>
                </a14:hiddenFill>
              </a:ext>
            </a:extLst>
          </p:spPr>
        </p:pic>
        <p:sp>
          <p:nvSpPr>
            <p:cNvPr id="31" name="Marcador de contenido 8">
              <a:extLst>
                <a:ext uri="{FF2B5EF4-FFF2-40B4-BE49-F238E27FC236}">
                  <a16:creationId xmlns:a16="http://schemas.microsoft.com/office/drawing/2014/main" id="{2383FB25-9BF4-43E0-8113-0026A0DA170A}"/>
                </a:ext>
              </a:extLst>
            </p:cNvPr>
            <p:cNvSpPr txBox="1">
              <a:spLocks/>
            </p:cNvSpPr>
            <p:nvPr/>
          </p:nvSpPr>
          <p:spPr>
            <a:xfrm>
              <a:off x="9025200" y="2088000"/>
              <a:ext cx="1656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IWS</a:t>
              </a:r>
            </a:p>
            <a:p>
              <a:pPr marL="0" indent="0">
                <a:spcBef>
                  <a:spcPts val="0"/>
                </a:spcBef>
                <a:buNone/>
              </a:pPr>
              <a:r>
                <a:rPr lang="de-DE" sz="1600" dirty="0"/>
                <a:t>(Malaga/Spanien)</a:t>
              </a:r>
            </a:p>
          </p:txBody>
        </p:sp>
      </p:grpSp>
      <p:grpSp>
        <p:nvGrpSpPr>
          <p:cNvPr id="6" name="Gruppieren 5">
            <a:extLst>
              <a:ext uri="{FF2B5EF4-FFF2-40B4-BE49-F238E27FC236}">
                <a16:creationId xmlns:a16="http://schemas.microsoft.com/office/drawing/2014/main" id="{94DE8F70-2C0C-4203-A75E-D8D891BFBC66}"/>
              </a:ext>
            </a:extLst>
          </p:cNvPr>
          <p:cNvGrpSpPr/>
          <p:nvPr/>
        </p:nvGrpSpPr>
        <p:grpSpPr>
          <a:xfrm>
            <a:off x="5688000" y="3384000"/>
            <a:ext cx="4687200" cy="560614"/>
            <a:chOff x="3600000" y="3384000"/>
            <a:chExt cx="4687200" cy="560614"/>
          </a:xfrm>
        </p:grpSpPr>
        <p:pic>
          <p:nvPicPr>
            <p:cNvPr id="1030" name="Picture 6">
              <a:extLst>
                <a:ext uri="{FF2B5EF4-FFF2-40B4-BE49-F238E27FC236}">
                  <a16:creationId xmlns:a16="http://schemas.microsoft.com/office/drawing/2014/main" id="{31465454-8831-4E32-9136-01DE3E27E3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0" y="3404614"/>
              <a:ext cx="2382354" cy="540000"/>
            </a:xfrm>
            <a:prstGeom prst="rect">
              <a:avLst/>
            </a:prstGeom>
            <a:noFill/>
            <a:extLst>
              <a:ext uri="{909E8E84-426E-40DD-AFC4-6F175D3DCCD1}">
                <a14:hiddenFill xmlns:a14="http://schemas.microsoft.com/office/drawing/2010/main">
                  <a:solidFill>
                    <a:srgbClr val="FFFFFF"/>
                  </a:solidFill>
                </a14:hiddenFill>
              </a:ext>
            </a:extLst>
          </p:spPr>
        </p:pic>
        <p:sp>
          <p:nvSpPr>
            <p:cNvPr id="32" name="Marcador de contenido 8">
              <a:extLst>
                <a:ext uri="{FF2B5EF4-FFF2-40B4-BE49-F238E27FC236}">
                  <a16:creationId xmlns:a16="http://schemas.microsoft.com/office/drawing/2014/main" id="{B4DFAA25-A380-4F65-A906-FB91339FC8B2}"/>
                </a:ext>
              </a:extLst>
            </p:cNvPr>
            <p:cNvSpPr txBox="1">
              <a:spLocks/>
            </p:cNvSpPr>
            <p:nvPr/>
          </p:nvSpPr>
          <p:spPr>
            <a:xfrm>
              <a:off x="5983200" y="3384000"/>
              <a:ext cx="2304000" cy="54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d–</a:t>
              </a:r>
              <a:r>
                <a:rPr lang="de-DE" sz="2000" b="1" dirty="0" err="1"/>
                <a:t>ialogo</a:t>
              </a:r>
              <a:r>
                <a:rPr lang="de-DE" sz="2000" b="1" dirty="0"/>
                <a:t> </a:t>
              </a:r>
            </a:p>
            <a:p>
              <a:pPr marL="0" indent="0">
                <a:spcBef>
                  <a:spcPts val="0"/>
                </a:spcBef>
                <a:buNone/>
              </a:pPr>
              <a:r>
                <a:rPr lang="de-DE" sz="1600" dirty="0"/>
                <a:t>(Wuppertal/Deutschland)</a:t>
              </a:r>
            </a:p>
          </p:txBody>
        </p:sp>
      </p:grpSp>
      <p:grpSp>
        <p:nvGrpSpPr>
          <p:cNvPr id="4" name="Gruppieren 3">
            <a:extLst>
              <a:ext uri="{FF2B5EF4-FFF2-40B4-BE49-F238E27FC236}">
                <a16:creationId xmlns:a16="http://schemas.microsoft.com/office/drawing/2014/main" id="{69CCF380-E645-4DD2-91A1-6BA285410021}"/>
              </a:ext>
            </a:extLst>
          </p:cNvPr>
          <p:cNvGrpSpPr/>
          <p:nvPr/>
        </p:nvGrpSpPr>
        <p:grpSpPr>
          <a:xfrm>
            <a:off x="1404000" y="3384000"/>
            <a:ext cx="3049200" cy="648000"/>
            <a:chOff x="0" y="3384000"/>
            <a:chExt cx="3049200" cy="648000"/>
          </a:xfrm>
        </p:grpSpPr>
        <p:pic>
          <p:nvPicPr>
            <p:cNvPr id="1032" name="Picture 8">
              <a:extLst>
                <a:ext uri="{FF2B5EF4-FFF2-40B4-BE49-F238E27FC236}">
                  <a16:creationId xmlns:a16="http://schemas.microsoft.com/office/drawing/2014/main" id="{2B3AED93-6B9B-4D63-BC5D-56D8FAFA5E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84000"/>
              <a:ext cx="1393443" cy="648000"/>
            </a:xfrm>
            <a:prstGeom prst="rect">
              <a:avLst/>
            </a:prstGeom>
            <a:noFill/>
            <a:extLst>
              <a:ext uri="{909E8E84-426E-40DD-AFC4-6F175D3DCCD1}">
                <a14:hiddenFill xmlns:a14="http://schemas.microsoft.com/office/drawing/2010/main">
                  <a:solidFill>
                    <a:srgbClr val="FFFFFF"/>
                  </a:solidFill>
                </a14:hiddenFill>
              </a:ext>
            </a:extLst>
          </p:spPr>
        </p:pic>
        <p:sp>
          <p:nvSpPr>
            <p:cNvPr id="33" name="Marcador de contenido 8">
              <a:extLst>
                <a:ext uri="{FF2B5EF4-FFF2-40B4-BE49-F238E27FC236}">
                  <a16:creationId xmlns:a16="http://schemas.microsoft.com/office/drawing/2014/main" id="{97AC3B84-E53C-459F-80E3-C45D41AD1D5B}"/>
                </a:ext>
              </a:extLst>
            </p:cNvPr>
            <p:cNvSpPr txBox="1">
              <a:spLocks/>
            </p:cNvSpPr>
            <p:nvPr/>
          </p:nvSpPr>
          <p:spPr>
            <a:xfrm>
              <a:off x="1393200" y="3384000"/>
              <a:ext cx="1656000" cy="648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IHF ASBL </a:t>
              </a:r>
            </a:p>
            <a:p>
              <a:pPr marL="0" indent="0">
                <a:spcBef>
                  <a:spcPts val="0"/>
                </a:spcBef>
                <a:buNone/>
              </a:pPr>
              <a:r>
                <a:rPr lang="de-DE" sz="1600" dirty="0"/>
                <a:t>(Brüssel/Belgien)</a:t>
              </a:r>
            </a:p>
          </p:txBody>
        </p:sp>
      </p:grpSp>
      <p:grpSp>
        <p:nvGrpSpPr>
          <p:cNvPr id="27" name="Gruppieren 26">
            <a:extLst>
              <a:ext uri="{FF2B5EF4-FFF2-40B4-BE49-F238E27FC236}">
                <a16:creationId xmlns:a16="http://schemas.microsoft.com/office/drawing/2014/main" id="{CD7AD3FA-A370-484C-A0BA-D17196D7DE26}"/>
              </a:ext>
            </a:extLst>
          </p:cNvPr>
          <p:cNvGrpSpPr/>
          <p:nvPr/>
        </p:nvGrpSpPr>
        <p:grpSpPr>
          <a:xfrm>
            <a:off x="504000" y="4788000"/>
            <a:ext cx="3182400" cy="674940"/>
            <a:chOff x="0" y="4788000"/>
            <a:chExt cx="3182400" cy="674940"/>
          </a:xfrm>
        </p:grpSpPr>
        <p:pic>
          <p:nvPicPr>
            <p:cNvPr id="1034" name="Picture 10">
              <a:extLst>
                <a:ext uri="{FF2B5EF4-FFF2-40B4-BE49-F238E27FC236}">
                  <a16:creationId xmlns:a16="http://schemas.microsoft.com/office/drawing/2014/main" id="{F84D3FF0-C562-41E4-892D-B365240D47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14940"/>
              <a:ext cx="1634088" cy="648000"/>
            </a:xfrm>
            <a:prstGeom prst="rect">
              <a:avLst/>
            </a:prstGeom>
            <a:noFill/>
            <a:extLst>
              <a:ext uri="{909E8E84-426E-40DD-AFC4-6F175D3DCCD1}">
                <a14:hiddenFill xmlns:a14="http://schemas.microsoft.com/office/drawing/2010/main">
                  <a:solidFill>
                    <a:srgbClr val="FFFFFF"/>
                  </a:solidFill>
                </a14:hiddenFill>
              </a:ext>
            </a:extLst>
          </p:spPr>
        </p:pic>
        <p:sp>
          <p:nvSpPr>
            <p:cNvPr id="34" name="Marcador de contenido 8">
              <a:extLst>
                <a:ext uri="{FF2B5EF4-FFF2-40B4-BE49-F238E27FC236}">
                  <a16:creationId xmlns:a16="http://schemas.microsoft.com/office/drawing/2014/main" id="{29C942AD-6988-4838-ADA1-3110B54E158A}"/>
                </a:ext>
              </a:extLst>
            </p:cNvPr>
            <p:cNvSpPr txBox="1">
              <a:spLocks/>
            </p:cNvSpPr>
            <p:nvPr/>
          </p:nvSpPr>
          <p:spPr>
            <a:xfrm>
              <a:off x="1634400" y="4788000"/>
              <a:ext cx="1548000" cy="648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IDP SAS </a:t>
              </a:r>
            </a:p>
            <a:p>
              <a:pPr marL="0" indent="0">
                <a:spcBef>
                  <a:spcPts val="0"/>
                </a:spcBef>
                <a:buNone/>
              </a:pPr>
              <a:r>
                <a:rPr lang="de-DE" sz="1600" dirty="0"/>
                <a:t>(Pescara/Italien)</a:t>
              </a:r>
            </a:p>
          </p:txBody>
        </p:sp>
      </p:grpSp>
      <p:grpSp>
        <p:nvGrpSpPr>
          <p:cNvPr id="29" name="Gruppieren 28">
            <a:extLst>
              <a:ext uri="{FF2B5EF4-FFF2-40B4-BE49-F238E27FC236}">
                <a16:creationId xmlns:a16="http://schemas.microsoft.com/office/drawing/2014/main" id="{D65A2174-EBD8-48C2-A398-B0831785CF17}"/>
              </a:ext>
            </a:extLst>
          </p:cNvPr>
          <p:cNvGrpSpPr/>
          <p:nvPr/>
        </p:nvGrpSpPr>
        <p:grpSpPr>
          <a:xfrm>
            <a:off x="7992000" y="4680000"/>
            <a:ext cx="4122000" cy="984421"/>
            <a:chOff x="7920000" y="4702262"/>
            <a:chExt cx="4122000" cy="984421"/>
          </a:xfrm>
        </p:grpSpPr>
        <p:pic>
          <p:nvPicPr>
            <p:cNvPr id="1036" name="Picture 12">
              <a:extLst>
                <a:ext uri="{FF2B5EF4-FFF2-40B4-BE49-F238E27FC236}">
                  <a16:creationId xmlns:a16="http://schemas.microsoft.com/office/drawing/2014/main" id="{C97975F0-2FA7-4F27-B922-11E6A711A6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0000" y="4750683"/>
              <a:ext cx="1747200" cy="936000"/>
            </a:xfrm>
            <a:prstGeom prst="rect">
              <a:avLst/>
            </a:prstGeom>
            <a:noFill/>
            <a:extLst>
              <a:ext uri="{909E8E84-426E-40DD-AFC4-6F175D3DCCD1}">
                <a14:hiddenFill xmlns:a14="http://schemas.microsoft.com/office/drawing/2010/main">
                  <a:solidFill>
                    <a:srgbClr val="FFFFFF"/>
                  </a:solidFill>
                </a14:hiddenFill>
              </a:ext>
            </a:extLst>
          </p:spPr>
        </p:pic>
        <p:sp>
          <p:nvSpPr>
            <p:cNvPr id="35" name="Marcador de contenido 8">
              <a:extLst>
                <a:ext uri="{FF2B5EF4-FFF2-40B4-BE49-F238E27FC236}">
                  <a16:creationId xmlns:a16="http://schemas.microsoft.com/office/drawing/2014/main" id="{0EBA71C1-3509-44C1-B7D5-022F796CB1DD}"/>
                </a:ext>
              </a:extLst>
            </p:cNvPr>
            <p:cNvSpPr txBox="1">
              <a:spLocks/>
            </p:cNvSpPr>
            <p:nvPr/>
          </p:nvSpPr>
          <p:spPr>
            <a:xfrm>
              <a:off x="9666000" y="4702262"/>
              <a:ext cx="2376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CDI </a:t>
              </a:r>
            </a:p>
            <a:p>
              <a:pPr marL="0" indent="0">
                <a:spcBef>
                  <a:spcPts val="0"/>
                </a:spcBef>
                <a:buNone/>
              </a:pPr>
              <a:r>
                <a:rPr lang="de-DE" sz="1600" dirty="0"/>
                <a:t>(</a:t>
              </a:r>
              <a:r>
                <a:rPr lang="de-DE" sz="1600" dirty="0" err="1"/>
                <a:t>Tetovo</a:t>
              </a:r>
              <a:r>
                <a:rPr lang="de-DE" sz="1600" dirty="0"/>
                <a:t>/Nordmazedonien)</a:t>
              </a:r>
            </a:p>
          </p:txBody>
        </p:sp>
      </p:grpSp>
      <p:grpSp>
        <p:nvGrpSpPr>
          <p:cNvPr id="28" name="Gruppieren 27">
            <a:extLst>
              <a:ext uri="{FF2B5EF4-FFF2-40B4-BE49-F238E27FC236}">
                <a16:creationId xmlns:a16="http://schemas.microsoft.com/office/drawing/2014/main" id="{8FF05CC1-457E-4596-AC23-17505F9683A0}"/>
              </a:ext>
            </a:extLst>
          </p:cNvPr>
          <p:cNvGrpSpPr/>
          <p:nvPr/>
        </p:nvGrpSpPr>
        <p:grpSpPr>
          <a:xfrm>
            <a:off x="3996000" y="4680000"/>
            <a:ext cx="3566127" cy="956614"/>
            <a:chOff x="4321473" y="4763201"/>
            <a:chExt cx="3566127" cy="956614"/>
          </a:xfrm>
        </p:grpSpPr>
        <p:pic>
          <p:nvPicPr>
            <p:cNvPr id="1038" name="Picture 14">
              <a:extLst>
                <a:ext uri="{FF2B5EF4-FFF2-40B4-BE49-F238E27FC236}">
                  <a16:creationId xmlns:a16="http://schemas.microsoft.com/office/drawing/2014/main" id="{0CC0301E-08B4-4530-B966-18E6423E80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1473" y="4783815"/>
              <a:ext cx="1875173" cy="936000"/>
            </a:xfrm>
            <a:prstGeom prst="rect">
              <a:avLst/>
            </a:prstGeom>
            <a:noFill/>
            <a:extLst>
              <a:ext uri="{909E8E84-426E-40DD-AFC4-6F175D3DCCD1}">
                <a14:hiddenFill xmlns:a14="http://schemas.microsoft.com/office/drawing/2010/main">
                  <a:solidFill>
                    <a:srgbClr val="FFFFFF"/>
                  </a:solidFill>
                </a14:hiddenFill>
              </a:ext>
            </a:extLst>
          </p:spPr>
        </p:pic>
        <p:sp>
          <p:nvSpPr>
            <p:cNvPr id="36" name="Marcador de contenido 8">
              <a:extLst>
                <a:ext uri="{FF2B5EF4-FFF2-40B4-BE49-F238E27FC236}">
                  <a16:creationId xmlns:a16="http://schemas.microsoft.com/office/drawing/2014/main" id="{1E50CD80-65D4-4BE9-9A85-3882AE8D4A28}"/>
                </a:ext>
              </a:extLst>
            </p:cNvPr>
            <p:cNvSpPr txBox="1">
              <a:spLocks/>
            </p:cNvSpPr>
            <p:nvPr/>
          </p:nvSpPr>
          <p:spPr>
            <a:xfrm>
              <a:off x="6195600" y="4763201"/>
              <a:ext cx="1692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Case </a:t>
              </a:r>
            </a:p>
            <a:p>
              <a:pPr marL="0" indent="0">
                <a:spcBef>
                  <a:spcPts val="0"/>
                </a:spcBef>
                <a:buNone/>
              </a:pPr>
              <a:r>
                <a:rPr lang="de-DE" sz="1600" dirty="0"/>
                <a:t>(Warschau/Polen)</a:t>
              </a:r>
              <a:endParaRPr lang="en-GB" sz="1600" dirty="0"/>
            </a:p>
          </p:txBody>
        </p:sp>
      </p:grpSp>
      <p:sp>
        <p:nvSpPr>
          <p:cNvPr id="37" name="Título 1">
            <a:extLst>
              <a:ext uri="{FF2B5EF4-FFF2-40B4-BE49-F238E27FC236}">
                <a16:creationId xmlns:a16="http://schemas.microsoft.com/office/drawing/2014/main" id="{156459B9-9C25-4138-9EDA-A4196D9FE532}"/>
              </a:ext>
            </a:extLst>
          </p:cNvPr>
          <p:cNvSpPr>
            <a:spLocks noGrp="1"/>
          </p:cNvSpPr>
          <p:nvPr>
            <p:ph type="title"/>
          </p:nvPr>
        </p:nvSpPr>
        <p:spPr>
          <a:xfrm>
            <a:off x="2728928" y="311859"/>
            <a:ext cx="7884000" cy="1135111"/>
          </a:xfrm>
        </p:spPr>
        <p:txBody>
          <a:bodyPr>
            <a:normAutofit fontScale="90000"/>
          </a:bodyPr>
          <a:lstStyle/>
          <a:p>
            <a:pPr algn="ctr"/>
            <a:r>
              <a:rPr lang="en-GB" dirty="0">
                <a:solidFill>
                  <a:srgbClr val="00B0F0"/>
                </a:solidFill>
                <a:latin typeface="Arial Black" panose="020B0A04020102020204" pitchFamily="34" charset="0"/>
              </a:rPr>
              <a:t>Das "AKKU Europe </a:t>
            </a:r>
            <a:r>
              <a:rPr lang="de-DE" dirty="0">
                <a:solidFill>
                  <a:srgbClr val="00B0F0"/>
                </a:solidFill>
                <a:latin typeface="Arial Black" panose="020B0A04020102020204" pitchFamily="34" charset="0"/>
              </a:rPr>
              <a:t>Projekt</a:t>
            </a:r>
            <a:r>
              <a:rPr lang="en-GB" dirty="0">
                <a:solidFill>
                  <a:srgbClr val="00B0F0"/>
                </a:solidFill>
                <a:latin typeface="Arial Black" panose="020B0A04020102020204" pitchFamily="34" charset="0"/>
              </a:rPr>
              <a:t>"</a:t>
            </a:r>
          </a:p>
        </p:txBody>
      </p:sp>
      <p:sp>
        <p:nvSpPr>
          <p:cNvPr id="38" name="CuadroTexto 11">
            <a:extLst>
              <a:ext uri="{FF2B5EF4-FFF2-40B4-BE49-F238E27FC236}">
                <a16:creationId xmlns:a16="http://schemas.microsoft.com/office/drawing/2014/main" id="{9F48B401-890C-4E67-9B35-4C9C9ED01F3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39" name="Grafik 38">
            <a:extLst>
              <a:ext uri="{FF2B5EF4-FFF2-40B4-BE49-F238E27FC236}">
                <a16:creationId xmlns:a16="http://schemas.microsoft.com/office/drawing/2014/main" id="{B17E9AC2-C556-471A-A667-084AA42B0CA6}"/>
              </a:ext>
            </a:extLst>
          </p:cNvPr>
          <p:cNvPicPr>
            <a:picLocks noChangeAspect="1"/>
          </p:cNvPicPr>
          <p:nvPr/>
        </p:nvPicPr>
        <p:blipFill>
          <a:blip r:embed="rId11"/>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65098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1638586"/>
          </a:xfrm>
        </p:spPr>
        <p:txBody>
          <a:bodyPr>
            <a:noAutofit/>
          </a:bodyPr>
          <a:lstStyle/>
          <a:p>
            <a:pPr marL="0" indent="0">
              <a:buNone/>
            </a:pPr>
            <a:r>
              <a:rPr lang="de-DE" dirty="0"/>
              <a:t>Das “Akku – Haus der Arbeitsfähigkeit” </a:t>
            </a:r>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8AB2CA90-F253-4016-92E9-416EFAC86B9C}"/>
              </a:ext>
            </a:extLst>
          </p:cNvPr>
          <p:cNvSpPr>
            <a:spLocks noGrp="1"/>
          </p:cNvSpPr>
          <p:nvPr>
            <p:ph type="title"/>
          </p:nvPr>
        </p:nvSpPr>
        <p:spPr>
          <a:xfrm>
            <a:off x="2728928" y="311859"/>
            <a:ext cx="7884000" cy="1135111"/>
          </a:xfrm>
        </p:spPr>
        <p:txBody>
          <a:bodyPr>
            <a:normAutofit fontScale="90000"/>
          </a:bodyPr>
          <a:lstStyle/>
          <a:p>
            <a:pPr algn="ctr"/>
            <a:r>
              <a:rPr lang="en-GB" dirty="0">
                <a:solidFill>
                  <a:srgbClr val="00B0F0"/>
                </a:solidFill>
                <a:latin typeface="Arial Black" panose="020B0A04020102020204" pitchFamily="34" charset="0"/>
              </a:rPr>
              <a:t>Das "AKKU Europe </a:t>
            </a:r>
            <a:r>
              <a:rPr lang="de-DE" dirty="0">
                <a:solidFill>
                  <a:srgbClr val="00B0F0"/>
                </a:solidFill>
                <a:latin typeface="Arial Black" panose="020B0A04020102020204" pitchFamily="34" charset="0"/>
              </a:rPr>
              <a:t>Projekt</a:t>
            </a:r>
            <a:r>
              <a:rPr lang="en-GB" dirty="0">
                <a:solidFill>
                  <a:srgbClr val="00B0F0"/>
                </a:solidFill>
                <a:latin typeface="Arial Black" panose="020B0A04020102020204" pitchFamily="34" charset="0"/>
              </a:rPr>
              <a:t>"</a:t>
            </a:r>
          </a:p>
        </p:txBody>
      </p:sp>
      <p:sp>
        <p:nvSpPr>
          <p:cNvPr id="14" name="CuadroTexto 11">
            <a:extLst>
              <a:ext uri="{FF2B5EF4-FFF2-40B4-BE49-F238E27FC236}">
                <a16:creationId xmlns:a16="http://schemas.microsoft.com/office/drawing/2014/main" id="{0DC9A857-B4A0-4AD4-BC1D-A87E60FB75C8}"/>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7371BA0F-D540-45A9-8F33-C59979CFD7AF}"/>
              </a:ext>
            </a:extLst>
          </p:cNvPr>
          <p:cNvPicPr>
            <a:picLocks/>
          </p:cNvPicPr>
          <p:nvPr/>
        </p:nvPicPr>
        <p:blipFill>
          <a:blip r:embed="rId4"/>
          <a:stretch>
            <a:fillRect/>
          </a:stretch>
        </p:blipFill>
        <p:spPr>
          <a:xfrm>
            <a:off x="2304000" y="1692000"/>
            <a:ext cx="7560000" cy="4572000"/>
          </a:xfrm>
          <a:prstGeom prst="rect">
            <a:avLst/>
          </a:prstGeom>
        </p:spPr>
      </p:pic>
      <p:sp>
        <p:nvSpPr>
          <p:cNvPr id="15" name="Textfeld 14">
            <a:extLst>
              <a:ext uri="{FF2B5EF4-FFF2-40B4-BE49-F238E27FC236}">
                <a16:creationId xmlns:a16="http://schemas.microsoft.com/office/drawing/2014/main" id="{66121E69-DE4B-43F4-9124-B7ECB046847B}"/>
              </a:ext>
            </a:extLst>
          </p:cNvPr>
          <p:cNvSpPr txBox="1"/>
          <p:nvPr/>
        </p:nvSpPr>
        <p:spPr>
          <a:xfrm>
            <a:off x="2304000" y="1836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2000" b="1" dirty="0">
                <a:solidFill>
                  <a:schemeClr val="bg1"/>
                </a:solidFill>
              </a:rPr>
              <a:t>Arbeitsfähigkeit</a:t>
            </a:r>
          </a:p>
        </p:txBody>
      </p:sp>
      <p:graphicFrame>
        <p:nvGraphicFramePr>
          <p:cNvPr id="16" name="Tabelle 2">
            <a:extLst>
              <a:ext uri="{FF2B5EF4-FFF2-40B4-BE49-F238E27FC236}">
                <a16:creationId xmlns:a16="http://schemas.microsoft.com/office/drawing/2014/main" id="{D4C14870-2441-4AF7-B382-A5812EC0F908}"/>
              </a:ext>
            </a:extLst>
          </p:cNvPr>
          <p:cNvGraphicFramePr>
            <a:graphicFrameLocks noGrp="1"/>
          </p:cNvGraphicFramePr>
          <p:nvPr>
            <p:extLst>
              <p:ext uri="{D42A27DB-BD31-4B8C-83A1-F6EECF244321}">
                <p14:modId xmlns:p14="http://schemas.microsoft.com/office/powerpoint/2010/main" val="2892617268"/>
              </p:ext>
            </p:extLst>
          </p:nvPr>
        </p:nvGraphicFramePr>
        <p:xfrm>
          <a:off x="2268000" y="2664000"/>
          <a:ext cx="7560000" cy="361804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901875953"/>
                    </a:ext>
                  </a:extLst>
                </a:gridCol>
                <a:gridCol w="2520000">
                  <a:extLst>
                    <a:ext uri="{9D8B030D-6E8A-4147-A177-3AD203B41FA5}">
                      <a16:colId xmlns:a16="http://schemas.microsoft.com/office/drawing/2014/main" val="4144333490"/>
                    </a:ext>
                  </a:extLst>
                </a:gridCol>
                <a:gridCol w="2520000">
                  <a:extLst>
                    <a:ext uri="{9D8B030D-6E8A-4147-A177-3AD203B41FA5}">
                      <a16:colId xmlns:a16="http://schemas.microsoft.com/office/drawing/2014/main" val="4031558014"/>
                    </a:ext>
                  </a:extLst>
                </a:gridCol>
              </a:tblGrid>
              <a:tr h="370840">
                <a:tc>
                  <a:txBody>
                    <a:bodyPr/>
                    <a:lstStyle/>
                    <a:p>
                      <a:pPr algn="ctr"/>
                      <a:r>
                        <a:rPr lang="de-DE" dirty="0">
                          <a:solidFill>
                            <a:schemeClr val="bg1"/>
                          </a:solidFill>
                        </a:rPr>
                        <a:t>Sensibilisierung</a:t>
                      </a: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chemeClr val="bg1"/>
                          </a:solidFill>
                        </a:rPr>
                        <a:t>Analyse</a:t>
                      </a: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a:solidFill>
                            <a:schemeClr val="bg1"/>
                          </a:solidFill>
                        </a:rPr>
                        <a:t>Umsetzung</a:t>
                      </a: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424619"/>
                  </a:ext>
                </a:extLst>
              </a:tr>
              <a:tr h="799200">
                <a:tc>
                  <a:txBody>
                    <a:bodyPr/>
                    <a:lstStyle/>
                    <a:p>
                      <a:pPr algn="ctr"/>
                      <a:endParaRPr lang="de-DE"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294849599"/>
                  </a:ext>
                </a:extLst>
              </a:tr>
              <a:tr h="792000">
                <a:tc>
                  <a:txBody>
                    <a:bodyPr/>
                    <a:lstStyle/>
                    <a:p>
                      <a:pPr algn="ctr"/>
                      <a:endParaRPr lang="de-DE"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1521795216"/>
                  </a:ext>
                </a:extLst>
              </a:tr>
              <a:tr h="828000">
                <a:tc>
                  <a:txBody>
                    <a:bodyPr/>
                    <a:lstStyle/>
                    <a:p>
                      <a:pPr algn="ctr"/>
                      <a:endParaRPr lang="de-DE"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467690887"/>
                  </a:ext>
                </a:extLst>
              </a:tr>
              <a:tr h="828000">
                <a:tc>
                  <a:txBody>
                    <a:bodyPr/>
                    <a:lstStyle/>
                    <a:p>
                      <a:pPr algn="ctr"/>
                      <a:endParaRPr lang="de-DE"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de-DE"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3504498368"/>
                  </a:ext>
                </a:extLst>
              </a:tr>
            </a:tbl>
          </a:graphicData>
        </a:graphic>
      </p:graphicFrame>
      <p:sp>
        <p:nvSpPr>
          <p:cNvPr id="17" name="Textfeld 16">
            <a:extLst>
              <a:ext uri="{FF2B5EF4-FFF2-40B4-BE49-F238E27FC236}">
                <a16:creationId xmlns:a16="http://schemas.microsoft.com/office/drawing/2014/main" id="{5D8D6A12-DD3F-45D5-9422-7A55D0730008}"/>
              </a:ext>
            </a:extLst>
          </p:cNvPr>
          <p:cNvSpPr txBox="1"/>
          <p:nvPr/>
        </p:nvSpPr>
        <p:spPr>
          <a:xfrm>
            <a:off x="2304000" y="3852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2000" dirty="0">
                <a:solidFill>
                  <a:schemeClr val="tx1"/>
                </a:solidFill>
              </a:rPr>
              <a:t>Werte, Einstellungen, Motivation</a:t>
            </a:r>
          </a:p>
        </p:txBody>
      </p:sp>
      <p:sp>
        <p:nvSpPr>
          <p:cNvPr id="18" name="Textfeld 17">
            <a:extLst>
              <a:ext uri="{FF2B5EF4-FFF2-40B4-BE49-F238E27FC236}">
                <a16:creationId xmlns:a16="http://schemas.microsoft.com/office/drawing/2014/main" id="{BE9A4B96-41ED-44B1-B28C-FECDA65F5275}"/>
              </a:ext>
            </a:extLst>
          </p:cNvPr>
          <p:cNvSpPr txBox="1"/>
          <p:nvPr/>
        </p:nvSpPr>
        <p:spPr>
          <a:xfrm>
            <a:off x="2304000" y="4644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2000" dirty="0">
                <a:solidFill>
                  <a:schemeClr val="tx1"/>
                </a:solidFill>
              </a:rPr>
              <a:t>Kenntnisse, technische Fähigkeiten (Kompetenzen)</a:t>
            </a:r>
          </a:p>
        </p:txBody>
      </p:sp>
      <p:sp>
        <p:nvSpPr>
          <p:cNvPr id="19" name="Textfeld 18">
            <a:extLst>
              <a:ext uri="{FF2B5EF4-FFF2-40B4-BE49-F238E27FC236}">
                <a16:creationId xmlns:a16="http://schemas.microsoft.com/office/drawing/2014/main" id="{08DDD26C-C8EE-4A8A-BE65-64F395125B65}"/>
              </a:ext>
            </a:extLst>
          </p:cNvPr>
          <p:cNvSpPr txBox="1"/>
          <p:nvPr/>
        </p:nvSpPr>
        <p:spPr>
          <a:xfrm>
            <a:off x="2304000" y="5472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2000" dirty="0">
                <a:solidFill>
                  <a:schemeClr val="tx1"/>
                </a:solidFill>
              </a:rPr>
              <a:t>Gesundheit und Leistungsfähigkeit</a:t>
            </a:r>
          </a:p>
        </p:txBody>
      </p:sp>
      <p:sp>
        <p:nvSpPr>
          <p:cNvPr id="20" name="Textfeld 19">
            <a:extLst>
              <a:ext uri="{FF2B5EF4-FFF2-40B4-BE49-F238E27FC236}">
                <a16:creationId xmlns:a16="http://schemas.microsoft.com/office/drawing/2014/main" id="{1705A9DA-414F-472B-A615-512723D2941C}"/>
              </a:ext>
            </a:extLst>
          </p:cNvPr>
          <p:cNvSpPr txBox="1"/>
          <p:nvPr/>
        </p:nvSpPr>
        <p:spPr>
          <a:xfrm>
            <a:off x="2304000" y="3060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de-DE" sz="2000" dirty="0">
                <a:solidFill>
                  <a:schemeClr val="tx1"/>
                </a:solidFill>
              </a:rPr>
              <a:t>Arbeitsumfeld, Arbeitsorganisation, Führung</a:t>
            </a:r>
          </a:p>
        </p:txBody>
      </p:sp>
      <p:pic>
        <p:nvPicPr>
          <p:cNvPr id="21" name="Grafik 20">
            <a:extLst>
              <a:ext uri="{FF2B5EF4-FFF2-40B4-BE49-F238E27FC236}">
                <a16:creationId xmlns:a16="http://schemas.microsoft.com/office/drawing/2014/main" id="{34AECE56-D418-4DA6-A427-CD687890058E}"/>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343385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Achtsamkeit – ein Tool zur Steigerung der Konzentration</a:t>
            </a:r>
          </a:p>
        </p:txBody>
      </p:sp>
      <p:graphicFrame>
        <p:nvGraphicFramePr>
          <p:cNvPr id="23" name="Tabelle 22">
            <a:extLst>
              <a:ext uri="{FF2B5EF4-FFF2-40B4-BE49-F238E27FC236}">
                <a16:creationId xmlns:a16="http://schemas.microsoft.com/office/drawing/2014/main" id="{8DE1050F-9DA9-4669-8A9B-A2949728B959}"/>
              </a:ext>
            </a:extLst>
          </p:cNvPr>
          <p:cNvGraphicFramePr>
            <a:graphicFrameLocks noGrp="1"/>
          </p:cNvGraphicFramePr>
          <p:nvPr>
            <p:extLst>
              <p:ext uri="{D42A27DB-BD31-4B8C-83A1-F6EECF244321}">
                <p14:modId xmlns:p14="http://schemas.microsoft.com/office/powerpoint/2010/main" val="2345941576"/>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3449306977"/>
                    </a:ext>
                  </a:extLst>
                </a:gridCol>
                <a:gridCol w="6228000">
                  <a:extLst>
                    <a:ext uri="{9D8B030D-6E8A-4147-A177-3AD203B41FA5}">
                      <a16:colId xmlns:a16="http://schemas.microsoft.com/office/drawing/2014/main" val="467884481"/>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Angestellte</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2920721"/>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Achtsamkeit ist eine Meditationstechnik, die dazu beiträgt, ein Gleichgewicht am Arbeitsplatz zu erreichen. Der Arbeitnehmer von heute ist unter dem Einfluss vieler Reize oft für sehr unterschiedliche Aufgaben verantwortlich und muss zu viele Aufgaben erledigen. Dadurch ist der Arbeitnehmer nicht in der Lage, seine Aufmerksamkeit aufrechtzuerhalten oder sich über einen längeren Zeitraum auf eine Aufgabe zu konzentrieren.</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Die Achtsamkeitstechnik trainiert die Fähigkeit, dem gegenwärtigen Moment bewusst und voll und ganz Aufmerksamkeit zu schenken. Sie verbessert die Konzentration, die Produktivität, das kreative Denken und die effektive Kommunikation.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Mindfulness is a technique of meditation that helps to achieve work balance. Today's worker, under the influence of many stimuli, is often responsible for very different tasks and too many tasks to complete. Thus, the worker is not able to maintain attention or focus on a task for a longer period of time. Mindfulness technique trains the ability to pay conscious and full attention to the present moment. Effects include improving concentration, productivity, creative thinking and effective communication.</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401393"/>
                  </a:ext>
                </a:extLst>
              </a:tr>
            </a:tbl>
          </a:graphicData>
        </a:graphic>
      </p:graphicFrame>
      <p:grpSp>
        <p:nvGrpSpPr>
          <p:cNvPr id="18" name="Gruppieren 17">
            <a:extLst>
              <a:ext uri="{FF2B5EF4-FFF2-40B4-BE49-F238E27FC236}">
                <a16:creationId xmlns:a16="http://schemas.microsoft.com/office/drawing/2014/main" id="{D9198E9E-659D-4B9F-BB97-46F92EAA62B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F28FCD82-A206-4701-AF84-9CE5F1D73A1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77FB159-2B63-4EDC-9A4C-A8EB7BF4978A}"/>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5BD90747-C8D5-49D1-9AAC-F01BACA2729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22" name="Rechteck 21">
              <a:extLst>
                <a:ext uri="{FF2B5EF4-FFF2-40B4-BE49-F238E27FC236}">
                  <a16:creationId xmlns:a16="http://schemas.microsoft.com/office/drawing/2014/main" id="{5798F040-9E94-4FE7-A482-C724428F762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A25A076B-4ACD-4146-BCDE-2538D7677F5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6F5EA69D-FB37-4A45-86AD-143EF671CFAF}"/>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43423FB6-DE13-4211-810D-081C8186E61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F6DB2727-BD95-4A3E-A7F5-2E662A5C1A5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F6BF4E1-4DE7-4756-A174-557176277FB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8C40691-4FDA-4CB6-A1F2-16C5EA6A13A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CC82844-B1F8-4029-BDCA-EF1B169B9D0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82A72AB-DB48-4432-8269-AA64F3DB3867}"/>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94F55425-7289-4170-B575-7CD55BBF4291}"/>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AB6C081-DB28-42CA-95D7-652C2BC2E9FB}"/>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3C1906F-8FD0-4D49-9619-84A70D097CB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27513A5-ABF9-4550-8E82-18FD6724780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D698F55B-B4D1-44E1-808D-BD847E8B702F}"/>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7CE710F-885B-4A29-83B4-0CB3D530B484}"/>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8AEFCDA-3E50-4DD0-80F1-3CFB518A9CF3}"/>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47" name="CuadroTexto 11">
            <a:extLst>
              <a:ext uri="{FF2B5EF4-FFF2-40B4-BE49-F238E27FC236}">
                <a16:creationId xmlns:a16="http://schemas.microsoft.com/office/drawing/2014/main" id="{2A69183B-B04A-89BD-E1FC-EEA6D7D755CE}"/>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91951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Gesunder Arbeitsplatz - Schlüsselbereich der Einflussnahme</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4051795802"/>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236668110"/>
                    </a:ext>
                  </a:extLst>
                </a:gridCol>
                <a:gridCol w="6228000">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0" marR="0"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Angestellte, Unternehmer und Geschäftsführer</a:t>
                      </a:r>
                    </a:p>
                  </a:txBody>
                  <a:tcPr marL="0" marR="0"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Das Tool soll die verschiedenen Schlüsselbereiche aufzeigen, die bei Initiativen für gesunde Arbeitsplätze mobilisiert oder beeinflusst werden können. Arbeitgeber oder Arbeitnehmer können aus den angebotenen Schlüsselbereichen auswählen, welchen sie mehr Aufmerksamkeit schenken möchten, um die Verbesserung oder Schaffung eines gesunden Arbeitsplatzes zu beeinflussen, und wie sie die Schlüsselbereiche effektiv entwickeln können.</a:t>
                      </a:r>
                    </a:p>
                    <a:p>
                      <a:pPr>
                        <a:lnSpc>
                          <a:spcPct val="107000"/>
                        </a:lnSpc>
                        <a:spcAft>
                          <a:spcPts val="800"/>
                        </a:spcAft>
                      </a:pPr>
                      <a:endParaRPr lang="de-DE" sz="2000" u="none" noProof="0" dirty="0">
                        <a:effectLst/>
                        <a:latin typeface="+mn-lt"/>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grpSp>
        <p:nvGrpSpPr>
          <p:cNvPr id="18" name="Gruppieren 17">
            <a:extLst>
              <a:ext uri="{FF2B5EF4-FFF2-40B4-BE49-F238E27FC236}">
                <a16:creationId xmlns:a16="http://schemas.microsoft.com/office/drawing/2014/main" id="{C05380FE-8819-4812-8E19-9B68C0F8565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FFAE934-7198-4333-9562-A4062B8D4350}"/>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57933AD4-0200-495A-843A-2ABBF7AA7E94}"/>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03875C1-0DCF-4718-AE02-1F5B4062ED2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22" name="Rechteck 21">
              <a:extLst>
                <a:ext uri="{FF2B5EF4-FFF2-40B4-BE49-F238E27FC236}">
                  <a16:creationId xmlns:a16="http://schemas.microsoft.com/office/drawing/2014/main" id="{B958629C-5153-43BB-BADD-D8402560868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082598B3-A63F-4D0D-B13E-6422771B606F}"/>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6B686858-056A-4B46-A4DB-FC896979839D}"/>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1625067C-13F5-40D2-8883-52DE87B51635}"/>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75506C4-6A86-40B0-B7B0-230E66670205}"/>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EA672C-5EF8-4BE7-BFA9-F232D0E57485}"/>
                </a:ext>
              </a:extLst>
            </p:cNvPr>
            <p:cNvSpPr/>
            <p:nvPr/>
          </p:nvSpPr>
          <p:spPr>
            <a:xfrm>
              <a:off x="8891633" y="972000"/>
              <a:ext cx="900000" cy="252000"/>
            </a:xfrm>
            <a:prstGeom prst="roundRect">
              <a:avLst>
                <a:gd name="adj" fmla="val 50000"/>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1C6F2B4-A293-4D00-A6A8-CACC19CCD3DF}"/>
                </a:ext>
              </a:extLst>
            </p:cNvPr>
            <p:cNvSpPr/>
            <p:nvPr/>
          </p:nvSpPr>
          <p:spPr>
            <a:xfrm>
              <a:off x="8890898" y="1224000"/>
              <a:ext cx="900000" cy="252000"/>
            </a:xfrm>
            <a:prstGeom prst="roundRect">
              <a:avLst>
                <a:gd name="adj" fmla="val 50000"/>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5EEB1E9-22F4-4457-A7B3-D267C8273076}"/>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6ED0EDE6-9835-4646-B6B6-0EEF4359C91F}"/>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0FEB3B9-2F92-4509-9518-18DCBB623E7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091971C1-2E3E-4C06-877B-E5AB8F19FEA0}"/>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1F4385B4-57E5-4B3E-BD01-E9FC833F186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0CC48792-9083-4C48-A75A-CF57021924E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494F57A1-792B-4BE8-84BD-D33A91797B31}"/>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36C1C5B8-C282-4961-9BFA-4E8B7B94D803}"/>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D32A5FB-CD69-4E37-AB79-378C3107726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A998C8DE-0FAF-FC6D-9DA5-18427A5C8EB7}"/>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14854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a:extLst>
              <a:ext uri="{FF2B5EF4-FFF2-40B4-BE49-F238E27FC236}">
                <a16:creationId xmlns:a16="http://schemas.microsoft.com/office/drawing/2014/main" id="{ADA5C4D0-2A66-4109-A491-06CA2CC95E5A}"/>
              </a:ext>
            </a:extLst>
          </p:cNvPr>
          <p:cNvGrpSpPr/>
          <p:nvPr/>
        </p:nvGrpSpPr>
        <p:grpSpPr>
          <a:xfrm rot="212808">
            <a:off x="258236" y="1036408"/>
            <a:ext cx="643944" cy="698404"/>
            <a:chOff x="4737812" y="2390015"/>
            <a:chExt cx="3159394" cy="3764690"/>
          </a:xfrm>
        </p:grpSpPr>
        <p:grpSp>
          <p:nvGrpSpPr>
            <p:cNvPr id="4" name="Group 3">
              <a:extLst>
                <a:ext uri="{FF2B5EF4-FFF2-40B4-BE49-F238E27FC236}">
                  <a16:creationId xmlns:a16="http://schemas.microsoft.com/office/drawing/2014/main"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37" name="Imagen 36">
            <a:extLst>
              <a:ext uri="{FF2B5EF4-FFF2-40B4-BE49-F238E27FC236}">
                <a16:creationId xmlns:a16="http://schemas.microsoft.com/office/drawing/2014/main" id="{796883D8-3971-4A12-BAF9-1968501B4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39" name="Imagen 38">
            <a:extLst>
              <a:ext uri="{FF2B5EF4-FFF2-40B4-BE49-F238E27FC236}">
                <a16:creationId xmlns:a16="http://schemas.microsoft.com/office/drawing/2014/main" id="{C609EECE-9A4C-4CD5-AD6B-41C50B8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51" name="CuadroTexto 50">
            <a:extLst>
              <a:ext uri="{FF2B5EF4-FFF2-40B4-BE49-F238E27FC236}">
                <a16:creationId xmlns:a16="http://schemas.microsoft.com/office/drawing/2014/main" id="{5D41A938-271C-4DAC-B50D-069F9CB7AD45}"/>
              </a:ext>
            </a:extLst>
          </p:cNvPr>
          <p:cNvSpPr txBox="1"/>
          <p:nvPr/>
        </p:nvSpPr>
        <p:spPr>
          <a:xfrm>
            <a:off x="989745" y="954709"/>
            <a:ext cx="10080000" cy="5339923"/>
          </a:xfrm>
          <a:prstGeom prst="rect">
            <a:avLst/>
          </a:prstGeom>
          <a:noFill/>
        </p:spPr>
        <p:txBody>
          <a:bodyPr wrap="square">
            <a:spAutoFit/>
          </a:bodyPr>
          <a:lstStyle/>
          <a:p>
            <a:pPr algn="just"/>
            <a:r>
              <a:rPr lang="es-ES" altLang="es-ES" b="1" dirty="0">
                <a:solidFill>
                  <a:srgbClr val="69116B"/>
                </a:solidFill>
                <a:ea typeface="Calibri" panose="020F0502020204030204" pitchFamily="34" charset="0"/>
                <a:cs typeface="Times New Roman" panose="02020603050405020304" pitchFamily="18" charset="0"/>
              </a:rPr>
              <a:t>Beschreibung des Ziels
</a:t>
            </a:r>
            <a:r>
              <a:rPr kumimoji="0" lang="de-DE" altLang="es-ES" i="0" u="none" strike="noStrike" cap="none" normalizeH="0" baseline="0" dirty="0">
                <a:ln>
                  <a:noFill/>
                </a:ln>
                <a:effectLst/>
                <a:ea typeface="Calibri" panose="020F0502020204030204" pitchFamily="34" charset="0"/>
                <a:cs typeface="Times New Roman" panose="02020603050405020304" pitchFamily="18" charset="0"/>
              </a:rPr>
              <a:t>Die Nutzer des Projektes und der Instrumente müssen in einem ersten Schritt die Bedeutung des Begriffes der Arbeitsfähigkeit verstehen. Mit diesem Instrument geben wir einen Einblick in die Hintergründe und die Bedeutung des Begriffes, erläutern ausführlich das „Haus der Arbeitsfähigkeit“ nach Prof Ilmarinen und die Vorteile, alle AKKU Instrumente innerhalb des Hauses einzuordnen.</a:t>
            </a:r>
          </a:p>
          <a:p>
            <a:pPr algn="just">
              <a:spcAft>
                <a:spcPts val="600"/>
              </a:spcAft>
            </a:pPr>
            <a:r>
              <a:rPr kumimoji="0" lang="de-DE" altLang="es-ES" i="0" u="none" strike="noStrike" cap="none" normalizeH="0" baseline="0" dirty="0">
                <a:ln>
                  <a:noFill/>
                </a:ln>
                <a:effectLst/>
                <a:ea typeface="Calibri" panose="020F0502020204030204" pitchFamily="34" charset="0"/>
                <a:cs typeface="Times New Roman" panose="02020603050405020304" pitchFamily="18" charset="0"/>
              </a:rPr>
              <a:t>Darüber hinaus geben wir einen Überblick über die Instrumente, ihre Schwerpunkte und ihre Einsatzmöglichkeiten.</a:t>
            </a:r>
            <a:endParaRPr kumimoji="0" lang="es-ES" altLang="es-ES" sz="800" i="0" u="none" strike="noStrike" cap="none" normalizeH="0" baseline="0" dirty="0">
              <a:ln>
                <a:noFill/>
              </a:ln>
              <a:effectLst/>
              <a:ea typeface="Calibri" panose="020F0502020204030204" pitchFamily="34" charset="0"/>
              <a:cs typeface="Times New Roman" panose="02020603050405020304" pitchFamily="18" charset="0"/>
            </a:endParaRPr>
          </a:p>
          <a:p>
            <a:pPr algn="just">
              <a:spcAft>
                <a:spcPts val="600"/>
              </a:spcAft>
            </a:pPr>
            <a:r>
              <a:rPr lang="es-ES" altLang="es-ES" b="1" dirty="0">
                <a:solidFill>
                  <a:srgbClr val="92D050"/>
                </a:solidFill>
                <a:ea typeface="Calibri" panose="020F0502020204030204" pitchFamily="34" charset="0"/>
                <a:cs typeface="Times New Roman" panose="02020603050405020304" pitchFamily="18" charset="0"/>
              </a:rPr>
              <a:t>Zielgruppe
</a:t>
            </a:r>
            <a:r>
              <a:rPr lang="de-DE" altLang="es-ES" dirty="0">
                <a:ea typeface="Calibri" panose="020F0502020204030204" pitchFamily="34" charset="0"/>
                <a:cs typeface="Times New Roman" panose="02020603050405020304" pitchFamily="18" charset="0"/>
              </a:rPr>
              <a:t>Führungskräfte, Eigentümer*innen, Geschäftsführer*innen und Mitarbeiter*innen</a:t>
            </a:r>
            <a:endParaRPr kumimoji="0" lang="es-ES" altLang="es-ES" sz="1400" i="0" u="none" strike="noStrike" cap="none" normalizeH="0" baseline="0" dirty="0">
              <a:ln>
                <a:noFill/>
              </a:ln>
              <a:effectLst/>
              <a:ea typeface="Calibri" panose="020F0502020204030204" pitchFamily="34" charset="0"/>
              <a:cs typeface="Times New Roman" panose="02020603050405020304" pitchFamily="18" charset="0"/>
            </a:endParaRPr>
          </a:p>
          <a:p>
            <a:pPr algn="just">
              <a:spcAft>
                <a:spcPts val="600"/>
              </a:spcAft>
            </a:pPr>
            <a:r>
              <a:rPr lang="es-ES" altLang="es-ES" b="1" dirty="0">
                <a:solidFill>
                  <a:srgbClr val="FA9106"/>
                </a:solidFill>
                <a:ea typeface="Calibri" panose="020F0502020204030204" pitchFamily="34" charset="0"/>
                <a:cs typeface="Times New Roman" panose="02020603050405020304" pitchFamily="18" charset="0"/>
              </a:rPr>
              <a:t>Vorteile des Tools
</a:t>
            </a:r>
            <a:r>
              <a:rPr lang="de-DE" altLang="ko-KR" dirty="0">
                <a:cs typeface="Arial" pitchFamily="34" charset="0"/>
              </a:rPr>
              <a:t>Der/die Leser*in oder Student*in erhält eine ausgezeichnete Übersicht über alle Aspekte der Arbeitsfähigkeit, das „Haus der Arbeitsfähigkeit“ und alle im AKKU Europe Projekt entwickelten Werkzeuge.</a:t>
            </a:r>
          </a:p>
          <a:p>
            <a:pPr algn="just">
              <a:spcAft>
                <a:spcPts val="600"/>
              </a:spcAft>
            </a:pPr>
            <a:r>
              <a:rPr lang="es-ES" altLang="es-ES" b="1" dirty="0">
                <a:solidFill>
                  <a:srgbClr val="FF0000"/>
                </a:solidFill>
                <a:ea typeface="Calibri" panose="020F0502020204030204" pitchFamily="34" charset="0"/>
                <a:cs typeface="Times New Roman" panose="02020603050405020304" pitchFamily="18" charset="0"/>
              </a:rPr>
              <a:t>Dauer
</a:t>
            </a:r>
            <a:r>
              <a:rPr kumimoji="0" lang="es-ES" altLang="es-ES" i="0" u="none" strike="noStrike" cap="none" normalizeH="0" baseline="0" dirty="0">
                <a:ln>
                  <a:noFill/>
                </a:ln>
                <a:effectLst/>
                <a:ea typeface="Calibri" panose="020F0502020204030204" pitchFamily="34" charset="0"/>
                <a:cs typeface="Times New Roman" panose="02020603050405020304" pitchFamily="18" charset="0"/>
              </a:rPr>
              <a:t>60 – 120 Minuten</a:t>
            </a:r>
            <a:endParaRPr kumimoji="0" lang="es-ES" altLang="es-ES" sz="800" b="0" i="0" u="none" strike="noStrike" cap="none" normalizeH="0" baseline="0" dirty="0">
              <a:ln>
                <a:noFill/>
              </a:ln>
              <a:effectLst/>
            </a:endParaRPr>
          </a:p>
          <a:p>
            <a:r>
              <a:rPr lang="de-DE" altLang="es-ES" b="1" dirty="0">
                <a:solidFill>
                  <a:srgbClr val="00B0F0"/>
                </a:solidFill>
                <a:ea typeface="Calibri" panose="020F0502020204030204" pitchFamily="34" charset="0"/>
                <a:cs typeface="Times New Roman" panose="02020603050405020304" pitchFamily="18" charset="0"/>
              </a:rPr>
              <a:t>So verwenden Sie das Tool
</a:t>
            </a:r>
            <a:r>
              <a:rPr lang="de-DE" dirty="0">
                <a:cs typeface="Times New Roman" panose="02020603050405020304" pitchFamily="18" charset="0"/>
              </a:rPr>
              <a:t>Das Tool ist eine organisierte Information einer Präsentation, um Schritt für Schritt alle wichtigen Aspekte der Arbeitsfähigkeit und des „Hauses der Arbeitsfähigkeit“  zu erlernen.</a:t>
            </a:r>
            <a:endParaRPr lang="es-ES" dirty="0"/>
          </a:p>
        </p:txBody>
      </p:sp>
      <p:grpSp>
        <p:nvGrpSpPr>
          <p:cNvPr id="53" name="그룹 4">
            <a:extLst>
              <a:ext uri="{FF2B5EF4-FFF2-40B4-BE49-F238E27FC236}">
                <a16:creationId xmlns:a16="http://schemas.microsoft.com/office/drawing/2014/main" id="{10F83DF4-B938-45CE-81C6-DF8760EA8D51}"/>
              </a:ext>
            </a:extLst>
          </p:cNvPr>
          <p:cNvGrpSpPr/>
          <p:nvPr/>
        </p:nvGrpSpPr>
        <p:grpSpPr>
          <a:xfrm rot="212808">
            <a:off x="478729" y="3059668"/>
            <a:ext cx="437542" cy="2552648"/>
            <a:chOff x="6600912" y="1212328"/>
            <a:chExt cx="2146728" cy="13759852"/>
          </a:xfrm>
        </p:grpSpPr>
        <p:sp>
          <p:nvSpPr>
            <p:cNvPr id="55" name="Rounded Rectangle 1">
              <a:extLst>
                <a:ext uri="{FF2B5EF4-FFF2-40B4-BE49-F238E27FC236}">
                  <a16:creationId xmlns:a16="http://schemas.microsoft.com/office/drawing/2014/main" id="{743F69F9-5B46-4081-B9A0-C37FE9E86013}"/>
                </a:ext>
              </a:extLst>
            </p:cNvPr>
            <p:cNvSpPr/>
            <p:nvPr/>
          </p:nvSpPr>
          <p:spPr>
            <a:xfrm rot="14400000">
              <a:off x="7421446" y="10189482"/>
              <a:ext cx="989547"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ounded Rectangle 1">
              <a:extLst>
                <a:ext uri="{FF2B5EF4-FFF2-40B4-BE49-F238E27FC236}">
                  <a16:creationId xmlns:a16="http://schemas.microsoft.com/office/drawing/2014/main" id="{7DD850F9-6E6F-40A4-B6E2-D91EF6A7418D}"/>
                </a:ext>
              </a:extLst>
            </p:cNvPr>
            <p:cNvSpPr/>
            <p:nvPr/>
          </p:nvSpPr>
          <p:spPr>
            <a:xfrm rot="4400993">
              <a:off x="6723938" y="1089302"/>
              <a:ext cx="971849"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ounded Rectangle 1">
              <a:extLst>
                <a:ext uri="{FF2B5EF4-FFF2-40B4-BE49-F238E27FC236}">
                  <a16:creationId xmlns:a16="http://schemas.microsoft.com/office/drawing/2014/main" id="{2B142C00-A019-4158-A80E-E727AF1339C3}"/>
                </a:ext>
              </a:extLst>
            </p:cNvPr>
            <p:cNvSpPr/>
            <p:nvPr/>
          </p:nvSpPr>
          <p:spPr>
            <a:xfrm rot="9000000">
              <a:off x="7068162" y="4904398"/>
              <a:ext cx="971845" cy="1217907"/>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ounded Rectangle 1">
              <a:extLst>
                <a:ext uri="{FF2B5EF4-FFF2-40B4-BE49-F238E27FC236}">
                  <a16:creationId xmlns:a16="http://schemas.microsoft.com/office/drawing/2014/main" id="{72CB636B-5EA9-4423-A5C5-E69562E5563D}"/>
                </a:ext>
              </a:extLst>
            </p:cNvPr>
            <p:cNvSpPr/>
            <p:nvPr/>
          </p:nvSpPr>
          <p:spPr>
            <a:xfrm rot="18596325">
              <a:off x="7643912" y="13868452"/>
              <a:ext cx="989547" cy="1217909"/>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30" name="Título 1">
            <a:extLst>
              <a:ext uri="{FF2B5EF4-FFF2-40B4-BE49-F238E27FC236}">
                <a16:creationId xmlns:a16="http://schemas.microsoft.com/office/drawing/2014/main" id="{6C539E78-1567-434A-BC63-BAA7221192D7}"/>
              </a:ext>
            </a:extLst>
          </p:cNvPr>
          <p:cNvSpPr txBox="1">
            <a:spLocks/>
          </p:cNvSpPr>
          <p:nvPr/>
        </p:nvSpPr>
        <p:spPr>
          <a:xfrm>
            <a:off x="2728928" y="311859"/>
            <a:ext cx="7765972" cy="113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92D050"/>
                </a:solidFill>
                <a:latin typeface="Arial Black" panose="020B0A04020102020204" pitchFamily="34" charset="0"/>
              </a:rPr>
              <a:t>Überblick</a:t>
            </a:r>
          </a:p>
        </p:txBody>
      </p:sp>
      <p:sp>
        <p:nvSpPr>
          <p:cNvPr id="24" name="CuadroTexto 11">
            <a:extLst>
              <a:ext uri="{FF2B5EF4-FFF2-40B4-BE49-F238E27FC236}">
                <a16:creationId xmlns:a16="http://schemas.microsoft.com/office/drawing/2014/main" id="{F05BFC62-8298-4D06-82F0-77D7EB7C6D2D}"/>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25" name="Grafik 24">
            <a:extLst>
              <a:ext uri="{FF2B5EF4-FFF2-40B4-BE49-F238E27FC236}">
                <a16:creationId xmlns:a16="http://schemas.microsoft.com/office/drawing/2014/main" id="{87ACB501-D83C-4A71-AD51-3BD70A2DE3BA}"/>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375194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Wie können Wohlbefinden und Gesundheit am Arbeitsplatz gefördert werden?</a:t>
            </a:r>
          </a:p>
        </p:txBody>
      </p:sp>
      <p:graphicFrame>
        <p:nvGraphicFramePr>
          <p:cNvPr id="22" name="Tabelle 21">
            <a:extLst>
              <a:ext uri="{FF2B5EF4-FFF2-40B4-BE49-F238E27FC236}">
                <a16:creationId xmlns:a16="http://schemas.microsoft.com/office/drawing/2014/main" id="{04052FB7-B200-4AF1-AE5F-96605B5BD79A}"/>
              </a:ext>
            </a:extLst>
          </p:cNvPr>
          <p:cNvGraphicFramePr>
            <a:graphicFrameLocks noGrp="1"/>
          </p:cNvGraphicFramePr>
          <p:nvPr>
            <p:extLst>
              <p:ext uri="{D42A27DB-BD31-4B8C-83A1-F6EECF244321}">
                <p14:modId xmlns:p14="http://schemas.microsoft.com/office/powerpoint/2010/main" val="3064314382"/>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39243091"/>
                    </a:ext>
                  </a:extLst>
                </a:gridCol>
                <a:gridCol w="6228000">
                  <a:extLst>
                    <a:ext uri="{9D8B030D-6E8A-4147-A177-3AD203B41FA5}">
                      <a16:colId xmlns:a16="http://schemas.microsoft.com/office/drawing/2014/main" val="222628087"/>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Führungskräfte und Personalabteilung</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628529"/>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Ziel dieses Tools ist es, das Wohlbefinden und die Gesundheit zu fördern und die Arbeitsbeteiligung aller Mitarbeiter zu verbessern, unabhängig von ihrer aktuellen Arbeitsfähigkeit und ihrem Gesundheitszustand. Darüber hinaus helfen die Mittel des Toolkits dabei, chronischen Gesundheitsproblemen wie Herz-Kreislauf-Erkrankungen, Typ-2-Diabetes, Muskel-Skelett-Erkrankungen, Depressionen und Lungenkrankheiten vorzubeugen.  Die Kartierung hilft dabei, Faktoren zu erkennen, die bereits dazu beitragen, dass sich die Mitarbeiter an ihrem Arbeitsplatz wohl fühlen, und was in Zukunft getan werden kann.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scope of this training tool is to support the wellbeing and health, and enhance the work participation of all employees, regardless of their current work ability and health status. In addition, the means of the Toolkit aid to prevent chronic health problems, such as cardiovascular diseases, type 2 diabetes, musculoskeletal disorders, depression, and lung diseases. The mapping aids to </a:t>
                      </a:r>
                      <a:r>
                        <a:rPr lang="en-US" sz="2000" u="none" dirty="0" err="1">
                          <a:effectLst/>
                          <a:latin typeface="+mn-lt"/>
                          <a:cs typeface="Times New Roman" panose="02020603050405020304" pitchFamily="18" charset="0"/>
                        </a:rPr>
                        <a:t>recognise</a:t>
                      </a:r>
                      <a:r>
                        <a:rPr lang="en-US" sz="2000" u="none" dirty="0">
                          <a:effectLst/>
                          <a:latin typeface="+mn-lt"/>
                          <a:cs typeface="Times New Roman" panose="02020603050405020304" pitchFamily="18" charset="0"/>
                        </a:rPr>
                        <a:t> factors that already support employees to feel well at their workplace and what can be done in the future.</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940481"/>
                  </a:ext>
                </a:extLst>
              </a:tr>
            </a:tbl>
          </a:graphicData>
        </a:graphic>
      </p:graphicFrame>
      <p:grpSp>
        <p:nvGrpSpPr>
          <p:cNvPr id="18" name="Gruppieren 17">
            <a:extLst>
              <a:ext uri="{FF2B5EF4-FFF2-40B4-BE49-F238E27FC236}">
                <a16:creationId xmlns:a16="http://schemas.microsoft.com/office/drawing/2014/main" id="{006B53E4-3C73-4624-81AA-AB8BB9E2066D}"/>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11E0FB4-4292-4F72-B1F3-6D93DD55BF8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4B34EDB-1D36-4548-8AD9-07A496BD5F25}"/>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A877837B-C5F4-4669-B77B-710AAD8CFC08}"/>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3B1B25EE-6789-4668-97D2-09A130F65C44}"/>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F8F668D4-0527-43AF-9C38-104D542001E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23AED2D0-C474-4075-A036-0F258D03195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CDA6A760-6BA2-4B41-84D7-2ABD5C702DA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C4801E36-E7FB-47F4-AE0D-EDAF7807764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08C3F1D-6BC7-467C-8F33-E3EA7E4DB33C}"/>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C0FE26D-6235-4AFF-85FE-8B0899818BA1}"/>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AC8C5D3-ED32-494D-8613-78521C23771C}"/>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668EAF2-469C-48B1-AA1B-D28BDFFFF3D4}"/>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9DBEC77E-92DD-40BE-8256-A788022E5FFA}"/>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ED7FF3F-FA54-4D40-B022-F685A5601C5B}"/>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A0823B0-E278-496C-B9D5-B3FAF6ED61C6}"/>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7A854F3-9509-443D-AB3E-8AEE4816570B}"/>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E313EC4-B978-40E6-980B-329437AA2F8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FD548CF6-AE68-4C56-B06F-2722F62B1050}"/>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2D5D8E36-3C52-432E-A953-D4620F69A85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DD904289-093C-6AA3-42BE-0BD6EA5DEF03}"/>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83219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Management – Welchen Führungsstil üben Sie aus?</a:t>
            </a:r>
          </a:p>
        </p:txBody>
      </p:sp>
      <p:graphicFrame>
        <p:nvGraphicFramePr>
          <p:cNvPr id="22" name="Tabelle 21">
            <a:extLst>
              <a:ext uri="{FF2B5EF4-FFF2-40B4-BE49-F238E27FC236}">
                <a16:creationId xmlns:a16="http://schemas.microsoft.com/office/drawing/2014/main" id="{72A42D9C-5D85-449B-BDC2-FC6CD44F86EC}"/>
              </a:ext>
            </a:extLst>
          </p:cNvPr>
          <p:cNvGraphicFramePr>
            <a:graphicFrameLocks noGrp="1"/>
          </p:cNvGraphicFramePr>
          <p:nvPr>
            <p:extLst>
              <p:ext uri="{D42A27DB-BD31-4B8C-83A1-F6EECF244321}">
                <p14:modId xmlns:p14="http://schemas.microsoft.com/office/powerpoint/2010/main" val="258585262"/>
              </p:ext>
            </p:extLst>
          </p:nvPr>
        </p:nvGraphicFramePr>
        <p:xfrm>
          <a:off x="360000" y="2700000"/>
          <a:ext cx="11520000" cy="26199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276729317"/>
                    </a:ext>
                  </a:extLst>
                </a:gridCol>
                <a:gridCol w="6228000">
                  <a:extLst>
                    <a:ext uri="{9D8B030D-6E8A-4147-A177-3AD203B41FA5}">
                      <a16:colId xmlns:a16="http://schemas.microsoft.com/office/drawing/2014/main" val="664221962"/>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Arbeitgeber*innen von Kleinst- und Kleinunternehmen.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979726"/>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noProof="0" dirty="0">
                          <a:effectLst/>
                          <a:latin typeface="+mn-lt"/>
                          <a:cs typeface="Times New Roman" panose="02020603050405020304" pitchFamily="18" charset="0"/>
                        </a:rPr>
                        <a:t>Dieses Tool ermöglicht die Identifizierung ihrer Führungseigenschaften. Führungskräfte können ihre Eignung und ihr Verhalten durch die Teilnahme am Fragebogen beurteilen, um ihre Arbeit und ihre Beziehung zu ihren Beschäftigten zu reflektieren. Im Folgenden finden Sie die Beschreibung jedes Profils und Sie werden sich mit einem oder mehreren von ihnen identifizieren - nach Daniel Golemans Theorie, nach der verschiedene Arten von Führungskräften in jeder Person koexistieren können.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cs typeface="Times New Roman" panose="02020603050405020304" pitchFamily="18" charset="0"/>
                        </a:rPr>
                        <a:t>This tool allows the identification of existing leader typologies. Managers can assess their aptitude and </a:t>
                      </a:r>
                      <a:r>
                        <a:rPr lang="en-US" sz="2000" dirty="0" err="1">
                          <a:effectLst/>
                          <a:latin typeface="+mn-lt"/>
                          <a:cs typeface="Times New Roman" panose="02020603050405020304" pitchFamily="18" charset="0"/>
                        </a:rPr>
                        <a:t>behaviour</a:t>
                      </a:r>
                      <a:r>
                        <a:rPr lang="en-US" sz="2000" dirty="0">
                          <a:effectLst/>
                          <a:latin typeface="+mn-lt"/>
                          <a:cs typeface="Times New Roman" panose="02020603050405020304" pitchFamily="18" charset="0"/>
                        </a:rPr>
                        <a:t> by taking part in the questionnaire, so that they can reflect on their work and their relationship with their employees. Below you will find the description of each profile and you will identify yourself with one or more of them, following Daniel Goleman's theory, according to which different types of leaders can coexist in each person.</a:t>
                      </a:r>
                      <a:endParaRPr lang="de-DE" sz="2000" dirty="0">
                        <a:effectLst/>
                        <a:latin typeface="+mn-lt"/>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16223"/>
                  </a:ext>
                </a:extLst>
              </a:tr>
            </a:tbl>
          </a:graphicData>
        </a:graphic>
      </p:graphicFrame>
      <p:grpSp>
        <p:nvGrpSpPr>
          <p:cNvPr id="18" name="Gruppieren 17">
            <a:extLst>
              <a:ext uri="{FF2B5EF4-FFF2-40B4-BE49-F238E27FC236}">
                <a16:creationId xmlns:a16="http://schemas.microsoft.com/office/drawing/2014/main" id="{EF941BC7-9AE3-47AC-B5CF-06FD91AD946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1A378D4-034A-46C6-800E-E07AADE687C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D54FE509-F9CE-4E2F-84C3-D79C11396DBE}"/>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3EED8F0A-32F9-4101-9A86-CF77ADFFF2D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691FCD2C-9304-484E-9F24-F1947680BDD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ED6D6D4C-EDBE-4860-A491-28F2656772E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94B75D94-29E6-4ABA-8005-EB33359DF2C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DFC639B1-BD56-49A2-829D-6039B5A2864A}"/>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8234909A-FA05-40C8-B168-EC9BC19079FA}"/>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8E465724-716E-4433-97C1-FD54CAE65DFE}"/>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93CF0FC9-1A8C-4E5E-B164-9625837E822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DF58A93B-62AC-4000-B177-64B6BDE113D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F320D6E-88B4-4FF6-82F0-33AA84E0D5EA}"/>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B36A5BC-6B25-44C4-B1B9-41022C46D01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70502C8-A85C-41AF-BC1D-C1EF623BC3E4}"/>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F9854163-F3FB-4A32-B800-2A83E7D151B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845DB52-F6A2-452C-967F-7E4C0E82FDA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2F8EE42-6EB9-466C-81DE-6AA9FFE7322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6C78FF69-3B20-47CE-9C52-E0EB2E41890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01008F4-05A8-4DD1-BEF6-046E0271C58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EC4096FB-D192-B019-9D79-7415E7CE4AA6}"/>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353901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Unterstützung bei der Rückkehr an den Arbeitsplatz</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172886128"/>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89170144"/>
                    </a:ext>
                  </a:extLst>
                </a:gridCol>
                <a:gridCol w="6228000">
                  <a:extLst>
                    <a:ext uri="{9D8B030D-6E8A-4147-A177-3AD203B41FA5}">
                      <a16:colId xmlns:a16="http://schemas.microsoft.com/office/drawing/2014/main" val="3950988616"/>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0" marR="0"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Angestellte, Unternehmer und Geschäftsführer</a:t>
                      </a:r>
                    </a:p>
                  </a:txBody>
                  <a:tcPr marL="0" marR="0"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6077967"/>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Dieses Instrument ermöglicht es den Benutzern, je nach ihrer Position im Unternehmen, die Bedeutung des Prozesses der Rückkehr an den Arbeitsplatz nach einem Gesundheitsproblem oder einer Verletzung zu verstehen. Dieses Tool trägt dazu bei, dass sich der Prozess der Rückkehr an den Arbeitsplatz nicht weiter verzögert. Das Tool bietet einen Leitfaden für die Rückkehr an den Arbeitsplatz und Fragebögen für jedes Profil, um die Kenntnisse zu bewerten und festzustellen, an welchem Punkt des Prozesses sie nicht oder nicht ausreichend aufgepasst haben, damit sie sich an die Bedürfnisse anpassen können.</a:t>
                      </a:r>
                    </a:p>
                    <a:p>
                      <a:pPr>
                        <a:lnSpc>
                          <a:spcPct val="107000"/>
                        </a:lnSpc>
                        <a:spcAft>
                          <a:spcPts val="800"/>
                        </a:spcAft>
                      </a:pPr>
                      <a:endParaRPr lang="de-DE" sz="2000" u="none" noProof="0" dirty="0">
                        <a:effectLst/>
                        <a:latin typeface="+mn-lt"/>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the users, based on their position in the enterprise, to understand the very meaning of the return to work process after a health problem or injury. This document helps reducing the time of further delaying of return to work process. The document offers a return to work guide and questionnaires for each profile to assess their knowledge and at which point in the process they did not pay any or enough attention, so they can adapt to the needs.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18041"/>
                  </a:ext>
                </a:extLst>
              </a:tr>
            </a:tbl>
          </a:graphicData>
        </a:graphic>
      </p:graphicFrame>
      <p:grpSp>
        <p:nvGrpSpPr>
          <p:cNvPr id="18" name="Gruppieren 17">
            <a:extLst>
              <a:ext uri="{FF2B5EF4-FFF2-40B4-BE49-F238E27FC236}">
                <a16:creationId xmlns:a16="http://schemas.microsoft.com/office/drawing/2014/main" id="{F70A6BD9-D833-4356-BC5B-D28283150909}"/>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D922A4A-88D2-484D-BE74-B2E68D5F107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F0C13D7B-9B1A-415C-9426-9F26201C95D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CCA915D-D3CC-432F-94DB-3905CFC01EEC}"/>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22" name="Rechteck 21">
              <a:extLst>
                <a:ext uri="{FF2B5EF4-FFF2-40B4-BE49-F238E27FC236}">
                  <a16:creationId xmlns:a16="http://schemas.microsoft.com/office/drawing/2014/main" id="{EAA74B18-AADB-45CF-8353-0063D4A407A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73B53305-E899-4B3C-925E-47235228810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9CDAA93D-29E0-4078-884D-4E758F1B551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4D57FF3E-CB89-4150-9A30-B3A95F65FC2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740E252B-220B-4339-A704-081183DF368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9A9FFC51-A940-41DB-9A45-4D350BC3685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39A80162-6C1D-4CA7-906E-338591DC988C}"/>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C681C7A4-EEE1-427D-86DD-D6C75C14300F}"/>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9BA89B37-12F8-42DE-BCD7-6A77348C0D31}"/>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89ED655-825B-4870-B858-B8DAED41F3FC}"/>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FD34A54-A122-4C31-A59A-6686577C3465}"/>
                </a:ext>
              </a:extLst>
            </p:cNvPr>
            <p:cNvSpPr/>
            <p:nvPr/>
          </p:nvSpPr>
          <p:spPr>
            <a:xfrm>
              <a:off x="9792000" y="1476000"/>
              <a:ext cx="900000" cy="252000"/>
            </a:xfrm>
            <a:prstGeom prst="roundRect">
              <a:avLst>
                <a:gd name="adj"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F38EF5C-7C1A-4DC8-98CF-8C2D011DEA89}"/>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6F1A979E-0730-4C6D-8F66-1BF3F6BD8A9E}"/>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316C1AD6-8436-4EA1-82BD-3A2842018A2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4A8B6C7-0932-4DFF-98D4-98AC03BCBCD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EBBD9C3B-C852-4FBA-B9C2-5FBFE5EEAAE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F617B51A-5846-76F6-43FE-7FC35045239C}"/>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48578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Arbeitsplatzbeleuchtung</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761099046"/>
              </p:ext>
            </p:extLst>
          </p:nvPr>
        </p:nvGraphicFramePr>
        <p:xfrm>
          <a:off x="360000" y="2700000"/>
          <a:ext cx="11520000" cy="322386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503424959"/>
                    </a:ext>
                  </a:extLst>
                </a:gridCol>
                <a:gridCol w="6228000">
                  <a:extLst>
                    <a:ext uri="{9D8B030D-6E8A-4147-A177-3AD203B41FA5}">
                      <a16:colId xmlns:a16="http://schemas.microsoft.com/office/drawing/2014/main" val="562427105"/>
                    </a:ext>
                  </a:extLst>
                </a:gridCol>
              </a:tblGrid>
              <a:tr h="504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Beschäftigte und Führungskräfte von Klein- und Kleinstunternehmen, Unternehmer*innen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8508430"/>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Dieses Tool ermöglicht es Kleinstunternehmen, Kleinunternehmen und potenziellen Unternehmer*innen zu verstehen, wie Beleuchtungsanlagen an Arbeitsplätzen konditioniert werden sollten, damit sie die korrekte Leistung der Beschäftigten ermöglichen, ohne die Gesundheit zu schädigen. Diese Aspekte werden manchmal übersehen, da oft spezifische Kenntnisse erforderlich sind. Dieses Dokument bietet einen Leitfaden und Fragebögen, um die Lichtverhältnisse zu „verstehen“ und anzupassen und um einen Arbeitsbereich zu schaffen, der an die Bedürfnisse der Beschäftigten angepasst ist.</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micro-enterprises, small business and potential entrepreneurs to understand how lighting installations in workplaces should be conditioned, so that they allow the correct performance of the workers without damaging their visual health. These types of aspects are sometimes overlooked, as specific knowledge is often required. This document offers a guide and questionnaires to understand and adapt lighting conditions to achieve a workspace adapted to the needs of your workers.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8784399"/>
                  </a:ext>
                </a:extLst>
              </a:tr>
            </a:tbl>
          </a:graphicData>
        </a:graphic>
      </p:graphicFrame>
      <p:grpSp>
        <p:nvGrpSpPr>
          <p:cNvPr id="18" name="Gruppieren 17">
            <a:extLst>
              <a:ext uri="{FF2B5EF4-FFF2-40B4-BE49-F238E27FC236}">
                <a16:creationId xmlns:a16="http://schemas.microsoft.com/office/drawing/2014/main" id="{A0BA8825-F949-4B1D-8A9D-66697A995DC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0583CE71-E5D2-4457-AD2B-F46F6F9E64A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1BC06C76-A886-41F9-8A4A-0A7DD9AE1BF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239EF399-160D-4B6D-856E-6A82577B7989}"/>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ACA45D16-F7F1-4D03-AD27-083E6939458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62BB2C86-399C-42D4-B37A-F0CCF4B2E0F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55BAB87F-D6BE-48AD-9672-5E0A3B52C1A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E490E3D1-30A2-42C6-BC7A-5454B312563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E8D8DCE-6BA8-4488-A299-B4D54E3D4BA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76EAE2C7-6204-4F30-8903-B25A3250620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8AEAE18A-09F8-42FB-A3AC-30656F487973}"/>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C03C168-C204-462D-906E-5B2691397392}"/>
                </a:ext>
              </a:extLst>
            </p:cNvPr>
            <p:cNvSpPr/>
            <p:nvPr/>
          </p:nvSpPr>
          <p:spPr>
            <a:xfrm>
              <a:off x="8890898" y="1476000"/>
              <a:ext cx="900000" cy="252000"/>
            </a:xfrm>
            <a:prstGeom prst="roundRect">
              <a:avLst>
                <a:gd name="adj"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2854C92-234C-492E-BE99-AE29A1E85870}"/>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B633E07-2B39-42D6-AE84-948BEB610CBC}"/>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410544C-47CE-46D1-8817-EA94336CB9F6}"/>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93268A1-09A0-405C-9D9A-F62C5F960E8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5C90BE79-3C4D-43E4-90D9-CA96B2C5AE34}"/>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6BBD1F48-6207-47AE-AE3B-44C6B23D957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55A3CE0A-D5C0-4DE1-B8EC-56E62C4630CB}"/>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FC0E64F-7667-40D4-9138-8709C6B9365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23703B23-5BEA-C52A-659C-1D6099EFCA9F}"/>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132065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Vorbeugung von Risiken am Arbeitsplatz</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2145654021"/>
              </p:ext>
            </p:extLst>
          </p:nvPr>
        </p:nvGraphicFramePr>
        <p:xfrm>
          <a:off x="360000" y="2700000"/>
          <a:ext cx="11520000" cy="3338695"/>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664222493"/>
                    </a:ext>
                  </a:extLst>
                </a:gridCol>
                <a:gridCol w="6228000">
                  <a:extLst>
                    <a:ext uri="{9D8B030D-6E8A-4147-A177-3AD203B41FA5}">
                      <a16:colId xmlns:a16="http://schemas.microsoft.com/office/drawing/2014/main" val="1646554019"/>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0" marR="0"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Führungskräfte und junge Beschäftigte</a:t>
                      </a:r>
                    </a:p>
                  </a:txBody>
                  <a:tcPr marL="0" marR="0"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037647"/>
                  </a:ext>
                </a:extLst>
              </a:tr>
              <a:tr h="0">
                <a:tc gridSpan="4">
                  <a:txBody>
                    <a:bodyPr/>
                    <a:lstStyle/>
                    <a:p>
                      <a:pPr>
                        <a:lnSpc>
                          <a:spcPct val="107000"/>
                        </a:lnSpc>
                        <a:spcAft>
                          <a:spcPts val="800"/>
                        </a:spcAft>
                      </a:pP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Beschreibung:</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u="none" noProof="0" dirty="0">
                          <a:effectLst/>
                          <a:latin typeface="+mn-lt"/>
                          <a:cs typeface="Times New Roman" panose="02020603050405020304" pitchFamily="18" charset="0"/>
                        </a:rPr>
                        <a:t>Dieses Tool ist sehr nützlich für junge Beschäftigte, um sich der Arbeitsrisiken bewusst zu werden, die am Arbeitsplatz auftreten können und um zu wissen, wie sie diese vermeiden können. Die Arbeitsumgebung kann Sicherheitsrisiken für die Beschäftigten verursachen z.B. durch Leitern, Computer oder andere IT-Geräte. In diesen Fällen ist die Einstellung des Arbeitnehmer*in von grundlegender Bedeutung. Um Risiken zu vermeiden, sollte er oder sie die Ausrüstung und Arbeitsmittel immer richtig verwenden und einen Vorgesetzten informieren, wenn Risiken bestehen.  Mit den folgenden Richtlinien erhalten junge Beschäftigte und ihre Führungskräfte Empfehlungen zur Sicherheit im Büro und zu den Präventionsmaßnahmen, die sie ergreifen können, um Risiken und Gefahren zu vermeiden und angemessene Arbeitsregelungen für die Beschäftigten zu gewährleisten.</a:t>
                      </a:r>
                    </a:p>
                  </a:txBody>
                  <a:tcPr marL="0" marR="0"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is useful for young employees to be aware of </a:t>
                      </a:r>
                      <a:r>
                        <a:rPr lang="en-US" sz="2000" u="none" dirty="0" err="1">
                          <a:effectLst/>
                          <a:latin typeface="+mn-lt"/>
                          <a:cs typeface="Times New Roman" panose="02020603050405020304" pitchFamily="18" charset="0"/>
                        </a:rPr>
                        <a:t>labour</a:t>
                      </a:r>
                      <a:r>
                        <a:rPr lang="en-US" sz="2000" u="none" dirty="0">
                          <a:effectLst/>
                          <a:latin typeface="+mn-lt"/>
                          <a:cs typeface="Times New Roman" panose="02020603050405020304" pitchFamily="18" charset="0"/>
                        </a:rPr>
                        <a:t> risks that can occur at the workplace and to know how to prevent them. The working environment can cause safety hazards for workers, represented by ladders, computers or other IT equipment. In these cases, the attitude of the worker is fundamental, in fact, in order to prevent risks, he or she should always use the equipment and working tools correctly and inform a superior if there are risks. With the following guidelines, young workers and their managers will receive recommendations concerning safety in the office, the preventive measures they can follow to avoid risks and hazards, and to ensure appropriate working arrangements for the worker.</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579778"/>
                  </a:ext>
                </a:extLst>
              </a:tr>
            </a:tbl>
          </a:graphicData>
        </a:graphic>
      </p:graphicFrame>
      <p:grpSp>
        <p:nvGrpSpPr>
          <p:cNvPr id="18" name="Gruppieren 17">
            <a:extLst>
              <a:ext uri="{FF2B5EF4-FFF2-40B4-BE49-F238E27FC236}">
                <a16:creationId xmlns:a16="http://schemas.microsoft.com/office/drawing/2014/main" id="{A382E86B-2561-4AE7-954A-724304BBA48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CBB04BE-79DE-4DCE-A143-C9D78A06F3D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033E5BA-5BE0-434D-965A-24D41DDBFCB7}"/>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49685B72-C1C2-46BF-8AB4-51518D639ADF}"/>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22" name="Rechteck 21">
              <a:extLst>
                <a:ext uri="{FF2B5EF4-FFF2-40B4-BE49-F238E27FC236}">
                  <a16:creationId xmlns:a16="http://schemas.microsoft.com/office/drawing/2014/main" id="{4B8DA85A-A1EC-4342-9311-6A0918C4A4E1}"/>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CDF7AB7A-FC4B-492D-BA16-8D10868319B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A549A2A7-1F62-46F8-8BD5-EA94C5C352B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EA7A68BB-8BA8-4EA7-893E-9E7153F64C46}"/>
                </a:ext>
              </a:extLst>
            </p:cNvPr>
            <p:cNvSpPr/>
            <p:nvPr/>
          </p:nvSpPr>
          <p:spPr>
            <a:xfrm>
              <a:off x="9792000" y="720000"/>
              <a:ext cx="900000" cy="252000"/>
            </a:xfrm>
            <a:prstGeom prst="roundRect">
              <a:avLst>
                <a:gd name="adj" fmla="val 50000"/>
              </a:avLst>
            </a:prstGeom>
            <a:solidFill>
              <a:srgbClr val="FFA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37ABBB3-BAFE-4EFB-AE68-F09361F3A9D6}"/>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3124B1E9-5646-4555-A0DA-39C335D1D09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765E7DCF-3FA7-4CC5-9DE1-5DE831D1CDA1}"/>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E178A31-9E1E-4D60-AC1D-EA014561AAB4}"/>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244D98C8-8B08-49B5-A3C1-531CDE2CBD0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59AB25B-B577-4506-BE21-49343265E52A}"/>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73DBAE3-9A0B-4809-A6C3-FAB5BAD068FF}"/>
                </a:ext>
              </a:extLst>
            </p:cNvPr>
            <p:cNvSpPr/>
            <p:nvPr/>
          </p:nvSpPr>
          <p:spPr>
            <a:xfrm>
              <a:off x="9792000" y="1476000"/>
              <a:ext cx="900000" cy="252000"/>
            </a:xfrm>
            <a:prstGeom prst="roundRect">
              <a:avLst>
                <a:gd name="adj"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B0C9634-0C1E-4879-8B50-32854646BED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6B4CF47-20B5-4CED-8AA3-02468F7A32E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EE5EEE0-C991-47FF-8C86-6192F0D236E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807DDF2-BB12-4513-A955-59A1341D5D12}"/>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A621E191-7D2E-4310-A1B7-519287B8A84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C05CA54B-EC8E-1630-F45F-8CB9602E13B5}"/>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48293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Work-Life-Blending und Arbeitsüberlastung</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3978803948"/>
              </p:ext>
            </p:extLst>
          </p:nvPr>
        </p:nvGraphicFramePr>
        <p:xfrm>
          <a:off x="360000" y="2700000"/>
          <a:ext cx="11520000" cy="369994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677900245"/>
                    </a:ext>
                  </a:extLst>
                </a:gridCol>
                <a:gridCol w="6228000">
                  <a:extLst>
                    <a:ext uri="{9D8B030D-6E8A-4147-A177-3AD203B41FA5}">
                      <a16:colId xmlns:a16="http://schemas.microsoft.com/office/drawing/2014/main" val="3254780131"/>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Geschäftsführende, Führungskräfte und Mitarbeitende</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9688249"/>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Die Digitalisierung ermöglicht den Zugang zu Daten und Medien von fast überall. Das bedeutet, dass die strikte Trennung von Arbeit und Privatleben mehr und mehr verschwindet. Work-Life-Blending ist das Gebot der Stunde. Mitarbeiter können auch am Wochenende für Kunden da sein. Sie können nicht nur einen Teil der Arbeit im Home Office erledigen, sondern als Ausgleich auch private Angelegenheiten während der Arbeitszeit erledigen. Klingt vielversprechend, aber nicht jeder Arbeitnehmer oder Arbeitgeber ist davon überzeugt. Welche Bedeutung Work-Life-Blending in der Arbeitswelt hat und welche Vor- und Nachteile damit verbunden sind, erfahren Sie in diesem Training.</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Digitalisation enables access to data and media from almost everywhere. This means that the strict separation of work and private life is disappearing more and more. Work-life blending is the name of the game. Employees can also be available for clients at the weekend. They can not only do part of the work in the home office, but also sort out private matters during working hours as compensation. Sounds promising, but not every employee or employer is convinced. What significance work-life blending has in the world of work and what advantages and disadvantages are associated you will learn in this training.</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674137"/>
                  </a:ext>
                </a:extLst>
              </a:tr>
            </a:tbl>
          </a:graphicData>
        </a:graphic>
      </p:graphicFrame>
      <p:grpSp>
        <p:nvGrpSpPr>
          <p:cNvPr id="18" name="Gruppieren 17">
            <a:extLst>
              <a:ext uri="{FF2B5EF4-FFF2-40B4-BE49-F238E27FC236}">
                <a16:creationId xmlns:a16="http://schemas.microsoft.com/office/drawing/2014/main" id="{4A024227-7805-4555-868A-4122FE5E866F}"/>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95D8053-BE1C-4F50-8F7F-CB0C1A88A6F3}"/>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0FA42B0-EE5E-4720-BEC7-9BD3F939ED23}"/>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8C02D38C-FD9F-4781-8C90-286A0D87DB39}"/>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71127214-024B-4B22-A445-7D5DEEABF379}"/>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5A466234-7DBD-48D2-AEF3-F658AFEC4C26}"/>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228C0451-B8FC-4714-A553-2BFDFBE4C5C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336DFEDF-C8E2-48E1-8F91-25FE7E5D0D97}"/>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55DC227-6F3D-4C37-AD1B-E90B77727ABB}"/>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2D27BE-B3C1-4CB8-BD58-67E0F2122835}"/>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5DDFB29-34E6-4270-BA08-70945680851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73185E9-2B66-44FC-A2D4-843FE5C46A29}"/>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1CF8BBA3-5B6A-444E-B23E-0CCF14EE92D2}"/>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9758FB6-34FB-40C0-AF0D-7F098FFB88D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85D4AC3-0209-457A-B1F8-4345DB09C74F}"/>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3E79E1A-6A56-4E9B-A190-CDB5AA275A68}"/>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50E5D34-2278-4437-8028-C93580328E53}"/>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3B3EF27-E145-4D87-8E0D-C27CA13A9D14}"/>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ED578480-EC9A-48FB-B085-D0FDAF7C5EC4}"/>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42C8281-2E56-4F3F-BD71-E689A020C719}"/>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881D3E34-545B-AC4C-6A42-AEF8FFD310B5}"/>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36735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216000" y="1872000"/>
            <a:ext cx="11844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Beurteilung der motorischen und sensorischen Fähigkeiten des Mitarbeiters und der Zugänglichkeit des Arbeitsplatzes</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596110568"/>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598913174"/>
                    </a:ext>
                  </a:extLst>
                </a:gridCol>
                <a:gridCol w="6228000">
                  <a:extLst>
                    <a:ext uri="{9D8B030D-6E8A-4147-A177-3AD203B41FA5}">
                      <a16:colId xmlns:a16="http://schemas.microsoft.com/office/drawing/2014/main" val="3698270535"/>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Unternehmer*innen und Personalabteilung</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103774"/>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Das Tool ist eine Maßnahme zur Bewertung der Arbeitsfähigkeit einer Person, sowohl für Personen, die derzeit arbeiten, als auch für solche, die eine Rückkehr an den Arbeitsplatz planen. Es könnte von den Mitgliedern des HR-Teams verwendet werden, um besondere Bedürfnisse des künftigen Mitarbeiters zu ermitteln oder um die Entscheidungsfindung in Bezug auf Anpassungen am Arbeitsplatz zu unterstützen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is a measure designed to assess the individual’s ability to work, both for people actually in work and those who plan to return to work. It could be used by the HR team members to identify special needs of the prospective employee or to support decision-making with regard to workplace adaptations.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41290"/>
                  </a:ext>
                </a:extLst>
              </a:tr>
            </a:tbl>
          </a:graphicData>
        </a:graphic>
      </p:graphicFrame>
      <p:grpSp>
        <p:nvGrpSpPr>
          <p:cNvPr id="18" name="Gruppieren 17">
            <a:extLst>
              <a:ext uri="{FF2B5EF4-FFF2-40B4-BE49-F238E27FC236}">
                <a16:creationId xmlns:a16="http://schemas.microsoft.com/office/drawing/2014/main" id="{0BCC69BE-3A93-4CA7-B685-2B613B31D1A5}"/>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B0A8059-5F28-4CAF-AF59-EA5A8D5AC3E8}"/>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938174C-0A64-4428-899C-91EFD97E48A9}"/>
                </a:ext>
              </a:extLst>
            </p:cNvPr>
            <p:cNvSpPr/>
            <p:nvPr/>
          </p:nvSpPr>
          <p:spPr>
            <a:xfrm>
              <a:off x="8892000" y="720000"/>
              <a:ext cx="900000" cy="252000"/>
            </a:xfrm>
            <a:prstGeom prst="roundRect">
              <a:avLst>
                <a:gd name="adj" fmla="val 50000"/>
              </a:avLst>
            </a:prstGeom>
            <a:solidFill>
              <a:srgbClr val="FFA7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BC954BE-2999-4D13-85A0-567A91215E3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4747911F-13BB-4636-800F-E27909D07F9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2EEEDA2B-7F55-4A33-B968-48D36E67826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84A8BEC1-0F42-455E-A2E9-8FB69ADFF60B}"/>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3477654D-EF19-4328-A294-B9CE0B40148F}"/>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58EA96E-325A-4826-99AF-B68A10ED67D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BC21253-0271-482B-AD90-D92F7FA6DD89}"/>
                </a:ext>
              </a:extLst>
            </p:cNvPr>
            <p:cNvSpPr/>
            <p:nvPr/>
          </p:nvSpPr>
          <p:spPr>
            <a:xfrm>
              <a:off x="8891633" y="972000"/>
              <a:ext cx="900000" cy="252000"/>
            </a:xfrm>
            <a:prstGeom prst="roundRect">
              <a:avLst>
                <a:gd name="adj" fmla="val 50000"/>
              </a:avLst>
            </a:prstGeom>
            <a:solidFill>
              <a:srgbClr val="FF06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4AC5C89E-98C4-4A5F-82C7-A583CC919DF7}"/>
                </a:ext>
              </a:extLst>
            </p:cNvPr>
            <p:cNvSpPr/>
            <p:nvPr/>
          </p:nvSpPr>
          <p:spPr>
            <a:xfrm>
              <a:off x="8890898" y="1224000"/>
              <a:ext cx="900000" cy="252000"/>
            </a:xfrm>
            <a:prstGeom prst="roundRect">
              <a:avLst>
                <a:gd name="adj" fmla="val 50000"/>
              </a:avLst>
            </a:prstGeom>
            <a:solidFill>
              <a:srgbClr val="A3D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C06E888-11DB-4B1C-9AB6-71AA2A9EDC4B}"/>
                </a:ext>
              </a:extLst>
            </p:cNvPr>
            <p:cNvSpPr/>
            <p:nvPr/>
          </p:nvSpPr>
          <p:spPr>
            <a:xfrm>
              <a:off x="8890898" y="1476000"/>
              <a:ext cx="900000" cy="252000"/>
            </a:xfrm>
            <a:prstGeom prst="roundRect">
              <a:avLst>
                <a:gd name="adj"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AA22FA2-F04C-4BA0-A80E-9CF3F150B9F0}"/>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0339718-61F7-4FA3-B666-D9D557E5A6F5}"/>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F610870F-0638-40D5-930B-54C3363C4603}"/>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BF3ACF1-3806-4CFA-B814-2B1247C24780}"/>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09EF9388-CA17-4FB4-B5F5-806DBFA4C5A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5CE621D8-1ACC-4461-B95C-C1FABB3AFBD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0FBF2B5-2B41-47BA-BEF2-A7614BC3900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222586D-E1DE-4DA5-AFE2-36D3C159C2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4D77D5EB-D625-C311-F735-8013213C5434}"/>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46844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24000" y="1872000"/>
            <a:ext cx="11592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Lernerfolge sicherstellen - Neues Wissen im Arbeitsalltag anwenden</a:t>
            </a:r>
          </a:p>
        </p:txBody>
      </p:sp>
      <p:graphicFrame>
        <p:nvGraphicFramePr>
          <p:cNvPr id="22" name="Tabelle 21">
            <a:extLst>
              <a:ext uri="{FF2B5EF4-FFF2-40B4-BE49-F238E27FC236}">
                <a16:creationId xmlns:a16="http://schemas.microsoft.com/office/drawing/2014/main" id="{1455DECD-55B5-402F-8EF1-4EB65524B2F3}"/>
              </a:ext>
            </a:extLst>
          </p:cNvPr>
          <p:cNvGraphicFramePr>
            <a:graphicFrameLocks noGrp="1"/>
          </p:cNvGraphicFramePr>
          <p:nvPr>
            <p:extLst>
              <p:ext uri="{D42A27DB-BD31-4B8C-83A1-F6EECF244321}">
                <p14:modId xmlns:p14="http://schemas.microsoft.com/office/powerpoint/2010/main" val="473080177"/>
              </p:ext>
            </p:extLst>
          </p:nvPr>
        </p:nvGraphicFramePr>
        <p:xfrm>
          <a:off x="360000" y="2700000"/>
          <a:ext cx="11520000" cy="289773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4211918570"/>
                    </a:ext>
                  </a:extLst>
                </a:gridCol>
                <a:gridCol w="6228000">
                  <a:extLst>
                    <a:ext uri="{9D8B030D-6E8A-4147-A177-3AD203B41FA5}">
                      <a16:colId xmlns:a16="http://schemas.microsoft.com/office/drawing/2014/main" val="2141802280"/>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Führungskräfte, Inhaber*innen und Geschäftsführer*innen, Mitarbeitende </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9248469"/>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Kontinuierliche Weiterbildung ist wichtig, um Mitarbeitende und Verantwortliche aus dem Management auf dem neuesten Stand zu halten und Fähigkeiten weiterzuentwickeln. Gerade bei Seminaren und Workshops ist es notwendig, den Seminarbesuch gut vorzubereiten und das Gelernte auf den Arbeitsalltag zu übertragen und anzuwenden. Das ganze Unternehmen oder bestimmte Abteilungen und deren Mitarbeitende können davon profitieren, wenn einer der Mitarbeitenden etwas Neues lernt.</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Continuous training is important to keep employees and managers up to date and to develop skills. Especially in seminars and workshops, it is necessary to prepare the seminar visit well and to transfer and apply what you have learned to everyday work. The entire company or certain departments and their employees can benefit if one of the employees learns something new.</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3758906"/>
                  </a:ext>
                </a:extLst>
              </a:tr>
            </a:tbl>
          </a:graphicData>
        </a:graphic>
      </p:graphicFrame>
      <p:grpSp>
        <p:nvGrpSpPr>
          <p:cNvPr id="18" name="Gruppieren 17">
            <a:extLst>
              <a:ext uri="{FF2B5EF4-FFF2-40B4-BE49-F238E27FC236}">
                <a16:creationId xmlns:a16="http://schemas.microsoft.com/office/drawing/2014/main" id="{54C3CAA7-3B30-4C84-840C-A58EE73F7AB6}"/>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4E85261-6E3D-4800-B07C-BCC00C4160C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26A2B5FC-DBBC-4A7F-BA51-3CF3ABF4610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34226B4-4FF2-4401-A499-557FE39C6CD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2D57840B-D802-4E58-9EB4-E9CAF1E7228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6BE9B3B5-C220-47CD-A4AA-C594898C23E4}"/>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E052DE12-34BE-4631-AAB8-066772958AC4}"/>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2AB05F28-ADF0-40A1-B962-92F91094DCE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C04A30B1-82D0-49F6-9F01-9A85197A6C53}"/>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13FAF47F-236A-4CEA-ADC9-FCB598E8813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96F587B3-28B2-4681-9AAB-C995F8328605}"/>
                </a:ext>
              </a:extLst>
            </p:cNvPr>
            <p:cNvSpPr/>
            <p:nvPr/>
          </p:nvSpPr>
          <p:spPr>
            <a:xfrm>
              <a:off x="8890898"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8AA050D8-F740-403D-83D0-7E9E89E9C0D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4338B5C-81FE-4B9D-9D95-A339B037C3B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A0D759E-2A14-4AF6-B8A8-670532450FE5}"/>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4D17E3B9-80C2-4817-A272-D6BED6DBB1A4}"/>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D772496-663C-4B8C-AC96-618CFA43317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B4BCEF8-D866-46D1-B265-0D13036B18CB}"/>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8A4856A-0D14-4554-BBBE-C8EE2F6CED4F}"/>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1E4A0FE-545D-4A03-85CF-060795C58BD8}"/>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A2BE9EA-91AE-437B-8052-42D3F11CA8B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14AC4EBB-382D-2F9E-EA5A-FD89B4191AED}"/>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41969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Schnelltest Digitalisierung</a:t>
            </a:r>
          </a:p>
        </p:txBody>
      </p:sp>
      <p:graphicFrame>
        <p:nvGraphicFramePr>
          <p:cNvPr id="22" name="Tabelle 21">
            <a:extLst>
              <a:ext uri="{FF2B5EF4-FFF2-40B4-BE49-F238E27FC236}">
                <a16:creationId xmlns:a16="http://schemas.microsoft.com/office/drawing/2014/main" id="{72A42D9C-5D85-449B-BDC2-FC6CD44F86EC}"/>
              </a:ext>
            </a:extLst>
          </p:cNvPr>
          <p:cNvGraphicFramePr>
            <a:graphicFrameLocks noGrp="1"/>
          </p:cNvGraphicFramePr>
          <p:nvPr>
            <p:extLst>
              <p:ext uri="{D42A27DB-BD31-4B8C-83A1-F6EECF244321}">
                <p14:modId xmlns:p14="http://schemas.microsoft.com/office/powerpoint/2010/main" val="3215915841"/>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427684453"/>
                    </a:ext>
                  </a:extLst>
                </a:gridCol>
                <a:gridCol w="6228000">
                  <a:extLst>
                    <a:ext uri="{9D8B030D-6E8A-4147-A177-3AD203B41FA5}">
                      <a16:colId xmlns:a16="http://schemas.microsoft.com/office/drawing/2014/main" val="691055182"/>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Excel + 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Geschäftsführer*innen und Mitarbeitende</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949617"/>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Messen Sie Ihren digitalen Reifegrad in nur wenigen Minuten. Die digitale Transformation gelingt nur vollständig - oder gar nicht. Die digitale Transformation erfordert enorme Veränderungen - das ist mittlerweile jedem Unternehmen klar. Doch mit technologischen Lösungen allein ist es nicht getan. Die Digitalisierung betrifft alle Bereiche Ihres Unternehmens - von der Strategie über die Kundenbeziehungen bis hin zur Unternehmenskultur. Das Ziel dieses Instruments ist es, Ihnen eine Bewertung Ihres digitalen Transformationsprozesses zu geben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Measure your digital maturity in just a few minutes. Digital transformation only succeeds completely - or not at all. Digital transformation requires enormous changes - that is clear to every company by now. But technological solutions alone are not enough. Digitalisation affects all areas of your company - from strategy to customer relations to corporate culture. The aim of this instrument is to give you an evaluation of your digital transformation process.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042601"/>
                  </a:ext>
                </a:extLst>
              </a:tr>
            </a:tbl>
          </a:graphicData>
        </a:graphic>
      </p:graphicFrame>
      <p:grpSp>
        <p:nvGrpSpPr>
          <p:cNvPr id="18" name="Gruppieren 17">
            <a:extLst>
              <a:ext uri="{FF2B5EF4-FFF2-40B4-BE49-F238E27FC236}">
                <a16:creationId xmlns:a16="http://schemas.microsoft.com/office/drawing/2014/main" id="{736429F7-486D-4A5C-BDD0-371B2DBE23D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3EC03BD-2053-448A-B645-9818FC414336}"/>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5EB972E-D9F9-48BD-BF6D-D84DC8CAF84C}"/>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8D54A9CE-AEC9-44C1-8CD7-EC20A8A6B16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8AF9626A-6B25-4FC4-B337-3C5626F601B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77E65AA4-18ED-46B5-BDDA-E6E7D9C21578}"/>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2719067D-3278-4FD9-8FA0-F2460230E38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BF5A09BE-38C1-4030-AD5E-1DA0798EA70D}"/>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0F1D1ABB-A44E-46F0-9D00-3EBEAE351BAD}"/>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6EF029B2-1B4C-48C9-87A4-1AB0B4D46CA0}"/>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C514F40-1B38-4D42-B687-AE9737BF247A}"/>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1D656026-CC4A-459A-9274-A4FE72E5FE4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046EB1F-CAE2-460C-96E7-82D94F65DD1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CCBB030-5805-439C-8FB9-DB13592441B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BB7005C-B7DD-4357-807F-6E289EA23E4A}"/>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90FE0DC-1D84-4E92-B4BD-5DA5AE3C228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B0FE4BD-6A4A-4AFC-8E71-42E19003D67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857E7292-C1BE-43CC-A67A-C9E75118B8F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842439E8-E5C1-4A74-BC9A-98EEBED16BC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C03BF75-F445-47B6-818E-E7C79CCDC30E}"/>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9" name="CuadroTexto 11">
            <a:extLst>
              <a:ext uri="{FF2B5EF4-FFF2-40B4-BE49-F238E27FC236}">
                <a16:creationId xmlns:a16="http://schemas.microsoft.com/office/drawing/2014/main" id="{DF2C6A7B-60AE-4ADF-49EB-7BD8DB00E23B}"/>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19173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Kompetenztest </a:t>
            </a:r>
          </a:p>
        </p:txBody>
      </p:sp>
      <p:graphicFrame>
        <p:nvGraphicFramePr>
          <p:cNvPr id="22" name="Tabelle 21">
            <a:extLst>
              <a:ext uri="{FF2B5EF4-FFF2-40B4-BE49-F238E27FC236}">
                <a16:creationId xmlns:a16="http://schemas.microsoft.com/office/drawing/2014/main" id="{667B2590-AB77-48C2-9800-2AF1DCDF9B57}"/>
              </a:ext>
            </a:extLst>
          </p:cNvPr>
          <p:cNvGraphicFramePr>
            <a:graphicFrameLocks noGrp="1"/>
          </p:cNvGraphicFramePr>
          <p:nvPr>
            <p:extLst>
              <p:ext uri="{D42A27DB-BD31-4B8C-83A1-F6EECF244321}">
                <p14:modId xmlns:p14="http://schemas.microsoft.com/office/powerpoint/2010/main" val="3763492088"/>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3481664639"/>
                    </a:ext>
                  </a:extLst>
                </a:gridCol>
                <a:gridCol w="6228000">
                  <a:extLst>
                    <a:ext uri="{9D8B030D-6E8A-4147-A177-3AD203B41FA5}">
                      <a16:colId xmlns:a16="http://schemas.microsoft.com/office/drawing/2014/main" val="1105202276"/>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Geschäftsführende, Führungskräfte und Mitarbeitende</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082630"/>
                  </a:ext>
                </a:extLst>
              </a:tr>
              <a:tr h="237555">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Bei der Planung und Gestaltung der eigenen Karriere stehen Vorlieben und Interessen im Vordergrund. Grundlegende Fragen sind "Was gefällt mir?" oder auch "Was will ich machen?". Ein Faktor sollte dabei nicht vernachlässigt werden: "Was kann ich gut?" Ein Kompetenztest gibt Ihnen Antworten auf genau diese Frage. Das Feld möglicher Fähigkeiten und Stärken ist breit, der Kompetenztest kann Ihnen zeigen, in welchem Bereich Sie besonders gut sind und damit erfolgreich sein können. Das Tool erklärt, was in einem Kompetenztest abgebildet wird, warum jeder einen solchen Selbsttest machen sollte, um seine Stärken herauszufinden.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When planning and shaping one's own career, preferences and interests are in the foreground. Basic questions are "What do I like?" or even "What do I want to do?" One factor should not be neglected: "What am I good at?" A competence test will give you answers to exactly this question. The field of possible skills and strengths is wide, the competence test can show you which area you are particularly good at and so you can be successful. The tool explains what is depicted in a competence test, why everyone should take such a self-test to find out your strengths....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080153"/>
                  </a:ext>
                </a:extLst>
              </a:tr>
            </a:tbl>
          </a:graphicData>
        </a:graphic>
      </p:graphicFrame>
      <p:grpSp>
        <p:nvGrpSpPr>
          <p:cNvPr id="18" name="Gruppieren 17">
            <a:extLst>
              <a:ext uri="{FF2B5EF4-FFF2-40B4-BE49-F238E27FC236}">
                <a16:creationId xmlns:a16="http://schemas.microsoft.com/office/drawing/2014/main" id="{7D8BE1E8-82EF-4159-AEEF-4E3713D90588}"/>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34533C1E-3CE5-422A-B0A5-50896512C55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21D471F-62F0-42D7-B78C-9BFB9D7BAAF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3930464-4A74-4CD1-8E60-CF76433EE23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FBAAA25-9538-4834-B703-53B6BEACB896}"/>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94A32DE8-B794-421D-9EB2-115D95233C41}"/>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148B19DC-1223-4065-8BEA-68348710B12D}"/>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5E65D5A9-23B4-4F8C-A3D2-77005883AF9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FFCB556E-932F-4CDE-BD4B-E45A2B9C696C}"/>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F194236-448D-4620-8CA2-9773068CD385}"/>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E01A4E7-228F-473C-B592-9FE0C70ABB2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56D0C9F6-00CF-46CD-A5B8-E2E3B9E44A8B}"/>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EB732A29-5147-42A0-A83D-4BAFF191B7A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B0E11FC-A18C-4DBA-AAF1-642978E8E69E}"/>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89ECFD4A-DB5C-485C-A78C-C83F74FD1E57}"/>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2C4EEC3-7923-4493-82FF-D961BCF52D5A}"/>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9CC668C-989A-4508-83C9-A3740BB4B69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03D2EAC-CB5B-42B8-8278-741A1995CF27}"/>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9DF3203E-9DCB-410B-9BBD-FF09DA46FCA8}"/>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B5961B3-C022-4B77-B4BB-1573E3C4B7B4}"/>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A205F39E-54D4-F7D2-69CF-AB6501C2FDE3}"/>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170360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3" name="Imagen 12">
            <a:extLst>
              <a:ext uri="{FF2B5EF4-FFF2-40B4-BE49-F238E27FC236}">
                <a16:creationId xmlns:a16="http://schemas.microsoft.com/office/drawing/2014/main" id="{C3C9ABF2-F30E-464B-A905-FDF4F56B0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4" name="Group 7">
            <a:extLst>
              <a:ext uri="{FF2B5EF4-FFF2-40B4-BE49-F238E27FC236}">
                <a16:creationId xmlns:a16="http://schemas.microsoft.com/office/drawing/2014/main" id="{58AF7D32-0083-40E9-80C2-0ACDA24AC126}"/>
              </a:ext>
            </a:extLst>
          </p:cNvPr>
          <p:cNvGrpSpPr/>
          <p:nvPr/>
        </p:nvGrpSpPr>
        <p:grpSpPr>
          <a:xfrm>
            <a:off x="4320001" y="2016000"/>
            <a:ext cx="3553441" cy="3481443"/>
            <a:chOff x="2670345" y="1140162"/>
            <a:chExt cx="3807253" cy="3730109"/>
          </a:xfrm>
        </p:grpSpPr>
        <p:sp>
          <p:nvSpPr>
            <p:cNvPr id="15" name="Oval 3">
              <a:extLst>
                <a:ext uri="{FF2B5EF4-FFF2-40B4-BE49-F238E27FC236}">
                  <a16:creationId xmlns:a16="http://schemas.microsoft.com/office/drawing/2014/main" id="{79C1B9A3-587F-4569-A995-A2D778C886FE}"/>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ectangle 16">
              <a:extLst>
                <a:ext uri="{FF2B5EF4-FFF2-40B4-BE49-F238E27FC236}">
                  <a16:creationId xmlns:a16="http://schemas.microsoft.com/office/drawing/2014/main" id="{6F2F7F3A-7B8E-4939-9447-24C81E745051}"/>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7" name="Oval 4">
              <a:extLst>
                <a:ext uri="{FF2B5EF4-FFF2-40B4-BE49-F238E27FC236}">
                  <a16:creationId xmlns:a16="http://schemas.microsoft.com/office/drawing/2014/main" id="{8EE56A31-C857-4310-94B3-26EDFF8874FC}"/>
                </a:ext>
              </a:extLst>
            </p:cNvPr>
            <p:cNvSpPr/>
            <p:nvPr/>
          </p:nvSpPr>
          <p:spPr>
            <a:xfrm>
              <a:off x="4136065" y="1140162"/>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1</a:t>
              </a:r>
              <a:endParaRPr lang="ko-KR" altLang="en-US" sz="3600" b="1" dirty="0"/>
            </a:p>
          </p:txBody>
        </p:sp>
        <p:sp>
          <p:nvSpPr>
            <p:cNvPr id="19" name="Oval 9">
              <a:extLst>
                <a:ext uri="{FF2B5EF4-FFF2-40B4-BE49-F238E27FC236}">
                  <a16:creationId xmlns:a16="http://schemas.microsoft.com/office/drawing/2014/main" id="{FBA1BE96-A419-4D51-BBC8-C56DF5ACA723}"/>
                </a:ext>
              </a:extLst>
            </p:cNvPr>
            <p:cNvSpPr/>
            <p:nvPr/>
          </p:nvSpPr>
          <p:spPr>
            <a:xfrm>
              <a:off x="2670345" y="2567305"/>
              <a:ext cx="914399" cy="9144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4</a:t>
              </a:r>
              <a:endParaRPr lang="ko-KR" altLang="en-US" sz="3600" b="1" dirty="0"/>
            </a:p>
          </p:txBody>
        </p:sp>
        <p:sp>
          <p:nvSpPr>
            <p:cNvPr id="21" name="Oval 11">
              <a:extLst>
                <a:ext uri="{FF2B5EF4-FFF2-40B4-BE49-F238E27FC236}">
                  <a16:creationId xmlns:a16="http://schemas.microsoft.com/office/drawing/2014/main" id="{43921E46-CA00-4D5C-8CEF-F5D7001A2BA1}"/>
                </a:ext>
              </a:extLst>
            </p:cNvPr>
            <p:cNvSpPr/>
            <p:nvPr/>
          </p:nvSpPr>
          <p:spPr>
            <a:xfrm>
              <a:off x="4136065" y="3955870"/>
              <a:ext cx="914401" cy="914401"/>
            </a:xfrm>
            <a:prstGeom prst="ellipse">
              <a:avLst/>
            </a:pr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3</a:t>
              </a:r>
              <a:endParaRPr lang="ko-KR" altLang="en-US" sz="3600" b="1" dirty="0"/>
            </a:p>
          </p:txBody>
        </p:sp>
        <p:sp>
          <p:nvSpPr>
            <p:cNvPr id="22" name="Oval 12">
              <a:extLst>
                <a:ext uri="{FF2B5EF4-FFF2-40B4-BE49-F238E27FC236}">
                  <a16:creationId xmlns:a16="http://schemas.microsoft.com/office/drawing/2014/main" id="{66B36C48-624B-41C4-A669-C04870A68F4C}"/>
                </a:ext>
              </a:extLst>
            </p:cNvPr>
            <p:cNvSpPr/>
            <p:nvPr/>
          </p:nvSpPr>
          <p:spPr>
            <a:xfrm>
              <a:off x="5563197" y="2567305"/>
              <a:ext cx="914401" cy="914400"/>
            </a:xfrm>
            <a:prstGeom prst="ellipse">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2</a:t>
              </a:r>
              <a:endParaRPr lang="ko-KR" altLang="en-US" sz="3600" b="1" dirty="0"/>
            </a:p>
          </p:txBody>
        </p:sp>
      </p:grpSp>
      <p:sp>
        <p:nvSpPr>
          <p:cNvPr id="32" name="TextBox 42">
            <a:extLst>
              <a:ext uri="{FF2B5EF4-FFF2-40B4-BE49-F238E27FC236}">
                <a16:creationId xmlns:a16="http://schemas.microsoft.com/office/drawing/2014/main" id="{11023747-1ACA-4AB4-8257-16FC57DF30D5}"/>
              </a:ext>
            </a:extLst>
          </p:cNvPr>
          <p:cNvSpPr txBox="1"/>
          <p:nvPr/>
        </p:nvSpPr>
        <p:spPr>
          <a:xfrm>
            <a:off x="5148000" y="1512000"/>
            <a:ext cx="1872000" cy="396000"/>
          </a:xfrm>
          <a:prstGeom prst="rect">
            <a:avLst/>
          </a:prstGeom>
          <a:noFill/>
        </p:spPr>
        <p:txBody>
          <a:bodyPr wrap="square" rtlCol="0">
            <a:noAutofit/>
          </a:bodyPr>
          <a:lstStyle/>
          <a:p>
            <a:pPr algn="ctr"/>
            <a:r>
              <a:rPr lang="es-ES" altLang="ko-KR" sz="2400" b="1" dirty="0">
                <a:solidFill>
                  <a:schemeClr val="tx1">
                    <a:lumMod val="75000"/>
                    <a:lumOff val="25000"/>
                  </a:schemeClr>
                </a:solidFill>
                <a:cs typeface="Arial" pitchFamily="34" charset="0"/>
              </a:rPr>
              <a:t>Einleitung</a:t>
            </a:r>
          </a:p>
        </p:txBody>
      </p:sp>
      <p:sp>
        <p:nvSpPr>
          <p:cNvPr id="39" name="TextBox 49">
            <a:extLst>
              <a:ext uri="{FF2B5EF4-FFF2-40B4-BE49-F238E27FC236}">
                <a16:creationId xmlns:a16="http://schemas.microsoft.com/office/drawing/2014/main" id="{E0D99601-B4C8-493D-856D-B3FC79855731}"/>
              </a:ext>
            </a:extLst>
          </p:cNvPr>
          <p:cNvSpPr txBox="1"/>
          <p:nvPr/>
        </p:nvSpPr>
        <p:spPr>
          <a:xfrm>
            <a:off x="3348000" y="3348000"/>
            <a:ext cx="972000" cy="853200"/>
          </a:xfrm>
          <a:prstGeom prst="rect">
            <a:avLst/>
          </a:prstGeom>
          <a:noFill/>
        </p:spPr>
        <p:txBody>
          <a:bodyPr wrap="square" rtlCol="0" anchor="ctr">
            <a:noAutofit/>
          </a:bodyPr>
          <a:lstStyle/>
          <a:p>
            <a:r>
              <a:rPr lang="es-ES" altLang="ko-KR" sz="2400" b="1" dirty="0">
                <a:solidFill>
                  <a:schemeClr val="tx1">
                    <a:lumMod val="75000"/>
                    <a:lumOff val="25000"/>
                  </a:schemeClr>
                </a:solidFill>
                <a:cs typeface="Arial" pitchFamily="34" charset="0"/>
              </a:rPr>
              <a:t>Tools</a:t>
            </a:r>
          </a:p>
        </p:txBody>
      </p:sp>
      <p:sp>
        <p:nvSpPr>
          <p:cNvPr id="45" name="TextBox 34">
            <a:extLst>
              <a:ext uri="{FF2B5EF4-FFF2-40B4-BE49-F238E27FC236}">
                <a16:creationId xmlns:a16="http://schemas.microsoft.com/office/drawing/2014/main" id="{48B05274-47DF-4EA9-8DBB-387F8A61BA77}"/>
              </a:ext>
            </a:extLst>
          </p:cNvPr>
          <p:cNvSpPr txBox="1"/>
          <p:nvPr/>
        </p:nvSpPr>
        <p:spPr>
          <a:xfrm>
            <a:off x="7992000" y="3348000"/>
            <a:ext cx="1836000" cy="853200"/>
          </a:xfrm>
          <a:prstGeom prst="rect">
            <a:avLst/>
          </a:prstGeom>
          <a:noFill/>
        </p:spPr>
        <p:txBody>
          <a:bodyPr wrap="square" rtlCol="0" anchor="ctr">
            <a:noAutofit/>
          </a:bodyPr>
          <a:lstStyle/>
          <a:p>
            <a:r>
              <a:rPr lang="es-ES" altLang="ko-KR" sz="2400" b="1" dirty="0">
                <a:solidFill>
                  <a:schemeClr val="tx1">
                    <a:lumMod val="75000"/>
                    <a:lumOff val="25000"/>
                  </a:schemeClr>
                </a:solidFill>
                <a:cs typeface="Arial" pitchFamily="34" charset="0"/>
              </a:rPr>
              <a:t>Erklärungen</a:t>
            </a:r>
          </a:p>
        </p:txBody>
      </p:sp>
      <p:sp>
        <p:nvSpPr>
          <p:cNvPr id="46" name="TextBox 34">
            <a:extLst>
              <a:ext uri="{FF2B5EF4-FFF2-40B4-BE49-F238E27FC236}">
                <a16:creationId xmlns:a16="http://schemas.microsoft.com/office/drawing/2014/main" id="{31158978-690B-40E2-AF80-A916900D1742}"/>
              </a:ext>
            </a:extLst>
          </p:cNvPr>
          <p:cNvSpPr txBox="1"/>
          <p:nvPr/>
        </p:nvSpPr>
        <p:spPr>
          <a:xfrm>
            <a:off x="4248000" y="5616000"/>
            <a:ext cx="3672000" cy="396000"/>
          </a:xfrm>
          <a:prstGeom prst="rect">
            <a:avLst/>
          </a:prstGeom>
          <a:noFill/>
        </p:spPr>
        <p:txBody>
          <a:bodyPr wrap="square" rtlCol="0">
            <a:noAutofit/>
          </a:bodyPr>
          <a:lstStyle/>
          <a:p>
            <a:pPr algn="ctr"/>
            <a:r>
              <a:rPr lang="es-ES" altLang="ko-KR" sz="2400" b="1" dirty="0">
                <a:solidFill>
                  <a:schemeClr val="tx1">
                    <a:lumMod val="75000"/>
                    <a:lumOff val="25000"/>
                  </a:schemeClr>
                </a:solidFill>
                <a:cs typeface="Arial" pitchFamily="34" charset="0"/>
              </a:rPr>
              <a:t>Das "AKKU Europe Projekt"
</a:t>
            </a:r>
          </a:p>
        </p:txBody>
      </p:sp>
      <p:sp>
        <p:nvSpPr>
          <p:cNvPr id="47" name="Título 1">
            <a:extLst>
              <a:ext uri="{FF2B5EF4-FFF2-40B4-BE49-F238E27FC236}">
                <a16:creationId xmlns:a16="http://schemas.microsoft.com/office/drawing/2014/main" id="{06A3AFBA-83C1-4A2A-AF7F-C5647D884919}"/>
              </a:ext>
            </a:extLst>
          </p:cNvPr>
          <p:cNvSpPr txBox="1">
            <a:spLocks/>
          </p:cNvSpPr>
          <p:nvPr/>
        </p:nvSpPr>
        <p:spPr>
          <a:xfrm>
            <a:off x="2728928" y="311859"/>
            <a:ext cx="7765972" cy="113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92D050"/>
                </a:solidFill>
                <a:latin typeface="Arial Black" panose="020B0A04020102020204" pitchFamily="34" charset="0"/>
              </a:rPr>
              <a:t>Inhalt</a:t>
            </a:r>
          </a:p>
        </p:txBody>
      </p:sp>
      <p:pic>
        <p:nvPicPr>
          <p:cNvPr id="18" name="Grafik 17">
            <a:extLst>
              <a:ext uri="{FF2B5EF4-FFF2-40B4-BE49-F238E27FC236}">
                <a16:creationId xmlns:a16="http://schemas.microsoft.com/office/drawing/2014/main" id="{3C4BAFBE-6048-4419-8BCB-18E25939C51E}"/>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138950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Kein Stress mit dem Stress - Stress-Check</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76013814"/>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4131766240"/>
                    </a:ext>
                  </a:extLst>
                </a:gridCol>
                <a:gridCol w="6228000">
                  <a:extLst>
                    <a:ext uri="{9D8B030D-6E8A-4147-A177-3AD203B41FA5}">
                      <a16:colId xmlns:a16="http://schemas.microsoft.com/office/drawing/2014/main" val="3054161291"/>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Führungskräfte, Inhaber*innen und Geschäftsführer*innen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912505"/>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Es ist nicht einfach zu unterscheiden, ob Sie nur ein bisschen überarbeitet und bereit für den Urlaub sind oder ob der Stress Sie krank macht. Auch Ihre Mitarbeitenden können auch aufgrund von ständigem Stress erschöpft sein. Was ist mit Ihrem Unternehmen? Ziel dieses Stress-Checks ist es, die eigene Stresssituation zu erkennen sowie die Stresssituation mit den Mitarbeitenden transparent zu machen. Das Tool ist ein Werkzeug für das Management. Es kann ohne externe/n Berater*in verwendet werden.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It's not easy to tell if you're just a bit overworked and ready for the holiday or if the stress is making you sick. Your employees may also be exhausted due to constant stress. What about your company? The aim of this stress check is to recognize one's own stress situation and to make the stress situation transparent with the employees. The tool is a tool for management. It can be used without external consultants.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817670"/>
                  </a:ext>
                </a:extLst>
              </a:tr>
            </a:tbl>
          </a:graphicData>
        </a:graphic>
      </p:graphicFrame>
      <p:grpSp>
        <p:nvGrpSpPr>
          <p:cNvPr id="18" name="Gruppieren 17">
            <a:extLst>
              <a:ext uri="{FF2B5EF4-FFF2-40B4-BE49-F238E27FC236}">
                <a16:creationId xmlns:a16="http://schemas.microsoft.com/office/drawing/2014/main" id="{BBC4C79F-B11D-419B-8EC3-6DE43123126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69CFA94-364D-4037-926D-F3302727744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033ECF0D-BFD0-4032-92FE-E459688945A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1DB89039-7070-4FBF-A17A-D65D633BE6E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FAACC06E-7AFB-40C3-804F-ABBCCADE5DB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41DDE3A3-0C57-4908-AEFA-DFDAA9E0F8A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A2EF5129-8673-4F4C-84BC-C819E959FE2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8355949E-2F2C-44CA-B95C-B1DCE5FE128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ADFACEE2-803C-42DD-A1A7-7E6828076A1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2941241-17EF-4B51-A6E9-6ED45CA03AD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E9CA5B2F-0672-411A-9575-701F196E30E7}"/>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677ABB3F-4196-4883-8FC2-08667786FCF4}"/>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221028D2-3A42-463F-926D-F3E6FFD0885B}"/>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06DB60EA-8CB3-4958-8AB4-B7E920023771}"/>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D2FFD433-C79D-4BBC-B69F-FD8A0453AD75}"/>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61A3E36-55CC-4099-B457-262B8B5958E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4684C14-CE5D-4987-906A-273995A0D4C0}"/>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0EDF2CE4-B071-4753-ACB6-F58AF03B117E}"/>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BE20D6A-2D89-492B-9478-AEA2C295F680}"/>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E84A94C-02B5-4852-A777-9231B766EC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925D8126-DD68-FBFA-7854-716F3B034688}"/>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4207232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Der Fragebogen "WAI" (Work-</a:t>
            </a:r>
            <a:r>
              <a:rPr kumimoji="0" lang="de-DE" sz="2800" b="1" i="0" u="none" strike="noStrike" kern="1200" cap="none" spc="0" normalizeH="0" baseline="0" dirty="0" err="1">
                <a:ln>
                  <a:noFill/>
                </a:ln>
                <a:solidFill>
                  <a:srgbClr val="8C0060"/>
                </a:solidFill>
                <a:effectLst/>
                <a:uLnTx/>
                <a:uFillTx/>
                <a:latin typeface="Calibri" panose="020F0502020204030204"/>
                <a:ea typeface="+mn-ea"/>
                <a:cs typeface="+mn-cs"/>
              </a:rPr>
              <a:t>ability</a:t>
            </a: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 Index)</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1654755080"/>
              </p:ext>
            </p:extLst>
          </p:nvPr>
        </p:nvGraphicFramePr>
        <p:xfrm>
          <a:off x="360000" y="2700000"/>
          <a:ext cx="11520000" cy="402608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18075876"/>
                    </a:ext>
                  </a:extLst>
                </a:gridCol>
                <a:gridCol w="6228000">
                  <a:extLst>
                    <a:ext uri="{9D8B030D-6E8A-4147-A177-3AD203B41FA5}">
                      <a16:colId xmlns:a16="http://schemas.microsoft.com/office/drawing/2014/main" val="3988094285"/>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Manager*innen und Angestellte (Arbeiter, Angestellte usw.)</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975042"/>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Der von CIIP (</a:t>
                      </a:r>
                      <a:r>
                        <a:rPr lang="de-DE" sz="2000" u="none" noProof="0" dirty="0" err="1">
                          <a:effectLst/>
                          <a:latin typeface="+mn-lt"/>
                          <a:cs typeface="Times New Roman" panose="02020603050405020304" pitchFamily="18" charset="0"/>
                        </a:rPr>
                        <a:t>Italian</a:t>
                      </a:r>
                      <a:r>
                        <a:rPr lang="de-DE" sz="2000" u="none" noProof="0" dirty="0">
                          <a:effectLst/>
                          <a:latin typeface="+mn-lt"/>
                          <a:cs typeface="Times New Roman" panose="02020603050405020304" pitchFamily="18" charset="0"/>
                        </a:rPr>
                        <a:t> inter-</a:t>
                      </a:r>
                      <a:r>
                        <a:rPr lang="de-DE" sz="2000" u="none" noProof="0" dirty="0" err="1">
                          <a:effectLst/>
                          <a:latin typeface="+mn-lt"/>
                          <a:cs typeface="Times New Roman" panose="02020603050405020304" pitchFamily="18" charset="0"/>
                        </a:rPr>
                        <a:t>association</a:t>
                      </a:r>
                      <a:r>
                        <a:rPr lang="de-DE" sz="2000" u="none" noProof="0" dirty="0">
                          <a:effectLst/>
                          <a:latin typeface="+mn-lt"/>
                          <a:cs typeface="Times New Roman" panose="02020603050405020304" pitchFamily="18" charset="0"/>
                        </a:rPr>
                        <a:t> </a:t>
                      </a:r>
                      <a:r>
                        <a:rPr lang="de-DE" sz="2000" u="none" noProof="0" dirty="0" err="1">
                          <a:effectLst/>
                          <a:latin typeface="+mn-lt"/>
                          <a:cs typeface="Times New Roman" panose="02020603050405020304" pitchFamily="18" charset="0"/>
                        </a:rPr>
                        <a:t>consultation</a:t>
                      </a:r>
                      <a:r>
                        <a:rPr lang="de-DE" sz="2000" u="none" noProof="0" dirty="0">
                          <a:effectLst/>
                          <a:latin typeface="+mn-lt"/>
                          <a:cs typeface="Times New Roman" panose="02020603050405020304" pitchFamily="18" charset="0"/>
                        </a:rPr>
                        <a:t> </a:t>
                      </a:r>
                      <a:r>
                        <a:rPr lang="de-DE" sz="2000" u="none" noProof="0" dirty="0" err="1">
                          <a:effectLst/>
                          <a:latin typeface="+mn-lt"/>
                          <a:cs typeface="Times New Roman" panose="02020603050405020304" pitchFamily="18" charset="0"/>
                        </a:rPr>
                        <a:t>for</a:t>
                      </a:r>
                      <a:r>
                        <a:rPr lang="de-DE" sz="2000" u="none" noProof="0" dirty="0">
                          <a:effectLst/>
                          <a:latin typeface="+mn-lt"/>
                          <a:cs typeface="Times New Roman" panose="02020603050405020304" pitchFamily="18" charset="0"/>
                        </a:rPr>
                        <a:t> </a:t>
                      </a:r>
                      <a:r>
                        <a:rPr lang="de-DE" sz="2000" u="none" noProof="0" dirty="0" err="1">
                          <a:effectLst/>
                          <a:latin typeface="+mn-lt"/>
                          <a:cs typeface="Times New Roman" panose="02020603050405020304" pitchFamily="18" charset="0"/>
                        </a:rPr>
                        <a:t>prevention</a:t>
                      </a:r>
                      <a:r>
                        <a:rPr lang="de-DE" sz="2000" u="none" noProof="0" dirty="0">
                          <a:effectLst/>
                          <a:latin typeface="+mn-lt"/>
                          <a:cs typeface="Times New Roman" panose="02020603050405020304" pitchFamily="18" charset="0"/>
                        </a:rPr>
                        <a:t>) entwickelte Fragebogen des Work Ability Index (WAI) enthält eine sehr detaillierte Liste von Fragen, die darauf abzielen, bei den Beschäftigte nicht nur den allgemeinen Grad der Zufriedenheit mit der Arbeit zu untersuchen, sondern auch, und am wichtigsten, ob die täglich an ihrem Arbeitsplatz ausgeführten Aufgaben ihr Wohlbefinden beeinträchtigen (oder bereits gehandelt haben).   körperliche und/oder geistige Gesundheit. Das Tool scheint kein spezifisches Ziel zu haben, d.h. es kann an Führungskräfte als Beschäftigte gerichtet werden. Gleichzeitig scheint es sich nicht auf eine bestimmte Branche zu beziehen. Externe Berater*innen sowie Geschäftsführer*innen können sich sehr effizient und effektiv darauf verlassen.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Developed by CIIP (Italian inter-association consultation for prevention), the Work Ability Index (WAI) Questionnaire includes a very detailed list of questions aimed at investigating among employees not only the general level of satisfaction with the work but also, and most importantly, if the tasks carried out on a daily basis in their workplace are affecting (or acted already) their well-being, physical and/or mental health. The tool does not seem to have a specific target, meaning it can be addressed to management staff as employees. At the same time, it does not seems referring to any specific industry. External consultants as well managing directors can rely on it very efficiently and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25"/>
                  </a:ext>
                </a:extLst>
              </a:tr>
            </a:tbl>
          </a:graphicData>
        </a:graphic>
      </p:graphicFrame>
      <p:grpSp>
        <p:nvGrpSpPr>
          <p:cNvPr id="18" name="Gruppieren 17">
            <a:extLst>
              <a:ext uri="{FF2B5EF4-FFF2-40B4-BE49-F238E27FC236}">
                <a16:creationId xmlns:a16="http://schemas.microsoft.com/office/drawing/2014/main" id="{F673509F-6BE0-4491-94D8-BC9BC9DA9A7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C8E9C98-D837-4B57-B8E2-12E158D3C650}"/>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1466FAD4-7393-48A8-9252-59FA2017383E}"/>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5A1119F-5731-4463-939E-BBCB434E0C0C}"/>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CA2AC577-0E11-4992-A5C7-ADE1BD3BB68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FAD2DCC0-5E28-48E2-AEB0-9CA207B317DB}"/>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39B76D19-C751-43EB-B0AC-F4D4203D2D78}"/>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7D32429B-1BCA-403E-823D-62531AE700F4}"/>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3C76748D-C069-4367-B49D-DCD07C2F24B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B9A3921-D4D3-4146-9E03-9A73334396E9}"/>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8B8AD7A8-7C6C-4535-93B5-BFFBEA1A3B8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3B422AEF-697E-4261-8E91-A3D3FF6DFF3C}"/>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652623D-7576-44D4-AE79-9910BC842A7F}"/>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AC94E2A-9539-4A64-A145-02FB4E02BCE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3066681A-C368-484B-9A36-F4ECAF719D90}"/>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D60AE26D-E787-4CE1-B6FD-DBFEFEF9244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BE12888-1269-43D7-9CCD-F96ECAF6CE0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5F0A7288-2C31-4A5E-8A0B-825ED2B1CEBA}"/>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B826BF0-5E5A-44B7-A3D9-8DEC3981CAA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B85CB6C-1AA7-4934-96F5-EEC61720C2A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A57E4AD7-C295-F61A-CA82-566896E49C0C}"/>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914213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Der IPAQ Fragebogen</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1317859565"/>
              </p:ext>
            </p:extLst>
          </p:nvPr>
        </p:nvGraphicFramePr>
        <p:xfrm>
          <a:off x="360000" y="2700000"/>
          <a:ext cx="11520000" cy="403578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3364323690"/>
                    </a:ext>
                  </a:extLst>
                </a:gridCol>
                <a:gridCol w="6228000">
                  <a:extLst>
                    <a:ext uri="{9D8B030D-6E8A-4147-A177-3AD203B41FA5}">
                      <a16:colId xmlns:a16="http://schemas.microsoft.com/office/drawing/2014/main" val="971148719"/>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Unternehmer*innen, Führungskräfte, Personalabteilung und Mitarbeitende</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273698"/>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500" u="none" noProof="0" dirty="0">
                          <a:effectLst/>
                          <a:latin typeface="+mn-lt"/>
                          <a:cs typeface="Times New Roman" panose="02020603050405020304" pitchFamily="18" charset="0"/>
                        </a:rPr>
                        <a:t>Der IPAQ Fragebogen (International </a:t>
                      </a:r>
                      <a:r>
                        <a:rPr lang="de-DE" sz="1500" u="none" noProof="0" dirty="0" err="1">
                          <a:effectLst/>
                          <a:latin typeface="+mn-lt"/>
                          <a:cs typeface="Times New Roman" panose="02020603050405020304" pitchFamily="18" charset="0"/>
                        </a:rPr>
                        <a:t>Physical</a:t>
                      </a:r>
                      <a:r>
                        <a:rPr lang="de-DE" sz="1500" u="none" noProof="0" dirty="0">
                          <a:effectLst/>
                          <a:latin typeface="+mn-lt"/>
                          <a:cs typeface="Times New Roman" panose="02020603050405020304" pitchFamily="18" charset="0"/>
                        </a:rPr>
                        <a:t> </a:t>
                      </a:r>
                      <a:r>
                        <a:rPr lang="de-DE" sz="1500" u="none" noProof="0" dirty="0" err="1">
                          <a:effectLst/>
                          <a:latin typeface="+mn-lt"/>
                          <a:cs typeface="Times New Roman" panose="02020603050405020304" pitchFamily="18" charset="0"/>
                        </a:rPr>
                        <a:t>Activity</a:t>
                      </a:r>
                      <a:r>
                        <a:rPr lang="de-DE" sz="1500" u="none" noProof="0" dirty="0">
                          <a:effectLst/>
                          <a:latin typeface="+mn-lt"/>
                          <a:cs typeface="Times New Roman" panose="02020603050405020304" pitchFamily="18" charset="0"/>
                        </a:rPr>
                        <a:t> </a:t>
                      </a:r>
                      <a:r>
                        <a:rPr lang="de-DE" sz="1500" u="none" noProof="0" dirty="0" err="1">
                          <a:effectLst/>
                          <a:latin typeface="+mn-lt"/>
                          <a:cs typeface="Times New Roman" panose="02020603050405020304" pitchFamily="18" charset="0"/>
                        </a:rPr>
                        <a:t>Questionnaire</a:t>
                      </a:r>
                      <a:r>
                        <a:rPr lang="de-DE" sz="1500" u="none" noProof="0" dirty="0">
                          <a:effectLst/>
                          <a:latin typeface="+mn-lt"/>
                          <a:cs typeface="Times New Roman" panose="02020603050405020304" pitchFamily="18" charset="0"/>
                        </a:rPr>
                        <a:t>) ist ein Selbstbewertungsinstrument, das von der IPAQ-Gruppe entwickelt wurde. Der Fragebogen soll Menschen dabei helfen, ihr Maß an körperlicher Aktivität selbst zu bewerten. Das kategoriale Bewertungsmodell sieht drei verschiedene Ergebnisse (d. h. "Kategorien") vor: </a:t>
                      </a:r>
                      <a:r>
                        <a:rPr lang="de-DE" sz="1500" b="1" u="none" noProof="0" dirty="0">
                          <a:effectLst/>
                          <a:latin typeface="+mn-lt"/>
                          <a:cs typeface="Times New Roman" panose="02020603050405020304" pitchFamily="18" charset="0"/>
                        </a:rPr>
                        <a:t>1. </a:t>
                      </a:r>
                      <a:r>
                        <a:rPr lang="de-DE" sz="1500" u="none" noProof="0" dirty="0">
                          <a:effectLst/>
                          <a:latin typeface="+mn-lt"/>
                          <a:cs typeface="Times New Roman" panose="02020603050405020304" pitchFamily="18" charset="0"/>
                        </a:rPr>
                        <a:t>Niedrig: Dieses Ergebnis gilt für Personen, die sich überhaupt nicht körperlich betätigen; </a:t>
                      </a:r>
                      <a:r>
                        <a:rPr lang="de-DE" sz="1500" b="1" u="none" noProof="0" dirty="0">
                          <a:effectLst/>
                          <a:latin typeface="+mn-lt"/>
                          <a:cs typeface="Times New Roman" panose="02020603050405020304" pitchFamily="18" charset="0"/>
                        </a:rPr>
                        <a:t>2. </a:t>
                      </a:r>
                      <a:r>
                        <a:rPr lang="de-DE" sz="1500" u="none" noProof="0" dirty="0">
                          <a:effectLst/>
                          <a:latin typeface="+mn-lt"/>
                          <a:cs typeface="Times New Roman" panose="02020603050405020304" pitchFamily="18" charset="0"/>
                        </a:rPr>
                        <a:t>Mäßig: Dieses Ergebnis bezieht sich auf Personen, die sich mindestens 3 Tage pro Woche intensiv körperlich betätigen ODER 5 Tage pro Woche moderat körperlich aktiv sind ODER 30 Minuten pro Tag spazieren gehen; </a:t>
                      </a:r>
                      <a:r>
                        <a:rPr lang="de-DE" sz="1500" b="1" u="none" noProof="0" dirty="0">
                          <a:effectLst/>
                          <a:latin typeface="+mn-lt"/>
                          <a:cs typeface="Times New Roman" panose="02020603050405020304" pitchFamily="18" charset="0"/>
                        </a:rPr>
                        <a:t>3. </a:t>
                      </a:r>
                      <a:r>
                        <a:rPr lang="de-DE" sz="1500" u="none" noProof="0" dirty="0">
                          <a:effectLst/>
                          <a:latin typeface="+mn-lt"/>
                          <a:cs typeface="Times New Roman" panose="02020603050405020304" pitchFamily="18" charset="0"/>
                        </a:rPr>
                        <a:t>Hoch: Dieses Ergebnis gilt für Personen, die sich 7 Tage pro Woche mäßig intensiv körperlich betätigen. Der IPAQ-Fragebogen ist öffentlich zugänglich, KOSTENLOS und OFFEN: Akademiker und Wissenschaftler aus allen Bereichen der Wissenschaft sind herzlich eingeladen, ihn als methodischen Rahmen für ihre Forschungen zu nutzen. Den IPAQ-Fragebogen gibt es in zwei verschiedenen Versionen: - Kurzversion, empfohlen für kleine Pilotinitiativen auf lokaler Ebene ODER im Fall von körperlicher Aktivität in den letzten sieben Tagen; - Langversion, empfohlen für groß angelegte Forschungsprogramme ODER im Fall von "üblicher körperlicher Aktivität" (d.h. Athleten, Sportler). Im Rahmen des AKKU-Projekts werden die Partner die Kurzversion vorschlagen, da sie für den Umfang und die Größenordnung dieses Arbeitspakets wesentlich besser geeignet ist</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IPAQ Questionnaire is a self-assessment tool developed by the IPAQ group. The questionnaire aims to help people in evaluating by themselves their level of physical activity. The categorical score model proposes three different outputs (i.e. ‘categories’): 1. Low: this result is for people that do not engage quite at all physical activities of any kind 2. Moderate: this result is for people practicing vigorous physical activity a minimum of 3 days a week OR 5 days a week of moderate-intensity physical activity OR 30 minutes per day of walk 3. High: this result is for people practicing moderate-intense physical activity 7 days a week The IPAQ Questionnaire is publicly available, in FREE and OPEN access: academics and scholars from all domain of science are highly encouraged to rely on it as methodological framework for their researches. The IPAQ Questionnaire comes in two different version: • Short version, recommended for small-piloting initiatives at local level OR in the case of “physical activity over the last seven days” • Long version, recommended for large-scale research </a:t>
                      </a:r>
                      <a:r>
                        <a:rPr lang="en-US" sz="2000" u="none" dirty="0" err="1">
                          <a:effectLst/>
                          <a:latin typeface="+mn-lt"/>
                          <a:cs typeface="Times New Roman" panose="02020603050405020304" pitchFamily="18" charset="0"/>
                        </a:rPr>
                        <a:t>programmes</a:t>
                      </a:r>
                      <a:r>
                        <a:rPr lang="en-US" sz="2000" u="none" dirty="0">
                          <a:effectLst/>
                          <a:latin typeface="+mn-lt"/>
                          <a:cs typeface="Times New Roman" panose="02020603050405020304" pitchFamily="18" charset="0"/>
                        </a:rPr>
                        <a:t> OR in the case of “usual physical activity” (i.e. athletes, sportsmen/women) In the context of the AKKU project, partners will propose the short version as much more suitable to the scope and scale of this Work Package.</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548877"/>
                  </a:ext>
                </a:extLst>
              </a:tr>
            </a:tbl>
          </a:graphicData>
        </a:graphic>
      </p:graphicFrame>
      <p:grpSp>
        <p:nvGrpSpPr>
          <p:cNvPr id="18" name="Gruppieren 17">
            <a:extLst>
              <a:ext uri="{FF2B5EF4-FFF2-40B4-BE49-F238E27FC236}">
                <a16:creationId xmlns:a16="http://schemas.microsoft.com/office/drawing/2014/main" id="{9764E18C-7C0A-4377-AB51-EDE27616579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8EA26069-D9EB-4822-875A-30D5022775B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F7368246-A359-423D-B7E3-025845EAD63B}"/>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49D5E3FD-5CA8-4CA0-B329-418ED83BBEAE}"/>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46013EC-D629-44BC-81E7-9CCE3EE0C442}"/>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708B22C4-97D0-4FD5-B80B-7ECBE84BA7A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C593C095-D393-462E-8D4E-5EC0529848CA}"/>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15114767-B1A1-4D3B-AEE7-D3B1CEC1D71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4E98279-8F15-4145-8BEA-391B75D1B2FF}"/>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AB3C507-96CB-4380-9B58-76DF9B0569A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7FB35D0A-62FF-43B7-A987-D7B5CC46605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67FF159-15A5-441A-9749-2837FFC5BCA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2241609-3898-4820-AD1C-56DF6ACF7FF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56DB2DBE-B28E-4DFA-B9DE-FA438DC73335}"/>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B282D5A5-DC08-4008-8EAD-EDF4679AB487}"/>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4505B6DD-F7E7-4648-9F3D-3257AA04CB6B}"/>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64B4027-7EEE-46F6-90AA-C1E6847522C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DECCA03E-3C09-4471-9E50-21DDE67DD61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A3BE9AA-B5FC-4AA8-AADF-F451F7BEEB3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6F2487E-FFDD-4E4B-80D5-C6A594FCEBF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2C59D156-17DA-5F20-378C-8511DA61763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1606125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Remote Work: Entsprechen unsere Arbeitsplätze unseren Bedürfnissen?</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1243389499"/>
              </p:ext>
            </p:extLst>
          </p:nvPr>
        </p:nvGraphicFramePr>
        <p:xfrm>
          <a:off x="360000" y="2700000"/>
          <a:ext cx="11520000" cy="29460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822217712"/>
                    </a:ext>
                  </a:extLst>
                </a:gridCol>
                <a:gridCol w="6228000">
                  <a:extLst>
                    <a:ext uri="{9D8B030D-6E8A-4147-A177-3AD203B41FA5}">
                      <a16:colId xmlns:a16="http://schemas.microsoft.com/office/drawing/2014/main" val="2495166212"/>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 + Video</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Beschäftigte aus Büros und Verwaltungen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631926"/>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a:lnSpc>
                          <a:spcPct val="107000"/>
                        </a:lnSpc>
                        <a:spcAft>
                          <a:spcPts val="800"/>
                        </a:spcAft>
                      </a:pPr>
                      <a:r>
                        <a:rPr lang="de-DE" sz="2000" noProof="0" dirty="0">
                          <a:effectLst/>
                          <a:latin typeface="+mn-lt"/>
                          <a:cs typeface="Times New Roman" panose="02020603050405020304" pitchFamily="18" charset="0"/>
                        </a:rPr>
                        <a:t>Aufgrund der Pandemie haben viele Unternehmen Remote-Arbeit eingeführt, so dass die Beschäftigten die eigenen Wohnungen/das Haus in Büros „verwandeln“ mussten. Trotz des daraus resultierenden Kompromisses, Wohnraum für diese Heimbüros „zuzuweisen“, erfüllt dieses Arbeiten nicht immer alle Sicherheitsmaßnahmen. Dieses Tool ermöglicht eine Analyse von Heimarbeitsplätzen, um zu verstehen, ob die realisierten Maßnahmen und Gewohnheiten angemessen sind. Wenn sie es nicht sind, werden Ratschläge und Empfehlungen zur Verbesserung gegeben. Remote Work wird in diesem Tool schwerpunktmäßig mit „Heimarbeit“ gleichgesetzt. </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r>
                        <a:rPr lang="en-US" sz="2000" dirty="0">
                          <a:effectLst/>
                          <a:latin typeface="+mn-lt"/>
                          <a:cs typeface="Times New Roman" panose="02020603050405020304" pitchFamily="18" charset="0"/>
                        </a:rPr>
                        <a:t>Due to the pandemic, many businesses have implemented remote working, as a result, workers had to turn their homes into offices. Despite the resulting compromise to allocate home space for said ‘home offices’, it does not always meet the right security measures. This tool enables an analysis of home working stations to understand whether the adopted measures and habits are adequate, if they were not, advice and recommendations on how to improve them will be provided.</a:t>
                      </a: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8447835"/>
                  </a:ext>
                </a:extLst>
              </a:tr>
            </a:tbl>
          </a:graphicData>
        </a:graphic>
      </p:graphicFrame>
      <p:grpSp>
        <p:nvGrpSpPr>
          <p:cNvPr id="18" name="Gruppieren 17">
            <a:extLst>
              <a:ext uri="{FF2B5EF4-FFF2-40B4-BE49-F238E27FC236}">
                <a16:creationId xmlns:a16="http://schemas.microsoft.com/office/drawing/2014/main" id="{1F336C8B-3259-4702-92B5-93CD7A80D9A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0525E56F-1E01-48F6-9B61-B64534A0435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5D75F17A-9F38-4D22-8F71-D16380C14665}"/>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0B6AC5B-9DEC-4D89-929E-DD903B23BC36}"/>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2A03FCD9-67C2-47B7-BB60-CF2505C37C2B}"/>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426F4428-7C76-40B6-A4FF-7584D16DC6F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7F3EC16E-1CE5-4BDB-A4FA-119D6F8174A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229AAC72-F24A-4CE6-86AD-61F2FE5D8B6A}"/>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7CCA3FE-6AA1-431D-8FEF-246CD7A9262F}"/>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E71C06B-004E-4B53-A6B7-8622C9FB16E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A0B4885-0575-4D5C-9FB2-6004CAD01F6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B3C6ECCE-AED5-4359-82B7-25E0C02E2E0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D738762-FC56-4B5F-B277-37B961F93144}"/>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3FEE279-E6C1-4756-ABCB-110ACB1E6F4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C747210-1D2D-4555-BEE0-B434F3449CBD}"/>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807EFC8-4A34-4BBB-BF58-150A3FC2CFD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E59E921E-7C3B-416C-9B03-FB5C7C16764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B9F486F-5495-45F1-8998-5A32C727DF4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86B91502-647E-4565-8BA4-A482238A06D5}"/>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957AB12D-0946-4B97-B389-57E6DCEDE257}"/>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E55973B9-9FF1-B15B-13DB-B3474864BEF2}"/>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a:t>
            </a:r>
            <a:r>
              <a:rPr lang="de-DE" sz="1000" dirty="0" err="1"/>
              <a:t>werden.v</a:t>
            </a:r>
            <a:endParaRPr lang="es-ES" sz="1000" dirty="0"/>
          </a:p>
        </p:txBody>
      </p:sp>
    </p:spTree>
    <p:extLst>
      <p:ext uri="{BB962C8B-B14F-4D97-AF65-F5344CB8AC3E}">
        <p14:creationId xmlns:p14="http://schemas.microsoft.com/office/powerpoint/2010/main" val="4146244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Check Personalführung</a:t>
            </a:r>
          </a:p>
        </p:txBody>
      </p:sp>
      <p:graphicFrame>
        <p:nvGraphicFramePr>
          <p:cNvPr id="22" name="Tabelle 21">
            <a:extLst>
              <a:ext uri="{FF2B5EF4-FFF2-40B4-BE49-F238E27FC236}">
                <a16:creationId xmlns:a16="http://schemas.microsoft.com/office/drawing/2014/main" id="{FA1FA369-246A-44EC-87D2-02D3EE03B3EA}"/>
              </a:ext>
            </a:extLst>
          </p:cNvPr>
          <p:cNvGraphicFramePr>
            <a:graphicFrameLocks noGrp="1"/>
          </p:cNvGraphicFramePr>
          <p:nvPr>
            <p:extLst>
              <p:ext uri="{D42A27DB-BD31-4B8C-83A1-F6EECF244321}">
                <p14:modId xmlns:p14="http://schemas.microsoft.com/office/powerpoint/2010/main" val="1995635917"/>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364083094"/>
                    </a:ext>
                  </a:extLst>
                </a:gridCol>
                <a:gridCol w="6228000">
                  <a:extLst>
                    <a:ext uri="{9D8B030D-6E8A-4147-A177-3AD203B41FA5}">
                      <a16:colId xmlns:a16="http://schemas.microsoft.com/office/drawing/2014/main" val="3474969268"/>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Führungskräfte, Inhaber*innen und Geschäftsführer*innen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25151"/>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Gutes Personal ist unverzichtbar für Ihren Unternehmenserfolg. Ihr Erfolg hängt wesentlich von den Beschäftigten ab. Ob Menschen ihre Ideen und Fähigkeiten im Unternehmen einbringen, hängt wesentlich von der Qualität Ihrer Personalführung ab. Die entscheidenden Herausforderungen für gute Personalführung sind: die Attraktivität als Arbeitgeber*in steigern und gute Mitarbeitende finden, fördern und binden. Das Tool kann vom Unternehmer*in selbst genutzt werden – auch ohne Unterstützung durch einen internen oder externe/n Berater*in. Die Checkliste unterstützt bei der Priorisierung des richtigen und notwendigen Handlungsbedarfs.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Good staff is indispensable for your company's success. Their success depends largely on the employees. Whether people contribute their ideas and skills to the company depends largely on the quality of your personnel management. The decisive challenges for good personnel management are: increase the attractiveness as an employee and find, promote and retain good employees. The tool can be used by the entrepreneur himself – even without the support of an internal or external consultant. The checklist supports the prioritization of the right and necessary need for action.</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259127"/>
                  </a:ext>
                </a:extLst>
              </a:tr>
            </a:tbl>
          </a:graphicData>
        </a:graphic>
      </p:graphicFrame>
      <p:grpSp>
        <p:nvGrpSpPr>
          <p:cNvPr id="18" name="Gruppieren 17">
            <a:extLst>
              <a:ext uri="{FF2B5EF4-FFF2-40B4-BE49-F238E27FC236}">
                <a16:creationId xmlns:a16="http://schemas.microsoft.com/office/drawing/2014/main" id="{61A1F7E0-0809-4F67-AB95-89E2CA6E678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90C67B7-E9BE-4CA1-A305-E9A584E0376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92C8AFC8-667B-4464-92CE-BC3BCF896E9D}"/>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8568868-761C-45B5-8BEA-32B4C5335B5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73614BA6-845E-4487-9475-A53E230EF0C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8A39EEE1-3AB4-4A36-AEEC-4E1C4C04F80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9E006097-3047-4FA8-8ECA-091DF257EE7A}"/>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D04D765B-DEF0-4E8B-8A79-53FC963EEA6F}"/>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235ACC0D-E74F-49DF-A5B3-618A02F0474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9E4AD9AC-C38D-4352-AC58-FFDE7356A21F}"/>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FAA3B545-D2ED-4695-980F-F0E53B67DFFB}"/>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866E9151-D3B4-45A8-AFDB-3E8CD1F89068}"/>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FE3914B-D427-4AF8-B80B-B5FAECE15DBD}"/>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D91D7D1-403F-4EEA-B0F7-29ECF989677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493F84B5-8450-47FF-9CAF-5A3444D651EA}"/>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0D8772F0-BFD8-4D56-B7A3-A3AF1C76D1FB}"/>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887987E-3808-4F87-9805-BB1FDB7E0079}"/>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AD2B9043-DB2E-4CB3-AEAA-A9975AD7316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935C0934-1A7B-4B51-873D-DA3526488BCE}"/>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2D8F596-D926-46FE-817F-7E4E1E5646EE}"/>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D403F5B9-8FED-ECC3-FF31-F9055881180F}"/>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3718386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Arbeitsplatzrisiken und Gefährdungspotentiale erkennen durch die Fachkraft: Arbeitssicherheit</a:t>
            </a:r>
          </a:p>
        </p:txBody>
      </p:sp>
      <p:graphicFrame>
        <p:nvGraphicFramePr>
          <p:cNvPr id="22" name="Tabelle 21">
            <a:extLst>
              <a:ext uri="{FF2B5EF4-FFF2-40B4-BE49-F238E27FC236}">
                <a16:creationId xmlns:a16="http://schemas.microsoft.com/office/drawing/2014/main" id="{72A42D9C-5D85-449B-BDC2-FC6CD44F86EC}"/>
              </a:ext>
            </a:extLst>
          </p:cNvPr>
          <p:cNvGraphicFramePr>
            <a:graphicFrameLocks noGrp="1"/>
          </p:cNvGraphicFramePr>
          <p:nvPr>
            <p:extLst>
              <p:ext uri="{D42A27DB-BD31-4B8C-83A1-F6EECF244321}">
                <p14:modId xmlns:p14="http://schemas.microsoft.com/office/powerpoint/2010/main" val="200952747"/>
              </p:ext>
            </p:extLst>
          </p:nvPr>
        </p:nvGraphicFramePr>
        <p:xfrm>
          <a:off x="360000" y="2700000"/>
          <a:ext cx="11520000" cy="289773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993879968"/>
                    </a:ext>
                  </a:extLst>
                </a:gridCol>
                <a:gridCol w="6228000">
                  <a:extLst>
                    <a:ext uri="{9D8B030D-6E8A-4147-A177-3AD203B41FA5}">
                      <a16:colId xmlns:a16="http://schemas.microsoft.com/office/drawing/2014/main" val="3857861431"/>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Arbeitgeber*inne und Arbeitnehmer*innen aus allen Branchen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34865"/>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noProof="0" dirty="0">
                          <a:effectLst/>
                          <a:latin typeface="+mn-lt"/>
                          <a:cs typeface="Times New Roman" panose="02020603050405020304" pitchFamily="18" charset="0"/>
                        </a:rPr>
                        <a:t>Das Tool zielt darauf ab, Arbeitnehmer*innen und Arbeitgeber*innen über Gefährdungen zu informieren und um sicherzustellen, dass alle interne Regeln eingehalten werden, z. B. Einschätzung von Gefahren, Lieferung von Material, Schulung der Beschäftigten. Dies sind einige der Aspekte, die in dem Tool analysiert werden. Es ist hilfreich für die Betriebe, damit sie wissen, welche Aspekte und Maßnahmen für die Arbeitssicherheit ergriffen werden müssen und damit die Beschäftigten wissen, welche Maßnahmen ergriffen werden.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cs typeface="Times New Roman" panose="02020603050405020304" pitchFamily="18" charset="0"/>
                        </a:rPr>
                        <a:t>The tool aims to inform employees and employers about the </a:t>
                      </a:r>
                      <a:r>
                        <a:rPr lang="en-US" sz="2000" dirty="0" err="1">
                          <a:effectLst/>
                          <a:latin typeface="+mn-lt"/>
                          <a:cs typeface="Times New Roman" panose="02020603050405020304" pitchFamily="18" charset="0"/>
                        </a:rPr>
                        <a:t>labour</a:t>
                      </a:r>
                      <a:r>
                        <a:rPr lang="en-US" sz="2000" dirty="0">
                          <a:effectLst/>
                          <a:latin typeface="+mn-lt"/>
                          <a:cs typeface="Times New Roman" panose="02020603050405020304" pitchFamily="18" charset="0"/>
                        </a:rPr>
                        <a:t> risk prevention service, to make sure that all rules are complied with, e.g., evaluations, delivery of material, training of employees. These are some of the aspects </a:t>
                      </a:r>
                      <a:r>
                        <a:rPr lang="en-US" sz="2000" dirty="0" err="1">
                          <a:effectLst/>
                          <a:latin typeface="+mn-lt"/>
                          <a:cs typeface="Times New Roman" panose="02020603050405020304" pitchFamily="18" charset="0"/>
                        </a:rPr>
                        <a:t>analysed</a:t>
                      </a:r>
                      <a:r>
                        <a:rPr lang="en-US" sz="2000" dirty="0">
                          <a:effectLst/>
                          <a:latin typeface="+mn-lt"/>
                          <a:cs typeface="Times New Roman" panose="02020603050405020304" pitchFamily="18" charset="0"/>
                        </a:rPr>
                        <a:t> in the tool, which is useful for the enterprise to know what procedures are needed for the safety of the workers and for the workers to know what they should receive.</a:t>
                      </a:r>
                      <a:endParaRPr lang="de-DE" sz="2000" dirty="0">
                        <a:effectLst/>
                        <a:latin typeface="+mn-lt"/>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263800"/>
                  </a:ext>
                </a:extLst>
              </a:tr>
            </a:tbl>
          </a:graphicData>
        </a:graphic>
      </p:graphicFrame>
      <p:grpSp>
        <p:nvGrpSpPr>
          <p:cNvPr id="18" name="Gruppieren 17">
            <a:extLst>
              <a:ext uri="{FF2B5EF4-FFF2-40B4-BE49-F238E27FC236}">
                <a16:creationId xmlns:a16="http://schemas.microsoft.com/office/drawing/2014/main" id="{F3D69923-C4BC-4AE1-B3FF-BAC801CE1C9B}"/>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19154732-04D4-4212-B8FD-6DA335F697BF}"/>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E4AAEC6E-0629-4651-A4B5-DB48E96DAB1A}"/>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652995B-88FD-4239-B60F-4269E41E1067}"/>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1F95D147-6B25-4F2C-AD63-7F06CE6CB3A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5ED1C607-E10B-46B4-B4E3-30020B149049}"/>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8328E5F3-B802-42AD-BD26-DC50160BEF3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DA90B9AE-49FE-4AAE-96C5-06A84A62FE27}"/>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8FE39B50-E579-4671-9D66-4A7EB6515215}"/>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DDE56EE-6C81-40FF-A992-41D860ED8A3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FC309FBF-9B5A-4876-ABD2-F06B7057E9F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639E621B-72E0-4913-B99B-9B8C6E0C16CC}"/>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ED50153-2CE1-4BB2-AF64-B37FCFBEB64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F0C0663-2E21-4A92-BCA4-E1C51C72098D}"/>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F1D5D54-37D0-4908-8722-BA809CF94D26}"/>
                </a:ext>
              </a:extLst>
            </p:cNvPr>
            <p:cNvSpPr/>
            <p:nvPr/>
          </p:nvSpPr>
          <p:spPr>
            <a:xfrm>
              <a:off x="9792000" y="1476000"/>
              <a:ext cx="900000" cy="252000"/>
            </a:xfrm>
            <a:prstGeom prst="roundRect">
              <a:avLst>
                <a:gd name="adj" fmla="val 50000"/>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E999A772-B762-4018-AF4A-7E17E9543642}"/>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32176F8-4674-42A6-8FBE-0A001D78C82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B65D761-12A0-4F3F-A245-10481421272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F7D75F9-08CB-469D-B6C6-54B2EBD7DFFB}"/>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7F37F68-DD0F-4DD2-BC12-ECCA297FADCD}"/>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5B469729-DD81-5C75-056E-31DE8032DD18}"/>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055639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Stressbedingte Arbeitsanalyse - Personalbefragung für Krankenhausärzte</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4092224785"/>
              </p:ext>
            </p:extLst>
          </p:nvPr>
        </p:nvGraphicFramePr>
        <p:xfrm>
          <a:off x="360000" y="2700000"/>
          <a:ext cx="11484000" cy="375320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803691788"/>
                    </a:ext>
                  </a:extLst>
                </a:gridCol>
                <a:gridCol w="6192000">
                  <a:extLst>
                    <a:ext uri="{9D8B030D-6E8A-4147-A177-3AD203B41FA5}">
                      <a16:colId xmlns:a16="http://schemas.microsoft.com/office/drawing/2014/main" val="1946800965"/>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Geschäftsführer*innen von Krankenhäusern und Leitende Ärzte</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2275323"/>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Wissen Sie, wie es um die Gesundheit Ihrer Ärzte bestellt ist? Haben Sie einen Einblick, wie sich die Arbeitsbedingungen in Ihrer Klinik auf das medizinische Personal in den verschiedenen Abteilungen auswirken? Wenn Sie diesen Prozessen auf den Grund gehen wollen, fragen Sie gezielt nach. Keiner kennt die Antworten besser als Ihre Mitarbeiter selbst. Ziel dieses Instrumentes ist es, den Stress für ihre Mitarbeiter zu reduzieren. Die stressbezogene Arbeitsanalyse unterstützt das Klinikmanagement bei der Erfassung.</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2000" u="none" noProof="0" dirty="0">
                        <a:effectLst/>
                        <a:latin typeface="+mn-lt"/>
                        <a:cs typeface="Times New Roman" panose="02020603050405020304" pitchFamily="18" charset="0"/>
                      </a:endParaRP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Do you know what the health of your doctors is like? Do you have an insight into how the working conditions of your clinic affect the medical staff in the different departments? If you want to get to the bottom of these processes, ask specifically. No one knows the answers better than your employees themselves. The aim of this instrument is to reduce stress for employees. The stress-related work analysis supports clinic management.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719966"/>
                  </a:ext>
                </a:extLst>
              </a:tr>
            </a:tbl>
          </a:graphicData>
        </a:graphic>
      </p:graphicFrame>
      <p:grpSp>
        <p:nvGrpSpPr>
          <p:cNvPr id="18" name="Gruppieren 17">
            <a:extLst>
              <a:ext uri="{FF2B5EF4-FFF2-40B4-BE49-F238E27FC236}">
                <a16:creationId xmlns:a16="http://schemas.microsoft.com/office/drawing/2014/main" id="{3BB1CA2F-B56B-4A65-9D06-B1303DC16BCC}"/>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F435B82B-2EF5-4C1B-971D-EA3D5F78A589}"/>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4C7F9428-B53C-41F0-A751-DB09B833899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BEAE53E-5F21-47EE-86B2-38F4FC187FD5}"/>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AA9A1DC-7C6A-4A1F-97FB-832F759202F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75428EFB-7674-4F0C-ADF2-0A4BD172EF0B}"/>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2C086B45-9646-41D6-B7EA-2C2D5ADE745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5A0139C0-B5C3-448F-9C28-32C4B6480E14}"/>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190FDDD-49AD-4985-B7FD-C3B227439DAD}"/>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39CA6B7F-0525-442D-BF4B-335F6825B23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32235997-43A2-462F-86AD-617C798CD12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3D294A2-CB39-46E9-AD8F-C0E6E6B7EAA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0A14A8FC-3A36-4485-9AEF-2595F9C8D0CB}"/>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C72D91C-2421-47CD-B209-9F184ADFEF76}"/>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E35D94F6-B44A-48B0-97D3-15ECFE5527A0}"/>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AF8C89F-FCF7-4494-BC58-8AF3AC0601D5}"/>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731820C-AEE4-410F-B029-75B65B9F428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151CDD3-7A3D-45E5-8486-D55EF611580C}"/>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34D91AC-70AC-4FF9-BFF6-0407E43A066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FAB67208-4C35-4715-9F31-C840A5324E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9" name="CuadroTexto 11">
            <a:extLst>
              <a:ext uri="{FF2B5EF4-FFF2-40B4-BE49-F238E27FC236}">
                <a16:creationId xmlns:a16="http://schemas.microsoft.com/office/drawing/2014/main" id="{400F8A12-6162-70F1-4F95-15C8D733DE94}"/>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4264555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24000" y="1872000"/>
            <a:ext cx="11592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Mitarbeiterbefragung – Wie kann ich das Engagement meiner Mitarbeiter im Unternehmen steigern</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225486489"/>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456977370"/>
                    </a:ext>
                  </a:extLst>
                </a:gridCol>
                <a:gridCol w="6228000">
                  <a:extLst>
                    <a:ext uri="{9D8B030D-6E8A-4147-A177-3AD203B41FA5}">
                      <a16:colId xmlns:a16="http://schemas.microsoft.com/office/drawing/2014/main" val="2341405577"/>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Infografiken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Mitarbeiter*innen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473175"/>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Mangelndes Mitarbeiterengagement führt zu mehr Fehlzeiten, höherer Mitarbeiterfluktuation und hemmt Innovationen. Es lohnt sich also, das Engagement der Mitarbeiter im Auge zu behalten und zu verbessern. In diesem Leitfaden erfahren Sie anhand von spannenden Fallbeispielen, wie wertvoll Feedback sein kann. Wir zeigen Ihnen, wie Sie eine Mitarbeiterbefragung richtig konzipieren, durchführen und auswerten.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A lack of employee engagement causes more absenteeism, higher employee turnover and inhibits innovation. It is therefore worthwhile to keep an eye on employee engagement and improve it. In this guide, you will learn how valuable feedback can be through exciting case studies. We show you how to properly design, implement and evaluate an employee survey.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3178990"/>
                  </a:ext>
                </a:extLst>
              </a:tr>
            </a:tbl>
          </a:graphicData>
        </a:graphic>
      </p:graphicFrame>
      <p:grpSp>
        <p:nvGrpSpPr>
          <p:cNvPr id="18" name="Gruppieren 17">
            <a:extLst>
              <a:ext uri="{FF2B5EF4-FFF2-40B4-BE49-F238E27FC236}">
                <a16:creationId xmlns:a16="http://schemas.microsoft.com/office/drawing/2014/main" id="{8C6748DA-BB5C-44CD-B368-61C1BB88937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B653B4E7-CA21-4108-B2CE-769638A9E05F}"/>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4D9B37DA-64FC-4624-A43E-A5665672BD3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43D2977-C4C4-4FEF-81B8-82477A30A6E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DD5A49A-0958-4E90-8E85-7A2513F5B90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94208CA7-46CF-4FC6-B805-2796B94DB4B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2BC99B8F-D07B-42D8-B37B-64EAAE2360E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F62E9BD6-C69B-4D09-82FF-3172866672E8}"/>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2D0BD65-6745-4178-A9CE-E0C6E13A59F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7ACBCDF-0C8A-4B51-8D0A-441DF4C539C4}"/>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E6227FE6-4A0C-4A07-B1B6-BF229285DDD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7DDC115-940B-4556-9E53-1323DCB4B52A}"/>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CC110F3-ABB4-47BA-BD01-87DD064A92C7}"/>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CD7ED318-76BC-44B0-9943-62FBC58E2C01}"/>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696E10EA-F378-49F6-993F-6BA042C0B88F}"/>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1D2FC06A-FD08-44F7-90A2-AB66969239C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B4DC4582-20A7-416C-94C8-FA1924F847F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9AD2898-4415-4D40-87D3-ADCD8BBCE166}"/>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9EB1630-75AF-496B-80BD-60DD3D16214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FF342DB-A147-45AD-9536-AC58FFA1CF6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92CF1C88-796A-9D8C-7265-A879391F539F}"/>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736270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Check Arbeitsfähigkeit - Geschäftsführung</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431609197"/>
              </p:ext>
            </p:extLst>
          </p:nvPr>
        </p:nvGraphicFramePr>
        <p:xfrm>
          <a:off x="360000" y="2700000"/>
          <a:ext cx="11520000" cy="376528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3420248960"/>
                    </a:ext>
                  </a:extLst>
                </a:gridCol>
                <a:gridCol w="6228000">
                  <a:extLst>
                    <a:ext uri="{9D8B030D-6E8A-4147-A177-3AD203B41FA5}">
                      <a16:colId xmlns:a16="http://schemas.microsoft.com/office/drawing/2014/main" val="1629582656"/>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Führungskräfte, Inhaber*innen und Geschäftsführer*innen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272951"/>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u="none" noProof="0" dirty="0">
                          <a:effectLst/>
                          <a:latin typeface="+mn-lt"/>
                          <a:cs typeface="Times New Roman" panose="02020603050405020304" pitchFamily="18" charset="0"/>
                        </a:rPr>
                        <a:t>Der Erhalt der Arbeitsfähigkeit ist ein wichtiger Erfolgsfaktor für Unternehmen. Insbesondere aufgrund der verlängerten Lebensarbeitszeit gilt es, die Arbeitsfähigkeit auf unterschiedlichsten Ebenen zu erhalten und zu fördern. Dabei meint Arbeitsfähigkeit nicht nur die Gesundheit, sondern bezieht weitere wichtige Aspekte im Unternehmen wie die Arbeitsbedingungen, die gelebte Unternehmenskultur und die Fähigkeiten der Mitarbeitenden mit ein. Das Tool ist ein grundlegende Analyseinstrument, um die Situation von Management und Mitarbeitenden zum Thema Arbeitsfähigkeit zu analysieren. Es ist ein Werkzeug, welches von einem*r externen Berater*in genützt werden kann, um die richtigen Maßnahmen zur Verbesserung der Situation zu ergreifen. Basierend auf den 20 Fragen auf allen Etagen des Hauses der Arbeitsfähigkeit nach Prof. </a:t>
                      </a:r>
                      <a:r>
                        <a:rPr lang="de-DE" sz="1600" u="none" noProof="0" dirty="0" err="1">
                          <a:effectLst/>
                          <a:latin typeface="+mn-lt"/>
                          <a:cs typeface="Times New Roman" panose="02020603050405020304" pitchFamily="18" charset="0"/>
                        </a:rPr>
                        <a:t>Ilmarinen</a:t>
                      </a:r>
                      <a:r>
                        <a:rPr lang="de-DE" sz="1600" u="none" noProof="0" dirty="0">
                          <a:effectLst/>
                          <a:latin typeface="+mn-lt"/>
                          <a:cs typeface="Times New Roman" panose="02020603050405020304" pitchFamily="18" charset="0"/>
                        </a:rPr>
                        <a:t> ermöglicht das Tool eine hervorragende Beurteilung der Arbeitsfähigkeit der Geschäftsführung und der Mitarbeitenden. Tool „Check Arbeitsfähigkeit – Geschäftsführung“ ist der Fragebogen für die Geschäftsführung. Tool „Check Arbeitsfähigkeit – Mitarbeitenden“ ist der Fragebogen für die Mitarbeitenden.</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Maintaining the workability is an important success factor for companies. Especially due to the extended working life, it is important to maintain and promote the workability at various levels. The workability does not only mean health, but also includes other important aspects in the company such as working conditions, the lived corporate culture and the skills of the employees. The tool is a basic analysis tool to analyze the situation of management and employees about workability. It is a tool that can be used by an external consultant to take the right measures to improve the situation. The recommendations for action show concrete implementation steps to promote the workability or point to a deeper need for analysis. Based on the 20 questions on all floors of the House of Workability according to Prof. Ilmarinen, the tool enables an excellent assessment of the workability capacity of the management and the employees. Tool 5B_1 is the questionnaire for the management. Tool No. 5B_2 is the questionnaire for employees.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0947067"/>
                  </a:ext>
                </a:extLst>
              </a:tr>
            </a:tbl>
          </a:graphicData>
        </a:graphic>
      </p:graphicFrame>
      <p:grpSp>
        <p:nvGrpSpPr>
          <p:cNvPr id="18" name="Gruppieren 17">
            <a:extLst>
              <a:ext uri="{FF2B5EF4-FFF2-40B4-BE49-F238E27FC236}">
                <a16:creationId xmlns:a16="http://schemas.microsoft.com/office/drawing/2014/main" id="{8B35E7DD-B3A7-4F47-8DC3-277174BBFAF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4987A48-46C7-4551-8158-C904241EFE59}"/>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6CE8527-FED3-4A5A-BC48-21E87B88BD2E}"/>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AE434EBA-D772-47F8-AFE6-D93F3ED0F17F}"/>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5158C510-C5CA-46AF-81AA-AABA4221F09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E9D7B63B-9534-4AE6-89F5-5F831D4234A1}"/>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BBD5EFBA-FA35-4A0E-98E2-09C692F3709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29D5030A-7FC7-4548-85C1-E7A6FBB92CEB}"/>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D88CAD7-0F4A-428D-B0DB-BCF11B2ADA2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C0913A-26B7-4349-BAD7-4F20628207F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39036F9-BB20-42A3-9AA0-E74F58631C32}"/>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6EBD62C-56CF-4847-97C9-C365A8F97B1B}"/>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EBCB4AB-6788-4F23-A016-2B0778BCE355}"/>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A269056A-8F2C-4BCA-B661-FAFD9FA537AA}"/>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DF51939-1E81-47FE-AA52-1EFD27F70BC9}"/>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F643377D-13A9-4826-958E-DCE7A659482E}"/>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8FE50AFE-DCCF-4C2E-98F2-3D38BFD1447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8410F247-982E-4FCE-9E36-D48B3AF32EE1}"/>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A61EF6D-5D24-4F03-B56D-99CF75E10E7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D8E74159-38A1-46F9-9E0A-E62A2DD7E03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B61E54B4-46A6-DD67-140D-CA43BC264B54}"/>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4221762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Check Arbeitsfähigkeit - Mitarbeitende</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734712210"/>
              </p:ext>
            </p:extLst>
          </p:nvPr>
        </p:nvGraphicFramePr>
        <p:xfrm>
          <a:off x="360000" y="2700000"/>
          <a:ext cx="11520000" cy="3340409"/>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379183273"/>
                    </a:ext>
                  </a:extLst>
                </a:gridCol>
                <a:gridCol w="6228000">
                  <a:extLst>
                    <a:ext uri="{9D8B030D-6E8A-4147-A177-3AD203B41FA5}">
                      <a16:colId xmlns:a16="http://schemas.microsoft.com/office/drawing/2014/main" val="914249200"/>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Mitarbeitende</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74053"/>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u="none" noProof="0" dirty="0">
                          <a:effectLst/>
                          <a:latin typeface="+mn-lt"/>
                          <a:cs typeface="Times New Roman" panose="02020603050405020304" pitchFamily="18" charset="0"/>
                        </a:rPr>
                        <a:t>Der Erhalt der Arbeitsfähigkeit ist ein wichtiger Erfolgsfaktor für Unternehmen. Insbesondere aufgrund der verlängerten Lebensarbeitszeit gilt es, die Arbeitsfähigkeit auf unterschiedlichsten Ebenen zu erhalten und zu fördern. Dabei meint Arbeitsfähigkeit nicht nur die Gesundheit, sondern bezieht weitere wichtige Aspekte im Unternehmen wie die Arbeitsbedingungen, die gelebte Unternehmenskultur und die Fähigkeiten der Mitarbeitenden mit ein. Das Tool ist ein grundlegende Analyseinstrument, um die Situation von Management und Mitarbeitenden zum Thema Arbeitsfähigkeit zu analysieren. Es ist ein Werkzeug, welches von einem/r externen Berater*in genützt werden kann, um die richtigen Maßnahmen zur Verbesserung der Situation zu ergreifen. Basierend auf den 20 Fragen auf allen Etagen des Hauses der Arbeitsfähigkeit nach Prof. </a:t>
                      </a:r>
                      <a:r>
                        <a:rPr lang="de-DE" sz="1600" u="none" noProof="0" dirty="0" err="1">
                          <a:effectLst/>
                          <a:latin typeface="+mn-lt"/>
                          <a:cs typeface="Times New Roman" panose="02020603050405020304" pitchFamily="18" charset="0"/>
                        </a:rPr>
                        <a:t>Ilmarinen</a:t>
                      </a:r>
                      <a:r>
                        <a:rPr lang="de-DE" sz="1600" u="none" noProof="0" dirty="0">
                          <a:effectLst/>
                          <a:latin typeface="+mn-lt"/>
                          <a:cs typeface="Times New Roman" panose="02020603050405020304" pitchFamily="18" charset="0"/>
                        </a:rPr>
                        <a:t> ermöglicht das Tool eine hervorragende Beurteilung der Arbeitsfähigkeit der Geschäftsführung und der Mitarbeitenden. Tool „Check Arbeitsfähigkeit – Geschäftsführung“ ist der Fragebogen für die Geschäftsführung. Tool „Check Arbeitsfähigkeit – Mitarbeitenden“ ist der Fragebogen für die Mitarbeitenden.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Maintaining the workability is an important success factor for companies. Especially due to the extended working life, it is important to maintain and promote the workability at various levels. The workability does not only mean health, but also includes other important aspects in the company such as working conditions, the lived corporate culture and the skills of the employees. The tool is a basic analysis tool to analyze the situation of management and employees about workability. It is a tool that can be used by an external consultant to take the right measures to improve the situation. The recommendations for action show concrete implementation steps to promote the workability or point to a deeper need for analysis. Based on the 20 questions on all floors of the House of Workability according to Prof. Ilmarinen, the tool enables an excellent assessment of the workability capacity of the management and the employees. Tool 5B_1 is the questionnaire for the management. Tool No. 5B_2 is the questionnaire for employees.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057598"/>
                  </a:ext>
                </a:extLst>
              </a:tr>
            </a:tbl>
          </a:graphicData>
        </a:graphic>
      </p:graphicFrame>
      <p:grpSp>
        <p:nvGrpSpPr>
          <p:cNvPr id="18" name="Gruppieren 17">
            <a:extLst>
              <a:ext uri="{FF2B5EF4-FFF2-40B4-BE49-F238E27FC236}">
                <a16:creationId xmlns:a16="http://schemas.microsoft.com/office/drawing/2014/main" id="{761AE1E1-4F5C-4F3A-A7DF-484DEE73EF96}"/>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1CA47A20-F803-467D-B124-C5B15D15610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032C0E65-9101-44F6-A503-9CBFEE89669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7C698398-EDF3-46CC-9588-4B03DF3D6600}"/>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7855A6F9-EB8A-4C43-9C3F-8448551A0C0C}"/>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458B855B-A2C9-4C41-966C-3084F6A3A01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5391FB52-A57F-4054-82F3-4C30D3562AE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B2C3206B-2643-4AF4-BD73-3A75C3EA4AE5}"/>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3138688-0943-497B-91A1-C06DC7CDC61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552DDB59-AEAA-4D4E-A04D-DF5C9BEE215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9150FC9-2B82-419E-8A5F-291D0E984E9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4C7885C0-46F4-41D3-9DA9-F3D3D5B0E870}"/>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0371827-4FF9-475E-A1D7-AB2B60DD96DE}"/>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B8AB6E09-488F-4927-B860-10C3D0F3E68D}"/>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F566AB08-DCBE-4D97-9A66-9BD897E8FD83}"/>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9B2B743-4830-4CDD-9B39-8C83FD2E815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C4449C1-F8FE-4489-8C91-8E1A2DE4F513}"/>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BA4A794-C948-45C3-BC9E-8AFAB9690B7B}"/>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E242C38-F439-43D3-B80B-17BB7B111CE6}"/>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0FD03C73-C1AB-4DD0-9ABE-D931B923410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4A872E81-09BC-BCA2-D9B2-12394DA2C3D4}"/>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376082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F0000"/>
                </a:solidFill>
                <a:latin typeface="Arial Black" panose="020B0A04020102020204" pitchFamily="34" charset="0"/>
              </a:rPr>
              <a:t>Einleitung</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943042"/>
          </a:xfrm>
        </p:spPr>
        <p:txBody>
          <a:bodyPr>
            <a:noAutofit/>
          </a:bodyPr>
          <a:lstStyle/>
          <a:p>
            <a:pPr marL="0" indent="0">
              <a:buNone/>
            </a:pPr>
            <a:r>
              <a:rPr lang="de-DE" dirty="0"/>
              <a:t>Warum ist Arbeitsfähigkeit gerade auch für kleine und kleinste Unternehmen und ihre Beschäftigten so wichtig</a:t>
            </a:r>
            <a:r>
              <a:rPr lang="en-GB" dirty="0"/>
              <a:t>?</a:t>
            </a:r>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4" name="Textfeld 3">
            <a:extLst>
              <a:ext uri="{FF2B5EF4-FFF2-40B4-BE49-F238E27FC236}">
                <a16:creationId xmlns:a16="http://schemas.microsoft.com/office/drawing/2014/main" id="{FAFD64BC-6273-4116-A816-1E9D37650F04}"/>
              </a:ext>
            </a:extLst>
          </p:cNvPr>
          <p:cNvSpPr txBox="1"/>
          <p:nvPr/>
        </p:nvSpPr>
        <p:spPr>
          <a:xfrm>
            <a:off x="360000" y="6084000"/>
            <a:ext cx="4496744" cy="215444"/>
          </a:xfrm>
          <a:prstGeom prst="rect">
            <a:avLst/>
          </a:prstGeom>
          <a:noFill/>
        </p:spPr>
        <p:txBody>
          <a:bodyPr wrap="none" rtlCol="0">
            <a:spAutoFit/>
          </a:bodyPr>
          <a:lstStyle/>
          <a:p>
            <a:r>
              <a:rPr lang="de-DE" sz="800" dirty="0"/>
              <a:t>Quelle: http://www.arbeitsfaehigkeit.uni-wuppertal.de/picture/upload/file/intakt_Handbuch_web.pdf</a:t>
            </a:r>
          </a:p>
        </p:txBody>
      </p:sp>
      <p:sp>
        <p:nvSpPr>
          <p:cNvPr id="27" name="Rectangle: Rounded Corners 1">
            <a:extLst>
              <a:ext uri="{FF2B5EF4-FFF2-40B4-BE49-F238E27FC236}">
                <a16:creationId xmlns:a16="http://schemas.microsoft.com/office/drawing/2014/main" id="{70CD5EE9-734E-4EC8-9F76-2848B4B8D727}"/>
              </a:ext>
            </a:extLst>
          </p:cNvPr>
          <p:cNvSpPr/>
          <p:nvPr/>
        </p:nvSpPr>
        <p:spPr>
          <a:xfrm>
            <a:off x="1620000" y="2448000"/>
            <a:ext cx="2880000" cy="1440000"/>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Die Beschäftigten werden immer älter</a:t>
            </a:r>
          </a:p>
        </p:txBody>
      </p:sp>
      <p:sp>
        <p:nvSpPr>
          <p:cNvPr id="28" name="Rectangle: Rounded Corners 17">
            <a:extLst>
              <a:ext uri="{FF2B5EF4-FFF2-40B4-BE49-F238E27FC236}">
                <a16:creationId xmlns:a16="http://schemas.microsoft.com/office/drawing/2014/main" id="{98712C9D-FBD5-4C1B-8ED1-FB5E4BE93348}"/>
              </a:ext>
            </a:extLst>
          </p:cNvPr>
          <p:cNvSpPr/>
          <p:nvPr/>
        </p:nvSpPr>
        <p:spPr>
          <a:xfrm>
            <a:off x="4752000" y="2448000"/>
            <a:ext cx="2880000" cy="1440000"/>
          </a:xfrm>
          <a:prstGeom prst="roundRect">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Arbeitsunfähigkeit in den Unternehmen nimmt weiter zu</a:t>
            </a:r>
          </a:p>
        </p:txBody>
      </p:sp>
      <p:sp>
        <p:nvSpPr>
          <p:cNvPr id="29" name="Rectangle: Rounded Corners 21">
            <a:extLst>
              <a:ext uri="{FF2B5EF4-FFF2-40B4-BE49-F238E27FC236}">
                <a16:creationId xmlns:a16="http://schemas.microsoft.com/office/drawing/2014/main" id="{3B3EB50F-EF88-4D4F-9DC3-9181268E9964}"/>
              </a:ext>
            </a:extLst>
          </p:cNvPr>
          <p:cNvSpPr/>
          <p:nvPr/>
        </p:nvSpPr>
        <p:spPr>
          <a:xfrm>
            <a:off x="7884000" y="2448000"/>
            <a:ext cx="2880000" cy="1440000"/>
          </a:xfrm>
          <a:prstGeom prst="roundRect">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Fachkräfte werden Mangelware</a:t>
            </a:r>
          </a:p>
        </p:txBody>
      </p:sp>
      <p:sp>
        <p:nvSpPr>
          <p:cNvPr id="30" name="Rectangle: Rounded Corners 25">
            <a:extLst>
              <a:ext uri="{FF2B5EF4-FFF2-40B4-BE49-F238E27FC236}">
                <a16:creationId xmlns:a16="http://schemas.microsoft.com/office/drawing/2014/main" id="{FAF3C040-15F2-495C-80FE-E4B0FF64894B}"/>
              </a:ext>
            </a:extLst>
          </p:cNvPr>
          <p:cNvSpPr/>
          <p:nvPr/>
        </p:nvSpPr>
        <p:spPr>
          <a:xfrm flipH="1">
            <a:off x="1620000" y="4104000"/>
            <a:ext cx="2880000" cy="1440000"/>
          </a:xfrm>
          <a:prstGeom prst="roundRect">
            <a:avLst/>
          </a:prstGeom>
          <a:solidFill>
            <a:srgbClr val="FA9106"/>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Dem Arbeitsmarkt stehen weniger, aber ältere Kräfte zur Verfügung</a:t>
            </a:r>
          </a:p>
        </p:txBody>
      </p:sp>
      <p:sp>
        <p:nvSpPr>
          <p:cNvPr id="31" name="Rectangle: Rounded Corners 27">
            <a:extLst>
              <a:ext uri="{FF2B5EF4-FFF2-40B4-BE49-F238E27FC236}">
                <a16:creationId xmlns:a16="http://schemas.microsoft.com/office/drawing/2014/main" id="{7BF13DB0-6707-48EB-AE23-D389C13C71F0}"/>
              </a:ext>
            </a:extLst>
          </p:cNvPr>
          <p:cNvSpPr/>
          <p:nvPr/>
        </p:nvSpPr>
        <p:spPr>
          <a:xfrm flipH="1">
            <a:off x="4752000" y="4104000"/>
            <a:ext cx="2880000" cy="1440000"/>
          </a:xfrm>
          <a:prstGeom prst="roundRect">
            <a:avLst/>
          </a:prstGeom>
          <a:solidFill>
            <a:srgbClr val="69116B"/>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Investitionen in Arbeitsfähigkeit sind effizient</a:t>
            </a:r>
          </a:p>
        </p:txBody>
      </p:sp>
      <p:sp>
        <p:nvSpPr>
          <p:cNvPr id="32" name="Rectangle: Rounded Corners 28">
            <a:extLst>
              <a:ext uri="{FF2B5EF4-FFF2-40B4-BE49-F238E27FC236}">
                <a16:creationId xmlns:a16="http://schemas.microsoft.com/office/drawing/2014/main" id="{C1A64F16-99A1-4D84-BEFB-5D9C9B1A2CD1}"/>
              </a:ext>
            </a:extLst>
          </p:cNvPr>
          <p:cNvSpPr/>
          <p:nvPr/>
        </p:nvSpPr>
        <p:spPr>
          <a:xfrm flipH="1">
            <a:off x="7920000" y="4104000"/>
            <a:ext cx="2880000" cy="1440000"/>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Wenn wir heute handeln, handeln will vorausschauend und nachhaltig</a:t>
            </a:r>
          </a:p>
        </p:txBody>
      </p:sp>
      <p:sp>
        <p:nvSpPr>
          <p:cNvPr id="15" name="CuadroTexto 11">
            <a:extLst>
              <a:ext uri="{FF2B5EF4-FFF2-40B4-BE49-F238E27FC236}">
                <a16:creationId xmlns:a16="http://schemas.microsoft.com/office/drawing/2014/main" id="{C5E08056-1117-4870-8638-9A47EE1AA8F8}"/>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6" name="Grafik 15">
            <a:extLst>
              <a:ext uri="{FF2B5EF4-FFF2-40B4-BE49-F238E27FC236}">
                <a16:creationId xmlns:a16="http://schemas.microsoft.com/office/drawing/2014/main" id="{37C2A6A2-2655-45ED-91E9-D5B8F02A34A8}"/>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82948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Checkliste und Empfehlungen für die Sicherheit am Arbeitsplatz</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3802505757"/>
              </p:ext>
            </p:extLst>
          </p:nvPr>
        </p:nvGraphicFramePr>
        <p:xfrm>
          <a:off x="360000" y="2700000"/>
          <a:ext cx="11520000" cy="318108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007648492"/>
                    </a:ext>
                  </a:extLst>
                </a:gridCol>
                <a:gridCol w="6228000">
                  <a:extLst>
                    <a:ext uri="{9D8B030D-6E8A-4147-A177-3AD203B41FA5}">
                      <a16:colId xmlns:a16="http://schemas.microsoft.com/office/drawing/2014/main" val="2939201366"/>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Unternehmer/innen, Führungskräfte und Personalabteilung</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982264"/>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u="none" noProof="0" dirty="0">
                          <a:effectLst/>
                          <a:latin typeface="+mn-lt"/>
                          <a:cs typeface="Times New Roman" panose="02020603050405020304" pitchFamily="18" charset="0"/>
                        </a:rPr>
                        <a:t>In den folgenden Tabellen haben die Leser die Möglichkeit, sich mit einer sehr umfassenden Stichprobe von Risiken im Zusammenhang mit der Sicherheit am Arbeitsplatz vertraut zu machen, die von der CIIP (Italienischer Verband für Konsultation und für Prävention) entwickelt wurde. Das Instrument ist formell in 5 konzeptionelle Bereiche unterteilt: 1. Prävention und Arbeit; 2. Prävention und Arbeitsumgebung; 3. Prävention und organisatorische Aspekte; 4.	Prävention und Arbeitsfähigkeit und 5.Psychische Gesundheit.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600" u="none" noProof="0" dirty="0">
                          <a:effectLst/>
                          <a:latin typeface="+mn-lt"/>
                          <a:cs typeface="Times New Roman" panose="02020603050405020304" pitchFamily="18" charset="0"/>
                        </a:rPr>
                        <a:t>Jeder Bereich ist in weitere Fokusdimensionen unterteilt, um die vielen verschiedenen Variablen und Dynamiken, die in den einzelnen Fokusbereichen eine Rolle spielen, so umfassend wie möglich zu berücksichtigen. Das Tool ist formal so konzipiert, dass es das Management und/oder die Eigentümer bei der Ermittlung der wichtigsten Interventionsbereiche unterstützt, um für ihre Arbeiter und Angestellten ein sicheres Umfeld zu gewährleisten. Als solches ist es als Referenz und unterstützendes Instrument gedacht.</a:t>
                      </a: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In the following tables, readers will able the opportunity to </a:t>
                      </a:r>
                      <a:r>
                        <a:rPr lang="en-US" sz="2000" u="none" dirty="0" err="1">
                          <a:effectLst/>
                          <a:latin typeface="+mn-lt"/>
                          <a:cs typeface="Times New Roman" panose="02020603050405020304" pitchFamily="18" charset="0"/>
                        </a:rPr>
                        <a:t>familiarise</a:t>
                      </a:r>
                      <a:r>
                        <a:rPr lang="en-US" sz="2000" u="none" dirty="0">
                          <a:effectLst/>
                          <a:latin typeface="+mn-lt"/>
                          <a:cs typeface="Times New Roman" panose="02020603050405020304" pitchFamily="18" charset="0"/>
                        </a:rPr>
                        <a:t> with a very comprehensive sample of risks related to safety at work developed by the CIIP (Italian inter-association consultation for prevention). The tool is formally divided into 5 conceptual areas: 1. Prevention and work </a:t>
                      </a:r>
                      <a:r>
                        <a:rPr lang="en-US" sz="2000" u="none" dirty="0" err="1">
                          <a:effectLst/>
                          <a:latin typeface="+mn-lt"/>
                          <a:cs typeface="Times New Roman" panose="02020603050405020304" pitchFamily="18" charset="0"/>
                        </a:rPr>
                        <a:t>labour</a:t>
                      </a:r>
                      <a:r>
                        <a:rPr lang="en-US" sz="2000" u="none" dirty="0">
                          <a:effectLst/>
                          <a:latin typeface="+mn-lt"/>
                          <a:cs typeface="Times New Roman" panose="02020603050405020304" pitchFamily="18" charset="0"/>
                        </a:rPr>
                        <a:t> 2. Prevention and work environment 3. Prevention and </a:t>
                      </a:r>
                      <a:r>
                        <a:rPr lang="en-US" sz="2000" u="none" dirty="0" err="1">
                          <a:effectLst/>
                          <a:latin typeface="+mn-lt"/>
                          <a:cs typeface="Times New Roman" panose="02020603050405020304" pitchFamily="18" charset="0"/>
                        </a:rPr>
                        <a:t>organisational</a:t>
                      </a:r>
                      <a:r>
                        <a:rPr lang="en-US" sz="2000" u="none" dirty="0">
                          <a:effectLst/>
                          <a:latin typeface="+mn-lt"/>
                          <a:cs typeface="Times New Roman" panose="02020603050405020304" pitchFamily="18" charset="0"/>
                        </a:rPr>
                        <a:t> aspects 4. Prevention and workability 5. Mental health Each area is declined in further focus dimensions so as to be as inclusive as possible of the many different variables and dynamics that intervene for each focus areas. The tool is formally conceived to sustain management and/or owners in identifying the key areas of intervention to guarantee for their workers and employees a safe environment. As such it is to be intended as a referent and supporting tool.</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0564326"/>
                  </a:ext>
                </a:extLst>
              </a:tr>
            </a:tbl>
          </a:graphicData>
        </a:graphic>
      </p:graphicFrame>
      <p:grpSp>
        <p:nvGrpSpPr>
          <p:cNvPr id="18" name="Gruppieren 17">
            <a:extLst>
              <a:ext uri="{FF2B5EF4-FFF2-40B4-BE49-F238E27FC236}">
                <a16:creationId xmlns:a16="http://schemas.microsoft.com/office/drawing/2014/main" id="{DF9F6D2D-1E97-4952-9D9A-3D4C98C6F94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5F21378-1732-414A-AF37-0BEBD92316F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E7644AC5-64A1-4772-A86B-8BFE1C03DC7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62EA8A8A-0410-49C7-9879-959114BF831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252EAF4-0AEB-492C-B370-228047613A5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79076757-1312-40B6-B1D1-4925F488E5F2}"/>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27831287-A9BF-4277-95BE-2D8BDE351C6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4D3577B1-7B55-4B47-801B-907D75C9DAF5}"/>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085E0667-0F4E-4810-AF51-FC4D4127815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575E7B7-DD2E-4A9A-A8F4-C72B017669B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E7645A3-543E-4F06-BDFB-2C5B924B6E65}"/>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2A47CD85-00BD-4F20-BEF8-B50A7236BEA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9CE0ECC8-DD49-44DB-895A-BC39E7335FAC}"/>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EDCB493-860F-4E07-9C10-979BB92B236C}"/>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2DFE195-5012-45BC-80F0-AE7D8590AE46}"/>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D7BFCB8-8936-4C0C-B0D5-A95423FE578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B9F6A66D-5E73-49D5-959B-0CA0CCB10CE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6698E139-653B-43B6-936F-36D5F7E7EB2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5F871D4B-02ED-41D3-899A-4085BFA84C5F}"/>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899DE969-8168-4472-976F-D950427524C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14F9FC12-BEBD-5E42-2197-D402EFB8AC6D}"/>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409577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Bewertung des Gesundheitszustands und der Arbeitsfähigkeit der Mitarbeiter</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98394305"/>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4291440652"/>
                    </a:ext>
                  </a:extLst>
                </a:gridCol>
                <a:gridCol w="6228000">
                  <a:extLst>
                    <a:ext uri="{9D8B030D-6E8A-4147-A177-3AD203B41FA5}">
                      <a16:colId xmlns:a16="http://schemas.microsoft.com/office/drawing/2014/main" val="3549960187"/>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Fragebögen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Unternehmer/innen und Personalabteilung</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9541941"/>
                  </a:ext>
                </a:extLst>
              </a:tr>
              <a:tr h="50400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Ziel ist es, Arbeitnehmer mit erhöhtem Risiko einer langfristigen Arbeitsunfähigkeit und Arbeitnehmer, die sofortige therapeutische Hilfe benötigen, zu identifizieren. Außerdem werden bekannte Risikofaktoren im Zusammenhang mit der Einstellung, dem sozialen Umfeld und dem Gesundheitszustand der Person ermittelt und isoliert, um bekannte Hindernisse für die Arbeit aufzudecken. Sie dient auch dazu, sich einen Überblick darüber zu verschaffen, was der Einzelne zur Verbesserung seiner Arbeitsfähigkeit für nötig hält.</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purpose is to identify employees at increased risk of long term incapacity and employees who are in need of immediate therapeutic help. It also identifies and isolates known risk factors related to the individual´s attitudes, social circumstances and health to detect known barriers to work. It is also used to get an overview of what the individual thinks is needed to improve his/her work ability.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7468463"/>
                  </a:ext>
                </a:extLst>
              </a:tr>
            </a:tbl>
          </a:graphicData>
        </a:graphic>
      </p:graphicFrame>
      <p:grpSp>
        <p:nvGrpSpPr>
          <p:cNvPr id="18" name="Gruppieren 17">
            <a:extLst>
              <a:ext uri="{FF2B5EF4-FFF2-40B4-BE49-F238E27FC236}">
                <a16:creationId xmlns:a16="http://schemas.microsoft.com/office/drawing/2014/main" id="{E07D925F-7460-4BF2-A4ED-FA90CC9B713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2420788-99E4-4AD3-BCD1-2B54FA1B87B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854A8BC8-954B-429B-BADA-95B772B83198}"/>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F2295E3-A610-4F04-BAC6-D186CB2DA30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9046C576-46FD-4346-B3BA-B6E896CA5EE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F60056E8-3AC0-41A6-82D1-984BAD663FBE}"/>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5638EB48-F094-4887-A2EC-5121AA1FD4E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DE2ECC89-3B39-468C-A843-00F3B81F9ABB}"/>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5513787-F55E-4E20-88B6-C89306B68C61}"/>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DBDB57A-56C1-4B42-9CA0-4D70D52AA074}"/>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957E3BF-7E30-4513-AA63-68BDB7040CF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994034B-76EE-4402-99F5-38890F20E45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CFD25C1-EF7B-4221-A451-70AD48097BBB}"/>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3EBA7BD-E792-41E1-A9EF-85423BC23FB5}"/>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353512B4-96E2-499E-986A-63372D899044}"/>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BDAFC669-2D64-4509-AEEF-6ACB96E6D9B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F18DDCBC-28E9-4284-A1B1-B9A1706AB66C}"/>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EDBDD4FC-EC01-42CC-A0B7-C90C887B5115}"/>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FC4A20E7-6CD4-4DFD-A3FE-60D656AC65B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8D530AF-C903-429A-9C74-41307860B065}"/>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14FF3330-CB34-53EB-D15F-534429DF6A1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3591857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Geschäftsentwicklungsplan</a:t>
            </a:r>
          </a:p>
        </p:txBody>
      </p:sp>
      <p:graphicFrame>
        <p:nvGraphicFramePr>
          <p:cNvPr id="22" name="Tabelle 21">
            <a:extLst>
              <a:ext uri="{FF2B5EF4-FFF2-40B4-BE49-F238E27FC236}">
                <a16:creationId xmlns:a16="http://schemas.microsoft.com/office/drawing/2014/main" id="{667B2590-AB77-48C2-9800-2AF1DCDF9B57}"/>
              </a:ext>
            </a:extLst>
          </p:cNvPr>
          <p:cNvGraphicFramePr>
            <a:graphicFrameLocks noGrp="1"/>
          </p:cNvGraphicFramePr>
          <p:nvPr>
            <p:extLst>
              <p:ext uri="{D42A27DB-BD31-4B8C-83A1-F6EECF244321}">
                <p14:modId xmlns:p14="http://schemas.microsoft.com/office/powerpoint/2010/main" val="3892324787"/>
              </p:ext>
            </p:extLst>
          </p:nvPr>
        </p:nvGraphicFramePr>
        <p:xfrm>
          <a:off x="360000" y="2700000"/>
          <a:ext cx="11520000" cy="29460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3748997833"/>
                    </a:ext>
                  </a:extLst>
                </a:gridCol>
                <a:gridCol w="6228000">
                  <a:extLst>
                    <a:ext uri="{9D8B030D-6E8A-4147-A177-3AD203B41FA5}">
                      <a16:colId xmlns:a16="http://schemas.microsoft.com/office/drawing/2014/main" val="2078356439"/>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ea typeface="Calibri" panose="020F0502020204030204" pitchFamily="34" charset="0"/>
                          <a:cs typeface="Times New Roman" panose="02020603050405020304" pitchFamily="18" charset="0"/>
                        </a:rPr>
                        <a:t>Ratgeber + Video</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Klein- und Kleinstunternehmen, Unternehmer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261147"/>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noProof="0" dirty="0">
                          <a:effectLst/>
                          <a:latin typeface="+mn-lt"/>
                          <a:cs typeface="Times New Roman" panose="02020603050405020304" pitchFamily="18" charset="0"/>
                        </a:rPr>
                        <a:t>Dieses Tool ermöglicht es potenziellen Unternehmer*innen, ihre Qualitäten zu erkennen und sie dank eines Businessplans zu nutzen. Bevor wir ein Unternehmen gründen, müssen wir an uns selbst denken. Das Erkennen unserer Stärken und Schwächen, die Suche nach Inspiration von anderen Unternehmern oder das Festlegen von Zielen, Hindernissen oder Szenarien wird uns helfen, die Dynamik und mögliche Situationen zu verstehen, in denen wir uns befinden können, sobald wir unser „Geschäft“ beginnen. Dieses Formular ermöglicht es Ihnen, all diese Aspekte kurz und effektiv zu analysieren.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cs typeface="Times New Roman" panose="02020603050405020304" pitchFamily="18" charset="0"/>
                        </a:rPr>
                        <a:t>This tool allows potential entrepreneurs to </a:t>
                      </a:r>
                      <a:r>
                        <a:rPr lang="en-US" sz="2000" dirty="0" err="1">
                          <a:effectLst/>
                          <a:latin typeface="+mn-lt"/>
                          <a:cs typeface="Times New Roman" panose="02020603050405020304" pitchFamily="18" charset="0"/>
                        </a:rPr>
                        <a:t>recognise</a:t>
                      </a:r>
                      <a:r>
                        <a:rPr lang="en-US" sz="2000" dirty="0">
                          <a:effectLst/>
                          <a:latin typeface="+mn-lt"/>
                          <a:cs typeface="Times New Roman" panose="02020603050405020304" pitchFamily="18" charset="0"/>
                        </a:rPr>
                        <a:t> their qualities and exploit them thanks to a business plan. Before we start an enterprise, we must think of ourselves. </a:t>
                      </a:r>
                      <a:r>
                        <a:rPr lang="en-US" sz="2000" dirty="0" err="1">
                          <a:effectLst/>
                          <a:latin typeface="+mn-lt"/>
                          <a:cs typeface="Times New Roman" panose="02020603050405020304" pitchFamily="18" charset="0"/>
                        </a:rPr>
                        <a:t>Recognising</a:t>
                      </a:r>
                      <a:r>
                        <a:rPr lang="en-US" sz="2000" dirty="0">
                          <a:effectLst/>
                          <a:latin typeface="+mn-lt"/>
                          <a:cs typeface="Times New Roman" panose="02020603050405020304" pitchFamily="18" charset="0"/>
                        </a:rPr>
                        <a:t> our strengths and weaknesses, seeking inspiration from other entrepreneurs or setting goals, obstacles or scenarios will help us understand the dynamics and possible situations in which we may find ourselves once we start our business. This form will allow you to </a:t>
                      </a:r>
                      <a:r>
                        <a:rPr lang="en-US" sz="2000" dirty="0" err="1">
                          <a:effectLst/>
                          <a:latin typeface="+mn-lt"/>
                          <a:cs typeface="Times New Roman" panose="02020603050405020304" pitchFamily="18" charset="0"/>
                        </a:rPr>
                        <a:t>analyse</a:t>
                      </a:r>
                      <a:r>
                        <a:rPr lang="en-US" sz="2000" dirty="0">
                          <a:effectLst/>
                          <a:latin typeface="+mn-lt"/>
                          <a:cs typeface="Times New Roman" panose="02020603050405020304" pitchFamily="18" charset="0"/>
                        </a:rPr>
                        <a:t> all these aspects succinctly and effectively. </a:t>
                      </a:r>
                      <a:endParaRPr lang="de-DE" sz="2000" dirty="0">
                        <a:effectLst/>
                        <a:latin typeface="+mn-lt"/>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903492"/>
                  </a:ext>
                </a:extLst>
              </a:tr>
            </a:tbl>
          </a:graphicData>
        </a:graphic>
      </p:graphicFrame>
      <p:grpSp>
        <p:nvGrpSpPr>
          <p:cNvPr id="18" name="Gruppieren 17">
            <a:extLst>
              <a:ext uri="{FF2B5EF4-FFF2-40B4-BE49-F238E27FC236}">
                <a16:creationId xmlns:a16="http://schemas.microsoft.com/office/drawing/2014/main" id="{28ABC467-A6A6-4719-A32B-EB54F1EF1D1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2EF2BE6-B3F2-4FF0-AD81-1636E5A57D7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6920764E-CADA-4697-9F65-09578A1826EC}"/>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64158984-7BD1-4856-BDA2-C23C0231A423}"/>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E41619F8-13BD-4185-822E-4977A159690A}"/>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BB380E07-8F76-43DA-A0A6-1180A1E3ACEC}"/>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3442E9BC-F05F-4882-B1EC-AE11E7A49AB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881C73C0-23F0-48A3-8910-4E5B0F3D8C83}"/>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2580D4B5-F219-4559-AD76-68AF4DD4416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8E2EE12-AF46-410E-82EC-12D21C8117B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CB238B1-69A1-4FEE-9EC7-1B0C1BD62B7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FA3E5CA-1199-4513-B759-724F9AD0909E}"/>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3FC99E8-B7A1-4725-A334-5D1BCA2F1AC1}"/>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154011B-15DF-4ACB-BF87-E6FB10D62EE4}"/>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BFEAD4F2-9A43-439B-A4B5-95F7D082305C}"/>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C62835B-07F0-43BA-B3EF-1EB5088DF41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41847DD-A3D8-4293-97A7-415B9D39F063}"/>
                </a:ext>
              </a:extLst>
            </p:cNvPr>
            <p:cNvSpPr/>
            <p:nvPr/>
          </p:nvSpPr>
          <p:spPr>
            <a:xfrm>
              <a:off x="10692000" y="1224000"/>
              <a:ext cx="900000" cy="252000"/>
            </a:xfrm>
            <a:prstGeom prst="roundRect">
              <a:avLst>
                <a:gd name="adj" fmla="val 50000"/>
              </a:avLst>
            </a:prstGeom>
            <a:solidFill>
              <a:srgbClr val="A3D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A65C97AE-EFCC-40D2-BE37-10AE7363014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90B4C11-00C7-420F-9B2F-C19462A58649}"/>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2DE249D-E738-481B-AD4E-5FA56E75BA40}"/>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8AC8188B-4E8F-5E82-F329-BCDAF6B10AF8}"/>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18408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Check Büroarbeitsplatz</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4144404266"/>
              </p:ext>
            </p:extLst>
          </p:nvPr>
        </p:nvGraphicFramePr>
        <p:xfrm>
          <a:off x="360000" y="2700000"/>
          <a:ext cx="11520000" cy="332546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59755785"/>
                    </a:ext>
                  </a:extLst>
                </a:gridCol>
                <a:gridCol w="6228000">
                  <a:extLst>
                    <a:ext uri="{9D8B030D-6E8A-4147-A177-3AD203B41FA5}">
                      <a16:colId xmlns:a16="http://schemas.microsoft.com/office/drawing/2014/main" val="2351754934"/>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Führungskräfte, Inhaber*innen und Geschäftsführer*innen, Mitarbeitende </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914453"/>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In vielen Fällen ist die Arbeit am Schreibtisch und am Bildschirm mit besonderen und teilweise sehr hohen Belastungen verbunden, die durch eine gute Gestaltung der Arbeitsplätze vermieden werden können. Dadurch kann die langfristige Aufrechterhaltung der Arbeitsfähigkeit durch meist nur kleine Änderungen unterstützt werden. Ziel dieses Instruments ist es, Bürotätigkeiten so zu verbessern, dass Mitarbeitende ihre Arbeit bis zur Pensionierung gesund und uneingeschränkt ausüben können.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In many cases, working at a desk and on the screen is associated with special and sometimes very high loads, which can be avoided by a good design of the workplaces. As a result, the long-term maintenance of the workability can be supported by usually only small changes. The aim of this instrument is to improve office activities in such a way that employees can carry out their work in a healthy and unrestricted manner until retirement.</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3986698"/>
                  </a:ext>
                </a:extLst>
              </a:tr>
            </a:tbl>
          </a:graphicData>
        </a:graphic>
      </p:graphicFrame>
      <p:grpSp>
        <p:nvGrpSpPr>
          <p:cNvPr id="18" name="Gruppieren 17">
            <a:extLst>
              <a:ext uri="{FF2B5EF4-FFF2-40B4-BE49-F238E27FC236}">
                <a16:creationId xmlns:a16="http://schemas.microsoft.com/office/drawing/2014/main" id="{4AC1BE90-658E-4B33-ABA2-52D7FE0730E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775EE20-F122-4FB3-BD5E-A47464D3F7C6}"/>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4AA6871-8D4B-48BC-A9DF-C0192859F96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5EE8792-E823-411B-82B7-C5C33CFB00F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5A5F40D-578B-4F8F-8703-85A9AE07825F}"/>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23C44312-0B43-4F6A-9B40-E7810C86EA1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FE404D69-C499-46E2-92B2-73EBBE7CA10F}"/>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96559847-A398-4A39-81D4-EFFAD322018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209EAF2-CEB3-4DB7-A6FC-8D5E5B59162A}"/>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D95F664-9B18-47B7-AB3F-74629AB08F70}"/>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598BCCB-585C-4B4A-8DDF-B731B6652D2E}"/>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B7423BB-2629-4874-AE6A-F7E432DD73E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5574E25-754B-4D6B-B970-88EA57EA1AF0}"/>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3E4229E-D925-4FA7-97AB-D34655B40677}"/>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5179C54-B190-4AE8-8872-47C7539FE595}"/>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EEFC278-6EB5-48EE-B073-0BEDC630E2B2}"/>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E6959780-D967-4568-B65C-30915508322B}"/>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43C68163-CC90-47F4-9C9A-9974C333F70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7916105-6F8B-445F-890E-EEF4C8B8D362}"/>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E5BB48C-69B3-49F2-A17F-D134C5667D1A}"/>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3C02AEBF-C176-0BB5-1592-4958326208C2}"/>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3859852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Arbeitssitzungen: Interviews, Meetings und Teamarbeit</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890696388"/>
              </p:ext>
            </p:extLst>
          </p:nvPr>
        </p:nvGraphicFramePr>
        <p:xfrm>
          <a:off x="359999" y="2700000"/>
          <a:ext cx="11520000" cy="196766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369783013"/>
                    </a:ext>
                  </a:extLst>
                </a:gridCol>
                <a:gridCol w="6228000">
                  <a:extLst>
                    <a:ext uri="{9D8B030D-6E8A-4147-A177-3AD203B41FA5}">
                      <a16:colId xmlns:a16="http://schemas.microsoft.com/office/drawing/2014/main" val="529528352"/>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Infografiken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strike="noStrike" noProof="0" dirty="0">
                          <a:effectLst/>
                          <a:latin typeface="+mn-lt"/>
                          <a:ea typeface="Calibri" panose="020F0502020204030204" pitchFamily="34" charset="0"/>
                          <a:cs typeface="Times New Roman" panose="02020603050405020304" pitchFamily="18" charset="0"/>
                        </a:rPr>
                        <a:t> </a:t>
                      </a:r>
                      <a:r>
                        <a:rPr lang="de-DE" sz="2000" u="none" noProof="0" dirty="0">
                          <a:effectLst/>
                          <a:latin typeface="+mn-lt"/>
                          <a:ea typeface="Calibri" panose="020F0502020204030204" pitchFamily="34" charset="0"/>
                          <a:cs typeface="Times New Roman" panose="02020603050405020304" pitchFamily="18" charset="0"/>
                        </a:rPr>
                        <a:t>Klein- und Kleinstunternehmen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2862843"/>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Das Tool zielt darauf ab, sich mit den verschiedenen Arbeitssitzungen, die in Klein- und Kleinstunternehmen durchgeführt werden, auseinanderzusetzen und aufzuzeigen, wie diese effektiv weiterentwickelt werden können.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working sessions that can be carried out in small and micro enterprises and how to develop them effectively. small and micro enterprises and how to develop them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91096"/>
                  </a:ext>
                </a:extLst>
              </a:tr>
            </a:tbl>
          </a:graphicData>
        </a:graphic>
      </p:graphicFrame>
      <p:grpSp>
        <p:nvGrpSpPr>
          <p:cNvPr id="32" name="Gruppieren 31">
            <a:extLst>
              <a:ext uri="{FF2B5EF4-FFF2-40B4-BE49-F238E27FC236}">
                <a16:creationId xmlns:a16="http://schemas.microsoft.com/office/drawing/2014/main" id="{B5C826D1-1660-4FC5-9692-419F56464AF0}"/>
              </a:ext>
            </a:extLst>
          </p:cNvPr>
          <p:cNvGrpSpPr/>
          <p:nvPr/>
        </p:nvGrpSpPr>
        <p:grpSpPr>
          <a:xfrm>
            <a:off x="9432000" y="144000"/>
            <a:ext cx="2773102" cy="1584000"/>
            <a:chOff x="8890898" y="144000"/>
            <a:chExt cx="2773102" cy="1584000"/>
          </a:xfrm>
        </p:grpSpPr>
        <p:pic>
          <p:nvPicPr>
            <p:cNvPr id="33" name="Grafik 32">
              <a:extLst>
                <a:ext uri="{FF2B5EF4-FFF2-40B4-BE49-F238E27FC236}">
                  <a16:creationId xmlns:a16="http://schemas.microsoft.com/office/drawing/2014/main" id="{99685913-8709-402D-B5A9-09B8FCA375D1}"/>
                </a:ext>
              </a:extLst>
            </p:cNvPr>
            <p:cNvPicPr>
              <a:picLocks/>
            </p:cNvPicPr>
            <p:nvPr/>
          </p:nvPicPr>
          <p:blipFill rotWithShape="1">
            <a:blip r:embed="rId4"/>
            <a:srcRect t="1" b="70297"/>
            <a:stretch/>
          </p:blipFill>
          <p:spPr>
            <a:xfrm>
              <a:off x="8892000" y="144000"/>
              <a:ext cx="2772000" cy="576000"/>
            </a:xfrm>
            <a:prstGeom prst="rect">
              <a:avLst/>
            </a:prstGeom>
          </p:spPr>
        </p:pic>
        <p:sp>
          <p:nvSpPr>
            <p:cNvPr id="34" name="Rechteck: abgerundete Ecken 33">
              <a:extLst>
                <a:ext uri="{FF2B5EF4-FFF2-40B4-BE49-F238E27FC236}">
                  <a16:creationId xmlns:a16="http://schemas.microsoft.com/office/drawing/2014/main" id="{3F5DC20E-F8A8-4229-918B-0FA0136FA7E8}"/>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feld 34">
              <a:extLst>
                <a:ext uri="{FF2B5EF4-FFF2-40B4-BE49-F238E27FC236}">
                  <a16:creationId xmlns:a16="http://schemas.microsoft.com/office/drawing/2014/main" id="{3271E109-5F4C-4134-A5E1-3DD2BBC0AA7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6" name="Rechteck 35">
              <a:extLst>
                <a:ext uri="{FF2B5EF4-FFF2-40B4-BE49-F238E27FC236}">
                  <a16:creationId xmlns:a16="http://schemas.microsoft.com/office/drawing/2014/main" id="{024F1D96-F5D3-447B-8B61-97626AC7C7D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7" name="Rechteck 36">
              <a:extLst>
                <a:ext uri="{FF2B5EF4-FFF2-40B4-BE49-F238E27FC236}">
                  <a16:creationId xmlns:a16="http://schemas.microsoft.com/office/drawing/2014/main" id="{6F96DB1D-8501-48A0-8593-3DF52858C984}"/>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60" name="Rechteck 59">
              <a:extLst>
                <a:ext uri="{FF2B5EF4-FFF2-40B4-BE49-F238E27FC236}">
                  <a16:creationId xmlns:a16="http://schemas.microsoft.com/office/drawing/2014/main" id="{D89E7221-4351-4108-B9E8-1DF9A1D65D16}"/>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61" name="Rechteck: abgerundete Ecken 60">
              <a:extLst>
                <a:ext uri="{FF2B5EF4-FFF2-40B4-BE49-F238E27FC236}">
                  <a16:creationId xmlns:a16="http://schemas.microsoft.com/office/drawing/2014/main" id="{92A258C2-1A1A-4224-81A3-26B596E0EA39}"/>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hteck: abgerundete Ecken 61">
              <a:extLst>
                <a:ext uri="{FF2B5EF4-FFF2-40B4-BE49-F238E27FC236}">
                  <a16:creationId xmlns:a16="http://schemas.microsoft.com/office/drawing/2014/main" id="{079C0B8A-E68A-47F8-BE1B-A897E56C8D26}"/>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hteck: abgerundete Ecken 62">
              <a:extLst>
                <a:ext uri="{FF2B5EF4-FFF2-40B4-BE49-F238E27FC236}">
                  <a16:creationId xmlns:a16="http://schemas.microsoft.com/office/drawing/2014/main" id="{26A187FB-6B12-4BC7-9C35-361EF6BD81C3}"/>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hteck: abgerundete Ecken 63">
              <a:extLst>
                <a:ext uri="{FF2B5EF4-FFF2-40B4-BE49-F238E27FC236}">
                  <a16:creationId xmlns:a16="http://schemas.microsoft.com/office/drawing/2014/main" id="{CFF05C9E-54BE-4855-AAD3-61233792D0E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hteck: abgerundete Ecken 64">
              <a:extLst>
                <a:ext uri="{FF2B5EF4-FFF2-40B4-BE49-F238E27FC236}">
                  <a16:creationId xmlns:a16="http://schemas.microsoft.com/office/drawing/2014/main" id="{9B39C709-63F5-4CA6-9008-D2411B223B8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hteck: abgerundete Ecken 65">
              <a:extLst>
                <a:ext uri="{FF2B5EF4-FFF2-40B4-BE49-F238E27FC236}">
                  <a16:creationId xmlns:a16="http://schemas.microsoft.com/office/drawing/2014/main" id="{E79FFC3D-178B-4AAF-883B-F063E3C40579}"/>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hteck: abgerundete Ecken 66">
              <a:extLst>
                <a:ext uri="{FF2B5EF4-FFF2-40B4-BE49-F238E27FC236}">
                  <a16:creationId xmlns:a16="http://schemas.microsoft.com/office/drawing/2014/main" id="{9930A41A-D35F-4C2D-B30C-9454C07E3813}"/>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hteck: abgerundete Ecken 67">
              <a:extLst>
                <a:ext uri="{FF2B5EF4-FFF2-40B4-BE49-F238E27FC236}">
                  <a16:creationId xmlns:a16="http://schemas.microsoft.com/office/drawing/2014/main" id="{0BDE42D4-F843-41E8-953D-7B1876EBAAE5}"/>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hteck: abgerundete Ecken 68">
              <a:extLst>
                <a:ext uri="{FF2B5EF4-FFF2-40B4-BE49-F238E27FC236}">
                  <a16:creationId xmlns:a16="http://schemas.microsoft.com/office/drawing/2014/main" id="{37C347BD-6979-4FE5-9E21-D1217A82F169}"/>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hteck: abgerundete Ecken 69">
              <a:extLst>
                <a:ext uri="{FF2B5EF4-FFF2-40B4-BE49-F238E27FC236}">
                  <a16:creationId xmlns:a16="http://schemas.microsoft.com/office/drawing/2014/main" id="{5E3C54EB-95A9-4B32-9D73-8C9E14C9B88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hteck: abgerundete Ecken 70">
              <a:extLst>
                <a:ext uri="{FF2B5EF4-FFF2-40B4-BE49-F238E27FC236}">
                  <a16:creationId xmlns:a16="http://schemas.microsoft.com/office/drawing/2014/main" id="{BE6EA463-D2BE-4788-9236-BC6FCD4B7B7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2" name="Gerader Verbinder 71">
              <a:extLst>
                <a:ext uri="{FF2B5EF4-FFF2-40B4-BE49-F238E27FC236}">
                  <a16:creationId xmlns:a16="http://schemas.microsoft.com/office/drawing/2014/main" id="{808C13A3-9B13-446B-B5F5-113E4AD55F8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73" name="Gerader Verbinder 72">
              <a:extLst>
                <a:ext uri="{FF2B5EF4-FFF2-40B4-BE49-F238E27FC236}">
                  <a16:creationId xmlns:a16="http://schemas.microsoft.com/office/drawing/2014/main" id="{86967EFE-B560-414B-A114-67ADCAFEAEA9}"/>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A0B60FC2-4E1A-2F41-A927-432EA5A1B9CC}"/>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136957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Arbeitssitzungen gut gestalten - Veränderungsprozesse in kleinen Unternehmen gestalten</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3623752459"/>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05297190"/>
                    </a:ext>
                  </a:extLst>
                </a:gridCol>
                <a:gridCol w="6228000">
                  <a:extLst>
                    <a:ext uri="{9D8B030D-6E8A-4147-A177-3AD203B41FA5}">
                      <a16:colId xmlns:a16="http://schemas.microsoft.com/office/drawing/2014/main" val="73935820"/>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Führungskräfte, Inhaber*innen und Geschäftsführer*innen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0730665"/>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Insbesondere in kleinen Unternehmen ist es wichtig, dass alle an einem Strang ziehen. Besonders bei Veränderungen reagieren die Mitarbeitenden oft verärgert, wenn sie nicht rechtzeitig informiert werden. Oft ist es auch hilfreich, die Mitarbeitenden bei wichtigen Veränderungen von Anfang an mit einzubeziehen. So kann ein gemeinsames Verständnis für die notwendigen Maßnahmen geschaffen werden. Eine Möglichkeit für die Beteiligung der Mitarbeitenden ist die Durchführung von themenbezogenen Arbeitssitzungen. Das Tool ist von großer Bedeutung, Problemlösungen in Richtung Unternehmens-entwicklung mitarbeiterorientiert anzugehen.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Especially in small businesses, it is important that everyone pulls together. Especially in the case of change management processes, employees often react angrily if they are not informed in good time. It is often also helpful to involve employees in important change processes right from the start. In this way, a common understanding of the necessary measures can be created. One possibility for the participation of employees is the implementation of topic-related work sessions. The tool is of great importance to approach problem solving in the direction of company development in an employee-oriented manner.</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0405548"/>
                  </a:ext>
                </a:extLst>
              </a:tr>
            </a:tbl>
          </a:graphicData>
        </a:graphic>
      </p:graphicFrame>
      <p:grpSp>
        <p:nvGrpSpPr>
          <p:cNvPr id="18" name="Gruppieren 17">
            <a:extLst>
              <a:ext uri="{FF2B5EF4-FFF2-40B4-BE49-F238E27FC236}">
                <a16:creationId xmlns:a16="http://schemas.microsoft.com/office/drawing/2014/main" id="{4009E5B5-1DA4-4305-BCD9-3958BEEC5DA2}"/>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BFF3A05-2F21-49D9-BDD5-2B837ACE0A4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CE98A23-358D-4EF3-8131-5A3BDE113953}"/>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E103C0B-64AB-40FC-B0A3-4FF0762FD82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DECAF9AA-2B53-4CD2-8D0E-C56BC5F9757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60BAC4B1-01FD-4808-B48F-BD42374A374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C83DAC0C-1FD1-4B77-8E00-380F861B53B4}"/>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AC0CF097-B15B-4BC6-AB61-4575BB402E52}"/>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9689196F-419D-49D3-9821-6F2584C18185}"/>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BD9BBC7E-97E4-497E-A0D3-178B09135C22}"/>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53A8AB9D-149E-4A9C-87B3-705BB9230D88}"/>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34EF7F3-6806-4982-99EE-6A7B0D5BDA2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3478D92-B0AD-4039-8056-7E4CBB9C647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7A059F5-7424-461B-90DC-4D1644F654FF}"/>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AF7D7149-F6D8-4516-A773-3F7934630FAE}"/>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9233A7E0-1BEF-45BD-AFC9-24730687B4FC}"/>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3872F725-5BE9-4943-A98D-0CB1D16434C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738246B3-A4F0-42AF-A34F-045A7274E99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26432218-0CEE-46F2-AA2D-618012C8941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538D982-2A64-4E34-AE06-635DF1E6A60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83F6E16D-9AC8-10D3-EE49-5A12F1440DF2}"/>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1772849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Onboarding – Einarbeitung von neuen Mitarbeitern </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122127813"/>
              </p:ext>
            </p:extLst>
          </p:nvPr>
        </p:nvGraphicFramePr>
        <p:xfrm>
          <a:off x="360000" y="2700000"/>
          <a:ext cx="11520000" cy="299933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180787284"/>
                    </a:ext>
                  </a:extLst>
                </a:gridCol>
                <a:gridCol w="6228000">
                  <a:extLst>
                    <a:ext uri="{9D8B030D-6E8A-4147-A177-3AD203B41FA5}">
                      <a16:colId xmlns:a16="http://schemas.microsoft.com/office/drawing/2014/main" val="1128208537"/>
                    </a:ext>
                  </a:extLst>
                </a:gridCol>
              </a:tblGrid>
              <a:tr h="756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Geschäftsführer/innen und Inhaber von Kleinst- und Kleinunternehmen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968802"/>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Dieses Instrument ermöglicht es Arbeitgebern, Managern und Unternehmern von Kleinst- und Kleinunternehmen, neue Mitarbeiter besser zu integrieren. Neue Mitarbeiter sollten sich vom ersten Tag an wohlfühlen. Denn zufriedene Mitarbeiter sind motivierter, engagierter, produktiver. Und sie bleiben länger im Unternehmen - was gerade angesichts des Fachkräftemangels immer wichtiger wird.</a:t>
                      </a:r>
                    </a:p>
                    <a:p>
                      <a:pPr>
                        <a:lnSpc>
                          <a:spcPct val="107000"/>
                        </a:lnSpc>
                        <a:spcAft>
                          <a:spcPts val="800"/>
                        </a:spcAft>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employers, managers and entrepreneurs of micro-enterprises and small business to better integrate new employees. New employees should feel comfortable from day one. Because satisfied employees are more motivated, more committed, more productive. And they stay with the company longer - which is increasingly important, especially in view of the shortage of skilled workers.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277622"/>
                  </a:ext>
                </a:extLst>
              </a:tr>
            </a:tbl>
          </a:graphicData>
        </a:graphic>
      </p:graphicFrame>
      <p:grpSp>
        <p:nvGrpSpPr>
          <p:cNvPr id="18" name="Gruppieren 17">
            <a:extLst>
              <a:ext uri="{FF2B5EF4-FFF2-40B4-BE49-F238E27FC236}">
                <a16:creationId xmlns:a16="http://schemas.microsoft.com/office/drawing/2014/main" id="{460B7079-A018-4CA8-A838-BFE1076F8CB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5D1FED9-97D1-404D-8F7C-9830F280140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D676CF2C-5AB5-47E6-A5C7-E4407FF013E5}"/>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14DE535E-5D6F-4F76-AAA1-0594C14F9BE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0F6D832C-47F7-485D-AFA4-D26589DE7CB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E90CD3EA-6203-4EED-BE22-F6B8FF2B9C1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3CE8B4D7-2315-4AF1-BA32-2199066E310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D816B202-1686-4F8C-8FB2-EF76E64234CB}"/>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11D99C81-E321-4964-BDD6-64BD89B034B7}"/>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1E7FCF9-C6D8-42F3-8743-A6604D31005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9ACD9AB-A724-432A-A9FE-714F83C4977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14368CB3-D96C-4054-94F7-CA164E80F8A8}"/>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113F066C-8B84-4A6E-94DB-9C5DCC2DD75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0236F79E-6D7A-4D92-AB46-2F2D24E5FF6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E33C93FD-8AE8-4D6A-9173-301AAAA1E0E2}"/>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D48911C1-9CAC-41D1-A415-F6DBC33B6602}"/>
                </a:ext>
              </a:extLst>
            </p:cNvPr>
            <p:cNvSpPr/>
            <p:nvPr/>
          </p:nvSpPr>
          <p:spPr>
            <a:xfrm>
              <a:off x="10692000" y="972000"/>
              <a:ext cx="900000" cy="252000"/>
            </a:xfrm>
            <a:prstGeom prst="roundRect">
              <a:avLst>
                <a:gd name="adj" fmla="val 50000"/>
              </a:avLst>
            </a:prstGeom>
            <a:solidFill>
              <a:srgbClr val="FF06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3A19E70-42EF-44DF-9049-3F0885248B2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F243154-972D-4AE7-8B34-2E2069D349E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51C4EBB-2317-4FD3-BD4C-3F19E928A37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7138C39-E72E-4929-A9F6-D1CC2AD897E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38D2B9AD-E73F-EB59-3675-4AB88791A50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3662824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Personalverwaltung: Richtige Bewertung und Motivation – ein Leitfaden</a:t>
            </a:r>
          </a:p>
        </p:txBody>
      </p:sp>
      <p:graphicFrame>
        <p:nvGraphicFramePr>
          <p:cNvPr id="22" name="Tabelle 21">
            <a:extLst>
              <a:ext uri="{FF2B5EF4-FFF2-40B4-BE49-F238E27FC236}">
                <a16:creationId xmlns:a16="http://schemas.microsoft.com/office/drawing/2014/main" id="{90E35AEF-080C-4AA4-89F2-65F52823C849}"/>
              </a:ext>
            </a:extLst>
          </p:cNvPr>
          <p:cNvGraphicFramePr>
            <a:graphicFrameLocks noGrp="1"/>
          </p:cNvGraphicFramePr>
          <p:nvPr>
            <p:extLst>
              <p:ext uri="{D42A27DB-BD31-4B8C-83A1-F6EECF244321}">
                <p14:modId xmlns:p14="http://schemas.microsoft.com/office/powerpoint/2010/main" val="3343713397"/>
              </p:ext>
            </p:extLst>
          </p:nvPr>
        </p:nvGraphicFramePr>
        <p:xfrm>
          <a:off x="360000" y="2700000"/>
          <a:ext cx="11520000" cy="359834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829370506"/>
                    </a:ext>
                  </a:extLst>
                </a:gridCol>
                <a:gridCol w="6228000">
                  <a:extLst>
                    <a:ext uri="{9D8B030D-6E8A-4147-A177-3AD203B41FA5}">
                      <a16:colId xmlns:a16="http://schemas.microsoft.com/office/drawing/2014/main" val="345682287"/>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Ratgeber</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Geschäftsführer/innen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9115450"/>
                  </a:ext>
                </a:extLst>
              </a:tr>
              <a:tr h="0">
                <a:tc gridSpan="4">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Als Führungskraft ist es Ihnen nicht immer möglich, bis in die kleinsten Winkel Ihres Unternehmens zu blicken. Sie sind auf die Hilfe Ihrer Mitarbeiter angewiesen, wenn es darum geht, Schwachstellen aufzudecken und diese sinnvoll zu verbessern. Ein Instrument zur Verbesserung der Qualität in Ihrem Unternehmen ist ein so genannter Qualitätszirkel. Im Gegensatz zu einfachen Besprechungen oder Arbeitsgruppen ist es hier das klare Ziel, positive Veränderungen in Ihrem Unternehmen herbeizuführen. Wichtig ist, dass die Teilnahme absolut freiwillig ist. Freiwilligkeit schafft Motivation und führt zu einem greifbaren Ergebnis. Langfristig wird Ihre Qualitätsverbesserung zum Selbstläufer, wenn alle Beteiligten mit einer positiven Einstellung an den Qualitätszirkeln teilnehmen und diese Form der Zusammenarbeit unterstützen.</a:t>
                      </a: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As a leader, it is not always possible for you to see into the smallest corners of your company. You are dependent on the help of your employees when it comes to uncovering weaknesses and improving them in a meaningful way. One instrument to improve the quality of your company is a so-called quality circle. In contrast to simple meetings or working groups, the clear objective here is to bring about positive changes in your company. It is important that participation is absolutely voluntary. Voluntariness creates motivation and leads to a tangible result. In the long run, your quality improvement will become a self-runner if everyone involved participates in the quality circles with a positive attitude and supports this form of cooperation.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483789"/>
                  </a:ext>
                </a:extLst>
              </a:tr>
            </a:tbl>
          </a:graphicData>
        </a:graphic>
      </p:graphicFrame>
      <p:grpSp>
        <p:nvGrpSpPr>
          <p:cNvPr id="18" name="Gruppieren 17">
            <a:extLst>
              <a:ext uri="{FF2B5EF4-FFF2-40B4-BE49-F238E27FC236}">
                <a16:creationId xmlns:a16="http://schemas.microsoft.com/office/drawing/2014/main" id="{36B395A4-FF88-497B-A2B9-BE8B2EB9C4F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9FC8D008-56A1-4606-8C12-47A1F9CE199D}"/>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24060FAD-0D73-4050-9903-F148D92A23C0}"/>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ECFEC2D7-2A15-40C9-ADF0-B66ACF32D5F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F2DF56CE-CE3E-4E19-812D-D43A97CF39A6}"/>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8FBBEFE7-A089-425D-BB7E-08A0E4A545FE}"/>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40785258-2CEF-4BFD-A35D-534B24D85449}"/>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8FAA45E1-59CF-4BD8-BCBB-68BC9F9B217D}"/>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6B836FD6-F879-475F-B881-647443C4FE4B}"/>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C88D54D3-CCBB-47B4-AFF1-8FEC7F732BE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0C167C1-3865-41E7-82E5-DE148E2BABEE}"/>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44B1F76-7B34-4F1D-8437-4C28DD8BE87E}"/>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762CF1AE-CCB8-4AC5-B618-BA1348E8DFB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D2D41A1-315B-458B-9B4C-C16C104A488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BB2CA68-F51C-493B-A4E9-AC4D895EC3B0}"/>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9BA4E66-0324-4840-AF4B-CEF3D9CB60F7}"/>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D12E9080-6C7D-4013-8970-70C7D844F77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898D3EC-DEE4-42D7-81A7-4458F5C872AE}"/>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66D3610C-27BE-401E-8715-06AF835F336F}"/>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E41391A-34CE-4723-A176-207F0FBF54ED}"/>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30" name="CuadroTexto 11">
            <a:extLst>
              <a:ext uri="{FF2B5EF4-FFF2-40B4-BE49-F238E27FC236}">
                <a16:creationId xmlns:a16="http://schemas.microsoft.com/office/drawing/2014/main" id="{7D71D0CF-95E5-FE60-2D98-AE163482BABD}"/>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239698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1" i="0" u="none" strike="noStrike" kern="1200" cap="none" spc="0" normalizeH="0" baseline="0" dirty="0">
                <a:ln>
                  <a:noFill/>
                </a:ln>
                <a:solidFill>
                  <a:srgbClr val="8C0060"/>
                </a:solidFill>
                <a:effectLst/>
                <a:uLnTx/>
                <a:uFillTx/>
                <a:latin typeface="Calibri" panose="020F0502020204030204"/>
                <a:ea typeface="+mn-ea"/>
                <a:cs typeface="+mn-cs"/>
              </a:rPr>
              <a:t>Mitarbeitergespräch</a:t>
            </a:r>
          </a:p>
        </p:txBody>
      </p:sp>
      <p:graphicFrame>
        <p:nvGraphicFramePr>
          <p:cNvPr id="22" name="Tabelle 21">
            <a:extLst>
              <a:ext uri="{FF2B5EF4-FFF2-40B4-BE49-F238E27FC236}">
                <a16:creationId xmlns:a16="http://schemas.microsoft.com/office/drawing/2014/main" id="{ADFB5943-B96C-492C-8EF8-8E76AD70A53A}"/>
              </a:ext>
            </a:extLst>
          </p:cNvPr>
          <p:cNvGraphicFramePr>
            <a:graphicFrameLocks noGrp="1"/>
          </p:cNvGraphicFramePr>
          <p:nvPr>
            <p:extLst>
              <p:ext uri="{D42A27DB-BD31-4B8C-83A1-F6EECF244321}">
                <p14:modId xmlns:p14="http://schemas.microsoft.com/office/powerpoint/2010/main" val="2500159073"/>
              </p:ext>
            </p:extLst>
          </p:nvPr>
        </p:nvGraphicFramePr>
        <p:xfrm>
          <a:off x="360000" y="2700000"/>
          <a:ext cx="11520000" cy="402608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376000">
                  <a:extLst>
                    <a:ext uri="{9D8B030D-6E8A-4147-A177-3AD203B41FA5}">
                      <a16:colId xmlns:a16="http://schemas.microsoft.com/office/drawing/2014/main" val="2733702255"/>
                    </a:ext>
                  </a:extLst>
                </a:gridCol>
                <a:gridCol w="1368000">
                  <a:extLst>
                    <a:ext uri="{9D8B030D-6E8A-4147-A177-3AD203B41FA5}">
                      <a16:colId xmlns:a16="http://schemas.microsoft.com/office/drawing/2014/main" val="2024127750"/>
                    </a:ext>
                  </a:extLst>
                </a:gridCol>
                <a:gridCol w="6228000">
                  <a:extLst>
                    <a:ext uri="{9D8B030D-6E8A-4147-A177-3AD203B41FA5}">
                      <a16:colId xmlns:a16="http://schemas.microsoft.com/office/drawing/2014/main" val="3080881751"/>
                    </a:ext>
                  </a:extLst>
                </a:gridCol>
              </a:tblGrid>
              <a:tr h="504000">
                <a:tc>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Art des Tools:</a:t>
                      </a:r>
                      <a:endParaRPr lang="de-DE"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dirty="0">
                          <a:effectLst/>
                          <a:latin typeface="+mn-lt"/>
                          <a:ea typeface="Calibri" panose="020F0502020204030204" pitchFamily="34" charset="0"/>
                          <a:cs typeface="Times New Roman" panose="02020603050405020304" pitchFamily="18" charset="0"/>
                        </a:rPr>
                        <a:t>Checklisten</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b="1" u="sng" noProof="0">
                          <a:solidFill>
                            <a:srgbClr val="8C0060"/>
                          </a:solidFill>
                          <a:effectLst/>
                          <a:latin typeface="+mn-lt"/>
                          <a:ea typeface="Calibri" panose="020F0502020204030204" pitchFamily="34" charset="0"/>
                          <a:cs typeface="Times New Roman" panose="02020603050405020304" pitchFamily="18" charset="0"/>
                        </a:rPr>
                        <a:t>Zielgruppe:</a:t>
                      </a:r>
                      <a:endParaRPr lang="de-DE" sz="2000" u="sng" noProof="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2000" u="none" noProof="0">
                          <a:effectLst/>
                          <a:latin typeface="+mn-lt"/>
                          <a:ea typeface="Calibri" panose="020F0502020204030204" pitchFamily="34" charset="0"/>
                          <a:cs typeface="Times New Roman" panose="02020603050405020304" pitchFamily="18" charset="0"/>
                        </a:rPr>
                        <a:t>Führungskräfte, Inhaber*innen und Geschäftsführer*innen</a:t>
                      </a:r>
                      <a:endParaRPr lang="de-DE" sz="2000" u="none" noProof="0" dirty="0">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2335243"/>
                  </a:ext>
                </a:extLst>
              </a:tr>
              <a:tr h="0">
                <a:tc gridSpan="4">
                  <a:txBody>
                    <a:bodyPr/>
                    <a:lstStyle/>
                    <a:p>
                      <a:pPr>
                        <a:lnSpc>
                          <a:spcPct val="107000"/>
                        </a:lnSpc>
                        <a:spcAft>
                          <a:spcPts val="800"/>
                        </a:spcAft>
                      </a:pPr>
                      <a:r>
                        <a:rPr lang="de-DE" sz="2000" b="1" u="sng" noProof="0" dirty="0">
                          <a:solidFill>
                            <a:srgbClr val="8C0060"/>
                          </a:solidFill>
                          <a:effectLst/>
                          <a:latin typeface="+mn-lt"/>
                          <a:ea typeface="Calibri" panose="020F0502020204030204" pitchFamily="34" charset="0"/>
                          <a:cs typeface="Times New Roman" panose="02020603050405020304" pitchFamily="18" charset="0"/>
                        </a:rPr>
                        <a:t>Beschreibung</a:t>
                      </a:r>
                      <a:r>
                        <a:rPr lang="de-DE"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2000" u="none" noProof="0" dirty="0">
                          <a:effectLst/>
                          <a:latin typeface="+mn-lt"/>
                          <a:cs typeface="Times New Roman" panose="02020603050405020304" pitchFamily="18" charset="0"/>
                        </a:rPr>
                        <a:t>Das Mitarbeitergespräch wird als Maßnahme der Personalführung eingesetzt. Der Austausch zwischen Vorgesetzten und Mitarbeitenden kann in kurzen und regelmäßigen Zeitintervallen erfolgen, in der Praxis finden sich aber häufig längere Zeiträume. Oft genutzt werden Halbjahres- oder Jahresgespräche. Mitarbeitende erhalten Rückmeldung zum aktuellen Stand im Job sowie Perspektiven für die kommenden Monate und Jahre. Gleichzeitig können eigene Fragen und Anliegen beantwortet werden. Für Führungskräfte hat ein solches Mitarbeitergespräch den Vorteil, dass in ruhiger Atmosphäre Feedback (in beide Richtungen) gegeben werden kann. Im Idealfall wird durch die Mitarbeitergespräche die Personalentwicklung gezielt gestaltet und vorangetrieben.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de-DE"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employee appraisal is used as a measure of personnel management. The exchange between supervisors and employees can take place in short and regular time intervals, but in practice there are often longer periods of time. Half-yearly or annual appraisals are used. Employees receive feedback on the status of the job as well as prospects for the coming months and years. At the same time, your own questions and concerns can be answered. For managers, such an employee appraisal has the advantage that feedback (in both directions) can be given in a quiet atmosphere. Ideally, the employee appraisals are used to design and drive forward personnel development in a targeted manner.</a:t>
                      </a: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304407"/>
                  </a:ext>
                </a:extLst>
              </a:tr>
            </a:tbl>
          </a:graphicData>
        </a:graphic>
      </p:graphicFrame>
      <p:grpSp>
        <p:nvGrpSpPr>
          <p:cNvPr id="18" name="Gruppieren 17">
            <a:extLst>
              <a:ext uri="{FF2B5EF4-FFF2-40B4-BE49-F238E27FC236}">
                <a16:creationId xmlns:a16="http://schemas.microsoft.com/office/drawing/2014/main" id="{F82B92D2-8A73-4161-B688-94BFC706A1E2}"/>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637A7AA1-09AC-434E-AD34-60FE1DEE073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2021FC6-6854-485B-974B-9686673160F3}"/>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86D2DA7-0193-434A-8BE3-2C5C1F1FBF72}"/>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Arbeitsfähigkeit</a:t>
              </a:r>
            </a:p>
          </p:txBody>
        </p:sp>
        <p:sp>
          <p:nvSpPr>
            <p:cNvPr id="31" name="Rechteck 30">
              <a:extLst>
                <a:ext uri="{FF2B5EF4-FFF2-40B4-BE49-F238E27FC236}">
                  <a16:creationId xmlns:a16="http://schemas.microsoft.com/office/drawing/2014/main" id="{C618F1A1-5A42-47D2-9D9A-D8346934FB9F}"/>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Sensibilisierung</a:t>
              </a:r>
            </a:p>
          </p:txBody>
        </p:sp>
        <p:sp>
          <p:nvSpPr>
            <p:cNvPr id="32" name="Rechteck 31">
              <a:extLst>
                <a:ext uri="{FF2B5EF4-FFF2-40B4-BE49-F238E27FC236}">
                  <a16:creationId xmlns:a16="http://schemas.microsoft.com/office/drawing/2014/main" id="{2589BF30-089B-4863-B1B1-301F6AFB5FE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Analyse</a:t>
              </a:r>
            </a:p>
          </p:txBody>
        </p:sp>
        <p:sp>
          <p:nvSpPr>
            <p:cNvPr id="33" name="Rechteck 32">
              <a:extLst>
                <a:ext uri="{FF2B5EF4-FFF2-40B4-BE49-F238E27FC236}">
                  <a16:creationId xmlns:a16="http://schemas.microsoft.com/office/drawing/2014/main" id="{722704A8-D06A-42A5-95B5-F4EB52A5B57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dirty="0">
                  <a:solidFill>
                    <a:schemeClr val="bg1"/>
                  </a:solidFill>
                </a:rPr>
                <a:t>Umsetzung</a:t>
              </a:r>
            </a:p>
          </p:txBody>
        </p:sp>
        <p:sp>
          <p:nvSpPr>
            <p:cNvPr id="34" name="Rechteck: abgerundete Ecken 33">
              <a:extLst>
                <a:ext uri="{FF2B5EF4-FFF2-40B4-BE49-F238E27FC236}">
                  <a16:creationId xmlns:a16="http://schemas.microsoft.com/office/drawing/2014/main" id="{1BF2A163-129D-4F51-B986-28560E05A6C3}"/>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C67C662-A0D3-4ABF-9235-6E753D972609}"/>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23EEF3B-BC66-4133-BA62-0FFD77844E33}"/>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4FCFFDBF-A846-4E9A-AFAE-2F6133EC2E07}"/>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4E96DFF9-CEFD-4896-AA92-9EF35D91B31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6D5B3CDC-D7AF-4F35-AD7C-00351267D20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BD34B7B4-EADC-4065-9569-5EAB3482ADE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B1560FA-3672-4363-A664-251D44BB99B3}"/>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4A0496BF-9609-4929-B3F5-922D093E0456}"/>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26E42BC0-E425-4A97-B732-A6FBD66343B6}"/>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E2454986-A580-4421-B670-0EADC197E512}"/>
                </a:ext>
              </a:extLst>
            </p:cNvPr>
            <p:cNvSpPr/>
            <p:nvPr/>
          </p:nvSpPr>
          <p:spPr>
            <a:xfrm>
              <a:off x="106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D6008BD-7E7F-4247-A75C-AE5440FDC0B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87AFFF55-D143-4744-8055-4E466D40D424}"/>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
        <p:nvSpPr>
          <p:cNvPr id="28" name="CuadroTexto 11">
            <a:extLst>
              <a:ext uri="{FF2B5EF4-FFF2-40B4-BE49-F238E27FC236}">
                <a16:creationId xmlns:a16="http://schemas.microsoft.com/office/drawing/2014/main" id="{8068A44C-6D19-063A-8EE1-AD8B0424953C}"/>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spTree>
    <p:extLst>
      <p:ext uri="{BB962C8B-B14F-4D97-AF65-F5344CB8AC3E}">
        <p14:creationId xmlns:p14="http://schemas.microsoft.com/office/powerpoint/2010/main" val="1348993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936000" y="3233214"/>
            <a:ext cx="10296000" cy="923330"/>
          </a:xfrm>
          <a:prstGeom prst="rect">
            <a:avLst/>
          </a:prstGeom>
          <a:noFill/>
        </p:spPr>
        <p:txBody>
          <a:bodyPr wrap="square" rtlCol="0">
            <a:spAutoFit/>
          </a:bodyPr>
          <a:lstStyle/>
          <a:p>
            <a:r>
              <a:rPr lang="de-DE" b="1" dirty="0">
                <a:solidFill>
                  <a:srgbClr val="A3D40C"/>
                </a:solidFill>
                <a:latin typeface="Microsoft JhengHei" panose="020B0604030504040204" pitchFamily="34" charset="-120"/>
                <a:ea typeface="Microsoft JhengHei" panose="020B0604030504040204" pitchFamily="34" charset="-120"/>
              </a:rPr>
              <a:t>Regulierung der Arbeitsfähigkeit in Klein- und Kleinstunternehmen durch Multimedia-Tools
</a:t>
            </a:r>
            <a:endParaRPr lang="es-ES" dirty="0">
              <a:solidFill>
                <a:srgbClr val="A3D40C"/>
              </a:solidFill>
              <a:latin typeface="Microsoft JhengHei" panose="020B0604030504040204" pitchFamily="34" charset="-120"/>
              <a:ea typeface="Microsoft JhengHei" panose="020B0604030504040204" pitchFamily="34" charset="-120"/>
            </a:endParaRPr>
          </a:p>
        </p:txBody>
      </p:sp>
      <p:pic>
        <p:nvPicPr>
          <p:cNvPr id="9" name="Grafik 8">
            <a:extLst>
              <a:ext uri="{FF2B5EF4-FFF2-40B4-BE49-F238E27FC236}">
                <a16:creationId xmlns:a16="http://schemas.microsoft.com/office/drawing/2014/main" id="{9BE5249D-934F-4706-8F33-66D4EB2002E3}"/>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154973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F0000"/>
                </a:solidFill>
                <a:latin typeface="Arial Black" panose="020B0A04020102020204" pitchFamily="34" charset="0"/>
              </a:rPr>
              <a:t>Einleitung</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4351338"/>
          </a:xfrm>
        </p:spPr>
        <p:txBody>
          <a:bodyPr>
            <a:noAutofit/>
          </a:bodyPr>
          <a:lstStyle/>
          <a:p>
            <a:pPr marL="0" indent="0">
              <a:buNone/>
            </a:pPr>
            <a:r>
              <a:rPr lang="de-DE" dirty="0"/>
              <a:t>Hohe Arbeitsfähigkeit – Nutzen für Unternehmen</a:t>
            </a:r>
          </a:p>
          <a:p>
            <a:pPr>
              <a:buFont typeface="Wingdings" panose="05000000000000000000" pitchFamily="2" charset="2"/>
              <a:buChar char="§"/>
            </a:pPr>
            <a:endParaRPr lang="de-DE" sz="2000" dirty="0"/>
          </a:p>
          <a:p>
            <a:pPr>
              <a:buFont typeface="Wingdings" panose="05000000000000000000" pitchFamily="2" charset="2"/>
              <a:buChar char="§"/>
            </a:pPr>
            <a:r>
              <a:rPr lang="de-DE" sz="2000" dirty="0"/>
              <a:t>Die Produktivität des Unternehmens wird sichergestellt</a:t>
            </a:r>
          </a:p>
          <a:p>
            <a:pPr>
              <a:buFont typeface="Wingdings" panose="05000000000000000000" pitchFamily="2" charset="2"/>
              <a:buChar char="§"/>
            </a:pPr>
            <a:r>
              <a:rPr lang="de-DE" sz="2000" dirty="0"/>
              <a:t>Motivation und Zufriedenheit der Mitarbeiter*innen steigen</a:t>
            </a:r>
          </a:p>
          <a:p>
            <a:pPr>
              <a:buFont typeface="Wingdings" panose="05000000000000000000" pitchFamily="2" charset="2"/>
              <a:buChar char="§"/>
            </a:pPr>
            <a:r>
              <a:rPr lang="de-DE" sz="2000" dirty="0"/>
              <a:t>Die Mitarbeiterfluktuation sinkt</a:t>
            </a:r>
          </a:p>
          <a:p>
            <a:pPr>
              <a:buFont typeface="Wingdings" panose="05000000000000000000" pitchFamily="2" charset="2"/>
              <a:buChar char="§"/>
            </a:pPr>
            <a:r>
              <a:rPr lang="de-DE" sz="2000" dirty="0"/>
              <a:t>Wettbewerbsvorteile können gesichert werden</a:t>
            </a:r>
          </a:p>
          <a:p>
            <a:pPr>
              <a:buFont typeface="Wingdings" panose="05000000000000000000" pitchFamily="2" charset="2"/>
              <a:buChar char="§"/>
            </a:pPr>
            <a:r>
              <a:rPr lang="de-DE" sz="2000" dirty="0"/>
              <a:t>Die Gesundheitsquote wird erhöht/ weniger Fehlzeiten</a:t>
            </a:r>
          </a:p>
          <a:p>
            <a:pPr>
              <a:buFont typeface="Wingdings" panose="05000000000000000000" pitchFamily="2" charset="2"/>
              <a:buChar char="§"/>
            </a:pPr>
            <a:r>
              <a:rPr lang="de-DE" sz="2000" dirty="0"/>
              <a:t>Die Arbeitsgeberattraktivität steigt</a:t>
            </a:r>
          </a:p>
          <a:p>
            <a:pPr>
              <a:buFont typeface="Wingdings" panose="05000000000000000000" pitchFamily="2" charset="2"/>
              <a:buChar char="§"/>
            </a:pPr>
            <a:r>
              <a:rPr lang="de-DE" sz="2000" dirty="0"/>
              <a:t>Fachkräftemangel wird vermieden</a:t>
            </a:r>
          </a:p>
          <a:p>
            <a:pPr>
              <a:buFont typeface="Wingdings" panose="05000000000000000000" pitchFamily="2" charset="2"/>
              <a:buChar char="§"/>
            </a:pPr>
            <a:r>
              <a:rPr lang="de-DE" sz="2000" dirty="0"/>
              <a:t>Die Planungssicherheit steigt</a:t>
            </a:r>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7" name="CuadroTexto 11">
            <a:extLst>
              <a:ext uri="{FF2B5EF4-FFF2-40B4-BE49-F238E27FC236}">
                <a16:creationId xmlns:a16="http://schemas.microsoft.com/office/drawing/2014/main" id="{199D37D8-878B-415E-BEFF-031A7C7E95BC}"/>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28" name="Grafik 27">
            <a:extLst>
              <a:ext uri="{FF2B5EF4-FFF2-40B4-BE49-F238E27FC236}">
                <a16:creationId xmlns:a16="http://schemas.microsoft.com/office/drawing/2014/main" id="{C0D942F2-ABBD-463A-9526-6F83D2354A92}"/>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335716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F0000"/>
                </a:solidFill>
                <a:latin typeface="Arial Black" panose="020B0A04020102020204" pitchFamily="34" charset="0"/>
              </a:rPr>
              <a:t>Einleitung</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4351338"/>
          </a:xfrm>
        </p:spPr>
        <p:txBody>
          <a:bodyPr>
            <a:noAutofit/>
          </a:bodyPr>
          <a:lstStyle/>
          <a:p>
            <a:pPr marL="0" indent="0">
              <a:buNone/>
            </a:pPr>
            <a:r>
              <a:rPr lang="de-DE" dirty="0"/>
              <a:t>Hohe Arbeitsfähigkeit – Nutzen für Beschäftigte</a:t>
            </a:r>
          </a:p>
          <a:p>
            <a:endParaRPr lang="de-DE" sz="2000" dirty="0"/>
          </a:p>
          <a:p>
            <a:r>
              <a:rPr lang="de-DE" sz="2000" dirty="0"/>
              <a:t>Gesund in die Rente</a:t>
            </a:r>
          </a:p>
          <a:p>
            <a:r>
              <a:rPr lang="de-DE" sz="2000" dirty="0"/>
              <a:t>Arbeiten unter ergonomisch optimierten Arbeitsbedingungen</a:t>
            </a:r>
          </a:p>
          <a:p>
            <a:r>
              <a:rPr lang="de-DE" sz="2000" dirty="0"/>
              <a:t>Vermeidung bzw. Reduktion von Stress und Burn-Out</a:t>
            </a:r>
          </a:p>
          <a:p>
            <a:r>
              <a:rPr lang="de-DE" sz="2000" dirty="0"/>
              <a:t>Erhöhung der Zufriedenheit</a:t>
            </a:r>
          </a:p>
          <a:p>
            <a:r>
              <a:rPr lang="de-DE" sz="2000" dirty="0"/>
              <a:t>Reduktion körperlicher und psychischer Belastungen</a:t>
            </a:r>
          </a:p>
          <a:p>
            <a:r>
              <a:rPr lang="de-DE" sz="2000" dirty="0"/>
              <a:t>Persönliche Weiterentwicklung durch Qualifizierung</a:t>
            </a:r>
          </a:p>
          <a:p>
            <a:r>
              <a:rPr lang="de-DE" sz="2000" dirty="0"/>
              <a:t>Verbessertes Betriebsklima</a:t>
            </a:r>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7" name="CuadroTexto 11">
            <a:extLst>
              <a:ext uri="{FF2B5EF4-FFF2-40B4-BE49-F238E27FC236}">
                <a16:creationId xmlns:a16="http://schemas.microsoft.com/office/drawing/2014/main" id="{A1FA8B9C-9AE9-4DF6-BEC4-C636EAFB9FF3}"/>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28" name="Grafik 27">
            <a:extLst>
              <a:ext uri="{FF2B5EF4-FFF2-40B4-BE49-F238E27FC236}">
                <a16:creationId xmlns:a16="http://schemas.microsoft.com/office/drawing/2014/main" id="{0DCFFA99-6907-4BCD-85D3-FE808DE8F87E}"/>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6580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1484000" cy="4351338"/>
          </a:xfrm>
        </p:spPr>
        <p:txBody>
          <a:bodyPr>
            <a:noAutofit/>
          </a:bodyPr>
          <a:lstStyle/>
          <a:p>
            <a:pPr marL="0" indent="0">
              <a:buNone/>
            </a:pPr>
            <a:r>
              <a:rPr lang="de-DE" dirty="0"/>
              <a:t>Was ist Arbeitsfähigkeit?</a:t>
            </a:r>
          </a:p>
          <a:p>
            <a:pPr marL="0" indent="0">
              <a:buNone/>
            </a:pPr>
            <a:r>
              <a:rPr lang="de-DE" sz="2000" dirty="0"/>
              <a:t>Arbeitsfähigkeit „(…) bezeichnet die Summe der Faktoren, die einen Beschäftigten in einer bestimmten Arbeitssituation in die Lage versetzen, die ihm gestellten Arbeitsaufgaben erfolgreich zu bewältigen.“</a:t>
            </a:r>
            <a:r>
              <a:rPr lang="de-DE" sz="2000" baseline="30000" dirty="0"/>
              <a:t>1</a:t>
            </a:r>
          </a:p>
          <a:p>
            <a:pPr marL="0" indent="0">
              <a:buNone/>
            </a:pPr>
            <a:endParaRPr lang="de-DE" sz="2000" dirty="0"/>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Textfeld 26">
            <a:extLst>
              <a:ext uri="{FF2B5EF4-FFF2-40B4-BE49-F238E27FC236}">
                <a16:creationId xmlns:a16="http://schemas.microsoft.com/office/drawing/2014/main" id="{CEE28A96-C76E-4033-A625-4340247B13DD}"/>
              </a:ext>
            </a:extLst>
          </p:cNvPr>
          <p:cNvSpPr txBox="1"/>
          <p:nvPr/>
        </p:nvSpPr>
        <p:spPr>
          <a:xfrm>
            <a:off x="360000" y="6084000"/>
            <a:ext cx="6480720" cy="215444"/>
          </a:xfrm>
          <a:prstGeom prst="rect">
            <a:avLst/>
          </a:prstGeom>
          <a:noFill/>
        </p:spPr>
        <p:txBody>
          <a:bodyPr wrap="square" rtlCol="0">
            <a:spAutoFit/>
          </a:bodyPr>
          <a:lstStyle/>
          <a:p>
            <a:r>
              <a:rPr lang="de-DE" sz="800" dirty="0"/>
              <a:t>1: Nach Illmarinen, zitiert nach Richenhagen 2011.</a:t>
            </a:r>
          </a:p>
        </p:txBody>
      </p:sp>
      <p:grpSp>
        <p:nvGrpSpPr>
          <p:cNvPr id="28" name="Gruppieren 27">
            <a:extLst>
              <a:ext uri="{FF2B5EF4-FFF2-40B4-BE49-F238E27FC236}">
                <a16:creationId xmlns:a16="http://schemas.microsoft.com/office/drawing/2014/main" id="{BF76913B-0073-478E-AE65-E1308CD7555C}"/>
              </a:ext>
            </a:extLst>
          </p:cNvPr>
          <p:cNvGrpSpPr/>
          <p:nvPr/>
        </p:nvGrpSpPr>
        <p:grpSpPr>
          <a:xfrm>
            <a:off x="3661856" y="1959212"/>
            <a:ext cx="4939010" cy="4460156"/>
            <a:chOff x="4355976" y="2348880"/>
            <a:chExt cx="3498850" cy="2947988"/>
          </a:xfrm>
        </p:grpSpPr>
        <p:sp>
          <p:nvSpPr>
            <p:cNvPr id="29" name="AutoShape 11">
              <a:extLst>
                <a:ext uri="{FF2B5EF4-FFF2-40B4-BE49-F238E27FC236}">
                  <a16:creationId xmlns:a16="http://schemas.microsoft.com/office/drawing/2014/main" id="{EDC9C52C-C127-41CA-90F9-3FB280240FDA}"/>
                </a:ext>
              </a:extLst>
            </p:cNvPr>
            <p:cNvSpPr>
              <a:spLocks noChangeAspect="1" noChangeArrowheads="1" noTextEdit="1"/>
            </p:cNvSpPr>
            <p:nvPr/>
          </p:nvSpPr>
          <p:spPr bwMode="auto">
            <a:xfrm>
              <a:off x="4355976" y="2348880"/>
              <a:ext cx="3498850" cy="294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0" name="Rectangle 41">
              <a:extLst>
                <a:ext uri="{FF2B5EF4-FFF2-40B4-BE49-F238E27FC236}">
                  <a16:creationId xmlns:a16="http://schemas.microsoft.com/office/drawing/2014/main" id="{18FA171E-6798-4CCD-BD9B-BA303ACC026F}"/>
                </a:ext>
              </a:extLst>
            </p:cNvPr>
            <p:cNvSpPr>
              <a:spLocks noChangeArrowheads="1"/>
            </p:cNvSpPr>
            <p:nvPr/>
          </p:nvSpPr>
          <p:spPr bwMode="auto">
            <a:xfrm>
              <a:off x="6145089" y="3269630"/>
              <a:ext cx="134938" cy="1419225"/>
            </a:xfrm>
            <a:prstGeom prst="rect">
              <a:avLst/>
            </a:prstGeom>
            <a:solidFill>
              <a:srgbClr val="8C006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1" name="Freeform 42">
              <a:extLst>
                <a:ext uri="{FF2B5EF4-FFF2-40B4-BE49-F238E27FC236}">
                  <a16:creationId xmlns:a16="http://schemas.microsoft.com/office/drawing/2014/main" id="{CB9B56B4-B1CD-473F-868A-B7C3F7958CE7}"/>
                </a:ext>
              </a:extLst>
            </p:cNvPr>
            <p:cNvSpPr>
              <a:spLocks/>
            </p:cNvSpPr>
            <p:nvPr/>
          </p:nvSpPr>
          <p:spPr bwMode="auto">
            <a:xfrm>
              <a:off x="5602164" y="4526930"/>
              <a:ext cx="1243013" cy="320675"/>
            </a:xfrm>
            <a:custGeom>
              <a:avLst/>
              <a:gdLst/>
              <a:ahLst/>
              <a:cxnLst>
                <a:cxn ang="0">
                  <a:pos x="783" y="202"/>
                </a:cxn>
                <a:cxn ang="0">
                  <a:pos x="778" y="181"/>
                </a:cxn>
                <a:cxn ang="0">
                  <a:pos x="771" y="161"/>
                </a:cxn>
                <a:cxn ang="0">
                  <a:pos x="759" y="142"/>
                </a:cxn>
                <a:cxn ang="0">
                  <a:pos x="745" y="123"/>
                </a:cxn>
                <a:cxn ang="0">
                  <a:pos x="727" y="105"/>
                </a:cxn>
                <a:cxn ang="0">
                  <a:pos x="707" y="88"/>
                </a:cxn>
                <a:cxn ang="0">
                  <a:pos x="685" y="73"/>
                </a:cxn>
                <a:cxn ang="0">
                  <a:pos x="660" y="59"/>
                </a:cxn>
                <a:cxn ang="0">
                  <a:pos x="632" y="45"/>
                </a:cxn>
                <a:cxn ang="0">
                  <a:pos x="603" y="34"/>
                </a:cxn>
                <a:cxn ang="0">
                  <a:pos x="571" y="24"/>
                </a:cxn>
                <a:cxn ang="0">
                  <a:pos x="539" y="15"/>
                </a:cxn>
                <a:cxn ang="0">
                  <a:pos x="503" y="9"/>
                </a:cxn>
                <a:cxn ang="0">
                  <a:pos x="467" y="4"/>
                </a:cxn>
                <a:cxn ang="0">
                  <a:pos x="430" y="1"/>
                </a:cxn>
                <a:cxn ang="0">
                  <a:pos x="392" y="0"/>
                </a:cxn>
                <a:cxn ang="0">
                  <a:pos x="353" y="1"/>
                </a:cxn>
                <a:cxn ang="0">
                  <a:pos x="316" y="4"/>
                </a:cxn>
                <a:cxn ang="0">
                  <a:pos x="280" y="9"/>
                </a:cxn>
                <a:cxn ang="0">
                  <a:pos x="245" y="15"/>
                </a:cxn>
                <a:cxn ang="0">
                  <a:pos x="212" y="24"/>
                </a:cxn>
                <a:cxn ang="0">
                  <a:pos x="181" y="34"/>
                </a:cxn>
                <a:cxn ang="0">
                  <a:pos x="151" y="45"/>
                </a:cxn>
                <a:cxn ang="0">
                  <a:pos x="123" y="59"/>
                </a:cxn>
                <a:cxn ang="0">
                  <a:pos x="99" y="73"/>
                </a:cxn>
                <a:cxn ang="0">
                  <a:pos x="76" y="88"/>
                </a:cxn>
                <a:cxn ang="0">
                  <a:pos x="56" y="105"/>
                </a:cxn>
                <a:cxn ang="0">
                  <a:pos x="38" y="123"/>
                </a:cxn>
                <a:cxn ang="0">
                  <a:pos x="23" y="142"/>
                </a:cxn>
                <a:cxn ang="0">
                  <a:pos x="12" y="161"/>
                </a:cxn>
                <a:cxn ang="0">
                  <a:pos x="4" y="181"/>
                </a:cxn>
                <a:cxn ang="0">
                  <a:pos x="0" y="202"/>
                </a:cxn>
                <a:cxn ang="0">
                  <a:pos x="783" y="202"/>
                </a:cxn>
              </a:cxnLst>
              <a:rect l="0" t="0" r="r" b="b"/>
              <a:pathLst>
                <a:path w="783" h="202">
                  <a:moveTo>
                    <a:pt x="783" y="202"/>
                  </a:moveTo>
                  <a:lnTo>
                    <a:pt x="778" y="181"/>
                  </a:lnTo>
                  <a:lnTo>
                    <a:pt x="771" y="161"/>
                  </a:lnTo>
                  <a:lnTo>
                    <a:pt x="759" y="142"/>
                  </a:lnTo>
                  <a:lnTo>
                    <a:pt x="745" y="123"/>
                  </a:lnTo>
                  <a:lnTo>
                    <a:pt x="727" y="105"/>
                  </a:lnTo>
                  <a:lnTo>
                    <a:pt x="707" y="88"/>
                  </a:lnTo>
                  <a:lnTo>
                    <a:pt x="685" y="73"/>
                  </a:lnTo>
                  <a:lnTo>
                    <a:pt x="660" y="59"/>
                  </a:lnTo>
                  <a:lnTo>
                    <a:pt x="632" y="45"/>
                  </a:lnTo>
                  <a:lnTo>
                    <a:pt x="603" y="34"/>
                  </a:lnTo>
                  <a:lnTo>
                    <a:pt x="571" y="24"/>
                  </a:lnTo>
                  <a:lnTo>
                    <a:pt x="539" y="15"/>
                  </a:lnTo>
                  <a:lnTo>
                    <a:pt x="503" y="9"/>
                  </a:lnTo>
                  <a:lnTo>
                    <a:pt x="467" y="4"/>
                  </a:lnTo>
                  <a:lnTo>
                    <a:pt x="430" y="1"/>
                  </a:lnTo>
                  <a:lnTo>
                    <a:pt x="392" y="0"/>
                  </a:lnTo>
                  <a:lnTo>
                    <a:pt x="353" y="1"/>
                  </a:lnTo>
                  <a:lnTo>
                    <a:pt x="316" y="4"/>
                  </a:lnTo>
                  <a:lnTo>
                    <a:pt x="280" y="9"/>
                  </a:lnTo>
                  <a:lnTo>
                    <a:pt x="245" y="15"/>
                  </a:lnTo>
                  <a:lnTo>
                    <a:pt x="212" y="24"/>
                  </a:lnTo>
                  <a:lnTo>
                    <a:pt x="181" y="34"/>
                  </a:lnTo>
                  <a:lnTo>
                    <a:pt x="151" y="45"/>
                  </a:lnTo>
                  <a:lnTo>
                    <a:pt x="123" y="59"/>
                  </a:lnTo>
                  <a:lnTo>
                    <a:pt x="99" y="73"/>
                  </a:lnTo>
                  <a:lnTo>
                    <a:pt x="76" y="88"/>
                  </a:lnTo>
                  <a:lnTo>
                    <a:pt x="56" y="105"/>
                  </a:lnTo>
                  <a:lnTo>
                    <a:pt x="38" y="123"/>
                  </a:lnTo>
                  <a:lnTo>
                    <a:pt x="23" y="142"/>
                  </a:lnTo>
                  <a:lnTo>
                    <a:pt x="12" y="161"/>
                  </a:lnTo>
                  <a:lnTo>
                    <a:pt x="4" y="181"/>
                  </a:lnTo>
                  <a:lnTo>
                    <a:pt x="0" y="202"/>
                  </a:lnTo>
                  <a:lnTo>
                    <a:pt x="783" y="20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2" name="Freeform 43">
              <a:extLst>
                <a:ext uri="{FF2B5EF4-FFF2-40B4-BE49-F238E27FC236}">
                  <a16:creationId xmlns:a16="http://schemas.microsoft.com/office/drawing/2014/main" id="{7BA3AE7D-7527-4920-837B-84BBA2858B4E}"/>
                </a:ext>
              </a:extLst>
            </p:cNvPr>
            <p:cNvSpPr>
              <a:spLocks/>
            </p:cNvSpPr>
            <p:nvPr/>
          </p:nvSpPr>
          <p:spPr bwMode="auto">
            <a:xfrm>
              <a:off x="5344989" y="3434730"/>
              <a:ext cx="260350" cy="630238"/>
            </a:xfrm>
            <a:custGeom>
              <a:avLst/>
              <a:gdLst/>
              <a:ahLst/>
              <a:cxnLst>
                <a:cxn ang="0">
                  <a:pos x="164" y="391"/>
                </a:cxn>
                <a:cxn ang="0">
                  <a:pos x="14" y="0"/>
                </a:cxn>
                <a:cxn ang="0">
                  <a:pos x="0" y="6"/>
                </a:cxn>
                <a:cxn ang="0">
                  <a:pos x="150" y="397"/>
                </a:cxn>
                <a:cxn ang="0">
                  <a:pos x="164" y="391"/>
                </a:cxn>
              </a:cxnLst>
              <a:rect l="0" t="0" r="r" b="b"/>
              <a:pathLst>
                <a:path w="164" h="397">
                  <a:moveTo>
                    <a:pt x="164" y="391"/>
                  </a:moveTo>
                  <a:lnTo>
                    <a:pt x="14" y="0"/>
                  </a:lnTo>
                  <a:lnTo>
                    <a:pt x="0" y="6"/>
                  </a:lnTo>
                  <a:lnTo>
                    <a:pt x="150" y="397"/>
                  </a:lnTo>
                  <a:lnTo>
                    <a:pt x="164" y="391"/>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3" name="Freeform 44">
              <a:extLst>
                <a:ext uri="{FF2B5EF4-FFF2-40B4-BE49-F238E27FC236}">
                  <a16:creationId xmlns:a16="http://schemas.microsoft.com/office/drawing/2014/main" id="{C668D8ED-595B-43B1-8859-AA81BA09FB3D}"/>
                </a:ext>
              </a:extLst>
            </p:cNvPr>
            <p:cNvSpPr>
              <a:spLocks/>
            </p:cNvSpPr>
            <p:nvPr/>
          </p:nvSpPr>
          <p:spPr bwMode="auto">
            <a:xfrm>
              <a:off x="5206876" y="3431555"/>
              <a:ext cx="88900" cy="679450"/>
            </a:xfrm>
            <a:custGeom>
              <a:avLst/>
              <a:gdLst/>
              <a:ahLst/>
              <a:cxnLst>
                <a:cxn ang="0">
                  <a:pos x="40" y="0"/>
                </a:cxn>
                <a:cxn ang="0">
                  <a:pos x="0" y="426"/>
                </a:cxn>
                <a:cxn ang="0">
                  <a:pos x="16" y="428"/>
                </a:cxn>
                <a:cxn ang="0">
                  <a:pos x="56" y="1"/>
                </a:cxn>
                <a:cxn ang="0">
                  <a:pos x="40" y="0"/>
                </a:cxn>
              </a:cxnLst>
              <a:rect l="0" t="0" r="r" b="b"/>
              <a:pathLst>
                <a:path w="56" h="428">
                  <a:moveTo>
                    <a:pt x="40" y="0"/>
                  </a:moveTo>
                  <a:lnTo>
                    <a:pt x="0" y="426"/>
                  </a:lnTo>
                  <a:lnTo>
                    <a:pt x="16" y="428"/>
                  </a:lnTo>
                  <a:lnTo>
                    <a:pt x="56" y="1"/>
                  </a:lnTo>
                  <a:lnTo>
                    <a:pt x="40"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4" name="Freeform 45">
              <a:extLst>
                <a:ext uri="{FF2B5EF4-FFF2-40B4-BE49-F238E27FC236}">
                  <a16:creationId xmlns:a16="http://schemas.microsoft.com/office/drawing/2014/main" id="{521ED8DA-1824-48A4-AD1D-25443EC2E604}"/>
                </a:ext>
              </a:extLst>
            </p:cNvPr>
            <p:cNvSpPr>
              <a:spLocks/>
            </p:cNvSpPr>
            <p:nvPr/>
          </p:nvSpPr>
          <p:spPr bwMode="auto">
            <a:xfrm>
              <a:off x="4833814" y="3450605"/>
              <a:ext cx="387350" cy="633413"/>
            </a:xfrm>
            <a:custGeom>
              <a:avLst/>
              <a:gdLst/>
              <a:ahLst/>
              <a:cxnLst>
                <a:cxn ang="0">
                  <a:pos x="231" y="0"/>
                </a:cxn>
                <a:cxn ang="0">
                  <a:pos x="0" y="391"/>
                </a:cxn>
                <a:cxn ang="0">
                  <a:pos x="13" y="399"/>
                </a:cxn>
                <a:cxn ang="0">
                  <a:pos x="244" y="8"/>
                </a:cxn>
                <a:cxn ang="0">
                  <a:pos x="231" y="0"/>
                </a:cxn>
              </a:cxnLst>
              <a:rect l="0" t="0" r="r" b="b"/>
              <a:pathLst>
                <a:path w="244" h="399">
                  <a:moveTo>
                    <a:pt x="231" y="0"/>
                  </a:moveTo>
                  <a:lnTo>
                    <a:pt x="0" y="391"/>
                  </a:lnTo>
                  <a:lnTo>
                    <a:pt x="13" y="399"/>
                  </a:lnTo>
                  <a:lnTo>
                    <a:pt x="244" y="8"/>
                  </a:lnTo>
                  <a:lnTo>
                    <a:pt x="231"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5" name="Freeform 46">
              <a:extLst>
                <a:ext uri="{FF2B5EF4-FFF2-40B4-BE49-F238E27FC236}">
                  <a16:creationId xmlns:a16="http://schemas.microsoft.com/office/drawing/2014/main" id="{BC1509F3-AB91-4486-95DC-BD7C20A624B8}"/>
                </a:ext>
              </a:extLst>
            </p:cNvPr>
            <p:cNvSpPr>
              <a:spLocks/>
            </p:cNvSpPr>
            <p:nvPr/>
          </p:nvSpPr>
          <p:spPr bwMode="auto">
            <a:xfrm>
              <a:off x="5022726" y="3098180"/>
              <a:ext cx="2276475" cy="401638"/>
            </a:xfrm>
            <a:custGeom>
              <a:avLst/>
              <a:gdLst/>
              <a:ahLst/>
              <a:cxnLst>
                <a:cxn ang="0">
                  <a:pos x="1426" y="0"/>
                </a:cxn>
                <a:cxn ang="0">
                  <a:pos x="1434" y="53"/>
                </a:cxn>
                <a:cxn ang="0">
                  <a:pos x="6" y="253"/>
                </a:cxn>
                <a:cxn ang="0">
                  <a:pos x="0" y="200"/>
                </a:cxn>
                <a:cxn ang="0">
                  <a:pos x="1426" y="0"/>
                </a:cxn>
              </a:cxnLst>
              <a:rect l="0" t="0" r="r" b="b"/>
              <a:pathLst>
                <a:path w="1434" h="253">
                  <a:moveTo>
                    <a:pt x="1426" y="0"/>
                  </a:moveTo>
                  <a:lnTo>
                    <a:pt x="1434" y="53"/>
                  </a:lnTo>
                  <a:lnTo>
                    <a:pt x="6" y="253"/>
                  </a:lnTo>
                  <a:lnTo>
                    <a:pt x="0" y="200"/>
                  </a:lnTo>
                  <a:lnTo>
                    <a:pt x="1426"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6" name="Freeform 47">
              <a:extLst>
                <a:ext uri="{FF2B5EF4-FFF2-40B4-BE49-F238E27FC236}">
                  <a16:creationId xmlns:a16="http://schemas.microsoft.com/office/drawing/2014/main" id="{9F1937F1-B9F5-49C8-AFA9-2242CB75F58C}"/>
                </a:ext>
              </a:extLst>
            </p:cNvPr>
            <p:cNvSpPr>
              <a:spLocks/>
            </p:cNvSpPr>
            <p:nvPr/>
          </p:nvSpPr>
          <p:spPr bwMode="auto">
            <a:xfrm>
              <a:off x="6097464" y="2964830"/>
              <a:ext cx="242888" cy="241300"/>
            </a:xfrm>
            <a:custGeom>
              <a:avLst/>
              <a:gdLst/>
              <a:ahLst/>
              <a:cxnLst>
                <a:cxn ang="0">
                  <a:pos x="77" y="152"/>
                </a:cxn>
                <a:cxn ang="0">
                  <a:pos x="92" y="151"/>
                </a:cxn>
                <a:cxn ang="0">
                  <a:pos x="107" y="146"/>
                </a:cxn>
                <a:cxn ang="0">
                  <a:pos x="120" y="138"/>
                </a:cxn>
                <a:cxn ang="0">
                  <a:pos x="131" y="130"/>
                </a:cxn>
                <a:cxn ang="0">
                  <a:pos x="140" y="118"/>
                </a:cxn>
                <a:cxn ang="0">
                  <a:pos x="148" y="105"/>
                </a:cxn>
                <a:cxn ang="0">
                  <a:pos x="152" y="91"/>
                </a:cxn>
                <a:cxn ang="0">
                  <a:pos x="153" y="75"/>
                </a:cxn>
                <a:cxn ang="0">
                  <a:pos x="152" y="60"/>
                </a:cxn>
                <a:cxn ang="0">
                  <a:pos x="148" y="46"/>
                </a:cxn>
                <a:cxn ang="0">
                  <a:pos x="140" y="33"/>
                </a:cxn>
                <a:cxn ang="0">
                  <a:pos x="131" y="22"/>
                </a:cxn>
                <a:cxn ang="0">
                  <a:pos x="120" y="13"/>
                </a:cxn>
                <a:cxn ang="0">
                  <a:pos x="107" y="5"/>
                </a:cxn>
                <a:cxn ang="0">
                  <a:pos x="92" y="1"/>
                </a:cxn>
                <a:cxn ang="0">
                  <a:pos x="77" y="0"/>
                </a:cxn>
                <a:cxn ang="0">
                  <a:pos x="61" y="1"/>
                </a:cxn>
                <a:cxn ang="0">
                  <a:pos x="47" y="5"/>
                </a:cxn>
                <a:cxn ang="0">
                  <a:pos x="33" y="13"/>
                </a:cxn>
                <a:cxn ang="0">
                  <a:pos x="22" y="22"/>
                </a:cxn>
                <a:cxn ang="0">
                  <a:pos x="13" y="33"/>
                </a:cxn>
                <a:cxn ang="0">
                  <a:pos x="6" y="46"/>
                </a:cxn>
                <a:cxn ang="0">
                  <a:pos x="1" y="60"/>
                </a:cxn>
                <a:cxn ang="0">
                  <a:pos x="0" y="75"/>
                </a:cxn>
                <a:cxn ang="0">
                  <a:pos x="1" y="91"/>
                </a:cxn>
                <a:cxn ang="0">
                  <a:pos x="6" y="105"/>
                </a:cxn>
                <a:cxn ang="0">
                  <a:pos x="13" y="118"/>
                </a:cxn>
                <a:cxn ang="0">
                  <a:pos x="22" y="130"/>
                </a:cxn>
                <a:cxn ang="0">
                  <a:pos x="33" y="138"/>
                </a:cxn>
                <a:cxn ang="0">
                  <a:pos x="47" y="146"/>
                </a:cxn>
                <a:cxn ang="0">
                  <a:pos x="61" y="151"/>
                </a:cxn>
                <a:cxn ang="0">
                  <a:pos x="77" y="152"/>
                </a:cxn>
              </a:cxnLst>
              <a:rect l="0" t="0" r="r" b="b"/>
              <a:pathLst>
                <a:path w="153" h="152">
                  <a:moveTo>
                    <a:pt x="77" y="152"/>
                  </a:moveTo>
                  <a:lnTo>
                    <a:pt x="92" y="151"/>
                  </a:lnTo>
                  <a:lnTo>
                    <a:pt x="107" y="146"/>
                  </a:lnTo>
                  <a:lnTo>
                    <a:pt x="120" y="138"/>
                  </a:lnTo>
                  <a:lnTo>
                    <a:pt x="131" y="130"/>
                  </a:lnTo>
                  <a:lnTo>
                    <a:pt x="140" y="118"/>
                  </a:lnTo>
                  <a:lnTo>
                    <a:pt x="148" y="105"/>
                  </a:lnTo>
                  <a:lnTo>
                    <a:pt x="152" y="91"/>
                  </a:lnTo>
                  <a:lnTo>
                    <a:pt x="153" y="75"/>
                  </a:lnTo>
                  <a:lnTo>
                    <a:pt x="152" y="60"/>
                  </a:lnTo>
                  <a:lnTo>
                    <a:pt x="148" y="46"/>
                  </a:lnTo>
                  <a:lnTo>
                    <a:pt x="140" y="33"/>
                  </a:lnTo>
                  <a:lnTo>
                    <a:pt x="131" y="22"/>
                  </a:lnTo>
                  <a:lnTo>
                    <a:pt x="120" y="13"/>
                  </a:lnTo>
                  <a:lnTo>
                    <a:pt x="107" y="5"/>
                  </a:lnTo>
                  <a:lnTo>
                    <a:pt x="92" y="1"/>
                  </a:lnTo>
                  <a:lnTo>
                    <a:pt x="77" y="0"/>
                  </a:lnTo>
                  <a:lnTo>
                    <a:pt x="61" y="1"/>
                  </a:lnTo>
                  <a:lnTo>
                    <a:pt x="47" y="5"/>
                  </a:lnTo>
                  <a:lnTo>
                    <a:pt x="33" y="13"/>
                  </a:lnTo>
                  <a:lnTo>
                    <a:pt x="22" y="22"/>
                  </a:lnTo>
                  <a:lnTo>
                    <a:pt x="13" y="33"/>
                  </a:lnTo>
                  <a:lnTo>
                    <a:pt x="6" y="46"/>
                  </a:lnTo>
                  <a:lnTo>
                    <a:pt x="1" y="60"/>
                  </a:lnTo>
                  <a:lnTo>
                    <a:pt x="0" y="75"/>
                  </a:lnTo>
                  <a:lnTo>
                    <a:pt x="1" y="91"/>
                  </a:lnTo>
                  <a:lnTo>
                    <a:pt x="6" y="105"/>
                  </a:lnTo>
                  <a:lnTo>
                    <a:pt x="13" y="118"/>
                  </a:lnTo>
                  <a:lnTo>
                    <a:pt x="22" y="130"/>
                  </a:lnTo>
                  <a:lnTo>
                    <a:pt x="33" y="138"/>
                  </a:lnTo>
                  <a:lnTo>
                    <a:pt x="47" y="146"/>
                  </a:lnTo>
                  <a:lnTo>
                    <a:pt x="61" y="151"/>
                  </a:lnTo>
                  <a:lnTo>
                    <a:pt x="77" y="15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7" name="Freeform 48">
              <a:extLst>
                <a:ext uri="{FF2B5EF4-FFF2-40B4-BE49-F238E27FC236}">
                  <a16:creationId xmlns:a16="http://schemas.microsoft.com/office/drawing/2014/main" id="{E57F2327-279D-490A-9112-713BD07C6FB0}"/>
                </a:ext>
              </a:extLst>
            </p:cNvPr>
            <p:cNvSpPr>
              <a:spLocks/>
            </p:cNvSpPr>
            <p:nvPr/>
          </p:nvSpPr>
          <p:spPr bwMode="auto">
            <a:xfrm>
              <a:off x="6765801" y="3210893"/>
              <a:ext cx="268288" cy="638175"/>
            </a:xfrm>
            <a:custGeom>
              <a:avLst/>
              <a:gdLst/>
              <a:ahLst/>
              <a:cxnLst>
                <a:cxn ang="0">
                  <a:pos x="14" y="402"/>
                </a:cxn>
                <a:cxn ang="0">
                  <a:pos x="169" y="0"/>
                </a:cxn>
                <a:cxn ang="0">
                  <a:pos x="150" y="6"/>
                </a:cxn>
                <a:cxn ang="0">
                  <a:pos x="0" y="397"/>
                </a:cxn>
                <a:cxn ang="0">
                  <a:pos x="14" y="402"/>
                </a:cxn>
              </a:cxnLst>
              <a:rect l="0" t="0" r="r" b="b"/>
              <a:pathLst>
                <a:path w="169" h="402">
                  <a:moveTo>
                    <a:pt x="14" y="402"/>
                  </a:moveTo>
                  <a:lnTo>
                    <a:pt x="169" y="0"/>
                  </a:lnTo>
                  <a:lnTo>
                    <a:pt x="150" y="6"/>
                  </a:lnTo>
                  <a:lnTo>
                    <a:pt x="0" y="397"/>
                  </a:lnTo>
                  <a:lnTo>
                    <a:pt x="14" y="40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8" name="Freeform 49">
              <a:extLst>
                <a:ext uri="{FF2B5EF4-FFF2-40B4-BE49-F238E27FC236}">
                  <a16:creationId xmlns:a16="http://schemas.microsoft.com/office/drawing/2014/main" id="{C3AD968B-7768-4F97-80E0-5E3CD3BAB340}"/>
                </a:ext>
              </a:extLst>
            </p:cNvPr>
            <p:cNvSpPr>
              <a:spLocks/>
            </p:cNvSpPr>
            <p:nvPr/>
          </p:nvSpPr>
          <p:spPr bwMode="auto">
            <a:xfrm>
              <a:off x="7075364" y="3198193"/>
              <a:ext cx="90488" cy="679450"/>
            </a:xfrm>
            <a:custGeom>
              <a:avLst/>
              <a:gdLst/>
              <a:ahLst/>
              <a:cxnLst>
                <a:cxn ang="0">
                  <a:pos x="0" y="1"/>
                </a:cxn>
                <a:cxn ang="0">
                  <a:pos x="41" y="428"/>
                </a:cxn>
                <a:cxn ang="0">
                  <a:pos x="57" y="427"/>
                </a:cxn>
                <a:cxn ang="0">
                  <a:pos x="16" y="0"/>
                </a:cxn>
                <a:cxn ang="0">
                  <a:pos x="0" y="1"/>
                </a:cxn>
              </a:cxnLst>
              <a:rect l="0" t="0" r="r" b="b"/>
              <a:pathLst>
                <a:path w="57" h="428">
                  <a:moveTo>
                    <a:pt x="0" y="1"/>
                  </a:moveTo>
                  <a:lnTo>
                    <a:pt x="41" y="428"/>
                  </a:lnTo>
                  <a:lnTo>
                    <a:pt x="57" y="427"/>
                  </a:lnTo>
                  <a:lnTo>
                    <a:pt x="16" y="0"/>
                  </a:lnTo>
                  <a:lnTo>
                    <a:pt x="0" y="1"/>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9" name="Freeform 50">
              <a:extLst>
                <a:ext uri="{FF2B5EF4-FFF2-40B4-BE49-F238E27FC236}">
                  <a16:creationId xmlns:a16="http://schemas.microsoft.com/office/drawing/2014/main" id="{97140828-03B5-45C3-88AB-9BC6C3C176BD}"/>
                </a:ext>
              </a:extLst>
            </p:cNvPr>
            <p:cNvSpPr>
              <a:spLocks/>
            </p:cNvSpPr>
            <p:nvPr/>
          </p:nvSpPr>
          <p:spPr bwMode="auto">
            <a:xfrm>
              <a:off x="7126164" y="3175968"/>
              <a:ext cx="412750" cy="674688"/>
            </a:xfrm>
            <a:custGeom>
              <a:avLst/>
              <a:gdLst/>
              <a:ahLst/>
              <a:cxnLst>
                <a:cxn ang="0">
                  <a:pos x="0" y="8"/>
                </a:cxn>
                <a:cxn ang="0">
                  <a:pos x="247" y="425"/>
                </a:cxn>
                <a:cxn ang="0">
                  <a:pos x="260" y="417"/>
                </a:cxn>
                <a:cxn ang="0">
                  <a:pos x="14" y="0"/>
                </a:cxn>
                <a:cxn ang="0">
                  <a:pos x="0" y="8"/>
                </a:cxn>
              </a:cxnLst>
              <a:rect l="0" t="0" r="r" b="b"/>
              <a:pathLst>
                <a:path w="260" h="425">
                  <a:moveTo>
                    <a:pt x="0" y="8"/>
                  </a:moveTo>
                  <a:lnTo>
                    <a:pt x="247" y="425"/>
                  </a:lnTo>
                  <a:lnTo>
                    <a:pt x="260" y="417"/>
                  </a:lnTo>
                  <a:lnTo>
                    <a:pt x="14" y="0"/>
                  </a:lnTo>
                  <a:lnTo>
                    <a:pt x="0" y="8"/>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0" name="Freeform 51">
              <a:extLst>
                <a:ext uri="{FF2B5EF4-FFF2-40B4-BE49-F238E27FC236}">
                  <a16:creationId xmlns:a16="http://schemas.microsoft.com/office/drawing/2014/main" id="{AC641CA6-840B-4183-98E8-63B4B9D58C97}"/>
                </a:ext>
              </a:extLst>
            </p:cNvPr>
            <p:cNvSpPr>
              <a:spLocks/>
            </p:cNvSpPr>
            <p:nvPr/>
          </p:nvSpPr>
          <p:spPr bwMode="auto">
            <a:xfrm>
              <a:off x="4771901" y="4050680"/>
              <a:ext cx="896938" cy="461963"/>
            </a:xfrm>
            <a:custGeom>
              <a:avLst/>
              <a:gdLst/>
              <a:ahLst/>
              <a:cxnLst>
                <a:cxn ang="0">
                  <a:pos x="0" y="0"/>
                </a:cxn>
                <a:cxn ang="0">
                  <a:pos x="0" y="2"/>
                </a:cxn>
                <a:cxn ang="0">
                  <a:pos x="0" y="3"/>
                </a:cxn>
                <a:cxn ang="0">
                  <a:pos x="0" y="5"/>
                </a:cxn>
                <a:cxn ang="0">
                  <a:pos x="0" y="8"/>
                </a:cxn>
                <a:cxn ang="0">
                  <a:pos x="1" y="36"/>
                </a:cxn>
                <a:cxn ang="0">
                  <a:pos x="6" y="64"/>
                </a:cxn>
                <a:cxn ang="0">
                  <a:pos x="12" y="92"/>
                </a:cxn>
                <a:cxn ang="0">
                  <a:pos x="22" y="118"/>
                </a:cxn>
                <a:cxn ang="0">
                  <a:pos x="34" y="143"/>
                </a:cxn>
                <a:cxn ang="0">
                  <a:pos x="49" y="166"/>
                </a:cxn>
                <a:cxn ang="0">
                  <a:pos x="64" y="187"/>
                </a:cxn>
                <a:cxn ang="0">
                  <a:pos x="83" y="207"/>
                </a:cxn>
                <a:cxn ang="0">
                  <a:pos x="103" y="226"/>
                </a:cxn>
                <a:cxn ang="0">
                  <a:pos x="124" y="242"/>
                </a:cxn>
                <a:cxn ang="0">
                  <a:pos x="148" y="256"/>
                </a:cxn>
                <a:cxn ang="0">
                  <a:pos x="173" y="269"/>
                </a:cxn>
                <a:cxn ang="0">
                  <a:pos x="199" y="279"/>
                </a:cxn>
                <a:cxn ang="0">
                  <a:pos x="227" y="285"/>
                </a:cxn>
                <a:cxn ang="0">
                  <a:pos x="254" y="290"/>
                </a:cxn>
                <a:cxn ang="0">
                  <a:pos x="283" y="291"/>
                </a:cxn>
                <a:cxn ang="0">
                  <a:pos x="312" y="290"/>
                </a:cxn>
                <a:cxn ang="0">
                  <a:pos x="340" y="285"/>
                </a:cxn>
                <a:cxn ang="0">
                  <a:pos x="366" y="279"/>
                </a:cxn>
                <a:cxn ang="0">
                  <a:pos x="393" y="269"/>
                </a:cxn>
                <a:cxn ang="0">
                  <a:pos x="418" y="256"/>
                </a:cxn>
                <a:cxn ang="0">
                  <a:pos x="441" y="242"/>
                </a:cxn>
                <a:cxn ang="0">
                  <a:pos x="462" y="226"/>
                </a:cxn>
                <a:cxn ang="0">
                  <a:pos x="483" y="207"/>
                </a:cxn>
                <a:cxn ang="0">
                  <a:pos x="501" y="187"/>
                </a:cxn>
                <a:cxn ang="0">
                  <a:pos x="517" y="166"/>
                </a:cxn>
                <a:cxn ang="0">
                  <a:pos x="531" y="143"/>
                </a:cxn>
                <a:cxn ang="0">
                  <a:pos x="543" y="118"/>
                </a:cxn>
                <a:cxn ang="0">
                  <a:pos x="553" y="92"/>
                </a:cxn>
                <a:cxn ang="0">
                  <a:pos x="560" y="64"/>
                </a:cxn>
                <a:cxn ang="0">
                  <a:pos x="564" y="36"/>
                </a:cxn>
                <a:cxn ang="0">
                  <a:pos x="565" y="8"/>
                </a:cxn>
                <a:cxn ang="0">
                  <a:pos x="565" y="5"/>
                </a:cxn>
                <a:cxn ang="0">
                  <a:pos x="565" y="3"/>
                </a:cxn>
                <a:cxn ang="0">
                  <a:pos x="565" y="2"/>
                </a:cxn>
                <a:cxn ang="0">
                  <a:pos x="565" y="0"/>
                </a:cxn>
                <a:cxn ang="0">
                  <a:pos x="0" y="0"/>
                </a:cxn>
              </a:cxnLst>
              <a:rect l="0" t="0" r="r" b="b"/>
              <a:pathLst>
                <a:path w="565" h="291">
                  <a:moveTo>
                    <a:pt x="0" y="0"/>
                  </a:moveTo>
                  <a:lnTo>
                    <a:pt x="0" y="2"/>
                  </a:lnTo>
                  <a:lnTo>
                    <a:pt x="0" y="3"/>
                  </a:lnTo>
                  <a:lnTo>
                    <a:pt x="0" y="5"/>
                  </a:lnTo>
                  <a:lnTo>
                    <a:pt x="0" y="8"/>
                  </a:lnTo>
                  <a:lnTo>
                    <a:pt x="1" y="36"/>
                  </a:lnTo>
                  <a:lnTo>
                    <a:pt x="6" y="64"/>
                  </a:lnTo>
                  <a:lnTo>
                    <a:pt x="12" y="92"/>
                  </a:lnTo>
                  <a:lnTo>
                    <a:pt x="22" y="118"/>
                  </a:lnTo>
                  <a:lnTo>
                    <a:pt x="34" y="143"/>
                  </a:lnTo>
                  <a:lnTo>
                    <a:pt x="49" y="166"/>
                  </a:lnTo>
                  <a:lnTo>
                    <a:pt x="64" y="187"/>
                  </a:lnTo>
                  <a:lnTo>
                    <a:pt x="83" y="207"/>
                  </a:lnTo>
                  <a:lnTo>
                    <a:pt x="103" y="226"/>
                  </a:lnTo>
                  <a:lnTo>
                    <a:pt x="124" y="242"/>
                  </a:lnTo>
                  <a:lnTo>
                    <a:pt x="148" y="256"/>
                  </a:lnTo>
                  <a:lnTo>
                    <a:pt x="173" y="269"/>
                  </a:lnTo>
                  <a:lnTo>
                    <a:pt x="199" y="279"/>
                  </a:lnTo>
                  <a:lnTo>
                    <a:pt x="227" y="285"/>
                  </a:lnTo>
                  <a:lnTo>
                    <a:pt x="254" y="290"/>
                  </a:lnTo>
                  <a:lnTo>
                    <a:pt x="283" y="291"/>
                  </a:lnTo>
                  <a:lnTo>
                    <a:pt x="312" y="290"/>
                  </a:lnTo>
                  <a:lnTo>
                    <a:pt x="340" y="285"/>
                  </a:lnTo>
                  <a:lnTo>
                    <a:pt x="366" y="279"/>
                  </a:lnTo>
                  <a:lnTo>
                    <a:pt x="393" y="269"/>
                  </a:lnTo>
                  <a:lnTo>
                    <a:pt x="418" y="256"/>
                  </a:lnTo>
                  <a:lnTo>
                    <a:pt x="441" y="242"/>
                  </a:lnTo>
                  <a:lnTo>
                    <a:pt x="462" y="226"/>
                  </a:lnTo>
                  <a:lnTo>
                    <a:pt x="483" y="207"/>
                  </a:lnTo>
                  <a:lnTo>
                    <a:pt x="501" y="187"/>
                  </a:lnTo>
                  <a:lnTo>
                    <a:pt x="517" y="166"/>
                  </a:lnTo>
                  <a:lnTo>
                    <a:pt x="531" y="143"/>
                  </a:lnTo>
                  <a:lnTo>
                    <a:pt x="543" y="118"/>
                  </a:lnTo>
                  <a:lnTo>
                    <a:pt x="553" y="92"/>
                  </a:lnTo>
                  <a:lnTo>
                    <a:pt x="560" y="64"/>
                  </a:lnTo>
                  <a:lnTo>
                    <a:pt x="564" y="36"/>
                  </a:lnTo>
                  <a:lnTo>
                    <a:pt x="565" y="8"/>
                  </a:lnTo>
                  <a:lnTo>
                    <a:pt x="565" y="5"/>
                  </a:lnTo>
                  <a:lnTo>
                    <a:pt x="565" y="3"/>
                  </a:lnTo>
                  <a:lnTo>
                    <a:pt x="565" y="2"/>
                  </a:lnTo>
                  <a:lnTo>
                    <a:pt x="565" y="0"/>
                  </a:lnTo>
                  <a:lnTo>
                    <a:pt x="0"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1" name="Freeform 52">
              <a:extLst>
                <a:ext uri="{FF2B5EF4-FFF2-40B4-BE49-F238E27FC236}">
                  <a16:creationId xmlns:a16="http://schemas.microsoft.com/office/drawing/2014/main" id="{E63DDCBD-BDE9-4D14-8D69-6DBB6E93FEBB}"/>
                </a:ext>
              </a:extLst>
            </p:cNvPr>
            <p:cNvSpPr>
              <a:spLocks/>
            </p:cNvSpPr>
            <p:nvPr/>
          </p:nvSpPr>
          <p:spPr bwMode="auto">
            <a:xfrm>
              <a:off x="5046539" y="4130055"/>
              <a:ext cx="530225" cy="55563"/>
            </a:xfrm>
            <a:custGeom>
              <a:avLst/>
              <a:gdLst/>
              <a:ahLst/>
              <a:cxnLst>
                <a:cxn ang="0">
                  <a:pos x="324" y="35"/>
                </a:cxn>
                <a:cxn ang="0">
                  <a:pos x="328" y="26"/>
                </a:cxn>
                <a:cxn ang="0">
                  <a:pos x="330" y="18"/>
                </a:cxn>
                <a:cxn ang="0">
                  <a:pos x="332" y="9"/>
                </a:cxn>
                <a:cxn ang="0">
                  <a:pos x="334" y="0"/>
                </a:cxn>
                <a:cxn ang="0">
                  <a:pos x="0" y="23"/>
                </a:cxn>
                <a:cxn ang="0">
                  <a:pos x="324" y="35"/>
                </a:cxn>
              </a:cxnLst>
              <a:rect l="0" t="0" r="r" b="b"/>
              <a:pathLst>
                <a:path w="334" h="35">
                  <a:moveTo>
                    <a:pt x="324" y="35"/>
                  </a:moveTo>
                  <a:lnTo>
                    <a:pt x="328" y="26"/>
                  </a:lnTo>
                  <a:lnTo>
                    <a:pt x="330" y="18"/>
                  </a:lnTo>
                  <a:lnTo>
                    <a:pt x="332" y="9"/>
                  </a:lnTo>
                  <a:lnTo>
                    <a:pt x="334" y="0"/>
                  </a:lnTo>
                  <a:lnTo>
                    <a:pt x="0" y="23"/>
                  </a:lnTo>
                  <a:lnTo>
                    <a:pt x="324" y="35"/>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2" name="Freeform 53">
              <a:extLst>
                <a:ext uri="{FF2B5EF4-FFF2-40B4-BE49-F238E27FC236}">
                  <a16:creationId xmlns:a16="http://schemas.microsoft.com/office/drawing/2014/main" id="{939481E5-7215-408F-BE60-A84EA695B502}"/>
                </a:ext>
              </a:extLst>
            </p:cNvPr>
            <p:cNvSpPr>
              <a:spLocks/>
            </p:cNvSpPr>
            <p:nvPr/>
          </p:nvSpPr>
          <p:spPr bwMode="auto">
            <a:xfrm>
              <a:off x="5049714" y="4231655"/>
              <a:ext cx="492125" cy="50800"/>
            </a:xfrm>
            <a:custGeom>
              <a:avLst/>
              <a:gdLst/>
              <a:ahLst/>
              <a:cxnLst>
                <a:cxn ang="0">
                  <a:pos x="292" y="32"/>
                </a:cxn>
                <a:cxn ang="0">
                  <a:pos x="297" y="25"/>
                </a:cxn>
                <a:cxn ang="0">
                  <a:pos x="302" y="17"/>
                </a:cxn>
                <a:cxn ang="0">
                  <a:pos x="307" y="8"/>
                </a:cxn>
                <a:cxn ang="0">
                  <a:pos x="310" y="0"/>
                </a:cxn>
                <a:cxn ang="0">
                  <a:pos x="0" y="22"/>
                </a:cxn>
                <a:cxn ang="0">
                  <a:pos x="292" y="32"/>
                </a:cxn>
              </a:cxnLst>
              <a:rect l="0" t="0" r="r" b="b"/>
              <a:pathLst>
                <a:path w="310" h="32">
                  <a:moveTo>
                    <a:pt x="292" y="32"/>
                  </a:moveTo>
                  <a:lnTo>
                    <a:pt x="297" y="25"/>
                  </a:lnTo>
                  <a:lnTo>
                    <a:pt x="302" y="17"/>
                  </a:lnTo>
                  <a:lnTo>
                    <a:pt x="307" y="8"/>
                  </a:lnTo>
                  <a:lnTo>
                    <a:pt x="310" y="0"/>
                  </a:lnTo>
                  <a:lnTo>
                    <a:pt x="0" y="22"/>
                  </a:lnTo>
                  <a:lnTo>
                    <a:pt x="292" y="32"/>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3" name="Freeform 54">
              <a:extLst>
                <a:ext uri="{FF2B5EF4-FFF2-40B4-BE49-F238E27FC236}">
                  <a16:creationId xmlns:a16="http://schemas.microsoft.com/office/drawing/2014/main" id="{C5EB0828-E604-47B1-BB37-87A9A2A15932}"/>
                </a:ext>
              </a:extLst>
            </p:cNvPr>
            <p:cNvSpPr>
              <a:spLocks/>
            </p:cNvSpPr>
            <p:nvPr/>
          </p:nvSpPr>
          <p:spPr bwMode="auto">
            <a:xfrm>
              <a:off x="5065589" y="4336430"/>
              <a:ext cx="409575" cy="41275"/>
            </a:xfrm>
            <a:custGeom>
              <a:avLst/>
              <a:gdLst/>
              <a:ahLst/>
              <a:cxnLst>
                <a:cxn ang="0">
                  <a:pos x="231" y="26"/>
                </a:cxn>
                <a:cxn ang="0">
                  <a:pos x="238" y="21"/>
                </a:cxn>
                <a:cxn ang="0">
                  <a:pos x="245" y="14"/>
                </a:cxn>
                <a:cxn ang="0">
                  <a:pos x="251" y="7"/>
                </a:cxn>
                <a:cxn ang="0">
                  <a:pos x="258" y="0"/>
                </a:cxn>
                <a:cxn ang="0">
                  <a:pos x="0" y="19"/>
                </a:cxn>
                <a:cxn ang="0">
                  <a:pos x="231" y="26"/>
                </a:cxn>
              </a:cxnLst>
              <a:rect l="0" t="0" r="r" b="b"/>
              <a:pathLst>
                <a:path w="258" h="26">
                  <a:moveTo>
                    <a:pt x="231" y="26"/>
                  </a:moveTo>
                  <a:lnTo>
                    <a:pt x="238" y="21"/>
                  </a:lnTo>
                  <a:lnTo>
                    <a:pt x="245" y="14"/>
                  </a:lnTo>
                  <a:lnTo>
                    <a:pt x="251" y="7"/>
                  </a:lnTo>
                  <a:lnTo>
                    <a:pt x="258" y="0"/>
                  </a:lnTo>
                  <a:lnTo>
                    <a:pt x="0" y="19"/>
                  </a:lnTo>
                  <a:lnTo>
                    <a:pt x="231" y="26"/>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4" name="Freeform 55">
              <a:extLst>
                <a:ext uri="{FF2B5EF4-FFF2-40B4-BE49-F238E27FC236}">
                  <a16:creationId xmlns:a16="http://schemas.microsoft.com/office/drawing/2014/main" id="{FF0CA91B-3448-4E6C-A654-B24A6DAE362F}"/>
                </a:ext>
              </a:extLst>
            </p:cNvPr>
            <p:cNvSpPr>
              <a:spLocks/>
            </p:cNvSpPr>
            <p:nvPr/>
          </p:nvSpPr>
          <p:spPr bwMode="auto">
            <a:xfrm>
              <a:off x="6710239" y="3801443"/>
              <a:ext cx="901700" cy="461963"/>
            </a:xfrm>
            <a:custGeom>
              <a:avLst/>
              <a:gdLst/>
              <a:ahLst/>
              <a:cxnLst>
                <a:cxn ang="0">
                  <a:pos x="2" y="0"/>
                </a:cxn>
                <a:cxn ang="0">
                  <a:pos x="2" y="2"/>
                </a:cxn>
                <a:cxn ang="0">
                  <a:pos x="2" y="5"/>
                </a:cxn>
                <a:cxn ang="0">
                  <a:pos x="0" y="6"/>
                </a:cxn>
                <a:cxn ang="0">
                  <a:pos x="0" y="8"/>
                </a:cxn>
                <a:cxn ang="0">
                  <a:pos x="2" y="37"/>
                </a:cxn>
                <a:cxn ang="0">
                  <a:pos x="6" y="65"/>
                </a:cxn>
                <a:cxn ang="0">
                  <a:pos x="14" y="92"/>
                </a:cxn>
                <a:cxn ang="0">
                  <a:pos x="23" y="118"/>
                </a:cxn>
                <a:cxn ang="0">
                  <a:pos x="35" y="143"/>
                </a:cxn>
                <a:cxn ang="0">
                  <a:pos x="49" y="167"/>
                </a:cxn>
                <a:cxn ang="0">
                  <a:pos x="66" y="188"/>
                </a:cxn>
                <a:cxn ang="0">
                  <a:pos x="84" y="208"/>
                </a:cxn>
                <a:cxn ang="0">
                  <a:pos x="104" y="227"/>
                </a:cxn>
                <a:cxn ang="0">
                  <a:pos x="126" y="242"/>
                </a:cxn>
                <a:cxn ang="0">
                  <a:pos x="149" y="257"/>
                </a:cxn>
                <a:cxn ang="0">
                  <a:pos x="175" y="269"/>
                </a:cxn>
                <a:cxn ang="0">
                  <a:pos x="200" y="279"/>
                </a:cxn>
                <a:cxn ang="0">
                  <a:pos x="228" y="286"/>
                </a:cxn>
                <a:cxn ang="0">
                  <a:pos x="256" y="290"/>
                </a:cxn>
                <a:cxn ang="0">
                  <a:pos x="285" y="291"/>
                </a:cxn>
                <a:cxn ang="0">
                  <a:pos x="314" y="290"/>
                </a:cxn>
                <a:cxn ang="0">
                  <a:pos x="341" y="286"/>
                </a:cxn>
                <a:cxn ang="0">
                  <a:pos x="369" y="279"/>
                </a:cxn>
                <a:cxn ang="0">
                  <a:pos x="395" y="269"/>
                </a:cxn>
                <a:cxn ang="0">
                  <a:pos x="420" y="257"/>
                </a:cxn>
                <a:cxn ang="0">
                  <a:pos x="443" y="242"/>
                </a:cxn>
                <a:cxn ang="0">
                  <a:pos x="465" y="227"/>
                </a:cxn>
                <a:cxn ang="0">
                  <a:pos x="485" y="208"/>
                </a:cxn>
                <a:cxn ang="0">
                  <a:pos x="503" y="188"/>
                </a:cxn>
                <a:cxn ang="0">
                  <a:pos x="519" y="167"/>
                </a:cxn>
                <a:cxn ang="0">
                  <a:pos x="533" y="143"/>
                </a:cxn>
                <a:cxn ang="0">
                  <a:pos x="546" y="118"/>
                </a:cxn>
                <a:cxn ang="0">
                  <a:pos x="556" y="92"/>
                </a:cxn>
                <a:cxn ang="0">
                  <a:pos x="562" y="65"/>
                </a:cxn>
                <a:cxn ang="0">
                  <a:pos x="567" y="37"/>
                </a:cxn>
                <a:cxn ang="0">
                  <a:pos x="568" y="8"/>
                </a:cxn>
                <a:cxn ang="0">
                  <a:pos x="568" y="6"/>
                </a:cxn>
                <a:cxn ang="0">
                  <a:pos x="568" y="5"/>
                </a:cxn>
                <a:cxn ang="0">
                  <a:pos x="568" y="2"/>
                </a:cxn>
                <a:cxn ang="0">
                  <a:pos x="568" y="0"/>
                </a:cxn>
                <a:cxn ang="0">
                  <a:pos x="2" y="0"/>
                </a:cxn>
              </a:cxnLst>
              <a:rect l="0" t="0" r="r" b="b"/>
              <a:pathLst>
                <a:path w="568" h="291">
                  <a:moveTo>
                    <a:pt x="2" y="0"/>
                  </a:moveTo>
                  <a:lnTo>
                    <a:pt x="2" y="2"/>
                  </a:lnTo>
                  <a:lnTo>
                    <a:pt x="2" y="5"/>
                  </a:lnTo>
                  <a:lnTo>
                    <a:pt x="0" y="6"/>
                  </a:lnTo>
                  <a:lnTo>
                    <a:pt x="0" y="8"/>
                  </a:lnTo>
                  <a:lnTo>
                    <a:pt x="2" y="37"/>
                  </a:lnTo>
                  <a:lnTo>
                    <a:pt x="6" y="65"/>
                  </a:lnTo>
                  <a:lnTo>
                    <a:pt x="14" y="92"/>
                  </a:lnTo>
                  <a:lnTo>
                    <a:pt x="23" y="118"/>
                  </a:lnTo>
                  <a:lnTo>
                    <a:pt x="35" y="143"/>
                  </a:lnTo>
                  <a:lnTo>
                    <a:pt x="49" y="167"/>
                  </a:lnTo>
                  <a:lnTo>
                    <a:pt x="66" y="188"/>
                  </a:lnTo>
                  <a:lnTo>
                    <a:pt x="84" y="208"/>
                  </a:lnTo>
                  <a:lnTo>
                    <a:pt x="104" y="227"/>
                  </a:lnTo>
                  <a:lnTo>
                    <a:pt x="126" y="242"/>
                  </a:lnTo>
                  <a:lnTo>
                    <a:pt x="149" y="257"/>
                  </a:lnTo>
                  <a:lnTo>
                    <a:pt x="175" y="269"/>
                  </a:lnTo>
                  <a:lnTo>
                    <a:pt x="200" y="279"/>
                  </a:lnTo>
                  <a:lnTo>
                    <a:pt x="228" y="286"/>
                  </a:lnTo>
                  <a:lnTo>
                    <a:pt x="256" y="290"/>
                  </a:lnTo>
                  <a:lnTo>
                    <a:pt x="285" y="291"/>
                  </a:lnTo>
                  <a:lnTo>
                    <a:pt x="314" y="290"/>
                  </a:lnTo>
                  <a:lnTo>
                    <a:pt x="341" y="286"/>
                  </a:lnTo>
                  <a:lnTo>
                    <a:pt x="369" y="279"/>
                  </a:lnTo>
                  <a:lnTo>
                    <a:pt x="395" y="269"/>
                  </a:lnTo>
                  <a:lnTo>
                    <a:pt x="420" y="257"/>
                  </a:lnTo>
                  <a:lnTo>
                    <a:pt x="443" y="242"/>
                  </a:lnTo>
                  <a:lnTo>
                    <a:pt x="465" y="227"/>
                  </a:lnTo>
                  <a:lnTo>
                    <a:pt x="485" y="208"/>
                  </a:lnTo>
                  <a:lnTo>
                    <a:pt x="503" y="188"/>
                  </a:lnTo>
                  <a:lnTo>
                    <a:pt x="519" y="167"/>
                  </a:lnTo>
                  <a:lnTo>
                    <a:pt x="533" y="143"/>
                  </a:lnTo>
                  <a:lnTo>
                    <a:pt x="546" y="118"/>
                  </a:lnTo>
                  <a:lnTo>
                    <a:pt x="556" y="92"/>
                  </a:lnTo>
                  <a:lnTo>
                    <a:pt x="562" y="65"/>
                  </a:lnTo>
                  <a:lnTo>
                    <a:pt x="567" y="37"/>
                  </a:lnTo>
                  <a:lnTo>
                    <a:pt x="568" y="8"/>
                  </a:lnTo>
                  <a:lnTo>
                    <a:pt x="568" y="6"/>
                  </a:lnTo>
                  <a:lnTo>
                    <a:pt x="568" y="5"/>
                  </a:lnTo>
                  <a:lnTo>
                    <a:pt x="568" y="2"/>
                  </a:lnTo>
                  <a:lnTo>
                    <a:pt x="568" y="0"/>
                  </a:lnTo>
                  <a:lnTo>
                    <a:pt x="2"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5" name="Freeform 56">
              <a:extLst>
                <a:ext uri="{FF2B5EF4-FFF2-40B4-BE49-F238E27FC236}">
                  <a16:creationId xmlns:a16="http://schemas.microsoft.com/office/drawing/2014/main" id="{2AAB0438-EB9F-4C65-B793-C3E87ADA73BC}"/>
                </a:ext>
              </a:extLst>
            </p:cNvPr>
            <p:cNvSpPr>
              <a:spLocks/>
            </p:cNvSpPr>
            <p:nvPr/>
          </p:nvSpPr>
          <p:spPr bwMode="auto">
            <a:xfrm>
              <a:off x="6981701" y="3904630"/>
              <a:ext cx="533400" cy="53975"/>
            </a:xfrm>
            <a:custGeom>
              <a:avLst/>
              <a:gdLst/>
              <a:ahLst/>
              <a:cxnLst>
                <a:cxn ang="0">
                  <a:pos x="326" y="34"/>
                </a:cxn>
                <a:cxn ang="0">
                  <a:pos x="329" y="25"/>
                </a:cxn>
                <a:cxn ang="0">
                  <a:pos x="331" y="17"/>
                </a:cxn>
                <a:cxn ang="0">
                  <a:pos x="333" y="8"/>
                </a:cxn>
                <a:cxn ang="0">
                  <a:pos x="336" y="0"/>
                </a:cxn>
                <a:cxn ang="0">
                  <a:pos x="0" y="23"/>
                </a:cxn>
                <a:cxn ang="0">
                  <a:pos x="326" y="34"/>
                </a:cxn>
              </a:cxnLst>
              <a:rect l="0" t="0" r="r" b="b"/>
              <a:pathLst>
                <a:path w="336" h="34">
                  <a:moveTo>
                    <a:pt x="326" y="34"/>
                  </a:moveTo>
                  <a:lnTo>
                    <a:pt x="329" y="25"/>
                  </a:lnTo>
                  <a:lnTo>
                    <a:pt x="331" y="17"/>
                  </a:lnTo>
                  <a:lnTo>
                    <a:pt x="333" y="8"/>
                  </a:lnTo>
                  <a:lnTo>
                    <a:pt x="336" y="0"/>
                  </a:lnTo>
                  <a:lnTo>
                    <a:pt x="0" y="23"/>
                  </a:lnTo>
                  <a:lnTo>
                    <a:pt x="326" y="34"/>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6" name="Freeform 57">
              <a:extLst>
                <a:ext uri="{FF2B5EF4-FFF2-40B4-BE49-F238E27FC236}">
                  <a16:creationId xmlns:a16="http://schemas.microsoft.com/office/drawing/2014/main" id="{0B45D7C0-F4A5-46CA-8BE4-A6D0B18F0740}"/>
                </a:ext>
              </a:extLst>
            </p:cNvPr>
            <p:cNvSpPr>
              <a:spLocks/>
            </p:cNvSpPr>
            <p:nvPr/>
          </p:nvSpPr>
          <p:spPr bwMode="auto">
            <a:xfrm>
              <a:off x="6986464" y="4006230"/>
              <a:ext cx="495300" cy="50800"/>
            </a:xfrm>
            <a:custGeom>
              <a:avLst/>
              <a:gdLst/>
              <a:ahLst/>
              <a:cxnLst>
                <a:cxn ang="0">
                  <a:pos x="294" y="32"/>
                </a:cxn>
                <a:cxn ang="0">
                  <a:pos x="298" y="24"/>
                </a:cxn>
                <a:cxn ang="0">
                  <a:pos x="303" y="16"/>
                </a:cxn>
                <a:cxn ang="0">
                  <a:pos x="307" y="8"/>
                </a:cxn>
                <a:cxn ang="0">
                  <a:pos x="312" y="0"/>
                </a:cxn>
                <a:cxn ang="0">
                  <a:pos x="0" y="21"/>
                </a:cxn>
                <a:cxn ang="0">
                  <a:pos x="294" y="32"/>
                </a:cxn>
              </a:cxnLst>
              <a:rect l="0" t="0" r="r" b="b"/>
              <a:pathLst>
                <a:path w="312" h="32">
                  <a:moveTo>
                    <a:pt x="294" y="32"/>
                  </a:moveTo>
                  <a:lnTo>
                    <a:pt x="298" y="24"/>
                  </a:lnTo>
                  <a:lnTo>
                    <a:pt x="303" y="16"/>
                  </a:lnTo>
                  <a:lnTo>
                    <a:pt x="307" y="8"/>
                  </a:lnTo>
                  <a:lnTo>
                    <a:pt x="312" y="0"/>
                  </a:lnTo>
                  <a:lnTo>
                    <a:pt x="0" y="21"/>
                  </a:lnTo>
                  <a:lnTo>
                    <a:pt x="294" y="32"/>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7" name="Freeform 58">
              <a:extLst>
                <a:ext uri="{FF2B5EF4-FFF2-40B4-BE49-F238E27FC236}">
                  <a16:creationId xmlns:a16="http://schemas.microsoft.com/office/drawing/2014/main" id="{BDAA0452-6AC2-4ED7-AF10-3C1CBDDCCDD4}"/>
                </a:ext>
              </a:extLst>
            </p:cNvPr>
            <p:cNvSpPr>
              <a:spLocks/>
            </p:cNvSpPr>
            <p:nvPr/>
          </p:nvSpPr>
          <p:spPr bwMode="auto">
            <a:xfrm>
              <a:off x="7003926" y="4111005"/>
              <a:ext cx="407988" cy="41275"/>
            </a:xfrm>
            <a:custGeom>
              <a:avLst/>
              <a:gdLst/>
              <a:ahLst/>
              <a:cxnLst>
                <a:cxn ang="0">
                  <a:pos x="231" y="26"/>
                </a:cxn>
                <a:cxn ang="0">
                  <a:pos x="238" y="20"/>
                </a:cxn>
                <a:cxn ang="0">
                  <a:pos x="245" y="13"/>
                </a:cxn>
                <a:cxn ang="0">
                  <a:pos x="252" y="6"/>
                </a:cxn>
                <a:cxn ang="0">
                  <a:pos x="257" y="0"/>
                </a:cxn>
                <a:cxn ang="0">
                  <a:pos x="0" y="17"/>
                </a:cxn>
                <a:cxn ang="0">
                  <a:pos x="231" y="26"/>
                </a:cxn>
              </a:cxnLst>
              <a:rect l="0" t="0" r="r" b="b"/>
              <a:pathLst>
                <a:path w="257" h="26">
                  <a:moveTo>
                    <a:pt x="231" y="26"/>
                  </a:moveTo>
                  <a:lnTo>
                    <a:pt x="238" y="20"/>
                  </a:lnTo>
                  <a:lnTo>
                    <a:pt x="245" y="13"/>
                  </a:lnTo>
                  <a:lnTo>
                    <a:pt x="252" y="6"/>
                  </a:lnTo>
                  <a:lnTo>
                    <a:pt x="257" y="0"/>
                  </a:lnTo>
                  <a:lnTo>
                    <a:pt x="0" y="17"/>
                  </a:lnTo>
                  <a:lnTo>
                    <a:pt x="231" y="26"/>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8" name="Freeform 59">
              <a:extLst>
                <a:ext uri="{FF2B5EF4-FFF2-40B4-BE49-F238E27FC236}">
                  <a16:creationId xmlns:a16="http://schemas.microsoft.com/office/drawing/2014/main" id="{CC70B200-27EA-4AA7-95D2-8FE76574CC76}"/>
                </a:ext>
              </a:extLst>
            </p:cNvPr>
            <p:cNvSpPr>
              <a:spLocks/>
            </p:cNvSpPr>
            <p:nvPr/>
          </p:nvSpPr>
          <p:spPr bwMode="auto">
            <a:xfrm>
              <a:off x="6011739" y="4628530"/>
              <a:ext cx="603250" cy="42863"/>
            </a:xfrm>
            <a:custGeom>
              <a:avLst/>
              <a:gdLst/>
              <a:ahLst/>
              <a:cxnLst>
                <a:cxn ang="0">
                  <a:pos x="380" y="27"/>
                </a:cxn>
                <a:cxn ang="0">
                  <a:pos x="375" y="23"/>
                </a:cxn>
                <a:cxn ang="0">
                  <a:pos x="368" y="20"/>
                </a:cxn>
                <a:cxn ang="0">
                  <a:pos x="363" y="17"/>
                </a:cxn>
                <a:cxn ang="0">
                  <a:pos x="356" y="13"/>
                </a:cxn>
                <a:cxn ang="0">
                  <a:pos x="350" y="10"/>
                </a:cxn>
                <a:cxn ang="0">
                  <a:pos x="344" y="7"/>
                </a:cxn>
                <a:cxn ang="0">
                  <a:pos x="337" y="3"/>
                </a:cxn>
                <a:cxn ang="0">
                  <a:pos x="330" y="0"/>
                </a:cxn>
                <a:cxn ang="0">
                  <a:pos x="0" y="15"/>
                </a:cxn>
                <a:cxn ang="0">
                  <a:pos x="380" y="27"/>
                </a:cxn>
              </a:cxnLst>
              <a:rect l="0" t="0" r="r" b="b"/>
              <a:pathLst>
                <a:path w="380" h="27">
                  <a:moveTo>
                    <a:pt x="380" y="27"/>
                  </a:moveTo>
                  <a:lnTo>
                    <a:pt x="375" y="23"/>
                  </a:lnTo>
                  <a:lnTo>
                    <a:pt x="368" y="20"/>
                  </a:lnTo>
                  <a:lnTo>
                    <a:pt x="363" y="17"/>
                  </a:lnTo>
                  <a:lnTo>
                    <a:pt x="356" y="13"/>
                  </a:lnTo>
                  <a:lnTo>
                    <a:pt x="350" y="10"/>
                  </a:lnTo>
                  <a:lnTo>
                    <a:pt x="344" y="7"/>
                  </a:lnTo>
                  <a:lnTo>
                    <a:pt x="337" y="3"/>
                  </a:lnTo>
                  <a:lnTo>
                    <a:pt x="330" y="0"/>
                  </a:lnTo>
                  <a:lnTo>
                    <a:pt x="0" y="15"/>
                  </a:lnTo>
                  <a:lnTo>
                    <a:pt x="380" y="27"/>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9" name="Freeform 60">
              <a:extLst>
                <a:ext uri="{FF2B5EF4-FFF2-40B4-BE49-F238E27FC236}">
                  <a16:creationId xmlns:a16="http://schemas.microsoft.com/office/drawing/2014/main" id="{7599546C-2E0F-4D1E-82CD-D105E4BE7451}"/>
                </a:ext>
              </a:extLst>
            </p:cNvPr>
            <p:cNvSpPr>
              <a:spLocks/>
            </p:cNvSpPr>
            <p:nvPr/>
          </p:nvSpPr>
          <p:spPr bwMode="auto">
            <a:xfrm>
              <a:off x="6068889" y="4723780"/>
              <a:ext cx="652463" cy="47625"/>
            </a:xfrm>
            <a:custGeom>
              <a:avLst/>
              <a:gdLst/>
              <a:ahLst/>
              <a:cxnLst>
                <a:cxn ang="0">
                  <a:pos x="411" y="30"/>
                </a:cxn>
                <a:cxn ang="0">
                  <a:pos x="406" y="22"/>
                </a:cxn>
                <a:cxn ang="0">
                  <a:pos x="400" y="14"/>
                </a:cxn>
                <a:cxn ang="0">
                  <a:pos x="393" y="7"/>
                </a:cxn>
                <a:cxn ang="0">
                  <a:pos x="386" y="0"/>
                </a:cxn>
                <a:cxn ang="0">
                  <a:pos x="0" y="16"/>
                </a:cxn>
                <a:cxn ang="0">
                  <a:pos x="411" y="30"/>
                </a:cxn>
              </a:cxnLst>
              <a:rect l="0" t="0" r="r" b="b"/>
              <a:pathLst>
                <a:path w="411" h="30">
                  <a:moveTo>
                    <a:pt x="411" y="30"/>
                  </a:moveTo>
                  <a:lnTo>
                    <a:pt x="406" y="22"/>
                  </a:lnTo>
                  <a:lnTo>
                    <a:pt x="400" y="14"/>
                  </a:lnTo>
                  <a:lnTo>
                    <a:pt x="393" y="7"/>
                  </a:lnTo>
                  <a:lnTo>
                    <a:pt x="386" y="0"/>
                  </a:lnTo>
                  <a:lnTo>
                    <a:pt x="0" y="16"/>
                  </a:lnTo>
                  <a:lnTo>
                    <a:pt x="411" y="30"/>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grpSp>
      <p:sp>
        <p:nvSpPr>
          <p:cNvPr id="50" name="Textfeld 49">
            <a:extLst>
              <a:ext uri="{FF2B5EF4-FFF2-40B4-BE49-F238E27FC236}">
                <a16:creationId xmlns:a16="http://schemas.microsoft.com/office/drawing/2014/main" id="{BD6D9681-2DF1-4623-B049-18C007058248}"/>
              </a:ext>
            </a:extLst>
          </p:cNvPr>
          <p:cNvSpPr txBox="1"/>
          <p:nvPr/>
        </p:nvSpPr>
        <p:spPr>
          <a:xfrm>
            <a:off x="1548000" y="3528000"/>
            <a:ext cx="3204000" cy="720000"/>
          </a:xfrm>
          <a:prstGeom prst="rect">
            <a:avLst/>
          </a:prstGeom>
          <a:noFill/>
          <a:ln w="38100">
            <a:solidFill>
              <a:srgbClr val="002060"/>
            </a:solidFill>
          </a:ln>
        </p:spPr>
        <p:txBody>
          <a:bodyPr wrap="square" rtlCol="0">
            <a:spAutoFit/>
          </a:bodyPr>
          <a:lstStyle/>
          <a:p>
            <a:pPr algn="ctr"/>
            <a:r>
              <a:rPr lang="de-DE" dirty="0"/>
              <a:t>Individuelle Voraussetzungen: </a:t>
            </a:r>
            <a:r>
              <a:rPr lang="de-DE" b="1" dirty="0"/>
              <a:t>Gesundheit und Kompetenzen</a:t>
            </a:r>
          </a:p>
        </p:txBody>
      </p:sp>
      <p:sp>
        <p:nvSpPr>
          <p:cNvPr id="51" name="Textfeld 50">
            <a:extLst>
              <a:ext uri="{FF2B5EF4-FFF2-40B4-BE49-F238E27FC236}">
                <a16:creationId xmlns:a16="http://schemas.microsoft.com/office/drawing/2014/main" id="{93507444-66A5-4CD9-B74A-D427F3563360}"/>
              </a:ext>
            </a:extLst>
          </p:cNvPr>
          <p:cNvSpPr txBox="1"/>
          <p:nvPr/>
        </p:nvSpPr>
        <p:spPr>
          <a:xfrm>
            <a:off x="1224000" y="4730356"/>
            <a:ext cx="3204000" cy="923330"/>
          </a:xfrm>
          <a:prstGeom prst="rect">
            <a:avLst/>
          </a:prstGeom>
          <a:noFill/>
          <a:ln w="38100">
            <a:solidFill>
              <a:srgbClr val="002060"/>
            </a:solidFill>
          </a:ln>
        </p:spPr>
        <p:txBody>
          <a:bodyPr wrap="square" rtlCol="0">
            <a:spAutoFit/>
          </a:bodyPr>
          <a:lstStyle/>
          <a:p>
            <a:pPr algn="ctr"/>
            <a:r>
              <a:rPr lang="de-DE" dirty="0"/>
              <a:t>Betriebs- und arbeitsspezifische Aspekte: </a:t>
            </a:r>
            <a:r>
              <a:rPr lang="de-DE" b="1" dirty="0"/>
              <a:t>Arbeitsbedingungen und Unternehmenskultur</a:t>
            </a:r>
          </a:p>
        </p:txBody>
      </p:sp>
      <p:sp>
        <p:nvSpPr>
          <p:cNvPr id="52" name="Textfeld 51">
            <a:extLst>
              <a:ext uri="{FF2B5EF4-FFF2-40B4-BE49-F238E27FC236}">
                <a16:creationId xmlns:a16="http://schemas.microsoft.com/office/drawing/2014/main" id="{D54D656A-E21E-49FA-8D7B-271E51C3264E}"/>
              </a:ext>
            </a:extLst>
          </p:cNvPr>
          <p:cNvSpPr txBox="1"/>
          <p:nvPr/>
        </p:nvSpPr>
        <p:spPr>
          <a:xfrm>
            <a:off x="8098530" y="3744000"/>
            <a:ext cx="2052000" cy="612000"/>
          </a:xfrm>
          <a:prstGeom prst="rect">
            <a:avLst/>
          </a:prstGeom>
          <a:noFill/>
          <a:ln w="38100">
            <a:solidFill>
              <a:srgbClr val="002060"/>
            </a:solidFill>
          </a:ln>
        </p:spPr>
        <p:txBody>
          <a:bodyPr wrap="square" rtlCol="0">
            <a:spAutoFit/>
          </a:bodyPr>
          <a:lstStyle/>
          <a:p>
            <a:pPr algn="ctr"/>
            <a:r>
              <a:rPr lang="de-DE" dirty="0"/>
              <a:t>konkrete Arbeits-anforderungen</a:t>
            </a:r>
          </a:p>
        </p:txBody>
      </p:sp>
      <p:sp>
        <p:nvSpPr>
          <p:cNvPr id="53" name="CuadroTexto 11">
            <a:extLst>
              <a:ext uri="{FF2B5EF4-FFF2-40B4-BE49-F238E27FC236}">
                <a16:creationId xmlns:a16="http://schemas.microsoft.com/office/drawing/2014/main" id="{812D5B13-CCC8-4B7E-83BD-973D4C58F034}"/>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54" name="Grafik 53">
            <a:extLst>
              <a:ext uri="{FF2B5EF4-FFF2-40B4-BE49-F238E27FC236}">
                <a16:creationId xmlns:a16="http://schemas.microsoft.com/office/drawing/2014/main" id="{EE3A4A3D-D2F8-4E1B-81E7-75AD169BF484}"/>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255080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1484000" cy="435133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0" i="0" u="none" strike="noStrike" kern="1200" cap="none" spc="0" normalizeH="0" baseline="0" dirty="0">
                <a:ln>
                  <a:noFill/>
                </a:ln>
                <a:solidFill>
                  <a:prstClr val="black"/>
                </a:solidFill>
                <a:effectLst/>
                <a:uLnTx/>
                <a:uFillTx/>
                <a:latin typeface="Calibri" panose="020F0502020204030204"/>
                <a:ea typeface="+mn-ea"/>
                <a:cs typeface="+mn-cs"/>
              </a:rPr>
              <a:t>Was ist Arbeitsfähigkeit?</a:t>
            </a:r>
          </a:p>
          <a:p>
            <a:endParaRPr lang="de-DE" sz="2000" dirty="0"/>
          </a:p>
          <a:p>
            <a:r>
              <a:rPr lang="de-DE" sz="2000" dirty="0"/>
              <a:t>Der Begriff </a:t>
            </a:r>
            <a:r>
              <a:rPr lang="de-DE" sz="2000" b="1" dirty="0"/>
              <a:t>Arbeitsfähigkeit</a:t>
            </a:r>
            <a:r>
              <a:rPr lang="de-DE" sz="2000" dirty="0"/>
              <a:t> umfasst sowohl </a:t>
            </a:r>
            <a:r>
              <a:rPr lang="de-DE" sz="2000" b="1" dirty="0"/>
              <a:t>individuelle Aspekte </a:t>
            </a:r>
            <a:r>
              <a:rPr lang="de-DE" sz="2000" dirty="0"/>
              <a:t>wie Gesundheit und Kompetenzen als auch </a:t>
            </a:r>
            <a:r>
              <a:rPr lang="de-DE" sz="2000" b="1" dirty="0"/>
              <a:t>betriebs- bzw. arbeitsspezifische Aspekte </a:t>
            </a:r>
            <a:r>
              <a:rPr lang="de-DE" sz="2000" dirty="0"/>
              <a:t>wie die Arbeitsbedingungen und die Führungs- und Unternehmenskultur. </a:t>
            </a:r>
          </a:p>
          <a:p>
            <a:pPr marL="0" indent="0">
              <a:buNone/>
            </a:pPr>
            <a:endParaRPr lang="de-DE" sz="2000" dirty="0"/>
          </a:p>
          <a:p>
            <a:r>
              <a:rPr lang="de-DE" sz="2000" dirty="0"/>
              <a:t>Sie beschreibt demnach nicht allein die individuellen Voraussetzungen eines Menschen, um die sich stellenden Arbeitsanforderungen zu erfüllen, sondern auch die betrieblichen Bedingungen - beide Aspekte werden im Konzept der Arbeitsfähigkeit zu gleichen Teilen erfasst.</a:t>
            </a:r>
          </a:p>
          <a:p>
            <a:endParaRPr lang="de-DE" sz="2000" dirty="0"/>
          </a:p>
          <a:p>
            <a:pPr>
              <a:buFont typeface="Wingdings" panose="05000000000000000000" pitchFamily="2" charset="2"/>
              <a:buChar char="Ü"/>
            </a:pPr>
            <a:r>
              <a:rPr lang="de-DE" sz="2000" dirty="0"/>
              <a:t>Arbeitsfähigkeit meint somit eine ausgewogene Balance zwischen den Anforderungen der Arbeit bzw. eines Arbeitsplatzes auf der einen und den Aspekten Gesundheit (individuell), Kompetenz (individuell), Arbeitsbedingungen (betriebsspezifisch) und Unternehmenskultur (betriebsspezifisch) auf der anderen Seite.</a:t>
            </a:r>
          </a:p>
          <a:p>
            <a:pPr marL="0" indent="0">
              <a:buNone/>
            </a:pPr>
            <a:endParaRPr lang="en-GB" sz="2000" dirty="0"/>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8" name="CuadroTexto 11">
            <a:extLst>
              <a:ext uri="{FF2B5EF4-FFF2-40B4-BE49-F238E27FC236}">
                <a16:creationId xmlns:a16="http://schemas.microsoft.com/office/drawing/2014/main" id="{D21DC5D8-C6D3-4BD0-94E1-092DF48111BA}"/>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42E0CEAF-EFE3-4514-82FA-420C5FEE2752}"/>
              </a:ext>
            </a:extLst>
          </p:cNvPr>
          <p:cNvPicPr>
            <a:picLocks noChangeAspect="1"/>
          </p:cNvPicPr>
          <p:nvPr/>
        </p:nvPicPr>
        <p:blipFill>
          <a:blip r:embed="rId4"/>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93279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85ADEC9-FA64-4BC2-B1EC-FCC684B15749}"/>
              </a:ext>
            </a:extLst>
          </p:cNvPr>
          <p:cNvPicPr>
            <a:picLocks noChangeAspect="1"/>
          </p:cNvPicPr>
          <p:nvPr/>
        </p:nvPicPr>
        <p:blipFill>
          <a:blip r:embed="rId2"/>
          <a:stretch>
            <a:fillRect/>
          </a:stretch>
        </p:blipFill>
        <p:spPr>
          <a:xfrm>
            <a:off x="5328000" y="1116000"/>
            <a:ext cx="5797338" cy="5256000"/>
          </a:xfrm>
          <a:prstGeom prst="rect">
            <a:avLst/>
          </a:prstGeom>
        </p:spPr>
      </p:pic>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de-DE" dirty="0">
                <a:solidFill>
                  <a:srgbClr val="FA9106"/>
                </a:solidFill>
                <a:latin typeface="Arial Black" panose="020B0A04020102020204" pitchFamily="34" charset="0"/>
              </a:rPr>
              <a:t>Erklärungen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4674013" cy="4351338"/>
          </a:xfrm>
        </p:spPr>
        <p:txBody>
          <a:bodyPr>
            <a:noAutofit/>
          </a:bodyPr>
          <a:lstStyle/>
          <a:p>
            <a:pPr marL="0" indent="0">
              <a:buNone/>
            </a:pPr>
            <a:r>
              <a:rPr lang="en-GB" dirty="0"/>
              <a:t>Das </a:t>
            </a:r>
            <a:r>
              <a:rPr lang="de-DE" dirty="0"/>
              <a:t>„Haus der Arbeitsfähigkeit“</a:t>
            </a:r>
          </a:p>
          <a:p>
            <a:pPr marL="0" indent="0">
              <a:buNone/>
            </a:pPr>
            <a:endParaRPr lang="de-DE" sz="2000" dirty="0"/>
          </a:p>
          <a:p>
            <a:pPr marL="0" indent="0">
              <a:buNone/>
            </a:pPr>
            <a:r>
              <a:rPr lang="de-DE" sz="2000" dirty="0"/>
              <a:t>Ein bekanntes Modell zur Arbeitsfähigkeit stammt von dem finnischen Wissenschaftler Juhani Illmarinen, der in seinem „Haus der Arbeitsfähigkeit“ die wesentlichen Faktoren abbildet. In vier Etagen werden die Einflussfaktoren auf die Arbeitsfähigkeit eines Menschen dargestellt.</a:t>
            </a:r>
          </a:p>
          <a:p>
            <a:pPr marL="0" indent="0">
              <a:buNone/>
            </a:pPr>
            <a:endParaRPr lang="en-GB" sz="2000" dirty="0"/>
          </a:p>
          <a:p>
            <a:pPr marL="0" indent="0">
              <a:buNone/>
            </a:pP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CuadroTexto 11">
            <a:extLst>
              <a:ext uri="{FF2B5EF4-FFF2-40B4-BE49-F238E27FC236}">
                <a16:creationId xmlns:a16="http://schemas.microsoft.com/office/drawing/2014/main" id="{B5EE3440-B1E0-4551-A6DF-CEBB9FB3F407}"/>
              </a:ext>
            </a:extLst>
          </p:cNvPr>
          <p:cNvSpPr txBox="1"/>
          <p:nvPr/>
        </p:nvSpPr>
        <p:spPr>
          <a:xfrm>
            <a:off x="1829574" y="6334178"/>
            <a:ext cx="10067152" cy="400110"/>
          </a:xfrm>
          <a:prstGeom prst="rect">
            <a:avLst/>
          </a:prstGeom>
          <a:noFill/>
        </p:spPr>
        <p:txBody>
          <a:bodyPr wrap="square" rtlCol="0">
            <a:spAutoFit/>
          </a:bodyPr>
          <a:lstStyle/>
          <a:p>
            <a:r>
              <a:rPr lang="de-DE" sz="1000" dirty="0"/>
              <a:t>Die Unterstützung der Europäischen Kommission für die Erstellung dieser Veröffentlichung stellt keine Billigung der Inhalte dar, die nur die Ansichten der Autoren widerspiegeln, und die Kommission kann nicht für die Verwendung der darin enthaltenen Informationen verantwortlich gemacht werden.</a:t>
            </a:r>
            <a:endParaRPr lang="es-ES" sz="1000" dirty="0"/>
          </a:p>
        </p:txBody>
      </p:sp>
      <p:pic>
        <p:nvPicPr>
          <p:cNvPr id="12" name="Grafik 11">
            <a:extLst>
              <a:ext uri="{FF2B5EF4-FFF2-40B4-BE49-F238E27FC236}">
                <a16:creationId xmlns:a16="http://schemas.microsoft.com/office/drawing/2014/main" id="{ABF94472-886A-494C-8F8D-45D867238E74}"/>
              </a:ext>
            </a:extLst>
          </p:cNvPr>
          <p:cNvPicPr>
            <a:picLocks noChangeAspect="1"/>
          </p:cNvPicPr>
          <p:nvPr/>
        </p:nvPicPr>
        <p:blipFill>
          <a:blip r:embed="rId5"/>
          <a:stretch>
            <a:fillRect/>
          </a:stretch>
        </p:blipFill>
        <p:spPr>
          <a:xfrm>
            <a:off x="10944000" y="144000"/>
            <a:ext cx="1168382" cy="1609200"/>
          </a:xfrm>
          <a:prstGeom prst="rect">
            <a:avLst/>
          </a:prstGeom>
        </p:spPr>
      </p:pic>
    </p:spTree>
    <p:extLst>
      <p:ext uri="{BB962C8B-B14F-4D97-AF65-F5344CB8AC3E}">
        <p14:creationId xmlns:p14="http://schemas.microsoft.com/office/powerpoint/2010/main" val="18792316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7193</Words>
  <Application>Microsoft Office PowerPoint</Application>
  <PresentationFormat>Breitbild</PresentationFormat>
  <Paragraphs>602</Paragraphs>
  <Slides>49</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49</vt:i4>
      </vt:variant>
    </vt:vector>
  </HeadingPairs>
  <TitlesOfParts>
    <vt:vector size="58" baseType="lpstr">
      <vt:lpstr>Microsoft JhengHei</vt:lpstr>
      <vt:lpstr>Microsoft JhengHei UI</vt:lpstr>
      <vt:lpstr>Arial</vt:lpstr>
      <vt:lpstr>Arial Black</vt:lpstr>
      <vt:lpstr>Calibri</vt:lpstr>
      <vt:lpstr>Calibri Light</vt:lpstr>
      <vt:lpstr>Dubai Medium</vt:lpstr>
      <vt:lpstr>Wingdings</vt:lpstr>
      <vt:lpstr>Tema de Office</vt:lpstr>
      <vt:lpstr> Überblick Arbeitsfähigkeit und AKKU Europe Projekt</vt:lpstr>
      <vt:lpstr>PowerPoint-Präsentation</vt:lpstr>
      <vt:lpstr>PowerPoint-Präsentation</vt:lpstr>
      <vt:lpstr>Einleitung</vt:lpstr>
      <vt:lpstr>Einleitung</vt:lpstr>
      <vt:lpstr>Einleitung</vt:lpstr>
      <vt:lpstr>Erklärungen</vt:lpstr>
      <vt:lpstr>Erklärungen</vt:lpstr>
      <vt:lpstr>Erklärungen</vt:lpstr>
      <vt:lpstr>Erklärungen</vt:lpstr>
      <vt:lpstr>Erklärungen</vt:lpstr>
      <vt:lpstr>Erklärungen</vt:lpstr>
      <vt:lpstr>Erklärungen</vt:lpstr>
      <vt:lpstr>Erklärungen</vt:lpstr>
      <vt:lpstr>Das "AKKU Europe Projekt"</vt:lpstr>
      <vt:lpstr>Das "AKKU Europe Projekt"</vt:lpstr>
      <vt:lpstr>Das "AKKU Europe Projekt"</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the work ability in small and micro enterprises through multimedia tool</dc:title>
  <dc:creator>Dulce Rodriguez Ortiz</dc:creator>
  <cp:lastModifiedBy>Jennifer Voepel</cp:lastModifiedBy>
  <cp:revision>57</cp:revision>
  <cp:lastPrinted>2021-10-20T13:11:00Z</cp:lastPrinted>
  <dcterms:created xsi:type="dcterms:W3CDTF">2021-01-13T11:07:57Z</dcterms:created>
  <dcterms:modified xsi:type="dcterms:W3CDTF">2022-06-23T12:09:50Z</dcterms:modified>
</cp:coreProperties>
</file>