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1"/>
  </p:notesMasterIdLst>
  <p:sldIdLst>
    <p:sldId id="257" r:id="rId2"/>
    <p:sldId id="340" r:id="rId3"/>
    <p:sldId id="290" r:id="rId4"/>
    <p:sldId id="318" r:id="rId5"/>
    <p:sldId id="327" r:id="rId6"/>
    <p:sldId id="328" r:id="rId7"/>
    <p:sldId id="330" r:id="rId8"/>
    <p:sldId id="331" r:id="rId9"/>
    <p:sldId id="332" r:id="rId10"/>
    <p:sldId id="333" r:id="rId11"/>
    <p:sldId id="334" r:id="rId12"/>
    <p:sldId id="341" r:id="rId13"/>
    <p:sldId id="342" r:id="rId14"/>
    <p:sldId id="343" r:id="rId15"/>
    <p:sldId id="335" r:id="rId16"/>
    <p:sldId id="336" r:id="rId17"/>
    <p:sldId id="337" r:id="rId18"/>
    <p:sldId id="536" r:id="rId19"/>
    <p:sldId id="537" r:id="rId20"/>
    <p:sldId id="539" r:id="rId21"/>
    <p:sldId id="546" r:id="rId22"/>
    <p:sldId id="538" r:id="rId23"/>
    <p:sldId id="542" r:id="rId24"/>
    <p:sldId id="547" r:id="rId25"/>
    <p:sldId id="525" r:id="rId26"/>
    <p:sldId id="540" r:id="rId27"/>
    <p:sldId id="526" r:id="rId28"/>
    <p:sldId id="519" r:id="rId29"/>
    <p:sldId id="524" r:id="rId30"/>
    <p:sldId id="530" r:id="rId31"/>
    <p:sldId id="533" r:id="rId32"/>
    <p:sldId id="535" r:id="rId33"/>
    <p:sldId id="543" r:id="rId34"/>
    <p:sldId id="529" r:id="rId35"/>
    <p:sldId id="544" r:id="rId36"/>
    <p:sldId id="517" r:id="rId37"/>
    <p:sldId id="521" r:id="rId38"/>
    <p:sldId id="522" r:id="rId39"/>
    <p:sldId id="523" r:id="rId40"/>
    <p:sldId id="534" r:id="rId41"/>
    <p:sldId id="541" r:id="rId42"/>
    <p:sldId id="545" r:id="rId43"/>
    <p:sldId id="527" r:id="rId44"/>
    <p:sldId id="532" r:id="rId45"/>
    <p:sldId id="531" r:id="rId46"/>
    <p:sldId id="520" r:id="rId47"/>
    <p:sldId id="518" r:id="rId48"/>
    <p:sldId id="528" r:id="rId49"/>
    <p:sldId id="324" r:id="rId50"/>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E0"/>
    <a:srgbClr val="A3D30C"/>
    <a:srgbClr val="FF0719"/>
    <a:srgbClr val="FDA600"/>
    <a:srgbClr val="F2F2F2"/>
    <a:srgbClr val="FFFFFF"/>
    <a:srgbClr val="A3D40C"/>
    <a:srgbClr val="FF0619"/>
    <a:srgbClr val="FFA700"/>
    <a:srgbClr val="8C0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31" autoAdjust="0"/>
    <p:restoredTop sz="96208"/>
  </p:normalViewPr>
  <p:slideViewPr>
    <p:cSldViewPr snapToGrid="0">
      <p:cViewPr>
        <p:scale>
          <a:sx n="100" d="100"/>
          <a:sy n="100" d="100"/>
        </p:scale>
        <p:origin x="72" y="-1134"/>
      </p:cViewPr>
      <p:guideLst>
        <p:guide orient="horz" pos="2387"/>
        <p:guide pos="3840"/>
      </p:guideLst>
    </p:cSldViewPr>
  </p:slideViewPr>
  <p:notesTextViewPr>
    <p:cViewPr>
      <p:scale>
        <a:sx n="3" d="2"/>
        <a:sy n="3" d="2"/>
      </p:scale>
      <p:origin x="0" y="0"/>
    </p:cViewPr>
  </p:notesTextViewPr>
  <p:sorterViewPr>
    <p:cViewPr>
      <p:scale>
        <a:sx n="130" d="100"/>
        <a:sy n="130" d="100"/>
      </p:scale>
      <p:origin x="0" y="-36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060CC109-B42B-4E13-8EE2-18024BCF4E0E}" type="datetimeFigureOut">
              <a:rPr lang="es-ES" smtClean="0"/>
              <a:t>14/09/2022</a:t>
            </a:fld>
            <a:endParaRPr lang="es-ES"/>
          </a:p>
        </p:txBody>
      </p:sp>
      <p:sp>
        <p:nvSpPr>
          <p:cNvPr id="4" name="Marcador de imagen d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907AD87-97B4-4E47-839A-0B32A1AAAFA8}" type="slidenum">
              <a:rPr lang="es-ES" smtClean="0"/>
              <a:t>‹Nº›</a:t>
            </a:fld>
            <a:endParaRPr lang="es-ES"/>
          </a:p>
        </p:txBody>
      </p:sp>
    </p:spTree>
    <p:extLst>
      <p:ext uri="{BB962C8B-B14F-4D97-AF65-F5344CB8AC3E}">
        <p14:creationId xmlns:p14="http://schemas.microsoft.com/office/powerpoint/2010/main" val="205596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907AD87-97B4-4E47-839A-0B32A1AAAFA8}" type="slidenum">
              <a:rPr lang="es-ES" smtClean="0"/>
              <a:t>14</a:t>
            </a:fld>
            <a:endParaRPr lang="es-ES"/>
          </a:p>
        </p:txBody>
      </p:sp>
    </p:spTree>
    <p:extLst>
      <p:ext uri="{BB962C8B-B14F-4D97-AF65-F5344CB8AC3E}">
        <p14:creationId xmlns:p14="http://schemas.microsoft.com/office/powerpoint/2010/main" val="404116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E1004-3CE5-4DDA-88F7-5666A40785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E2BD3-E83F-4017-8977-2B08EC915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BE14C7-5F5E-4916-A8E7-2BD81F3E7C38}"/>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5" name="Marcador de pie de página 4">
            <a:extLst>
              <a:ext uri="{FF2B5EF4-FFF2-40B4-BE49-F238E27FC236}">
                <a16:creationId xmlns:a16="http://schemas.microsoft.com/office/drawing/2014/main" id="{04269C8E-E801-434E-89E0-69AAD739B582}"/>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54D84EA7-AD76-4E03-B6C0-AD051C01F5E7}"/>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581798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35790-4E70-43B8-BB84-BAA8D7C019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1C69B-4148-4658-BFE1-06B7A7F5CF1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4BEF79-C19C-4E8A-B11A-96424C16C841}"/>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5" name="Marcador de pie de página 4">
            <a:extLst>
              <a:ext uri="{FF2B5EF4-FFF2-40B4-BE49-F238E27FC236}">
                <a16:creationId xmlns:a16="http://schemas.microsoft.com/office/drawing/2014/main" id="{F262D5F7-689B-4D53-AB86-457276CF8A0F}"/>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85C5D060-362F-4E2C-8617-13D1095252CC}"/>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18311322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8D9DA91-D940-45A4-AA9D-4201DF39A79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8DD96CD-0EB8-41CC-B876-3EA6D5A2DA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A18A11-A4A0-4BE0-8069-675EC1A48DC7}"/>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5" name="Marcador de pie de página 4">
            <a:extLst>
              <a:ext uri="{FF2B5EF4-FFF2-40B4-BE49-F238E27FC236}">
                <a16:creationId xmlns:a16="http://schemas.microsoft.com/office/drawing/2014/main" id="{AD2E613B-38FF-4978-A0A8-0E9550A57357}"/>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F0778532-B72F-4B41-905D-17B0F341391B}"/>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6987808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949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FF886-8BA1-4244-8F6D-E11415941D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B5AD947-0D72-48D8-9952-36C538A1BD0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226A9E-9CCF-4785-8DDB-FC35E3FD98B3}"/>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5" name="Marcador de pie de página 4">
            <a:extLst>
              <a:ext uri="{FF2B5EF4-FFF2-40B4-BE49-F238E27FC236}">
                <a16:creationId xmlns:a16="http://schemas.microsoft.com/office/drawing/2014/main" id="{2E129768-82AD-4305-AE9E-F906D97AD031}"/>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A5CFC126-FB7C-456E-9F3A-EB18DABF347C}"/>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809342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230D9-E2CB-4F58-B0FD-77788BE638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B28F752-A37B-4E02-B91C-A938BAACF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F85C713-C168-4C49-8CEE-43C4FAE61BE3}"/>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5" name="Marcador de pie de página 4">
            <a:extLst>
              <a:ext uri="{FF2B5EF4-FFF2-40B4-BE49-F238E27FC236}">
                <a16:creationId xmlns:a16="http://schemas.microsoft.com/office/drawing/2014/main" id="{896C2D41-5671-4B59-B77A-945529F865A2}"/>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CA15FCF6-E064-49DE-8AAA-029303AD8858}"/>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18963309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6A137-EAB5-4F2C-B6CB-738753F6F03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7BB7F-8AAD-4570-9DB3-CA2AB54329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1FB55B7-8EF2-4E7E-9F56-5291D9F25DF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B2F6D9E-D787-4C9F-B7E1-CF4F0FC187CB}"/>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6" name="Marcador de pie de página 5">
            <a:extLst>
              <a:ext uri="{FF2B5EF4-FFF2-40B4-BE49-F238E27FC236}">
                <a16:creationId xmlns:a16="http://schemas.microsoft.com/office/drawing/2014/main" id="{D0507819-A5F3-4E59-A19D-9D64D7A3AB8E}"/>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id="{AA566F6D-6C4F-49F1-8B3F-19C2E949F908}"/>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9646892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FE2A1-DBD8-46D3-9989-21BD4F71A1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959E9F1-4F89-4634-9021-29A89E39E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D548D5-DD83-4B39-A4DF-8B47C32294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FFAB72-E232-4942-995D-D59E08A53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6095AD-6D63-436B-833B-BA894405C7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C16BBEE-C5BD-4CB8-87DA-FC945E76E803}"/>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8" name="Marcador de pie de página 7">
            <a:extLst>
              <a:ext uri="{FF2B5EF4-FFF2-40B4-BE49-F238E27FC236}">
                <a16:creationId xmlns:a16="http://schemas.microsoft.com/office/drawing/2014/main" id="{F5DF973E-CA09-4255-9DEB-A654120A004C}"/>
              </a:ext>
            </a:extLst>
          </p:cNvPr>
          <p:cNvSpPr>
            <a:spLocks noGrp="1"/>
          </p:cNvSpPr>
          <p:nvPr>
            <p:ph type="ftr" sz="quarter" idx="11"/>
          </p:nvPr>
        </p:nvSpPr>
        <p:spPr/>
        <p:txBody>
          <a:bodyPr/>
          <a:lstStyle/>
          <a:p>
            <a:pPr algn="l"/>
            <a:endParaRPr lang="en-US" dirty="0"/>
          </a:p>
        </p:txBody>
      </p:sp>
      <p:sp>
        <p:nvSpPr>
          <p:cNvPr id="9" name="Marcador de número de diapositiva 8">
            <a:extLst>
              <a:ext uri="{FF2B5EF4-FFF2-40B4-BE49-F238E27FC236}">
                <a16:creationId xmlns:a16="http://schemas.microsoft.com/office/drawing/2014/main" id="{5A98B498-8EC9-4C34-9BF3-58318F0F699E}"/>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19175094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446C3-F2A2-4FBA-A25F-4BC0D596309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A2463FD-6754-4D7D-9B38-2F366801E2D8}"/>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4" name="Marcador de pie de página 3">
            <a:extLst>
              <a:ext uri="{FF2B5EF4-FFF2-40B4-BE49-F238E27FC236}">
                <a16:creationId xmlns:a16="http://schemas.microsoft.com/office/drawing/2014/main" id="{4016E6BD-8DDF-4C0F-A91D-5C43EA562FC0}"/>
              </a:ext>
            </a:extLst>
          </p:cNvPr>
          <p:cNvSpPr>
            <a:spLocks noGrp="1"/>
          </p:cNvSpPr>
          <p:nvPr>
            <p:ph type="ftr" sz="quarter" idx="11"/>
          </p:nvPr>
        </p:nvSpPr>
        <p:spPr/>
        <p:txBody>
          <a:bodyPr/>
          <a:lstStyle/>
          <a:p>
            <a:pPr algn="l"/>
            <a:endParaRPr lang="en-US" dirty="0"/>
          </a:p>
        </p:txBody>
      </p:sp>
      <p:sp>
        <p:nvSpPr>
          <p:cNvPr id="5" name="Marcador de número de diapositiva 4">
            <a:extLst>
              <a:ext uri="{FF2B5EF4-FFF2-40B4-BE49-F238E27FC236}">
                <a16:creationId xmlns:a16="http://schemas.microsoft.com/office/drawing/2014/main" id="{4D479B88-7292-439B-8829-42AF66539009}"/>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26953199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2D2257-2CA8-445F-88E6-977295DA7C45}"/>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3" name="Marcador de pie de página 2">
            <a:extLst>
              <a:ext uri="{FF2B5EF4-FFF2-40B4-BE49-F238E27FC236}">
                <a16:creationId xmlns:a16="http://schemas.microsoft.com/office/drawing/2014/main" id="{E6FA5DBB-6029-44BB-AB9F-71254C4527D6}"/>
              </a:ext>
            </a:extLst>
          </p:cNvPr>
          <p:cNvSpPr>
            <a:spLocks noGrp="1"/>
          </p:cNvSpPr>
          <p:nvPr>
            <p:ph type="ftr" sz="quarter" idx="11"/>
          </p:nvPr>
        </p:nvSpPr>
        <p:spPr/>
        <p:txBody>
          <a:bodyPr/>
          <a:lstStyle/>
          <a:p>
            <a:pPr algn="l"/>
            <a:endParaRPr lang="en-US" dirty="0"/>
          </a:p>
        </p:txBody>
      </p:sp>
      <p:sp>
        <p:nvSpPr>
          <p:cNvPr id="4" name="Marcador de número de diapositiva 3">
            <a:extLst>
              <a:ext uri="{FF2B5EF4-FFF2-40B4-BE49-F238E27FC236}">
                <a16:creationId xmlns:a16="http://schemas.microsoft.com/office/drawing/2014/main" id="{602ACA95-3B38-4625-98FC-2A83EEF39235}"/>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24151557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C94F84-9B4D-4255-A579-48A4185F63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73D761A-F52A-4C2C-A5D4-2BA28764E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DBA5391-344C-43AE-9B3A-78428F338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A696CD-4CE0-478E-ABC4-5A6D256E6683}"/>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6" name="Marcador de pie de página 5">
            <a:extLst>
              <a:ext uri="{FF2B5EF4-FFF2-40B4-BE49-F238E27FC236}">
                <a16:creationId xmlns:a16="http://schemas.microsoft.com/office/drawing/2014/main" id="{4FB62538-29FB-43EB-9B64-E2B9BB460540}"/>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id="{94EE8059-D07E-4517-924F-B041A4877D7E}"/>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18759634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93797-B9F6-4DB6-9305-5DC44DCB9A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796F8E-F9F6-4ADE-8543-84A1390B1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68589C2-11F7-4008-9C04-4C08E2E7B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7754CC-5941-470C-983E-BF12E714B096}"/>
              </a:ext>
            </a:extLst>
          </p:cNvPr>
          <p:cNvSpPr>
            <a:spLocks noGrp="1"/>
          </p:cNvSpPr>
          <p:nvPr>
            <p:ph type="dt" sz="half" idx="10"/>
          </p:nvPr>
        </p:nvSpPr>
        <p:spPr/>
        <p:txBody>
          <a:bodyPr/>
          <a:lstStyle/>
          <a:p>
            <a:fld id="{AE0C963C-C1DB-4AFD-9DDC-0691666BF49B}" type="datetime2">
              <a:rPr lang="en-US" smtClean="0"/>
              <a:pPr/>
              <a:t>Wednesday, September 14, 2022</a:t>
            </a:fld>
            <a:endParaRPr lang="en-US" cap="all" dirty="0"/>
          </a:p>
        </p:txBody>
      </p:sp>
      <p:sp>
        <p:nvSpPr>
          <p:cNvPr id="6" name="Marcador de pie de página 5">
            <a:extLst>
              <a:ext uri="{FF2B5EF4-FFF2-40B4-BE49-F238E27FC236}">
                <a16:creationId xmlns:a16="http://schemas.microsoft.com/office/drawing/2014/main" id="{0E962A53-EF29-4DC5-8BC5-134F5BA0F6DF}"/>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id="{F1085023-156D-4463-80EB-88B5DFF44C99}"/>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29610799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C460B4-EB33-4435-AEDF-5EADDE95D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051B69-E22A-45F2-ABC8-B5FA4365C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0E4C365-0D9B-4126-942F-4BDAF8360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963C-C1DB-4AFD-9DDC-0691666BF49B}" type="datetime2">
              <a:rPr lang="en-US" smtClean="0"/>
              <a:pPr/>
              <a:t>Wednesday, September 14, 2022</a:t>
            </a:fld>
            <a:endParaRPr lang="en-US" cap="all" dirty="0"/>
          </a:p>
        </p:txBody>
      </p:sp>
      <p:sp>
        <p:nvSpPr>
          <p:cNvPr id="5" name="Marcador de pie de página 4">
            <a:extLst>
              <a:ext uri="{FF2B5EF4-FFF2-40B4-BE49-F238E27FC236}">
                <a16:creationId xmlns:a16="http://schemas.microsoft.com/office/drawing/2014/main" id="{1579D783-07D5-42D0-B94C-3573DADAD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6" name="Marcador de número de diapositiva 5">
            <a:extLst>
              <a:ext uri="{FF2B5EF4-FFF2-40B4-BE49-F238E27FC236}">
                <a16:creationId xmlns:a16="http://schemas.microsoft.com/office/drawing/2014/main" id="{3B049F81-8522-4AD6-8C85-F71648DC2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3518416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62FAD-B50C-4A95-BAB1-466DECB43BBB}"/>
              </a:ext>
            </a:extLst>
          </p:cNvPr>
          <p:cNvSpPr>
            <a:spLocks noGrp="1"/>
          </p:cNvSpPr>
          <p:nvPr>
            <p:ph type="title"/>
          </p:nvPr>
        </p:nvSpPr>
        <p:spPr>
          <a:xfrm>
            <a:off x="363415" y="3978336"/>
            <a:ext cx="11441723" cy="1325563"/>
          </a:xfrm>
        </p:spPr>
        <p:txBody>
          <a:bodyPr anchor="t">
            <a:noAutofit/>
          </a:bodyPr>
          <a:lstStyle/>
          <a:p>
            <a:pPr algn="ctr">
              <a:spcAft>
                <a:spcPts val="4800"/>
              </a:spcAft>
            </a:pPr>
            <a:br>
              <a:rPr lang="en-GB" sz="3600" dirty="0">
                <a:latin typeface="Microsoft JhengHei UI" panose="020B0604030504040204" pitchFamily="34" charset="-120"/>
                <a:ea typeface="Microsoft JhengHei UI" panose="020B0604030504040204" pitchFamily="34" charset="-120"/>
                <a:cs typeface="Dubai Medium" panose="020B0604020202020204" pitchFamily="34" charset="-78"/>
              </a:rPr>
            </a:br>
            <a:r>
              <a:rPr lang="en-GB" sz="3600" dirty="0">
                <a:solidFill>
                  <a:srgbClr val="00AFE0"/>
                </a:solidFill>
                <a:latin typeface="Microsoft JhengHei UI" panose="020B0604030504040204" pitchFamily="34" charset="-120"/>
                <a:ea typeface="Microsoft JhengHei UI" panose="020B0604030504040204" pitchFamily="34" charset="-120"/>
                <a:cs typeface="Dubai Medium" panose="020B0604020202020204" pitchFamily="34" charset="-78"/>
              </a:rPr>
              <a:t>Panoramica </a:t>
            </a:r>
            <a:br>
              <a:rPr lang="en-GB" sz="3600" dirty="0">
                <a:solidFill>
                  <a:srgbClr val="00AFE0"/>
                </a:solidFill>
                <a:latin typeface="Microsoft JhengHei UI" panose="020B0604030504040204" pitchFamily="34" charset="-120"/>
                <a:ea typeface="Microsoft JhengHei UI" panose="020B0604030504040204" pitchFamily="34" charset="-120"/>
                <a:cs typeface="Dubai Medium" panose="020B0604020202020204" pitchFamily="34" charset="-78"/>
              </a:rPr>
            </a:br>
            <a:r>
              <a:rPr lang="en-GB" sz="3600" dirty="0">
                <a:solidFill>
                  <a:srgbClr val="00AFE0"/>
                </a:solidFill>
                <a:latin typeface="Microsoft JhengHei UI" panose="020B0604030504040204" pitchFamily="34" charset="-120"/>
                <a:ea typeface="Microsoft JhengHei UI" panose="020B0604030504040204" pitchFamily="34" charset="-120"/>
                <a:cs typeface="Dubai Medium" panose="020B0604020202020204" pitchFamily="34" charset="-78"/>
              </a:rPr>
              <a:t>della workability e del Progetto AKKU Europe</a:t>
            </a:r>
            <a:endParaRPr lang="en-GB" sz="3600" dirty="0">
              <a:solidFill>
                <a:srgbClr val="00B0F0"/>
              </a:solidFill>
              <a:latin typeface="Dubai Medium" panose="020B0604020202020204" pitchFamily="34" charset="-78"/>
              <a:cs typeface="Dubai Medium" panose="020B0604020202020204" pitchFamily="34" charset="-78"/>
            </a:endParaRPr>
          </a:p>
        </p:txBody>
      </p:sp>
      <p:pic>
        <p:nvPicPr>
          <p:cNvPr id="5" name="Marcador de contenido 4">
            <a:extLst>
              <a:ext uri="{FF2B5EF4-FFF2-40B4-BE49-F238E27FC236}">
                <a16:creationId xmlns:a16="http://schemas.microsoft.com/office/drawing/2014/main"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pic>
        <p:nvPicPr>
          <p:cNvPr id="7" name="Imagen 6">
            <a:extLst>
              <a:ext uri="{FF2B5EF4-FFF2-40B4-BE49-F238E27FC236}">
                <a16:creationId xmlns:a16="http://schemas.microsoft.com/office/drawing/2014/main" id="{64C3AAEE-087E-4E94-82FA-A1E406B3A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094" y="5914739"/>
            <a:ext cx="3302255" cy="943261"/>
          </a:xfrm>
          <a:prstGeom prst="rect">
            <a:avLst/>
          </a:prstGeom>
        </p:spPr>
      </p:pic>
      <p:sp>
        <p:nvSpPr>
          <p:cNvPr id="8" name="CuadroTexto 7">
            <a:extLst>
              <a:ext uri="{FF2B5EF4-FFF2-40B4-BE49-F238E27FC236}">
                <a16:creationId xmlns:a16="http://schemas.microsoft.com/office/drawing/2014/main" id="{CFF98D33-E1A8-437F-850D-C0B8BE1A0A78}"/>
              </a:ext>
            </a:extLst>
          </p:cNvPr>
          <p:cNvSpPr txBox="1"/>
          <p:nvPr/>
        </p:nvSpPr>
        <p:spPr>
          <a:xfrm>
            <a:off x="211015" y="3233214"/>
            <a:ext cx="11769970" cy="369332"/>
          </a:xfrm>
          <a:prstGeom prst="rect">
            <a:avLst/>
          </a:prstGeom>
          <a:noFill/>
        </p:spPr>
        <p:txBody>
          <a:bodyPr wrap="square" rtlCol="0">
            <a:spAutoFit/>
          </a:bodyPr>
          <a:lstStyle/>
          <a:p>
            <a:pPr algn="ctr"/>
            <a:r>
              <a:rPr lang="it-IT" b="1" dirty="0">
                <a:latin typeface="Microsoft JhengHei" panose="020B0604030504040204" pitchFamily="34" charset="-120"/>
                <a:ea typeface="Microsoft JhengHei" panose="020B0604030504040204" pitchFamily="34" charset="-120"/>
              </a:rPr>
              <a:t>Regolazione della workability nelle micro e piccole imprese attraverso strumenti multimediali</a:t>
            </a:r>
          </a:p>
        </p:txBody>
      </p:sp>
      <p:pic>
        <p:nvPicPr>
          <p:cNvPr id="11" name="Marcador de contenido 5">
            <a:extLst>
              <a:ext uri="{FF2B5EF4-FFF2-40B4-BE49-F238E27FC236}">
                <a16:creationId xmlns:a16="http://schemas.microsoft.com/office/drawing/2014/main" id="{46E2CADC-EB20-4EE1-B3BA-A18D3AC41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658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it-IT" dirty="0">
                <a:solidFill>
                  <a:srgbClr val="FA9106"/>
                </a:solidFill>
                <a:latin typeface="Arial Black" panose="020B0A04020102020204" pitchFamily="34" charset="0"/>
              </a:rPr>
              <a:t>Spiegazioni</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8136000" cy="4351338"/>
          </a:xfrm>
        </p:spPr>
        <p:txBody>
          <a:bodyPr>
            <a:noAutofit/>
          </a:bodyPr>
          <a:lstStyle/>
          <a:p>
            <a:pPr marL="0" indent="0">
              <a:buNone/>
            </a:pPr>
            <a:r>
              <a:rPr lang="it-IT" dirty="0"/>
              <a:t>La “House of Workability” – 4 piani</a:t>
            </a:r>
            <a:r>
              <a:rPr lang="it-IT" baseline="30000" dirty="0"/>
              <a:t>1</a:t>
            </a:r>
          </a:p>
          <a:p>
            <a:pPr marL="457200" indent="-457200">
              <a:buFont typeface="+mj-lt"/>
              <a:buAutoNum type="arabicPeriod"/>
            </a:pPr>
            <a:r>
              <a:rPr lang="it-IT" sz="2000" b="1" dirty="0">
                <a:solidFill>
                  <a:srgbClr val="00AFE0"/>
                </a:solidFill>
              </a:rPr>
              <a:t>Piano: Salute e prestazioni</a:t>
            </a:r>
          </a:p>
          <a:p>
            <a:pPr lvl="1">
              <a:spcBef>
                <a:spcPts val="0"/>
              </a:spcBef>
              <a:buClr>
                <a:srgbClr val="00AFE0"/>
              </a:buClr>
              <a:buFont typeface="Wingdings" panose="05000000000000000000" pitchFamily="2" charset="2"/>
              <a:buChar char="§"/>
            </a:pPr>
            <a:r>
              <a:rPr lang="it-IT" sz="1600" dirty="0"/>
              <a:t>Fisico, psicologico, mentale</a:t>
            </a:r>
          </a:p>
          <a:p>
            <a:pPr lvl="1">
              <a:spcBef>
                <a:spcPts val="0"/>
              </a:spcBef>
              <a:buClr>
                <a:srgbClr val="00AFE0"/>
              </a:buClr>
              <a:buFont typeface="Wingdings" panose="05000000000000000000" pitchFamily="2" charset="2"/>
              <a:buChar char="§"/>
            </a:pPr>
            <a:r>
              <a:rPr lang="it-IT" sz="1600" dirty="0"/>
              <a:t>La salute è alla base di tutti gli altri piani, in quanto ha un impatto diretto sulla capacità di lavorare e sulle prestazioni.</a:t>
            </a:r>
          </a:p>
          <a:p>
            <a:pPr marL="457200" indent="-457200">
              <a:buFont typeface="+mj-lt"/>
              <a:buAutoNum type="arabicPeriod"/>
            </a:pPr>
            <a:r>
              <a:rPr lang="it-IT" sz="2000" b="1" dirty="0">
                <a:solidFill>
                  <a:srgbClr val="A3D40C"/>
                </a:solidFill>
              </a:rPr>
              <a:t>Piano: Conoscenza, capacità tecnica (competenze)</a:t>
            </a:r>
          </a:p>
          <a:p>
            <a:pPr lvl="1">
              <a:spcBef>
                <a:spcPts val="0"/>
              </a:spcBef>
              <a:buClr>
                <a:srgbClr val="A3D40C"/>
              </a:buClr>
              <a:buFont typeface="Wingdings" panose="05000000000000000000" pitchFamily="2" charset="2"/>
              <a:buChar char="§"/>
            </a:pPr>
            <a:r>
              <a:rPr lang="it-IT" sz="1600" dirty="0"/>
              <a:t>Qualifiche, conoscenze, competenze, abilità, capacità</a:t>
            </a:r>
          </a:p>
          <a:p>
            <a:pPr lvl="1">
              <a:spcBef>
                <a:spcPts val="0"/>
              </a:spcBef>
              <a:buClr>
                <a:srgbClr val="A3D40C"/>
              </a:buClr>
              <a:buFont typeface="Wingdings" panose="05000000000000000000" pitchFamily="2" charset="2"/>
              <a:buChar char="§"/>
            </a:pPr>
            <a:r>
              <a:rPr lang="it-IT" sz="1600" dirty="0"/>
              <a:t>Le qualifiche e le competenze devono essere continuamente ampliate e adattate.</a:t>
            </a:r>
          </a:p>
          <a:p>
            <a:pPr marL="457200" indent="-457200">
              <a:buFont typeface="+mj-lt"/>
              <a:buAutoNum type="arabicPeriod"/>
            </a:pPr>
            <a:r>
              <a:rPr lang="it-IT" sz="2000" b="1" dirty="0">
                <a:solidFill>
                  <a:srgbClr val="FF0619"/>
                </a:solidFill>
              </a:rPr>
              <a:t>Piano: Valori, attitudini e motivazioni</a:t>
            </a:r>
          </a:p>
          <a:p>
            <a:pPr lvl="1">
              <a:spcBef>
                <a:spcPts val="0"/>
              </a:spcBef>
              <a:buClr>
                <a:srgbClr val="FF0619"/>
              </a:buClr>
              <a:buFont typeface="Wingdings" panose="05000000000000000000" pitchFamily="2" charset="2"/>
              <a:buChar char="§"/>
            </a:pPr>
            <a:r>
              <a:rPr lang="it-IT" sz="1600" dirty="0"/>
              <a:t>Motivazione, cultura della leadership, cultura aziendale
Per la workability, è necessario allineare gli atteggiamenti e le motivazioni al lavoro del dipendente.</a:t>
            </a:r>
          </a:p>
          <a:p>
            <a:pPr marL="457200" indent="-457200">
              <a:buFont typeface="+mj-lt"/>
              <a:buAutoNum type="arabicPeriod"/>
            </a:pPr>
            <a:r>
              <a:rPr lang="it-IT" sz="2000" b="1" dirty="0">
                <a:solidFill>
                  <a:srgbClr val="FFA700"/>
                </a:solidFill>
              </a:rPr>
              <a:t>Piano: Ambiente di lavoro, organizzazione del lavoro, leadership</a:t>
            </a:r>
          </a:p>
          <a:p>
            <a:pPr lvl="1">
              <a:spcBef>
                <a:spcPts val="0"/>
              </a:spcBef>
              <a:buClr>
                <a:srgbClr val="FFA700"/>
              </a:buClr>
              <a:buFont typeface="Wingdings" panose="05000000000000000000" pitchFamily="2" charset="2"/>
              <a:buChar char="§"/>
            </a:pPr>
            <a:r>
              <a:rPr lang="it-IT" sz="1600" dirty="0"/>
              <a:t>Ambiente di lavoro, contenuto del lavoro, organizzazione del lavoro
Il piano superiore “spinge” con il suo peso sui livelli inferiori e li influenza. </a:t>
            </a:r>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7" name="Textfeld 26">
            <a:extLst>
              <a:ext uri="{FF2B5EF4-FFF2-40B4-BE49-F238E27FC236}">
                <a16:creationId xmlns:a16="http://schemas.microsoft.com/office/drawing/2014/main" id="{BB3BCE40-698F-42D5-A6A2-AF73BFD04440}"/>
              </a:ext>
            </a:extLst>
          </p:cNvPr>
          <p:cNvSpPr txBox="1"/>
          <p:nvPr/>
        </p:nvSpPr>
        <p:spPr>
          <a:xfrm>
            <a:off x="360000" y="6084000"/>
            <a:ext cx="3528392" cy="215444"/>
          </a:xfrm>
          <a:prstGeom prst="rect">
            <a:avLst/>
          </a:prstGeom>
          <a:noFill/>
        </p:spPr>
        <p:txBody>
          <a:bodyPr wrap="square" rtlCol="0" anchor="b">
            <a:spAutoFit/>
          </a:bodyPr>
          <a:lstStyle/>
          <a:p>
            <a:r>
              <a:rPr lang="de-DE" sz="800" dirty="0"/>
              <a:t>1) Siehe Oldenbourg und Ilmarinen 2010. </a:t>
            </a:r>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3C076D95-072B-42CE-BF13-37992A3B283E}"/>
              </a:ext>
            </a:extLst>
          </p:cNvPr>
          <p:cNvPicPr>
            <a:picLocks noChangeAspect="1"/>
          </p:cNvPicPr>
          <p:nvPr/>
        </p:nvPicPr>
        <p:blipFill>
          <a:blip r:embed="rId5"/>
          <a:stretch>
            <a:fillRect/>
          </a:stretch>
        </p:blipFill>
        <p:spPr>
          <a:xfrm>
            <a:off x="8460000" y="1404000"/>
            <a:ext cx="3330385" cy="4572000"/>
          </a:xfrm>
          <a:prstGeom prst="rect">
            <a:avLst/>
          </a:prstGeom>
        </p:spPr>
      </p:pic>
      <p:sp>
        <p:nvSpPr>
          <p:cNvPr id="13" name="Textfeld 12">
            <a:extLst>
              <a:ext uri="{FF2B5EF4-FFF2-40B4-BE49-F238E27FC236}">
                <a16:creationId xmlns:a16="http://schemas.microsoft.com/office/drawing/2014/main" id="{106925BA-EB92-4E1C-A3F8-45B5C3AE3E66}"/>
              </a:ext>
            </a:extLst>
          </p:cNvPr>
          <p:cNvSpPr txBox="1"/>
          <p:nvPr/>
        </p:nvSpPr>
        <p:spPr>
          <a:xfrm>
            <a:off x="8460000" y="2772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dirty="0">
                <a:solidFill>
                  <a:schemeClr val="bg1"/>
                </a:solidFill>
              </a:rPr>
              <a:t>Ambiente di lavoro, organizzazione del lavoro</a:t>
            </a:r>
            <a:r>
              <a:rPr lang="en-US" dirty="0">
                <a:solidFill>
                  <a:schemeClr val="bg1"/>
                </a:solidFill>
              </a:rPr>
              <a:t>, leadership</a:t>
            </a:r>
          </a:p>
        </p:txBody>
      </p:sp>
      <p:sp>
        <p:nvSpPr>
          <p:cNvPr id="14" name="Textfeld 13">
            <a:extLst>
              <a:ext uri="{FF2B5EF4-FFF2-40B4-BE49-F238E27FC236}">
                <a16:creationId xmlns:a16="http://schemas.microsoft.com/office/drawing/2014/main" id="{89C0BFC5-CD88-455C-8DF0-75B04B3159C9}"/>
              </a:ext>
            </a:extLst>
          </p:cNvPr>
          <p:cNvSpPr txBox="1"/>
          <p:nvPr/>
        </p:nvSpPr>
        <p:spPr>
          <a:xfrm>
            <a:off x="8460000" y="1980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b="1" dirty="0">
                <a:solidFill>
                  <a:schemeClr val="bg1"/>
                </a:solidFill>
              </a:rPr>
              <a:t>Modello</a:t>
            </a:r>
            <a:r>
              <a:rPr lang="en-US" b="1" dirty="0">
                <a:solidFill>
                  <a:schemeClr val="bg1"/>
                </a:solidFill>
              </a:rPr>
              <a:t> di workability</a:t>
            </a:r>
          </a:p>
        </p:txBody>
      </p:sp>
      <p:sp>
        <p:nvSpPr>
          <p:cNvPr id="15" name="Textfeld 14">
            <a:extLst>
              <a:ext uri="{FF2B5EF4-FFF2-40B4-BE49-F238E27FC236}">
                <a16:creationId xmlns:a16="http://schemas.microsoft.com/office/drawing/2014/main" id="{5A3AE16C-0FEB-4A14-8068-38A992082C9B}"/>
              </a:ext>
            </a:extLst>
          </p:cNvPr>
          <p:cNvSpPr txBox="1"/>
          <p:nvPr/>
        </p:nvSpPr>
        <p:spPr>
          <a:xfrm>
            <a:off x="8460000" y="3564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dirty="0">
                <a:solidFill>
                  <a:schemeClr val="bg1"/>
                </a:solidFill>
              </a:rPr>
              <a:t>Valori, attitudini, motivazioni</a:t>
            </a:r>
          </a:p>
        </p:txBody>
      </p:sp>
      <p:sp>
        <p:nvSpPr>
          <p:cNvPr id="16" name="Textfeld 15">
            <a:extLst>
              <a:ext uri="{FF2B5EF4-FFF2-40B4-BE49-F238E27FC236}">
                <a16:creationId xmlns:a16="http://schemas.microsoft.com/office/drawing/2014/main" id="{2FC51E47-4FE5-4DAE-8FCD-CBAB64EABD41}"/>
              </a:ext>
            </a:extLst>
          </p:cNvPr>
          <p:cNvSpPr txBox="1"/>
          <p:nvPr/>
        </p:nvSpPr>
        <p:spPr>
          <a:xfrm>
            <a:off x="8460000" y="4356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dirty="0">
                <a:solidFill>
                  <a:schemeClr val="bg1"/>
                </a:solidFill>
              </a:rPr>
              <a:t>Conoscenza, capacità tecnica (competenze)</a:t>
            </a:r>
          </a:p>
        </p:txBody>
      </p:sp>
      <p:sp>
        <p:nvSpPr>
          <p:cNvPr id="18" name="Textfeld 17">
            <a:extLst>
              <a:ext uri="{FF2B5EF4-FFF2-40B4-BE49-F238E27FC236}">
                <a16:creationId xmlns:a16="http://schemas.microsoft.com/office/drawing/2014/main" id="{A523777E-C253-4B67-BDD1-11F6B1900131}"/>
              </a:ext>
            </a:extLst>
          </p:cNvPr>
          <p:cNvSpPr txBox="1"/>
          <p:nvPr/>
        </p:nvSpPr>
        <p:spPr>
          <a:xfrm>
            <a:off x="8460000" y="5184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solidFill>
                  <a:schemeClr val="bg1"/>
                </a:solidFill>
              </a:rPr>
              <a:t>Salute e </a:t>
            </a:r>
            <a:r>
              <a:rPr lang="it-IT" dirty="0">
                <a:solidFill>
                  <a:schemeClr val="bg1"/>
                </a:solidFill>
              </a:rPr>
              <a:t>prestazioni</a:t>
            </a:r>
            <a:r>
              <a:rPr lang="en-US" dirty="0">
                <a:solidFill>
                  <a:schemeClr val="bg1"/>
                </a:solidFill>
              </a:rPr>
              <a:t> </a:t>
            </a:r>
          </a:p>
        </p:txBody>
      </p:sp>
    </p:spTree>
    <p:extLst>
      <p:ext uri="{BB962C8B-B14F-4D97-AF65-F5344CB8AC3E}">
        <p14:creationId xmlns:p14="http://schemas.microsoft.com/office/powerpoint/2010/main" val="238261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8136000" cy="580926"/>
          </a:xfrm>
        </p:spPr>
        <p:txBody>
          <a:bodyPr>
            <a:noAutofit/>
          </a:bodyPr>
          <a:lstStyle/>
          <a:p>
            <a:pPr marL="0" indent="0">
              <a:buNone/>
            </a:pPr>
            <a:r>
              <a:rPr lang="en-US" dirty="0"/>
              <a:t>La </a:t>
            </a:r>
            <a:r>
              <a:rPr lang="it-IT" dirty="0"/>
              <a:t>workability è un fattore per la vostra impresa?</a:t>
            </a:r>
            <a:r>
              <a:rPr lang="en-US" dirty="0"/>
              <a:t>
</a:t>
            </a:r>
            <a:endParaRPr lang="en-GB"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9" name="Textfeld 28">
            <a:extLst>
              <a:ext uri="{FF2B5EF4-FFF2-40B4-BE49-F238E27FC236}">
                <a16:creationId xmlns:a16="http://schemas.microsoft.com/office/drawing/2014/main" id="{A020342A-9F6E-4DDB-9C17-92BE12B9BBB4}"/>
              </a:ext>
            </a:extLst>
          </p:cNvPr>
          <p:cNvSpPr txBox="1"/>
          <p:nvPr/>
        </p:nvSpPr>
        <p:spPr>
          <a:xfrm>
            <a:off x="360000" y="6084000"/>
            <a:ext cx="4514377" cy="215444"/>
          </a:xfrm>
          <a:prstGeom prst="rect">
            <a:avLst/>
          </a:prstGeom>
          <a:noFill/>
        </p:spPr>
        <p:txBody>
          <a:bodyPr wrap="none" rtlCol="0">
            <a:spAutoFit/>
          </a:bodyPr>
          <a:lstStyle/>
          <a:p>
            <a:r>
              <a:rPr lang="it-IT" sz="800" dirty="0"/>
              <a:t>Fonte</a:t>
            </a:r>
            <a:r>
              <a:rPr lang="de-DE" sz="800" dirty="0"/>
              <a:t>: http://www.arbeitsfaehigkeit.uni-wuppertal.de/picture/upload/file/intakt_Handbuch_web.pdf</a:t>
            </a:r>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31" name="Marcador de contenido 8">
            <a:extLst>
              <a:ext uri="{FF2B5EF4-FFF2-40B4-BE49-F238E27FC236}">
                <a16:creationId xmlns:a16="http://schemas.microsoft.com/office/drawing/2014/main" id="{A8878AA7-28AD-4618-9CED-FACDF368ABAE}"/>
              </a:ext>
            </a:extLst>
          </p:cNvPr>
          <p:cNvSpPr txBox="1">
            <a:spLocks/>
          </p:cNvSpPr>
          <p:nvPr/>
        </p:nvSpPr>
        <p:spPr>
          <a:xfrm>
            <a:off x="3114260" y="2016000"/>
            <a:ext cx="8765739" cy="396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dirty="0"/>
              <a:t>La salute individuale come base della workability al piano terra: la promozione della salute migliora la workability.</a:t>
            </a:r>
          </a:p>
          <a:p>
            <a:pPr marL="0" indent="0">
              <a:buNone/>
            </a:pPr>
            <a:endParaRPr lang="it-IT" sz="2000" dirty="0"/>
          </a:p>
          <a:p>
            <a:pPr>
              <a:buClr>
                <a:srgbClr val="00AFE0"/>
              </a:buClr>
              <a:buFont typeface="Wingdings" panose="05000000000000000000" pitchFamily="2" charset="2"/>
              <a:buChar char="§"/>
            </a:pPr>
            <a:r>
              <a:rPr lang="it-IT" sz="2000" dirty="0"/>
              <a:t>Offrite ai vostri dipendenti controlli medici?
Fate colloqui quando i dipendenti tornano al lavoro dopo una malattia?
Analizzate i congedi per malattia e l’assenteismo?</a:t>
            </a:r>
          </a:p>
        </p:txBody>
      </p:sp>
      <p:pic>
        <p:nvPicPr>
          <p:cNvPr id="5" name="Grafik 4">
            <a:extLst>
              <a:ext uri="{FF2B5EF4-FFF2-40B4-BE49-F238E27FC236}">
                <a16:creationId xmlns:a16="http://schemas.microsoft.com/office/drawing/2014/main" id="{A29FF0E2-D2BA-4A4A-8B68-FEC3AAC3E3A6}"/>
              </a:ext>
            </a:extLst>
          </p:cNvPr>
          <p:cNvPicPr>
            <a:picLocks noChangeAspect="1"/>
          </p:cNvPicPr>
          <p:nvPr/>
        </p:nvPicPr>
        <p:blipFill>
          <a:blip r:embed="rId5"/>
          <a:stretch>
            <a:fillRect/>
          </a:stretch>
        </p:blipFill>
        <p:spPr>
          <a:xfrm>
            <a:off x="324000" y="2016000"/>
            <a:ext cx="2458800" cy="3348000"/>
          </a:xfrm>
          <a:prstGeom prst="rect">
            <a:avLst/>
          </a:prstGeom>
        </p:spPr>
      </p:pic>
      <p:sp>
        <p:nvSpPr>
          <p:cNvPr id="13" name="Textfeld 12">
            <a:extLst>
              <a:ext uri="{FF2B5EF4-FFF2-40B4-BE49-F238E27FC236}">
                <a16:creationId xmlns:a16="http://schemas.microsoft.com/office/drawing/2014/main" id="{E817B10E-CB17-4CEC-9329-112DE1E36609}"/>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Ambiente di lavoro, organizzazione del lavoro, leadership </a:t>
            </a:r>
          </a:p>
        </p:txBody>
      </p:sp>
      <p:sp>
        <p:nvSpPr>
          <p:cNvPr id="14" name="Textfeld 13">
            <a:extLst>
              <a:ext uri="{FF2B5EF4-FFF2-40B4-BE49-F238E27FC236}">
                <a16:creationId xmlns:a16="http://schemas.microsoft.com/office/drawing/2014/main" id="{CDDBDDC1-60D5-49EF-878B-8A0D672F705D}"/>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b="1" dirty="0">
                <a:solidFill>
                  <a:schemeClr val="bg1"/>
                </a:solidFill>
              </a:rPr>
              <a:t>Modello di workability</a:t>
            </a:r>
          </a:p>
        </p:txBody>
      </p:sp>
      <p:sp>
        <p:nvSpPr>
          <p:cNvPr id="15" name="Textfeld 14">
            <a:extLst>
              <a:ext uri="{FF2B5EF4-FFF2-40B4-BE49-F238E27FC236}">
                <a16:creationId xmlns:a16="http://schemas.microsoft.com/office/drawing/2014/main" id="{CE2BCDBE-2149-4E2C-A94C-8E0511A89D69}"/>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Valori, attitudini, motivazioni</a:t>
            </a:r>
          </a:p>
        </p:txBody>
      </p:sp>
      <p:sp>
        <p:nvSpPr>
          <p:cNvPr id="16" name="Textfeld 15">
            <a:extLst>
              <a:ext uri="{FF2B5EF4-FFF2-40B4-BE49-F238E27FC236}">
                <a16:creationId xmlns:a16="http://schemas.microsoft.com/office/drawing/2014/main" id="{06B8CFEC-B465-43DF-A401-A0DBC68D3B4F}"/>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Conoscenza, capacità tecnica (competenze</a:t>
            </a:r>
            <a:r>
              <a:rPr lang="en-US" sz="1400" dirty="0">
                <a:solidFill>
                  <a:schemeClr val="bg1"/>
                </a:solidFill>
              </a:rPr>
              <a:t>)</a:t>
            </a:r>
          </a:p>
        </p:txBody>
      </p:sp>
      <p:sp>
        <p:nvSpPr>
          <p:cNvPr id="17" name="Textfeld 16">
            <a:extLst>
              <a:ext uri="{FF2B5EF4-FFF2-40B4-BE49-F238E27FC236}">
                <a16:creationId xmlns:a16="http://schemas.microsoft.com/office/drawing/2014/main" id="{B5D79573-0652-4E15-961B-1EF31B14C1F4}"/>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Salute e prestazioni</a:t>
            </a:r>
          </a:p>
        </p:txBody>
      </p:sp>
      <p:sp>
        <p:nvSpPr>
          <p:cNvPr id="6" name="Título 1">
            <a:extLst>
              <a:ext uri="{FF2B5EF4-FFF2-40B4-BE49-F238E27FC236}">
                <a16:creationId xmlns:a16="http://schemas.microsoft.com/office/drawing/2014/main" id="{EE557663-2FB8-2714-AF8F-55AA76B0A925}"/>
              </a:ext>
            </a:extLst>
          </p:cNvPr>
          <p:cNvSpPr>
            <a:spLocks noGrp="1"/>
          </p:cNvSpPr>
          <p:nvPr>
            <p:ph type="title"/>
          </p:nvPr>
        </p:nvSpPr>
        <p:spPr>
          <a:xfrm>
            <a:off x="2728928" y="311859"/>
            <a:ext cx="7765972" cy="1135111"/>
          </a:xfrm>
        </p:spPr>
        <p:txBody>
          <a:bodyPr>
            <a:normAutofit/>
          </a:bodyPr>
          <a:lstStyle/>
          <a:p>
            <a:pPr algn="ctr"/>
            <a:r>
              <a:rPr lang="it-IT" dirty="0">
                <a:solidFill>
                  <a:srgbClr val="FA9106"/>
                </a:solidFill>
                <a:latin typeface="Arial Black" panose="020B0A04020102020204" pitchFamily="34" charset="0"/>
              </a:rPr>
              <a:t>Spiegazioni</a:t>
            </a:r>
          </a:p>
        </p:txBody>
      </p:sp>
    </p:spTree>
    <p:extLst>
      <p:ext uri="{BB962C8B-B14F-4D97-AF65-F5344CB8AC3E}">
        <p14:creationId xmlns:p14="http://schemas.microsoft.com/office/powerpoint/2010/main" val="31736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2880000" y="2016000"/>
            <a:ext cx="9000000" cy="3960000"/>
          </a:xfrm>
        </p:spPr>
        <p:txBody>
          <a:bodyPr>
            <a:noAutofit/>
          </a:bodyPr>
          <a:lstStyle/>
          <a:p>
            <a:pPr marL="0" indent="0">
              <a:buNone/>
            </a:pPr>
            <a:r>
              <a:rPr lang="it-IT" sz="2000" b="1" dirty="0">
                <a:solidFill>
                  <a:srgbClr val="A3D40C"/>
                </a:solidFill>
              </a:rPr>
              <a:t>L’istruzione e le competenze </a:t>
            </a:r>
            <a:r>
              <a:rPr lang="it-IT" sz="2000" dirty="0"/>
              <a:t>del secondo livello descrivono abilità e capacità sia professionali che sociali.</a:t>
            </a:r>
          </a:p>
          <a:p>
            <a:pPr marL="0" indent="0">
              <a:buNone/>
            </a:pPr>
            <a:endParaRPr lang="it-IT" sz="2000" dirty="0"/>
          </a:p>
          <a:p>
            <a:pPr>
              <a:buClr>
                <a:srgbClr val="A3D40C"/>
              </a:buClr>
              <a:buFont typeface="Wingdings" panose="05000000000000000000" pitchFamily="2" charset="2"/>
              <a:buChar char="§"/>
            </a:pPr>
            <a:r>
              <a:rPr lang="it-IT" sz="2000" dirty="0"/>
              <a:t>Valutate le esigenze di formazione dei dipendenti?
Investite nell’istruzione e nella formazione dei vostri dipendenti?
Avete sistemi per garantire le conoscenze e trasmetterle?</a:t>
            </a:r>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14" name="Textfeld 13">
            <a:extLst>
              <a:ext uri="{FF2B5EF4-FFF2-40B4-BE49-F238E27FC236}">
                <a16:creationId xmlns:a16="http://schemas.microsoft.com/office/drawing/2014/main" id="{33B0BA77-A649-4A74-BCF8-1410E5C5D369}"/>
              </a:ext>
            </a:extLst>
          </p:cNvPr>
          <p:cNvSpPr txBox="1"/>
          <p:nvPr/>
        </p:nvSpPr>
        <p:spPr>
          <a:xfrm>
            <a:off x="360000" y="6084000"/>
            <a:ext cx="4429418" cy="215444"/>
          </a:xfrm>
          <a:prstGeom prst="rect">
            <a:avLst/>
          </a:prstGeom>
          <a:noFill/>
        </p:spPr>
        <p:txBody>
          <a:bodyPr wrap="none" rtlCol="0">
            <a:spAutoFit/>
          </a:bodyPr>
          <a:lstStyle/>
          <a:p>
            <a:r>
              <a:rPr lang="it-IT" sz="800" dirty="0"/>
              <a:t>Fonte</a:t>
            </a:r>
            <a:r>
              <a:rPr lang="de-DE" sz="800" dirty="0"/>
              <a:t>: http://www.arbeitsfaehigkeit.uni-wuppertal.de/picture/upload/file/intakt_Handbuch_web.pdf</a:t>
            </a:r>
          </a:p>
        </p:txBody>
      </p:sp>
      <p:pic>
        <p:nvPicPr>
          <p:cNvPr id="4" name="Grafik 3">
            <a:extLst>
              <a:ext uri="{FF2B5EF4-FFF2-40B4-BE49-F238E27FC236}">
                <a16:creationId xmlns:a16="http://schemas.microsoft.com/office/drawing/2014/main" id="{06AB76BD-046B-4E7E-9008-2CF30D2B46FA}"/>
              </a:ext>
            </a:extLst>
          </p:cNvPr>
          <p:cNvPicPr>
            <a:picLocks noChangeAspect="1"/>
          </p:cNvPicPr>
          <p:nvPr/>
        </p:nvPicPr>
        <p:blipFill>
          <a:blip r:embed="rId5"/>
          <a:stretch>
            <a:fillRect/>
          </a:stretch>
        </p:blipFill>
        <p:spPr>
          <a:xfrm>
            <a:off x="324000" y="2016000"/>
            <a:ext cx="2457003" cy="3348000"/>
          </a:xfrm>
          <a:prstGeom prst="rect">
            <a:avLst/>
          </a:prstGeom>
        </p:spPr>
      </p:pic>
      <p:sp>
        <p:nvSpPr>
          <p:cNvPr id="6" name="Título 1">
            <a:extLst>
              <a:ext uri="{FF2B5EF4-FFF2-40B4-BE49-F238E27FC236}">
                <a16:creationId xmlns:a16="http://schemas.microsoft.com/office/drawing/2014/main" id="{CD74C407-AD56-81A2-2505-10F08F7936D8}"/>
              </a:ext>
            </a:extLst>
          </p:cNvPr>
          <p:cNvSpPr>
            <a:spLocks noGrp="1"/>
          </p:cNvSpPr>
          <p:nvPr>
            <p:ph type="title"/>
          </p:nvPr>
        </p:nvSpPr>
        <p:spPr>
          <a:xfrm>
            <a:off x="2728928" y="311859"/>
            <a:ext cx="7765972" cy="1135111"/>
          </a:xfrm>
        </p:spPr>
        <p:txBody>
          <a:bodyPr>
            <a:normAutofit/>
          </a:bodyPr>
          <a:lstStyle/>
          <a:p>
            <a:pPr algn="ctr"/>
            <a:r>
              <a:rPr lang="it-IT" dirty="0">
                <a:solidFill>
                  <a:srgbClr val="FA9106"/>
                </a:solidFill>
                <a:latin typeface="Arial Black" panose="020B0A04020102020204" pitchFamily="34" charset="0"/>
              </a:rPr>
              <a:t>Spiegazioni</a:t>
            </a:r>
          </a:p>
        </p:txBody>
      </p:sp>
      <p:sp>
        <p:nvSpPr>
          <p:cNvPr id="8" name="Marcador de contenido 8">
            <a:extLst>
              <a:ext uri="{FF2B5EF4-FFF2-40B4-BE49-F238E27FC236}">
                <a16:creationId xmlns:a16="http://schemas.microsoft.com/office/drawing/2014/main" id="{C54FBE10-DD25-337D-F8B0-6896FD982F9B}"/>
              </a:ext>
            </a:extLst>
          </p:cNvPr>
          <p:cNvSpPr txBox="1">
            <a:spLocks/>
          </p:cNvSpPr>
          <p:nvPr/>
        </p:nvSpPr>
        <p:spPr>
          <a:xfrm>
            <a:off x="360000" y="1296000"/>
            <a:ext cx="8136000" cy="580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La workability è un fattore per la vostra impresa?</a:t>
            </a:r>
            <a:r>
              <a:rPr lang="en-US" dirty="0"/>
              <a:t>
</a:t>
            </a:r>
            <a:endParaRPr lang="en-GB" dirty="0"/>
          </a:p>
        </p:txBody>
      </p:sp>
      <p:sp>
        <p:nvSpPr>
          <p:cNvPr id="20" name="Textfeld 13">
            <a:extLst>
              <a:ext uri="{FF2B5EF4-FFF2-40B4-BE49-F238E27FC236}">
                <a16:creationId xmlns:a16="http://schemas.microsoft.com/office/drawing/2014/main" id="{042ACC6E-3824-B253-2FFA-D464C24AD097}"/>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b="1" dirty="0">
                <a:solidFill>
                  <a:schemeClr val="bg1"/>
                </a:solidFill>
              </a:rPr>
              <a:t>Modello di workability</a:t>
            </a:r>
          </a:p>
        </p:txBody>
      </p:sp>
      <p:sp>
        <p:nvSpPr>
          <p:cNvPr id="21" name="Textfeld 12">
            <a:extLst>
              <a:ext uri="{FF2B5EF4-FFF2-40B4-BE49-F238E27FC236}">
                <a16:creationId xmlns:a16="http://schemas.microsoft.com/office/drawing/2014/main" id="{69827BA7-39F5-5012-5BAB-5F42297C6E1F}"/>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Ambiente di lavoro, organizzazione del lavoro, leadership </a:t>
            </a:r>
          </a:p>
        </p:txBody>
      </p:sp>
      <p:sp>
        <p:nvSpPr>
          <p:cNvPr id="22" name="Textfeld 14">
            <a:extLst>
              <a:ext uri="{FF2B5EF4-FFF2-40B4-BE49-F238E27FC236}">
                <a16:creationId xmlns:a16="http://schemas.microsoft.com/office/drawing/2014/main" id="{C2B59B29-7A1A-4D43-E9A9-95C6D66AB6D5}"/>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Valori, attitudini, motivazioni</a:t>
            </a:r>
          </a:p>
        </p:txBody>
      </p:sp>
      <p:sp>
        <p:nvSpPr>
          <p:cNvPr id="23" name="Textfeld 15">
            <a:extLst>
              <a:ext uri="{FF2B5EF4-FFF2-40B4-BE49-F238E27FC236}">
                <a16:creationId xmlns:a16="http://schemas.microsoft.com/office/drawing/2014/main" id="{3A3A0CCF-0C44-C8BC-03B9-EF2D388918A2}"/>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Conoscenza, capacità tecnica (competenze)</a:t>
            </a:r>
          </a:p>
        </p:txBody>
      </p:sp>
      <p:sp>
        <p:nvSpPr>
          <p:cNvPr id="24" name="Textfeld 16">
            <a:extLst>
              <a:ext uri="{FF2B5EF4-FFF2-40B4-BE49-F238E27FC236}">
                <a16:creationId xmlns:a16="http://schemas.microsoft.com/office/drawing/2014/main" id="{90CE6A0F-0EC6-781F-2FF5-8F6888346DF7}"/>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Salute e prestazioni</a:t>
            </a:r>
          </a:p>
        </p:txBody>
      </p:sp>
    </p:spTree>
    <p:extLst>
      <p:ext uri="{BB962C8B-B14F-4D97-AF65-F5344CB8AC3E}">
        <p14:creationId xmlns:p14="http://schemas.microsoft.com/office/powerpoint/2010/main" val="317189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2880000" y="2016000"/>
            <a:ext cx="9000000" cy="3960000"/>
          </a:xfrm>
        </p:spPr>
        <p:txBody>
          <a:bodyPr>
            <a:noAutofit/>
          </a:bodyPr>
          <a:lstStyle/>
          <a:p>
            <a:pPr marL="0" indent="0">
              <a:buNone/>
            </a:pPr>
            <a:r>
              <a:rPr lang="it-IT" sz="2000" dirty="0"/>
              <a:t>I </a:t>
            </a:r>
            <a:r>
              <a:rPr lang="it-IT" sz="2000" b="1" dirty="0">
                <a:solidFill>
                  <a:srgbClr val="FF0619"/>
                </a:solidFill>
              </a:rPr>
              <a:t>Valori</a:t>
            </a:r>
            <a:r>
              <a:rPr lang="it-IT" sz="2000" dirty="0"/>
              <a:t> del terzo livello consistono in atteggiamenti e motivazioni individuali che devono essere in armonia con il lavoro.
</a:t>
            </a:r>
          </a:p>
          <a:p>
            <a:pPr>
              <a:buClr>
                <a:srgbClr val="FF0619"/>
              </a:buClr>
              <a:buFont typeface="Wingdings" panose="05000000000000000000" pitchFamily="2" charset="2"/>
              <a:buChar char="§"/>
            </a:pPr>
            <a:r>
              <a:rPr lang="it-IT" sz="2000" dirty="0"/>
              <a:t>Ci sono sistemi di riconoscimento delle buone prestazioni e di coinvolgimento dei dipendenti?
I dipendenti sono coinvolti nei processi decisionali che riguardano il loro lavoro?
La soddisfazione dei dipendenti viene misurata regolarmente?</a:t>
            </a:r>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14" name="Textfeld 13">
            <a:extLst>
              <a:ext uri="{FF2B5EF4-FFF2-40B4-BE49-F238E27FC236}">
                <a16:creationId xmlns:a16="http://schemas.microsoft.com/office/drawing/2014/main" id="{72EB9DDD-2EC8-442D-8A0C-EC6A0FA36357}"/>
              </a:ext>
            </a:extLst>
          </p:cNvPr>
          <p:cNvSpPr txBox="1"/>
          <p:nvPr/>
        </p:nvSpPr>
        <p:spPr>
          <a:xfrm>
            <a:off x="360000" y="6084000"/>
            <a:ext cx="4429418" cy="215444"/>
          </a:xfrm>
          <a:prstGeom prst="rect">
            <a:avLst/>
          </a:prstGeom>
          <a:noFill/>
        </p:spPr>
        <p:txBody>
          <a:bodyPr wrap="none" rtlCol="0">
            <a:spAutoFit/>
          </a:bodyPr>
          <a:lstStyle/>
          <a:p>
            <a:r>
              <a:rPr lang="it-IT" sz="800" dirty="0"/>
              <a:t>Fonte</a:t>
            </a:r>
            <a:r>
              <a:rPr lang="de-DE" sz="800" dirty="0"/>
              <a:t>: http://www.arbeitsfaehigkeit.uni-wuppertal.de/picture/upload/file/intakt_Handbuch_web.pdf</a:t>
            </a:r>
          </a:p>
        </p:txBody>
      </p:sp>
      <p:pic>
        <p:nvPicPr>
          <p:cNvPr id="4" name="Grafik 3">
            <a:extLst>
              <a:ext uri="{FF2B5EF4-FFF2-40B4-BE49-F238E27FC236}">
                <a16:creationId xmlns:a16="http://schemas.microsoft.com/office/drawing/2014/main" id="{D05FE68C-EC00-4CD1-B292-656DF00C4509}"/>
              </a:ext>
            </a:extLst>
          </p:cNvPr>
          <p:cNvPicPr>
            <a:picLocks noChangeAspect="1"/>
          </p:cNvPicPr>
          <p:nvPr/>
        </p:nvPicPr>
        <p:blipFill>
          <a:blip r:embed="rId5"/>
          <a:stretch>
            <a:fillRect/>
          </a:stretch>
        </p:blipFill>
        <p:spPr>
          <a:xfrm>
            <a:off x="324000" y="2016000"/>
            <a:ext cx="2458800" cy="3348000"/>
          </a:xfrm>
          <a:prstGeom prst="rect">
            <a:avLst/>
          </a:prstGeom>
        </p:spPr>
      </p:pic>
      <p:sp>
        <p:nvSpPr>
          <p:cNvPr id="6" name="Título 1">
            <a:extLst>
              <a:ext uri="{FF2B5EF4-FFF2-40B4-BE49-F238E27FC236}">
                <a16:creationId xmlns:a16="http://schemas.microsoft.com/office/drawing/2014/main" id="{E8A1918F-A22F-2F4F-FF0E-B3D8F81D19AB}"/>
              </a:ext>
            </a:extLst>
          </p:cNvPr>
          <p:cNvSpPr>
            <a:spLocks noGrp="1"/>
          </p:cNvSpPr>
          <p:nvPr>
            <p:ph type="title"/>
          </p:nvPr>
        </p:nvSpPr>
        <p:spPr>
          <a:xfrm>
            <a:off x="2728928" y="311859"/>
            <a:ext cx="7765972" cy="1135111"/>
          </a:xfrm>
        </p:spPr>
        <p:txBody>
          <a:bodyPr>
            <a:normAutofit/>
          </a:bodyPr>
          <a:lstStyle/>
          <a:p>
            <a:pPr algn="ctr"/>
            <a:r>
              <a:rPr lang="it-IT" dirty="0">
                <a:solidFill>
                  <a:srgbClr val="FA9106"/>
                </a:solidFill>
                <a:latin typeface="Arial Black" panose="020B0A04020102020204" pitchFamily="34" charset="0"/>
              </a:rPr>
              <a:t>Spiegazioni</a:t>
            </a:r>
          </a:p>
        </p:txBody>
      </p:sp>
      <p:sp>
        <p:nvSpPr>
          <p:cNvPr id="8" name="Marcador de contenido 8">
            <a:extLst>
              <a:ext uri="{FF2B5EF4-FFF2-40B4-BE49-F238E27FC236}">
                <a16:creationId xmlns:a16="http://schemas.microsoft.com/office/drawing/2014/main" id="{5EF60121-FF76-591E-CF5C-F0C0BEA193EF}"/>
              </a:ext>
            </a:extLst>
          </p:cNvPr>
          <p:cNvSpPr txBox="1">
            <a:spLocks/>
          </p:cNvSpPr>
          <p:nvPr/>
        </p:nvSpPr>
        <p:spPr>
          <a:xfrm>
            <a:off x="360000" y="1296000"/>
            <a:ext cx="8136000" cy="580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La workability è un fattore per la vostra impresa?</a:t>
            </a:r>
            <a:r>
              <a:rPr lang="en-US" dirty="0"/>
              <a:t>
</a:t>
            </a:r>
            <a:endParaRPr lang="en-GB" dirty="0"/>
          </a:p>
        </p:txBody>
      </p:sp>
      <p:sp>
        <p:nvSpPr>
          <p:cNvPr id="20" name="Textfeld 13">
            <a:extLst>
              <a:ext uri="{FF2B5EF4-FFF2-40B4-BE49-F238E27FC236}">
                <a16:creationId xmlns:a16="http://schemas.microsoft.com/office/drawing/2014/main" id="{19548794-28ED-CB27-C148-799402C59F77}"/>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b="1" dirty="0">
                <a:solidFill>
                  <a:schemeClr val="bg1"/>
                </a:solidFill>
              </a:rPr>
              <a:t>Modello di workability</a:t>
            </a:r>
          </a:p>
        </p:txBody>
      </p:sp>
      <p:sp>
        <p:nvSpPr>
          <p:cNvPr id="21" name="Textfeld 12">
            <a:extLst>
              <a:ext uri="{FF2B5EF4-FFF2-40B4-BE49-F238E27FC236}">
                <a16:creationId xmlns:a16="http://schemas.microsoft.com/office/drawing/2014/main" id="{0C5E3C84-CD49-079A-5824-F20A27B62B13}"/>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Ambiente di lavoro, organizzazione del lavoro, leadership </a:t>
            </a:r>
          </a:p>
        </p:txBody>
      </p:sp>
      <p:sp>
        <p:nvSpPr>
          <p:cNvPr id="22" name="Textfeld 14">
            <a:extLst>
              <a:ext uri="{FF2B5EF4-FFF2-40B4-BE49-F238E27FC236}">
                <a16:creationId xmlns:a16="http://schemas.microsoft.com/office/drawing/2014/main" id="{5153C674-5CAB-B121-37EA-51F195C70DF7}"/>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Valori, attitudini, motivazioni</a:t>
            </a:r>
          </a:p>
        </p:txBody>
      </p:sp>
      <p:sp>
        <p:nvSpPr>
          <p:cNvPr id="23" name="Textfeld 15">
            <a:extLst>
              <a:ext uri="{FF2B5EF4-FFF2-40B4-BE49-F238E27FC236}">
                <a16:creationId xmlns:a16="http://schemas.microsoft.com/office/drawing/2014/main" id="{394BDA95-7502-6FF6-7124-5E799F702B87}"/>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Conoscenza, capacità tecnica (competenze)</a:t>
            </a:r>
          </a:p>
        </p:txBody>
      </p:sp>
      <p:sp>
        <p:nvSpPr>
          <p:cNvPr id="24" name="Textfeld 16">
            <a:extLst>
              <a:ext uri="{FF2B5EF4-FFF2-40B4-BE49-F238E27FC236}">
                <a16:creationId xmlns:a16="http://schemas.microsoft.com/office/drawing/2014/main" id="{3E86B9F2-42A0-0C1A-DDBB-E32AC1BC373F}"/>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Salute e prestazioni</a:t>
            </a:r>
          </a:p>
        </p:txBody>
      </p:sp>
    </p:spTree>
    <p:extLst>
      <p:ext uri="{BB962C8B-B14F-4D97-AF65-F5344CB8AC3E}">
        <p14:creationId xmlns:p14="http://schemas.microsoft.com/office/powerpoint/2010/main" val="289182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2880000" y="2016000"/>
            <a:ext cx="9000000" cy="3960000"/>
          </a:xfrm>
        </p:spPr>
        <p:txBody>
          <a:bodyPr>
            <a:noAutofit/>
          </a:bodyPr>
          <a:lstStyle/>
          <a:p>
            <a:pPr marL="0" indent="0">
              <a:buNone/>
            </a:pPr>
            <a:r>
              <a:rPr lang="it-IT" sz="2000" dirty="0"/>
              <a:t>Il </a:t>
            </a:r>
            <a:r>
              <a:rPr lang="it-IT" sz="2000" b="1" dirty="0">
                <a:solidFill>
                  <a:srgbClr val="FA9106"/>
                </a:solidFill>
              </a:rPr>
              <a:t>Lavoro</a:t>
            </a:r>
            <a:r>
              <a:rPr lang="it-IT" sz="2000" dirty="0"/>
              <a:t> stesso comprende tutto ciò che costituisce il proprio posto di lavoro: compiti, colleghi, superiori, strutture, ma anche l'ambiente di lavoro.
</a:t>
            </a:r>
          </a:p>
          <a:p>
            <a:pPr>
              <a:buClr>
                <a:srgbClr val="FFA700"/>
              </a:buClr>
              <a:buFont typeface="Wingdings" panose="05000000000000000000" pitchFamily="2" charset="2"/>
              <a:buChar char="§"/>
            </a:pPr>
            <a:r>
              <a:rPr lang="it-IT" sz="2000" dirty="0"/>
              <a:t>I flussi di lavoro e le fasi di produzione sono coordinati in modo ottimale?
La comunicazione è assicurata in modo tale che tutti I dipendenti siano tempestivamente informati sulle innovazioni?
Le condizioni di lavoro (ambiente di lavoro e organizzazione del lavoro) sono concepite per essere favorevoli alla salute?
Sono rispettate le norme di sicurezza sul lavoro richieste dalla vostra azienda?
Quali strumenti di gestione utili</a:t>
            </a:r>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14" name="Textfeld 13">
            <a:extLst>
              <a:ext uri="{FF2B5EF4-FFF2-40B4-BE49-F238E27FC236}">
                <a16:creationId xmlns:a16="http://schemas.microsoft.com/office/drawing/2014/main" id="{E5315E82-1AC8-42D6-AED5-7F59FBD1EDC5}"/>
              </a:ext>
            </a:extLst>
          </p:cNvPr>
          <p:cNvSpPr txBox="1"/>
          <p:nvPr/>
        </p:nvSpPr>
        <p:spPr>
          <a:xfrm>
            <a:off x="360000" y="6067958"/>
            <a:ext cx="4514377" cy="215444"/>
          </a:xfrm>
          <a:prstGeom prst="rect">
            <a:avLst/>
          </a:prstGeom>
          <a:noFill/>
        </p:spPr>
        <p:txBody>
          <a:bodyPr wrap="none" rtlCol="0">
            <a:spAutoFit/>
          </a:bodyPr>
          <a:lstStyle/>
          <a:p>
            <a:r>
              <a:rPr lang="it-IT" sz="800" dirty="0"/>
              <a:t>Fonte</a:t>
            </a:r>
            <a:r>
              <a:rPr lang="de-DE" sz="800" dirty="0"/>
              <a:t>: http://www.arbeitsfaehigkeit.uni-wuppertal.de/picture/upload/file/intakt_Handbuch_web.pdf</a:t>
            </a:r>
          </a:p>
        </p:txBody>
      </p:sp>
      <p:pic>
        <p:nvPicPr>
          <p:cNvPr id="5" name="Grafik 4">
            <a:extLst>
              <a:ext uri="{FF2B5EF4-FFF2-40B4-BE49-F238E27FC236}">
                <a16:creationId xmlns:a16="http://schemas.microsoft.com/office/drawing/2014/main" id="{ABB9416F-7A97-4A68-9B3B-A24AE742CC17}"/>
              </a:ext>
            </a:extLst>
          </p:cNvPr>
          <p:cNvPicPr>
            <a:picLocks noChangeAspect="1"/>
          </p:cNvPicPr>
          <p:nvPr/>
        </p:nvPicPr>
        <p:blipFill>
          <a:blip r:embed="rId6"/>
          <a:stretch>
            <a:fillRect/>
          </a:stretch>
        </p:blipFill>
        <p:spPr>
          <a:xfrm>
            <a:off x="324000" y="2016000"/>
            <a:ext cx="2457003" cy="3348000"/>
          </a:xfrm>
          <a:prstGeom prst="rect">
            <a:avLst/>
          </a:prstGeom>
        </p:spPr>
      </p:pic>
      <p:sp>
        <p:nvSpPr>
          <p:cNvPr id="6" name="Título 1">
            <a:extLst>
              <a:ext uri="{FF2B5EF4-FFF2-40B4-BE49-F238E27FC236}">
                <a16:creationId xmlns:a16="http://schemas.microsoft.com/office/drawing/2014/main" id="{036860BB-B72A-0CA4-66F4-4819B203D7D0}"/>
              </a:ext>
            </a:extLst>
          </p:cNvPr>
          <p:cNvSpPr>
            <a:spLocks noGrp="1"/>
          </p:cNvSpPr>
          <p:nvPr>
            <p:ph type="title"/>
          </p:nvPr>
        </p:nvSpPr>
        <p:spPr>
          <a:xfrm>
            <a:off x="2728928" y="311859"/>
            <a:ext cx="7765972" cy="1135111"/>
          </a:xfrm>
        </p:spPr>
        <p:txBody>
          <a:bodyPr>
            <a:normAutofit/>
          </a:bodyPr>
          <a:lstStyle/>
          <a:p>
            <a:pPr algn="ctr"/>
            <a:r>
              <a:rPr lang="it-IT">
                <a:solidFill>
                  <a:srgbClr val="FA9106"/>
                </a:solidFill>
                <a:latin typeface="Arial Black" panose="020B0A04020102020204" pitchFamily="34" charset="0"/>
              </a:rPr>
              <a:t>Spiegazioni</a:t>
            </a:r>
          </a:p>
        </p:txBody>
      </p:sp>
      <p:sp>
        <p:nvSpPr>
          <p:cNvPr id="8" name="Marcador de contenido 8">
            <a:extLst>
              <a:ext uri="{FF2B5EF4-FFF2-40B4-BE49-F238E27FC236}">
                <a16:creationId xmlns:a16="http://schemas.microsoft.com/office/drawing/2014/main" id="{B8E44CBE-2E7E-2F25-A22C-E2817CCA1A81}"/>
              </a:ext>
            </a:extLst>
          </p:cNvPr>
          <p:cNvSpPr txBox="1">
            <a:spLocks/>
          </p:cNvSpPr>
          <p:nvPr/>
        </p:nvSpPr>
        <p:spPr>
          <a:xfrm>
            <a:off x="360000" y="1296000"/>
            <a:ext cx="8136000" cy="580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La workability è un fattore per la vostra impresa?</a:t>
            </a:r>
            <a:r>
              <a:rPr lang="en-US" dirty="0"/>
              <a:t>
</a:t>
            </a:r>
            <a:endParaRPr lang="en-GB" dirty="0"/>
          </a:p>
        </p:txBody>
      </p:sp>
      <p:sp>
        <p:nvSpPr>
          <p:cNvPr id="20" name="Textfeld 13">
            <a:extLst>
              <a:ext uri="{FF2B5EF4-FFF2-40B4-BE49-F238E27FC236}">
                <a16:creationId xmlns:a16="http://schemas.microsoft.com/office/drawing/2014/main" id="{C3D6686A-223C-08A5-8C94-C6BAB55C06E3}"/>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b="1" dirty="0">
                <a:solidFill>
                  <a:schemeClr val="bg1"/>
                </a:solidFill>
              </a:rPr>
              <a:t>Modello di workability</a:t>
            </a:r>
          </a:p>
        </p:txBody>
      </p:sp>
      <p:sp>
        <p:nvSpPr>
          <p:cNvPr id="21" name="Textfeld 12">
            <a:extLst>
              <a:ext uri="{FF2B5EF4-FFF2-40B4-BE49-F238E27FC236}">
                <a16:creationId xmlns:a16="http://schemas.microsoft.com/office/drawing/2014/main" id="{F30B8B04-7972-FA02-AE5F-C995C96004E3}"/>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Ambiente di lavoro, organizzazione del lavoro, leadership </a:t>
            </a:r>
          </a:p>
        </p:txBody>
      </p:sp>
      <p:sp>
        <p:nvSpPr>
          <p:cNvPr id="22" name="Textfeld 14">
            <a:extLst>
              <a:ext uri="{FF2B5EF4-FFF2-40B4-BE49-F238E27FC236}">
                <a16:creationId xmlns:a16="http://schemas.microsoft.com/office/drawing/2014/main" id="{7A40339C-3971-A613-D39A-00D5ADB3AFC5}"/>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Valori, attitudini, motivazioni</a:t>
            </a:r>
          </a:p>
        </p:txBody>
      </p:sp>
      <p:sp>
        <p:nvSpPr>
          <p:cNvPr id="23" name="Textfeld 15">
            <a:extLst>
              <a:ext uri="{FF2B5EF4-FFF2-40B4-BE49-F238E27FC236}">
                <a16:creationId xmlns:a16="http://schemas.microsoft.com/office/drawing/2014/main" id="{EDDF7A9A-5DED-909B-D65C-08D0CB162C15}"/>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Conoscenza, capacità tecnica (competenze)</a:t>
            </a:r>
          </a:p>
        </p:txBody>
      </p:sp>
      <p:sp>
        <p:nvSpPr>
          <p:cNvPr id="24" name="Textfeld 16">
            <a:extLst>
              <a:ext uri="{FF2B5EF4-FFF2-40B4-BE49-F238E27FC236}">
                <a16:creationId xmlns:a16="http://schemas.microsoft.com/office/drawing/2014/main" id="{8C8115D1-1AD5-9E4D-89F7-6C55E929276B}"/>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1400" dirty="0">
                <a:solidFill>
                  <a:schemeClr val="bg1"/>
                </a:solidFill>
              </a:rPr>
              <a:t>Salute e prestazioni</a:t>
            </a:r>
          </a:p>
        </p:txBody>
      </p:sp>
    </p:spTree>
    <p:extLst>
      <p:ext uri="{BB962C8B-B14F-4D97-AF65-F5344CB8AC3E}">
        <p14:creationId xmlns:p14="http://schemas.microsoft.com/office/powerpoint/2010/main" val="237896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920000" cy="1135111"/>
          </a:xfrm>
        </p:spPr>
        <p:txBody>
          <a:bodyPr>
            <a:normAutofit fontScale="90000"/>
          </a:bodyPr>
          <a:lstStyle/>
          <a:p>
            <a:pPr algn="ctr"/>
            <a:r>
              <a:rPr lang="it-IT" dirty="0">
                <a:solidFill>
                  <a:srgbClr val="00AFE0"/>
                </a:solidFill>
                <a:latin typeface="Arial Black" panose="020B0A04020102020204" pitchFamily="34" charset="0"/>
              </a:rPr>
              <a:t>Il progetto "AKKU Europe"</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7316770" cy="455630"/>
          </a:xfrm>
        </p:spPr>
        <p:txBody>
          <a:bodyPr>
            <a:noAutofit/>
          </a:bodyPr>
          <a:lstStyle/>
          <a:p>
            <a:pPr marL="0" indent="0">
              <a:buNone/>
            </a:pPr>
            <a:r>
              <a:rPr lang="it-IT" dirty="0"/>
              <a:t>I dati del progetto</a:t>
            </a:r>
            <a:r>
              <a:rPr lang="en-GB" dirty="0"/>
              <a:t>
</a:t>
            </a: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7" name="Rectangle: Rounded Corners 9">
            <a:extLst>
              <a:ext uri="{FF2B5EF4-FFF2-40B4-BE49-F238E27FC236}">
                <a16:creationId xmlns:a16="http://schemas.microsoft.com/office/drawing/2014/main" id="{E4699F89-B367-4738-AFE1-DA754F8C65FC}"/>
              </a:ext>
            </a:extLst>
          </p:cNvPr>
          <p:cNvSpPr/>
          <p:nvPr/>
        </p:nvSpPr>
        <p:spPr>
          <a:xfrm>
            <a:off x="1079999" y="2016000"/>
            <a:ext cx="1944000" cy="972000"/>
          </a:xfrm>
          <a:prstGeom prst="roundRect">
            <a:avLst>
              <a:gd name="adj" fmla="val 9500"/>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bg1"/>
                </a:solidFill>
              </a:rPr>
              <a:t>Titolo del progetto:</a:t>
            </a:r>
          </a:p>
        </p:txBody>
      </p:sp>
      <p:sp>
        <p:nvSpPr>
          <p:cNvPr id="28" name="Rectangle: Rounded Corners 15">
            <a:extLst>
              <a:ext uri="{FF2B5EF4-FFF2-40B4-BE49-F238E27FC236}">
                <a16:creationId xmlns:a16="http://schemas.microsoft.com/office/drawing/2014/main" id="{7C1EBE6B-F872-48BB-9E4F-B7B41F8D2194}"/>
              </a:ext>
            </a:extLst>
          </p:cNvPr>
          <p:cNvSpPr/>
          <p:nvPr/>
        </p:nvSpPr>
        <p:spPr>
          <a:xfrm>
            <a:off x="1079999" y="3168000"/>
            <a:ext cx="1944000" cy="972000"/>
          </a:xfrm>
          <a:prstGeom prst="roundRect">
            <a:avLst>
              <a:gd name="adj" fmla="val 9500"/>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a:solidFill>
                  <a:schemeClr val="bg1"/>
                </a:solidFill>
              </a:rPr>
              <a:t>Tempi:</a:t>
            </a:r>
          </a:p>
        </p:txBody>
      </p:sp>
      <p:sp>
        <p:nvSpPr>
          <p:cNvPr id="29" name="Rectangle: Rounded Corners 17">
            <a:extLst>
              <a:ext uri="{FF2B5EF4-FFF2-40B4-BE49-F238E27FC236}">
                <a16:creationId xmlns:a16="http://schemas.microsoft.com/office/drawing/2014/main" id="{017C6E09-A9FC-4DF1-BEE5-9CEBAED46B95}"/>
              </a:ext>
            </a:extLst>
          </p:cNvPr>
          <p:cNvSpPr/>
          <p:nvPr/>
        </p:nvSpPr>
        <p:spPr>
          <a:xfrm>
            <a:off x="1079999" y="4320000"/>
            <a:ext cx="1944000" cy="972000"/>
          </a:xfrm>
          <a:prstGeom prst="roundRect">
            <a:avLst>
              <a:gd name="adj" fmla="val 9500"/>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bg1"/>
                </a:solidFill>
              </a:rPr>
              <a:t>Gruppo di riferimento (target):</a:t>
            </a:r>
          </a:p>
        </p:txBody>
      </p:sp>
      <p:sp>
        <p:nvSpPr>
          <p:cNvPr id="30" name="Marcador de contenido 8">
            <a:extLst>
              <a:ext uri="{FF2B5EF4-FFF2-40B4-BE49-F238E27FC236}">
                <a16:creationId xmlns:a16="http://schemas.microsoft.com/office/drawing/2014/main" id="{7EF85E56-B7B6-41A2-BC62-DD54BFAC22D3}"/>
              </a:ext>
            </a:extLst>
          </p:cNvPr>
          <p:cNvSpPr txBox="1">
            <a:spLocks/>
          </p:cNvSpPr>
          <p:nvPr/>
        </p:nvSpPr>
        <p:spPr>
          <a:xfrm>
            <a:off x="3204000" y="2016000"/>
            <a:ext cx="7956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dirty="0"/>
              <a:t>AKKU Europe – Regolazione della workability nelle micro e piccolo imprese attraverso strumenti multimediali</a:t>
            </a:r>
          </a:p>
        </p:txBody>
      </p:sp>
      <p:sp>
        <p:nvSpPr>
          <p:cNvPr id="31" name="Marcador de contenido 8">
            <a:extLst>
              <a:ext uri="{FF2B5EF4-FFF2-40B4-BE49-F238E27FC236}">
                <a16:creationId xmlns:a16="http://schemas.microsoft.com/office/drawing/2014/main" id="{BAA67650-64E1-49F1-91B4-4976BE4C7805}"/>
              </a:ext>
            </a:extLst>
          </p:cNvPr>
          <p:cNvSpPr txBox="1">
            <a:spLocks/>
          </p:cNvSpPr>
          <p:nvPr/>
        </p:nvSpPr>
        <p:spPr>
          <a:xfrm>
            <a:off x="3204000" y="3168000"/>
            <a:ext cx="7956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dirty="0"/>
              <a:t>01 Ottobre 2020 - 30 Settembre 2022</a:t>
            </a:r>
          </a:p>
        </p:txBody>
      </p:sp>
      <p:sp>
        <p:nvSpPr>
          <p:cNvPr id="32" name="Marcador de contenido 8">
            <a:extLst>
              <a:ext uri="{FF2B5EF4-FFF2-40B4-BE49-F238E27FC236}">
                <a16:creationId xmlns:a16="http://schemas.microsoft.com/office/drawing/2014/main" id="{66A54846-9840-43F7-A77F-6858BCBEF566}"/>
              </a:ext>
            </a:extLst>
          </p:cNvPr>
          <p:cNvSpPr txBox="1">
            <a:spLocks/>
          </p:cNvSpPr>
          <p:nvPr/>
        </p:nvSpPr>
        <p:spPr>
          <a:xfrm>
            <a:off x="3204000" y="4320000"/>
            <a:ext cx="7884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2000" dirty="0"/>
              <a:t>Micro e piccole imprese in Europa:</a:t>
            </a:r>
          </a:p>
          <a:p>
            <a:pPr>
              <a:spcBef>
                <a:spcPts val="0"/>
              </a:spcBef>
              <a:buFont typeface="Wingdings" panose="05000000000000000000" pitchFamily="2" charset="2"/>
              <a:buChar char="§"/>
            </a:pPr>
            <a:r>
              <a:rPr lang="it-IT" sz="2000" dirty="0"/>
              <a:t>Artigianato
Servizi</a:t>
            </a:r>
          </a:p>
        </p:txBody>
      </p:sp>
      <p:sp>
        <p:nvSpPr>
          <p:cNvPr id="33" name="Marcador de contenido 8">
            <a:extLst>
              <a:ext uri="{FF2B5EF4-FFF2-40B4-BE49-F238E27FC236}">
                <a16:creationId xmlns:a16="http://schemas.microsoft.com/office/drawing/2014/main" id="{29BDD672-386E-488D-AD2D-CD4581892BAC}"/>
              </a:ext>
            </a:extLst>
          </p:cNvPr>
          <p:cNvSpPr txBox="1">
            <a:spLocks/>
          </p:cNvSpPr>
          <p:nvPr/>
        </p:nvSpPr>
        <p:spPr>
          <a:xfrm>
            <a:off x="5652000" y="4303958"/>
            <a:ext cx="3708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it-IT" sz="2000" dirty="0"/>
          </a:p>
          <a:p>
            <a:pPr>
              <a:spcBef>
                <a:spcPts val="0"/>
              </a:spcBef>
              <a:buFont typeface="Wingdings" panose="05000000000000000000" pitchFamily="2" charset="2"/>
              <a:buChar char="§"/>
            </a:pPr>
            <a:r>
              <a:rPr lang="it-IT" sz="2000" dirty="0"/>
              <a:t>Gastronomia
Commercio</a:t>
            </a:r>
          </a:p>
        </p:txBody>
      </p:sp>
    </p:spTree>
    <p:extLst>
      <p:ext uri="{BB962C8B-B14F-4D97-AF65-F5344CB8AC3E}">
        <p14:creationId xmlns:p14="http://schemas.microsoft.com/office/powerpoint/2010/main" val="11859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7316770" cy="600845"/>
          </a:xfrm>
        </p:spPr>
        <p:txBody>
          <a:bodyPr>
            <a:noAutofit/>
          </a:bodyPr>
          <a:lstStyle/>
          <a:p>
            <a:pPr marL="0" indent="0">
              <a:buNone/>
            </a:pPr>
            <a:r>
              <a:rPr lang="en-GB" dirty="0"/>
              <a:t>I partner</a:t>
            </a:r>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3" name="Gruppieren 2">
            <a:extLst>
              <a:ext uri="{FF2B5EF4-FFF2-40B4-BE49-F238E27FC236}">
                <a16:creationId xmlns:a16="http://schemas.microsoft.com/office/drawing/2014/main" id="{C9FB6B39-C0A9-4F64-9D25-7BD8F1D04AC1}"/>
              </a:ext>
            </a:extLst>
          </p:cNvPr>
          <p:cNvGrpSpPr/>
          <p:nvPr/>
        </p:nvGrpSpPr>
        <p:grpSpPr>
          <a:xfrm>
            <a:off x="1044000" y="2016000"/>
            <a:ext cx="4622400" cy="864000"/>
            <a:chOff x="0" y="2016000"/>
            <a:chExt cx="4622400" cy="864000"/>
          </a:xfrm>
        </p:grpSpPr>
        <p:pic>
          <p:nvPicPr>
            <p:cNvPr id="1026" name="Picture 2">
              <a:extLst>
                <a:ext uri="{FF2B5EF4-FFF2-40B4-BE49-F238E27FC236}">
                  <a16:creationId xmlns:a16="http://schemas.microsoft.com/office/drawing/2014/main" id="{3C36D5CB-DB7F-4A37-9B93-4F5F7FCAF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16000"/>
              <a:ext cx="2787096" cy="864000"/>
            </a:xfrm>
            <a:prstGeom prst="rect">
              <a:avLst/>
            </a:prstGeom>
            <a:noFill/>
            <a:extLst>
              <a:ext uri="{909E8E84-426E-40DD-AFC4-6F175D3DCCD1}">
                <a14:hiddenFill xmlns:a14="http://schemas.microsoft.com/office/drawing/2010/main">
                  <a:solidFill>
                    <a:srgbClr val="FFFFFF"/>
                  </a:solidFill>
                </a14:hiddenFill>
              </a:ext>
            </a:extLst>
          </p:spPr>
        </p:pic>
        <p:sp>
          <p:nvSpPr>
            <p:cNvPr id="30" name="Marcador de contenido 8">
              <a:extLst>
                <a:ext uri="{FF2B5EF4-FFF2-40B4-BE49-F238E27FC236}">
                  <a16:creationId xmlns:a16="http://schemas.microsoft.com/office/drawing/2014/main" id="{739518CD-B7E0-4FE3-A798-88858A8F04FB}"/>
                </a:ext>
              </a:extLst>
            </p:cNvPr>
            <p:cNvSpPr txBox="1">
              <a:spLocks/>
            </p:cNvSpPr>
            <p:nvPr/>
          </p:nvSpPr>
          <p:spPr>
            <a:xfrm>
              <a:off x="2786400" y="2016000"/>
              <a:ext cx="1836000" cy="864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CIT
</a:t>
              </a:r>
              <a:r>
                <a:rPr lang="de-DE" sz="1600" dirty="0"/>
                <a:t>(Forst/Germania)</a:t>
              </a:r>
              <a:endParaRPr lang="en-GB" sz="1600" dirty="0"/>
            </a:p>
          </p:txBody>
        </p:sp>
      </p:grpSp>
      <p:grpSp>
        <p:nvGrpSpPr>
          <p:cNvPr id="5" name="Gruppieren 4">
            <a:extLst>
              <a:ext uri="{FF2B5EF4-FFF2-40B4-BE49-F238E27FC236}">
                <a16:creationId xmlns:a16="http://schemas.microsoft.com/office/drawing/2014/main" id="{BC361ECB-5370-4FB4-983E-17E0EDF56847}"/>
              </a:ext>
            </a:extLst>
          </p:cNvPr>
          <p:cNvGrpSpPr/>
          <p:nvPr/>
        </p:nvGrpSpPr>
        <p:grpSpPr>
          <a:xfrm>
            <a:off x="7200000" y="1944000"/>
            <a:ext cx="3481200" cy="1008000"/>
            <a:chOff x="7200000" y="2016000"/>
            <a:chExt cx="3481200" cy="1008000"/>
          </a:xfrm>
        </p:grpSpPr>
        <p:pic>
          <p:nvPicPr>
            <p:cNvPr id="1028" name="Picture 4">
              <a:extLst>
                <a:ext uri="{FF2B5EF4-FFF2-40B4-BE49-F238E27FC236}">
                  <a16:creationId xmlns:a16="http://schemas.microsoft.com/office/drawing/2014/main" id="{4DFF9FC1-5560-4A27-B137-0E8ED17FA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00" y="2016000"/>
              <a:ext cx="1825200" cy="936000"/>
            </a:xfrm>
            <a:prstGeom prst="rect">
              <a:avLst/>
            </a:prstGeom>
            <a:noFill/>
            <a:extLst>
              <a:ext uri="{909E8E84-426E-40DD-AFC4-6F175D3DCCD1}">
                <a14:hiddenFill xmlns:a14="http://schemas.microsoft.com/office/drawing/2010/main">
                  <a:solidFill>
                    <a:srgbClr val="FFFFFF"/>
                  </a:solidFill>
                </a14:hiddenFill>
              </a:ext>
            </a:extLst>
          </p:spPr>
        </p:pic>
        <p:sp>
          <p:nvSpPr>
            <p:cNvPr id="31" name="Marcador de contenido 8">
              <a:extLst>
                <a:ext uri="{FF2B5EF4-FFF2-40B4-BE49-F238E27FC236}">
                  <a16:creationId xmlns:a16="http://schemas.microsoft.com/office/drawing/2014/main" id="{2383FB25-9BF4-43E0-8113-0026A0DA170A}"/>
                </a:ext>
              </a:extLst>
            </p:cNvPr>
            <p:cNvSpPr txBox="1">
              <a:spLocks/>
            </p:cNvSpPr>
            <p:nvPr/>
          </p:nvSpPr>
          <p:spPr>
            <a:xfrm>
              <a:off x="9025200" y="2088000"/>
              <a:ext cx="1656000" cy="93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IWS
</a:t>
              </a:r>
              <a:r>
                <a:rPr lang="de-DE" sz="1600" dirty="0"/>
                <a:t>(Malaga/Spagna)</a:t>
              </a:r>
            </a:p>
          </p:txBody>
        </p:sp>
      </p:grpSp>
      <p:grpSp>
        <p:nvGrpSpPr>
          <p:cNvPr id="6" name="Gruppieren 5">
            <a:extLst>
              <a:ext uri="{FF2B5EF4-FFF2-40B4-BE49-F238E27FC236}">
                <a16:creationId xmlns:a16="http://schemas.microsoft.com/office/drawing/2014/main" id="{94DE8F70-2C0C-4203-A75E-D8D891BFBC66}"/>
              </a:ext>
            </a:extLst>
          </p:cNvPr>
          <p:cNvGrpSpPr/>
          <p:nvPr/>
        </p:nvGrpSpPr>
        <p:grpSpPr>
          <a:xfrm>
            <a:off x="5688000" y="3384000"/>
            <a:ext cx="4687200" cy="560614"/>
            <a:chOff x="3600000" y="3384000"/>
            <a:chExt cx="4687200" cy="560614"/>
          </a:xfrm>
        </p:grpSpPr>
        <p:pic>
          <p:nvPicPr>
            <p:cNvPr id="1030" name="Picture 6">
              <a:extLst>
                <a:ext uri="{FF2B5EF4-FFF2-40B4-BE49-F238E27FC236}">
                  <a16:creationId xmlns:a16="http://schemas.microsoft.com/office/drawing/2014/main" id="{31465454-8831-4E32-9136-01DE3E27E3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000" y="3404614"/>
              <a:ext cx="2382354" cy="540000"/>
            </a:xfrm>
            <a:prstGeom prst="rect">
              <a:avLst/>
            </a:prstGeom>
            <a:noFill/>
            <a:extLst>
              <a:ext uri="{909E8E84-426E-40DD-AFC4-6F175D3DCCD1}">
                <a14:hiddenFill xmlns:a14="http://schemas.microsoft.com/office/drawing/2010/main">
                  <a:solidFill>
                    <a:srgbClr val="FFFFFF"/>
                  </a:solidFill>
                </a14:hiddenFill>
              </a:ext>
            </a:extLst>
          </p:spPr>
        </p:pic>
        <p:sp>
          <p:nvSpPr>
            <p:cNvPr id="32" name="Marcador de contenido 8">
              <a:extLst>
                <a:ext uri="{FF2B5EF4-FFF2-40B4-BE49-F238E27FC236}">
                  <a16:creationId xmlns:a16="http://schemas.microsoft.com/office/drawing/2014/main" id="{B4DFAA25-A380-4F65-A906-FB91339FC8B2}"/>
                </a:ext>
              </a:extLst>
            </p:cNvPr>
            <p:cNvSpPr txBox="1">
              <a:spLocks/>
            </p:cNvSpPr>
            <p:nvPr/>
          </p:nvSpPr>
          <p:spPr>
            <a:xfrm>
              <a:off x="5983200" y="3384000"/>
              <a:ext cx="2304000" cy="540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t>d–ialogo 
</a:t>
              </a:r>
              <a:r>
                <a:rPr lang="en-US" sz="1600" dirty="0"/>
                <a:t>(Wuppertal/Germania)</a:t>
              </a:r>
            </a:p>
          </p:txBody>
        </p:sp>
      </p:grpSp>
      <p:grpSp>
        <p:nvGrpSpPr>
          <p:cNvPr id="4" name="Gruppieren 3">
            <a:extLst>
              <a:ext uri="{FF2B5EF4-FFF2-40B4-BE49-F238E27FC236}">
                <a16:creationId xmlns:a16="http://schemas.microsoft.com/office/drawing/2014/main" id="{69CCF380-E645-4DD2-91A1-6BA285410021}"/>
              </a:ext>
            </a:extLst>
          </p:cNvPr>
          <p:cNvGrpSpPr/>
          <p:nvPr/>
        </p:nvGrpSpPr>
        <p:grpSpPr>
          <a:xfrm>
            <a:off x="1404000" y="3384000"/>
            <a:ext cx="3121200" cy="648000"/>
            <a:chOff x="0" y="3384000"/>
            <a:chExt cx="3121200" cy="648000"/>
          </a:xfrm>
        </p:grpSpPr>
        <p:pic>
          <p:nvPicPr>
            <p:cNvPr id="1032" name="Picture 8">
              <a:extLst>
                <a:ext uri="{FF2B5EF4-FFF2-40B4-BE49-F238E27FC236}">
                  <a16:creationId xmlns:a16="http://schemas.microsoft.com/office/drawing/2014/main" id="{2B3AED93-6B9B-4D63-BC5D-56D8FAFA5E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384000"/>
              <a:ext cx="1393443" cy="648000"/>
            </a:xfrm>
            <a:prstGeom prst="rect">
              <a:avLst/>
            </a:prstGeom>
            <a:noFill/>
            <a:extLst>
              <a:ext uri="{909E8E84-426E-40DD-AFC4-6F175D3DCCD1}">
                <a14:hiddenFill xmlns:a14="http://schemas.microsoft.com/office/drawing/2010/main">
                  <a:solidFill>
                    <a:srgbClr val="FFFFFF"/>
                  </a:solidFill>
                </a14:hiddenFill>
              </a:ext>
            </a:extLst>
          </p:spPr>
        </p:pic>
        <p:sp>
          <p:nvSpPr>
            <p:cNvPr id="33" name="Marcador de contenido 8">
              <a:extLst>
                <a:ext uri="{FF2B5EF4-FFF2-40B4-BE49-F238E27FC236}">
                  <a16:creationId xmlns:a16="http://schemas.microsoft.com/office/drawing/2014/main" id="{97AC3B84-E53C-459F-80E3-C45D41AD1D5B}"/>
                </a:ext>
              </a:extLst>
            </p:cNvPr>
            <p:cNvSpPr txBox="1">
              <a:spLocks/>
            </p:cNvSpPr>
            <p:nvPr/>
          </p:nvSpPr>
          <p:spPr>
            <a:xfrm>
              <a:off x="1393200" y="3384000"/>
              <a:ext cx="1728000" cy="648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sz="2000" b="1" dirty="0"/>
                <a:t>IHF ASBL 
</a:t>
              </a:r>
              <a:r>
                <a:rPr lang="it-IT" sz="1600" dirty="0"/>
                <a:t>(Bruxelles/Belgio)</a:t>
              </a:r>
            </a:p>
          </p:txBody>
        </p:sp>
      </p:grpSp>
      <p:grpSp>
        <p:nvGrpSpPr>
          <p:cNvPr id="27" name="Gruppieren 26">
            <a:extLst>
              <a:ext uri="{FF2B5EF4-FFF2-40B4-BE49-F238E27FC236}">
                <a16:creationId xmlns:a16="http://schemas.microsoft.com/office/drawing/2014/main" id="{CD7AD3FA-A370-484C-A0BA-D17196D7DE26}"/>
              </a:ext>
            </a:extLst>
          </p:cNvPr>
          <p:cNvGrpSpPr/>
          <p:nvPr/>
        </p:nvGrpSpPr>
        <p:grpSpPr>
          <a:xfrm>
            <a:off x="504000" y="4788000"/>
            <a:ext cx="3182400" cy="674940"/>
            <a:chOff x="0" y="4788000"/>
            <a:chExt cx="3182400" cy="674940"/>
          </a:xfrm>
        </p:grpSpPr>
        <p:pic>
          <p:nvPicPr>
            <p:cNvPr id="1034" name="Picture 10">
              <a:extLst>
                <a:ext uri="{FF2B5EF4-FFF2-40B4-BE49-F238E27FC236}">
                  <a16:creationId xmlns:a16="http://schemas.microsoft.com/office/drawing/2014/main" id="{F84D3FF0-C562-41E4-892D-B365240D4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814940"/>
              <a:ext cx="1634088" cy="648000"/>
            </a:xfrm>
            <a:prstGeom prst="rect">
              <a:avLst/>
            </a:prstGeom>
            <a:noFill/>
            <a:extLst>
              <a:ext uri="{909E8E84-426E-40DD-AFC4-6F175D3DCCD1}">
                <a14:hiddenFill xmlns:a14="http://schemas.microsoft.com/office/drawing/2010/main">
                  <a:solidFill>
                    <a:srgbClr val="FFFFFF"/>
                  </a:solidFill>
                </a14:hiddenFill>
              </a:ext>
            </a:extLst>
          </p:spPr>
        </p:pic>
        <p:sp>
          <p:nvSpPr>
            <p:cNvPr id="34" name="Marcador de contenido 8">
              <a:extLst>
                <a:ext uri="{FF2B5EF4-FFF2-40B4-BE49-F238E27FC236}">
                  <a16:creationId xmlns:a16="http://schemas.microsoft.com/office/drawing/2014/main" id="{29C942AD-6988-4838-ADA1-3110B54E158A}"/>
                </a:ext>
              </a:extLst>
            </p:cNvPr>
            <p:cNvSpPr txBox="1">
              <a:spLocks/>
            </p:cNvSpPr>
            <p:nvPr/>
          </p:nvSpPr>
          <p:spPr>
            <a:xfrm>
              <a:off x="1634400" y="4788000"/>
              <a:ext cx="1548000" cy="648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t>IDP SAS 
</a:t>
              </a:r>
              <a:r>
                <a:rPr lang="en-US" sz="1600" dirty="0"/>
                <a:t>(Pescara/Italia)</a:t>
              </a:r>
            </a:p>
          </p:txBody>
        </p:sp>
      </p:grpSp>
      <p:grpSp>
        <p:nvGrpSpPr>
          <p:cNvPr id="29" name="Gruppieren 28">
            <a:extLst>
              <a:ext uri="{FF2B5EF4-FFF2-40B4-BE49-F238E27FC236}">
                <a16:creationId xmlns:a16="http://schemas.microsoft.com/office/drawing/2014/main" id="{D65A2174-EBD8-48C2-A398-B0831785CF17}"/>
              </a:ext>
            </a:extLst>
          </p:cNvPr>
          <p:cNvGrpSpPr/>
          <p:nvPr/>
        </p:nvGrpSpPr>
        <p:grpSpPr>
          <a:xfrm>
            <a:off x="7992000" y="4680000"/>
            <a:ext cx="4158000" cy="984421"/>
            <a:chOff x="7920000" y="4702262"/>
            <a:chExt cx="4158000" cy="984421"/>
          </a:xfrm>
        </p:grpSpPr>
        <p:pic>
          <p:nvPicPr>
            <p:cNvPr id="1036" name="Picture 12">
              <a:extLst>
                <a:ext uri="{FF2B5EF4-FFF2-40B4-BE49-F238E27FC236}">
                  <a16:creationId xmlns:a16="http://schemas.microsoft.com/office/drawing/2014/main" id="{C97975F0-2FA7-4F27-B922-11E6A711A6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0000" y="4750683"/>
              <a:ext cx="1747200" cy="936000"/>
            </a:xfrm>
            <a:prstGeom prst="rect">
              <a:avLst/>
            </a:prstGeom>
            <a:noFill/>
            <a:extLst>
              <a:ext uri="{909E8E84-426E-40DD-AFC4-6F175D3DCCD1}">
                <a14:hiddenFill xmlns:a14="http://schemas.microsoft.com/office/drawing/2010/main">
                  <a:solidFill>
                    <a:srgbClr val="FFFFFF"/>
                  </a:solidFill>
                </a14:hiddenFill>
              </a:ext>
            </a:extLst>
          </p:spPr>
        </p:pic>
        <p:sp>
          <p:nvSpPr>
            <p:cNvPr id="35" name="Marcador de contenido 8">
              <a:extLst>
                <a:ext uri="{FF2B5EF4-FFF2-40B4-BE49-F238E27FC236}">
                  <a16:creationId xmlns:a16="http://schemas.microsoft.com/office/drawing/2014/main" id="{0EBA71C1-3509-44C1-B7D5-022F796CB1DD}"/>
                </a:ext>
              </a:extLst>
            </p:cNvPr>
            <p:cNvSpPr txBox="1">
              <a:spLocks/>
            </p:cNvSpPr>
            <p:nvPr/>
          </p:nvSpPr>
          <p:spPr>
            <a:xfrm>
              <a:off x="9666000" y="4702262"/>
              <a:ext cx="2412000" cy="93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t>CDI 
</a:t>
              </a:r>
              <a:r>
                <a:rPr lang="it-IT" sz="1600" dirty="0"/>
                <a:t>(Tetovo/Repubblica della Macedonia del Nord)</a:t>
              </a:r>
            </a:p>
          </p:txBody>
        </p:sp>
      </p:grpSp>
      <p:grpSp>
        <p:nvGrpSpPr>
          <p:cNvPr id="28" name="Gruppieren 27">
            <a:extLst>
              <a:ext uri="{FF2B5EF4-FFF2-40B4-BE49-F238E27FC236}">
                <a16:creationId xmlns:a16="http://schemas.microsoft.com/office/drawing/2014/main" id="{8FF05CC1-457E-4596-AC23-17505F9683A0}"/>
              </a:ext>
            </a:extLst>
          </p:cNvPr>
          <p:cNvGrpSpPr/>
          <p:nvPr/>
        </p:nvGrpSpPr>
        <p:grpSpPr>
          <a:xfrm>
            <a:off x="3996000" y="4680000"/>
            <a:ext cx="3566127" cy="956614"/>
            <a:chOff x="4321473" y="4763201"/>
            <a:chExt cx="3566127" cy="956614"/>
          </a:xfrm>
        </p:grpSpPr>
        <p:pic>
          <p:nvPicPr>
            <p:cNvPr id="1038" name="Picture 14">
              <a:extLst>
                <a:ext uri="{FF2B5EF4-FFF2-40B4-BE49-F238E27FC236}">
                  <a16:creationId xmlns:a16="http://schemas.microsoft.com/office/drawing/2014/main" id="{0CC0301E-08B4-4530-B966-18E6423E80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1473" y="4783815"/>
              <a:ext cx="1875173" cy="936000"/>
            </a:xfrm>
            <a:prstGeom prst="rect">
              <a:avLst/>
            </a:prstGeom>
            <a:noFill/>
            <a:extLst>
              <a:ext uri="{909E8E84-426E-40DD-AFC4-6F175D3DCCD1}">
                <a14:hiddenFill xmlns:a14="http://schemas.microsoft.com/office/drawing/2010/main">
                  <a:solidFill>
                    <a:srgbClr val="FFFFFF"/>
                  </a:solidFill>
                </a14:hiddenFill>
              </a:ext>
            </a:extLst>
          </p:spPr>
        </p:pic>
        <p:sp>
          <p:nvSpPr>
            <p:cNvPr id="36" name="Marcador de contenido 8">
              <a:extLst>
                <a:ext uri="{FF2B5EF4-FFF2-40B4-BE49-F238E27FC236}">
                  <a16:creationId xmlns:a16="http://schemas.microsoft.com/office/drawing/2014/main" id="{1E50CD80-65D4-4BE9-9A85-3882AE8D4A28}"/>
                </a:ext>
              </a:extLst>
            </p:cNvPr>
            <p:cNvSpPr txBox="1">
              <a:spLocks/>
            </p:cNvSpPr>
            <p:nvPr/>
          </p:nvSpPr>
          <p:spPr>
            <a:xfrm>
              <a:off x="6195600" y="4763201"/>
              <a:ext cx="1692000" cy="93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t>Case 
</a:t>
              </a:r>
              <a:r>
                <a:rPr lang="it-IT" sz="1600" dirty="0"/>
                <a:t>(Varsavia/Polonia</a:t>
              </a:r>
              <a:r>
                <a:rPr lang="en-US" sz="1600" dirty="0"/>
                <a:t>)</a:t>
              </a:r>
            </a:p>
          </p:txBody>
        </p:sp>
      </p:grpSp>
      <p:sp>
        <p:nvSpPr>
          <p:cNvPr id="37" name="Título 1">
            <a:extLst>
              <a:ext uri="{FF2B5EF4-FFF2-40B4-BE49-F238E27FC236}">
                <a16:creationId xmlns:a16="http://schemas.microsoft.com/office/drawing/2014/main" id="{156459B9-9C25-4138-9EDA-A4196D9FE532}"/>
              </a:ext>
            </a:extLst>
          </p:cNvPr>
          <p:cNvSpPr>
            <a:spLocks noGrp="1"/>
          </p:cNvSpPr>
          <p:nvPr>
            <p:ph type="title"/>
          </p:nvPr>
        </p:nvSpPr>
        <p:spPr>
          <a:xfrm>
            <a:off x="2728928" y="311859"/>
            <a:ext cx="7920000" cy="1135111"/>
          </a:xfrm>
        </p:spPr>
        <p:txBody>
          <a:bodyPr>
            <a:normAutofit fontScale="90000"/>
          </a:bodyPr>
          <a:lstStyle/>
          <a:p>
            <a:pPr algn="ctr"/>
            <a:r>
              <a:rPr lang="it-IT" dirty="0">
                <a:solidFill>
                  <a:srgbClr val="00AFE0"/>
                </a:solidFill>
                <a:latin typeface="Arial Black" panose="020B0A04020102020204" pitchFamily="34" charset="0"/>
              </a:rPr>
              <a:t>Il progetto "AKKU Europe"</a:t>
            </a:r>
          </a:p>
        </p:txBody>
      </p:sp>
    </p:spTree>
    <p:extLst>
      <p:ext uri="{BB962C8B-B14F-4D97-AF65-F5344CB8AC3E}">
        <p14:creationId xmlns:p14="http://schemas.microsoft.com/office/powerpoint/2010/main" val="65098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7316770" cy="576706"/>
          </a:xfrm>
        </p:spPr>
        <p:txBody>
          <a:bodyPr>
            <a:noAutofit/>
          </a:bodyPr>
          <a:lstStyle/>
          <a:p>
            <a:pPr marL="0" indent="0">
              <a:buNone/>
            </a:pPr>
            <a:r>
              <a:rPr lang="en-GB" dirty="0"/>
              <a:t>“AKKU Europe – House of Workability” </a:t>
            </a:r>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8AB2CA90-F253-4016-92E9-416EFAC86B9C}"/>
              </a:ext>
            </a:extLst>
          </p:cNvPr>
          <p:cNvSpPr>
            <a:spLocks noGrp="1"/>
          </p:cNvSpPr>
          <p:nvPr>
            <p:ph type="title"/>
          </p:nvPr>
        </p:nvSpPr>
        <p:spPr>
          <a:xfrm>
            <a:off x="2728928" y="311859"/>
            <a:ext cx="7920000" cy="1135111"/>
          </a:xfrm>
        </p:spPr>
        <p:txBody>
          <a:bodyPr>
            <a:normAutofit fontScale="90000"/>
          </a:bodyPr>
          <a:lstStyle/>
          <a:p>
            <a:pPr algn="ctr"/>
            <a:r>
              <a:rPr lang="it-IT" dirty="0">
                <a:solidFill>
                  <a:srgbClr val="00AFE0"/>
                </a:solidFill>
                <a:latin typeface="Arial Black" panose="020B0A04020102020204" pitchFamily="34" charset="0"/>
              </a:rPr>
              <a:t>Il progetto "AKKU Europe"</a:t>
            </a:r>
          </a:p>
        </p:txBody>
      </p:sp>
      <p:sp>
        <p:nvSpPr>
          <p:cNvPr id="20" name="CuadroTexto 11">
            <a:extLst>
              <a:ext uri="{FF2B5EF4-FFF2-40B4-BE49-F238E27FC236}">
                <a16:creationId xmlns:a16="http://schemas.microsoft.com/office/drawing/2014/main" id="{1B3A613D-0CC7-40FC-8063-B1E87B6D14C2}"/>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21" name="Grafik 20">
            <a:extLst>
              <a:ext uri="{FF2B5EF4-FFF2-40B4-BE49-F238E27FC236}">
                <a16:creationId xmlns:a16="http://schemas.microsoft.com/office/drawing/2014/main" id="{03783279-2711-422B-8AF2-5A59293B2CEC}"/>
              </a:ext>
            </a:extLst>
          </p:cNvPr>
          <p:cNvPicPr>
            <a:picLocks/>
          </p:cNvPicPr>
          <p:nvPr/>
        </p:nvPicPr>
        <p:blipFill>
          <a:blip r:embed="rId5"/>
          <a:stretch>
            <a:fillRect/>
          </a:stretch>
        </p:blipFill>
        <p:spPr>
          <a:xfrm>
            <a:off x="2304000" y="1692000"/>
            <a:ext cx="7560000" cy="4572000"/>
          </a:xfrm>
          <a:prstGeom prst="rect">
            <a:avLst/>
          </a:prstGeom>
        </p:spPr>
      </p:pic>
      <p:sp>
        <p:nvSpPr>
          <p:cNvPr id="22" name="Textfeld 21">
            <a:extLst>
              <a:ext uri="{FF2B5EF4-FFF2-40B4-BE49-F238E27FC236}">
                <a16:creationId xmlns:a16="http://schemas.microsoft.com/office/drawing/2014/main" id="{43CD34EF-2A30-4616-942B-021B929EE1C9}"/>
              </a:ext>
            </a:extLst>
          </p:cNvPr>
          <p:cNvSpPr txBox="1"/>
          <p:nvPr/>
        </p:nvSpPr>
        <p:spPr>
          <a:xfrm>
            <a:off x="2304000" y="1836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2000" b="1" dirty="0">
                <a:solidFill>
                  <a:schemeClr val="bg1"/>
                </a:solidFill>
              </a:rPr>
              <a:t>Il modello di workability</a:t>
            </a:r>
          </a:p>
        </p:txBody>
      </p:sp>
      <p:graphicFrame>
        <p:nvGraphicFramePr>
          <p:cNvPr id="23" name="Tabelle 2">
            <a:extLst>
              <a:ext uri="{FF2B5EF4-FFF2-40B4-BE49-F238E27FC236}">
                <a16:creationId xmlns:a16="http://schemas.microsoft.com/office/drawing/2014/main" id="{4BE86453-57E7-4C53-9510-13F93515A97E}"/>
              </a:ext>
            </a:extLst>
          </p:cNvPr>
          <p:cNvGraphicFramePr>
            <a:graphicFrameLocks noGrp="1"/>
          </p:cNvGraphicFramePr>
          <p:nvPr>
            <p:extLst>
              <p:ext uri="{D42A27DB-BD31-4B8C-83A1-F6EECF244321}">
                <p14:modId xmlns:p14="http://schemas.microsoft.com/office/powerpoint/2010/main" val="3688707150"/>
              </p:ext>
            </p:extLst>
          </p:nvPr>
        </p:nvGraphicFramePr>
        <p:xfrm>
          <a:off x="2328000" y="2411809"/>
          <a:ext cx="7560000" cy="388728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2901875953"/>
                    </a:ext>
                  </a:extLst>
                </a:gridCol>
                <a:gridCol w="2520000">
                  <a:extLst>
                    <a:ext uri="{9D8B030D-6E8A-4147-A177-3AD203B41FA5}">
                      <a16:colId xmlns:a16="http://schemas.microsoft.com/office/drawing/2014/main" val="4144333490"/>
                    </a:ext>
                  </a:extLst>
                </a:gridCol>
                <a:gridCol w="2520000">
                  <a:extLst>
                    <a:ext uri="{9D8B030D-6E8A-4147-A177-3AD203B41FA5}">
                      <a16:colId xmlns:a16="http://schemas.microsoft.com/office/drawing/2014/main" val="4031558014"/>
                    </a:ext>
                  </a:extLst>
                </a:gridCol>
              </a:tblGrid>
              <a:tr h="370840">
                <a:tc>
                  <a:txBody>
                    <a:bodyPr/>
                    <a:lstStyle/>
                    <a:p>
                      <a:pPr algn="ctr"/>
                      <a:r>
                        <a:rPr lang="it-IT" noProof="0" dirty="0">
                          <a:solidFill>
                            <a:schemeClr val="bg1"/>
                          </a:solidFill>
                        </a:rPr>
                        <a:t>Strumenti di sensibilizzazione</a:t>
                      </a: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noProof="0" dirty="0">
                          <a:solidFill>
                            <a:schemeClr val="bg1"/>
                          </a:solidFill>
                        </a:rPr>
                        <a:t>Strumenti di analisi</a:t>
                      </a: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noProof="0" dirty="0">
                          <a:solidFill>
                            <a:schemeClr val="bg1"/>
                          </a:solidFill>
                        </a:rPr>
                        <a:t>Strumenti di</a:t>
                      </a:r>
                    </a:p>
                    <a:p>
                      <a:pPr algn="ctr"/>
                      <a:r>
                        <a:rPr lang="it-IT" noProof="0" dirty="0">
                          <a:solidFill>
                            <a:schemeClr val="bg1"/>
                          </a:solidFill>
                        </a:rPr>
                        <a:t>realizzazione</a:t>
                      </a: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424619"/>
                  </a:ext>
                </a:extLst>
              </a:tr>
              <a:tr h="799200">
                <a:tc>
                  <a:txBody>
                    <a:bodyPr/>
                    <a:lstStyle/>
                    <a:p>
                      <a:pPr algn="ctr"/>
                      <a:endParaRPr lang="en-US" noProof="0"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2294849599"/>
                  </a:ext>
                </a:extLst>
              </a:tr>
              <a:tr h="792000">
                <a:tc>
                  <a:txBody>
                    <a:bodyPr/>
                    <a:lstStyle/>
                    <a:p>
                      <a:pPr algn="ctr"/>
                      <a:endParaRPr lang="en-US" noProof="0"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1521795216"/>
                  </a:ext>
                </a:extLst>
              </a:tr>
              <a:tr h="828000">
                <a:tc>
                  <a:txBody>
                    <a:bodyPr/>
                    <a:lstStyle/>
                    <a:p>
                      <a:pPr algn="ctr"/>
                      <a:endParaRPr lang="en-US" noProof="0"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2467690887"/>
                  </a:ext>
                </a:extLst>
              </a:tr>
              <a:tr h="828000">
                <a:tc>
                  <a:txBody>
                    <a:bodyPr/>
                    <a:lstStyle/>
                    <a:p>
                      <a:pPr algn="ctr"/>
                      <a:endParaRPr lang="en-US" noProof="0"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3504498368"/>
                  </a:ext>
                </a:extLst>
              </a:tr>
            </a:tbl>
          </a:graphicData>
        </a:graphic>
      </p:graphicFrame>
      <p:sp>
        <p:nvSpPr>
          <p:cNvPr id="24" name="Textfeld 23">
            <a:extLst>
              <a:ext uri="{FF2B5EF4-FFF2-40B4-BE49-F238E27FC236}">
                <a16:creationId xmlns:a16="http://schemas.microsoft.com/office/drawing/2014/main" id="{D81736D9-2026-48A2-A206-461BEC62EB39}"/>
              </a:ext>
            </a:extLst>
          </p:cNvPr>
          <p:cNvSpPr txBox="1"/>
          <p:nvPr/>
        </p:nvSpPr>
        <p:spPr>
          <a:xfrm>
            <a:off x="2304000" y="3852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2000" dirty="0">
                <a:solidFill>
                  <a:schemeClr val="tx1"/>
                </a:solidFill>
              </a:rPr>
              <a:t>Valori, attitudini, motivazioni</a:t>
            </a:r>
          </a:p>
        </p:txBody>
      </p:sp>
      <p:sp>
        <p:nvSpPr>
          <p:cNvPr id="25" name="Textfeld 24">
            <a:extLst>
              <a:ext uri="{FF2B5EF4-FFF2-40B4-BE49-F238E27FC236}">
                <a16:creationId xmlns:a16="http://schemas.microsoft.com/office/drawing/2014/main" id="{2159A89B-F59B-48E0-8D3D-8576CF142487}"/>
              </a:ext>
            </a:extLst>
          </p:cNvPr>
          <p:cNvSpPr txBox="1"/>
          <p:nvPr/>
        </p:nvSpPr>
        <p:spPr>
          <a:xfrm>
            <a:off x="2304000" y="4644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2000" dirty="0">
                <a:solidFill>
                  <a:schemeClr val="tx1"/>
                </a:solidFill>
              </a:rPr>
              <a:t>Conoscenza, capacità tecnica (competenze)</a:t>
            </a:r>
          </a:p>
        </p:txBody>
      </p:sp>
      <p:sp>
        <p:nvSpPr>
          <p:cNvPr id="26" name="Textfeld 25">
            <a:extLst>
              <a:ext uri="{FF2B5EF4-FFF2-40B4-BE49-F238E27FC236}">
                <a16:creationId xmlns:a16="http://schemas.microsoft.com/office/drawing/2014/main" id="{488E8223-4AE5-4886-A926-91BD9C80FACE}"/>
              </a:ext>
            </a:extLst>
          </p:cNvPr>
          <p:cNvSpPr txBox="1"/>
          <p:nvPr/>
        </p:nvSpPr>
        <p:spPr>
          <a:xfrm>
            <a:off x="2304000" y="5472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2000" dirty="0">
                <a:solidFill>
                  <a:schemeClr val="tx1"/>
                </a:solidFill>
              </a:rPr>
              <a:t>Salute e prestazioni</a:t>
            </a:r>
          </a:p>
        </p:txBody>
      </p:sp>
      <p:sp>
        <p:nvSpPr>
          <p:cNvPr id="28" name="Textfeld 27">
            <a:extLst>
              <a:ext uri="{FF2B5EF4-FFF2-40B4-BE49-F238E27FC236}">
                <a16:creationId xmlns:a16="http://schemas.microsoft.com/office/drawing/2014/main" id="{3247A86C-5D86-4A7C-8B87-92C7A19A4FE3}"/>
              </a:ext>
            </a:extLst>
          </p:cNvPr>
          <p:cNvSpPr txBox="1"/>
          <p:nvPr/>
        </p:nvSpPr>
        <p:spPr>
          <a:xfrm>
            <a:off x="2304000" y="3060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it-IT" sz="2000" dirty="0">
                <a:solidFill>
                  <a:schemeClr val="tx1"/>
                </a:solidFill>
              </a:rPr>
              <a:t>Ambiente di lavoro, organizzazione del lavoro, leadership</a:t>
            </a:r>
          </a:p>
        </p:txBody>
      </p:sp>
    </p:spTree>
    <p:extLst>
      <p:ext uri="{BB962C8B-B14F-4D97-AF65-F5344CB8AC3E}">
        <p14:creationId xmlns:p14="http://schemas.microsoft.com/office/powerpoint/2010/main" val="343385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Mindfulness – uno strumento per aumentare la concentrazione</a:t>
            </a:r>
          </a:p>
        </p:txBody>
      </p:sp>
      <p:graphicFrame>
        <p:nvGraphicFramePr>
          <p:cNvPr id="23" name="Tabelle 22">
            <a:extLst>
              <a:ext uri="{FF2B5EF4-FFF2-40B4-BE49-F238E27FC236}">
                <a16:creationId xmlns:a16="http://schemas.microsoft.com/office/drawing/2014/main" id="{8DE1050F-9DA9-4669-8A9B-A2949728B959}"/>
              </a:ext>
            </a:extLst>
          </p:cNvPr>
          <p:cNvGraphicFramePr>
            <a:graphicFrameLocks noGrp="1"/>
          </p:cNvGraphicFramePr>
          <p:nvPr>
            <p:extLst>
              <p:ext uri="{D42A27DB-BD31-4B8C-83A1-F6EECF244321}">
                <p14:modId xmlns:p14="http://schemas.microsoft.com/office/powerpoint/2010/main" val="2333531328"/>
              </p:ext>
            </p:extLst>
          </p:nvPr>
        </p:nvGraphicFramePr>
        <p:xfrm>
          <a:off x="360000" y="2700000"/>
          <a:ext cx="11520000" cy="3373810"/>
        </p:xfrm>
        <a:graphic>
          <a:graphicData uri="http://schemas.openxmlformats.org/drawingml/2006/table">
            <a:tbl>
              <a:tblPr firstRow="1" firstCol="1" bandRow="1"/>
              <a:tblGrid>
                <a:gridCol w="2078400">
                  <a:extLst>
                    <a:ext uri="{9D8B030D-6E8A-4147-A177-3AD203B41FA5}">
                      <a16:colId xmlns:a16="http://schemas.microsoft.com/office/drawing/2014/main" val="1004257588"/>
                    </a:ext>
                  </a:extLst>
                </a:gridCol>
                <a:gridCol w="1629600">
                  <a:extLst>
                    <a:ext uri="{9D8B030D-6E8A-4147-A177-3AD203B41FA5}">
                      <a16:colId xmlns:a16="http://schemas.microsoft.com/office/drawing/2014/main" val="2733702255"/>
                    </a:ext>
                  </a:extLst>
                </a:gridCol>
                <a:gridCol w="824842">
                  <a:extLst>
                    <a:ext uri="{9D8B030D-6E8A-4147-A177-3AD203B41FA5}">
                      <a16:colId xmlns:a16="http://schemas.microsoft.com/office/drawing/2014/main" val="3449306977"/>
                    </a:ext>
                  </a:extLst>
                </a:gridCol>
                <a:gridCol w="6987158">
                  <a:extLst>
                    <a:ext uri="{9D8B030D-6E8A-4147-A177-3AD203B41FA5}">
                      <a16:colId xmlns:a16="http://schemas.microsoft.com/office/drawing/2014/main" val="467884481"/>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a:t>
                      </a: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strumento</a:t>
                      </a: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Guide</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dirty="0">
                          <a:effectLst/>
                          <a:latin typeface="+mn-lt"/>
                          <a:ea typeface="Calibri" panose="020F0502020204030204" pitchFamily="34" charset="0"/>
                          <a:cs typeface="Times New Roman" panose="02020603050405020304" pitchFamily="18" charset="0"/>
                        </a:rPr>
                        <a:t>Dipendenti</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2920721"/>
                  </a:ext>
                </a:extLst>
              </a:tr>
              <a:tr h="0">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algn="just">
                        <a:lnSpc>
                          <a:spcPct val="107000"/>
                        </a:lnSpc>
                        <a:spcAft>
                          <a:spcPts val="800"/>
                        </a:spcAft>
                      </a:pPr>
                      <a:r>
                        <a:rPr lang="it-IT" sz="2000" u="none" noProof="0" dirty="0">
                          <a:effectLst/>
                          <a:latin typeface="+mn-lt"/>
                          <a:cs typeface="Times New Roman" panose="02020603050405020304" pitchFamily="18" charset="0"/>
                        </a:rPr>
                        <a:t>La mindfulness è una tecnica di meditazione che aiuta a raggiungere l'equilibrio in ambito lavorativo. Il lavoratore di oggi, sotto l'influenza di stimoli, è spesso responsabile di compiti molto diversi tra loro e di troppi compiti da portare a termine. Quindi, il lavoratore non è in grado di mantenere l'attenzione o di concentrarsi su un compito per un periodo più lungo. La tecnica Mindfulness allena la capacità di prestare attenzione in maniera consapevole e completa al momento presente. Gli effetti includono il miglioramento della concentrazione, della produttività, del pensiero creativo e della comunicazione efficace.</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Mindfulness is a technique of meditation that helps to achieve work balance. Today's worker, under the influence of many stimuli, is often responsible for very different tasks and too many tasks to complete. Thus, the worker is not able to maintain attention or focus on a task for a longer period of time. Mindfulness technique trains the ability to pay conscious and full attention to the present moment. Effects include improving concentration, productivity, creative thinking and effective communication.</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401393"/>
                  </a:ext>
                </a:extLst>
              </a:tr>
            </a:tbl>
          </a:graphicData>
        </a:graphic>
      </p:graphicFrame>
      <p:grpSp>
        <p:nvGrpSpPr>
          <p:cNvPr id="18" name="Gruppieren 17">
            <a:extLst>
              <a:ext uri="{FF2B5EF4-FFF2-40B4-BE49-F238E27FC236}">
                <a16:creationId xmlns:a16="http://schemas.microsoft.com/office/drawing/2014/main" id="{D9198E9E-659D-4B9F-BB97-46F92EAA62B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F28FCD82-A206-4701-AF84-9CE5F1D73A1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C77FB159-2B63-4EDC-9A4C-A8EB7BF4978A}"/>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5BD90747-C8D5-49D1-9AAC-F01BACA2729B}"/>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22" name="Rechteck 21">
              <a:extLst>
                <a:ext uri="{FF2B5EF4-FFF2-40B4-BE49-F238E27FC236}">
                  <a16:creationId xmlns:a16="http://schemas.microsoft.com/office/drawing/2014/main" id="{5798F040-9E94-4FE7-A482-C724428F762E}"/>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A25A076B-4ACD-4146-BCDE-2538D7677F5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6F5EA69D-FB37-4A45-86AD-143EF671CFAF}"/>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43423FB6-DE13-4211-810D-081C8186E61F}"/>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F6DB2727-BD95-4A3E-A7F5-2E662A5C1A52}"/>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F6BF4E1-4DE7-4756-A174-557176277FB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8C40691-4FDA-4CB6-A1F2-16C5EA6A13A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FCC82844-B1F8-4029-BDCA-EF1B169B9D03}"/>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82A72AB-DB48-4432-8269-AA64F3DB3867}"/>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94F55425-7289-4170-B575-7CD55BBF4291}"/>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5AB6C081-DB28-42CA-95D7-652C2BC2E9FB}"/>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C3C1906F-8FD0-4D49-9619-84A70D097CB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27513A5-ABF9-4550-8E82-18FD67247805}"/>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D698F55B-B4D1-44E1-808D-BD847E8B702F}"/>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17CE710F-885B-4A29-83B4-0CB3D530B484}"/>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8AEFCDA-3E50-4DD0-80F1-3CFB518A9CF3}"/>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57457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Ambiente di lavoro sano – aree chiave di influenza</a:t>
            </a:r>
          </a:p>
        </p:txBody>
      </p:sp>
      <p:graphicFrame>
        <p:nvGraphicFramePr>
          <p:cNvPr id="24" name="Tabelle 23">
            <a:extLst>
              <a:ext uri="{FF2B5EF4-FFF2-40B4-BE49-F238E27FC236}">
                <a16:creationId xmlns:a16="http://schemas.microsoft.com/office/drawing/2014/main" id="{45A7BABE-D257-47A3-B253-6A9B40F36786}"/>
              </a:ext>
            </a:extLst>
          </p:cNvPr>
          <p:cNvGraphicFramePr>
            <a:graphicFrameLocks noGrp="1"/>
          </p:cNvGraphicFramePr>
          <p:nvPr>
            <p:extLst>
              <p:ext uri="{D42A27DB-BD31-4B8C-83A1-F6EECF244321}">
                <p14:modId xmlns:p14="http://schemas.microsoft.com/office/powerpoint/2010/main" val="2993893414"/>
              </p:ext>
            </p:extLst>
          </p:nvPr>
        </p:nvGraphicFramePr>
        <p:xfrm>
          <a:off x="360000" y="2700000"/>
          <a:ext cx="11520000" cy="314927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a:t>
                      </a: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strumento</a:t>
                      </a: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endParaRPr lang="de-DE"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 Guide</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dirty="0">
                          <a:effectLst/>
                          <a:latin typeface="+mn-lt"/>
                          <a:ea typeface="Calibri" panose="020F0502020204030204" pitchFamily="34" charset="0"/>
                          <a:cs typeface="Times New Roman" panose="02020603050405020304" pitchFamily="18" charset="0"/>
                        </a:rPr>
                        <a:t>Dipendente o Datore di lavoro</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indent="0" algn="just" defTabSz="914400" rtl="0" eaLnBrk="1" fontAlgn="auto" latinLnBrk="0" hangingPunct="1">
                        <a:lnSpc>
                          <a:spcPct val="107000"/>
                        </a:lnSpc>
                        <a:spcBef>
                          <a:spcPts val="0"/>
                        </a:spcBef>
                        <a:spcAft>
                          <a:spcPts val="800"/>
                        </a:spcAft>
                        <a:buClrTx/>
                        <a:buSzTx/>
                        <a:buFontTx/>
                        <a:buNone/>
                        <a:tabLst/>
                        <a:defRPr/>
                      </a:pPr>
                      <a:r>
                        <a:rPr lang="it-IT" sz="2000" kern="1200" dirty="0">
                          <a:solidFill>
                            <a:schemeClr val="tx1"/>
                          </a:solidFill>
                          <a:effectLst/>
                          <a:latin typeface="+mn-lt"/>
                          <a:ea typeface="+mn-ea"/>
                          <a:cs typeface="+mn-cs"/>
                        </a:rPr>
                        <a:t>Lo strumento mira a mostrare le diverse aree chiave di influenza che possono essere mobilitate o influenzate nelle iniziative per un ambiente di lavoro sano. I datori di lavoro o i dipendenti possono scegliere tra le aree chiave proposte quelle a cui ritengono di dover prestare maggiore attenzione per influenzare la creazione o il miglioramento di un ambiente di lavoro salutare, e come sviluppare efficacemente le aree chiave.</a:t>
                      </a:r>
                    </a:p>
                    <a:p>
                      <a:pPr>
                        <a:lnSpc>
                          <a:spcPct val="107000"/>
                        </a:lnSpc>
                        <a:spcAft>
                          <a:spcPts val="800"/>
                        </a:spcAft>
                      </a:pPr>
                      <a:endPar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p>
                      <a:pPr>
                        <a:lnSpc>
                          <a:spcPct val="107000"/>
                        </a:lnSpc>
                        <a:spcAft>
                          <a:spcPts val="800"/>
                        </a:spcAft>
                      </a:pPr>
                      <a:endParaRPr lang="en-US"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grpSp>
        <p:nvGrpSpPr>
          <p:cNvPr id="18" name="Gruppieren 17">
            <a:extLst>
              <a:ext uri="{FF2B5EF4-FFF2-40B4-BE49-F238E27FC236}">
                <a16:creationId xmlns:a16="http://schemas.microsoft.com/office/drawing/2014/main" id="{C05380FE-8819-4812-8E19-9B68C0F8565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EFFAE934-7198-4333-9562-A4062B8D4350}"/>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57933AD4-0200-495A-843A-2ABBF7AA7E94}"/>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903875C1-0DCF-4718-AE02-1F5B4062ED2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22" name="Rechteck 21">
              <a:extLst>
                <a:ext uri="{FF2B5EF4-FFF2-40B4-BE49-F238E27FC236}">
                  <a16:creationId xmlns:a16="http://schemas.microsoft.com/office/drawing/2014/main" id="{B958629C-5153-43BB-BADD-D84025608687}"/>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082598B3-A63F-4D0D-B13E-6422771B606F}"/>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6B686858-056A-4B46-A4DB-FC896979839D}"/>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1625067C-13F5-40D2-8883-52DE87B51635}"/>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75506C4-6A86-40B0-B7B0-230E66670205}"/>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FEA672C-5EF8-4BE7-BFA9-F232D0E57485}"/>
                </a:ext>
              </a:extLst>
            </p:cNvPr>
            <p:cNvSpPr/>
            <p:nvPr/>
          </p:nvSpPr>
          <p:spPr>
            <a:xfrm>
              <a:off x="8891633" y="972000"/>
              <a:ext cx="900000" cy="252000"/>
            </a:xfrm>
            <a:prstGeom prst="roundRect">
              <a:avLst>
                <a:gd name="adj" fmla="val 50000"/>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1C6F2B4-A293-4D00-A6A8-CACC19CCD3DF}"/>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5EEB1E9-22F4-4457-A7B3-D267C8273076}"/>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6ED0EDE6-9835-4646-B6B6-0EEF4359C91F}"/>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0FEB3B9-2F92-4509-9518-18DCBB623E7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091971C1-2E3E-4C06-877B-E5AB8F19FEA0}"/>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1F4385B4-57E5-4B3E-BD01-E9FC833F186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0CC48792-9083-4C48-A75A-CF57021924E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494F57A1-792B-4BE8-84BD-D33A91797B31}"/>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36C1C5B8-C282-4961-9BFA-4E8B7B94D803}"/>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D32A5FB-CD69-4E37-AB79-378C31077266}"/>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5" name="Título 1">
            <a:extLst>
              <a:ext uri="{FF2B5EF4-FFF2-40B4-BE49-F238E27FC236}">
                <a16:creationId xmlns:a16="http://schemas.microsoft.com/office/drawing/2014/main" id="{12C80BA1-E5D2-5CE7-BF22-CBE085C200BA}"/>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spTree>
    <p:extLst>
      <p:ext uri="{BB962C8B-B14F-4D97-AF65-F5344CB8AC3E}">
        <p14:creationId xmlns:p14="http://schemas.microsoft.com/office/powerpoint/2010/main" val="120315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a:extLst>
              <a:ext uri="{FF2B5EF4-FFF2-40B4-BE49-F238E27FC236}">
                <a16:creationId xmlns:a16="http://schemas.microsoft.com/office/drawing/2014/main" id="{ADA5C4D0-2A66-4109-A491-06CA2CC95E5A}"/>
              </a:ext>
            </a:extLst>
          </p:cNvPr>
          <p:cNvGrpSpPr/>
          <p:nvPr/>
        </p:nvGrpSpPr>
        <p:grpSpPr>
          <a:xfrm rot="212808">
            <a:off x="258236" y="1036408"/>
            <a:ext cx="643944" cy="698404"/>
            <a:chOff x="4737812" y="2390015"/>
            <a:chExt cx="3159394" cy="3764690"/>
          </a:xfrm>
        </p:grpSpPr>
        <p:grpSp>
          <p:nvGrpSpPr>
            <p:cNvPr id="4" name="Group 3">
              <a:extLst>
                <a:ext uri="{FF2B5EF4-FFF2-40B4-BE49-F238E27FC236}">
                  <a16:creationId xmlns:a16="http://schemas.microsoft.com/office/drawing/2014/main" id="{74E9FEC3-6A2D-4AFD-9A3E-28BE920B5291}"/>
                </a:ext>
              </a:extLst>
            </p:cNvPr>
            <p:cNvGrpSpPr/>
            <p:nvPr/>
          </p:nvGrpSpPr>
          <p:grpSpPr>
            <a:xfrm rot="19800000">
              <a:off x="5964234" y="4473736"/>
              <a:ext cx="1932972" cy="1680969"/>
              <a:chOff x="2084105" y="5383623"/>
              <a:chExt cx="815482" cy="891098"/>
            </a:xfrm>
          </p:grpSpPr>
          <p:sp>
            <p:nvSpPr>
              <p:cNvPr id="9" name="Rectangle 8">
                <a:extLst>
                  <a:ext uri="{FF2B5EF4-FFF2-40B4-BE49-F238E27FC236}">
                    <a16:creationId xmlns:a16="http://schemas.microsoft.com/office/drawing/2014/main" id="{9D72099A-796A-4DB6-A2D1-0D17AA5FF1C8}"/>
                  </a:ext>
                </a:extLst>
              </p:cNvPr>
              <p:cNvSpPr/>
              <p:nvPr/>
            </p:nvSpPr>
            <p:spPr>
              <a:xfrm>
                <a:off x="2084105" y="5383623"/>
                <a:ext cx="815482" cy="891098"/>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ectangle 8">
                <a:extLst>
                  <a:ext uri="{FF2B5EF4-FFF2-40B4-BE49-F238E27FC236}">
                    <a16:creationId xmlns:a16="http://schemas.microsoft.com/office/drawing/2014/main" id="{993C6F2A-45A7-4D12-A534-B35F982B0301}"/>
                  </a:ext>
                </a:extLst>
              </p:cNvPr>
              <p:cNvSpPr/>
              <p:nvPr/>
            </p:nvSpPr>
            <p:spPr>
              <a:xfrm>
                <a:off x="2084106" y="5383623"/>
                <a:ext cx="614896" cy="884728"/>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8">
                <a:extLst>
                  <a:ext uri="{FF2B5EF4-FFF2-40B4-BE49-F238E27FC236}">
                    <a16:creationId xmlns:a16="http://schemas.microsoft.com/office/drawing/2014/main" id="{A564E653-42E4-4C2A-816F-A1FEA71E794F}"/>
                  </a:ext>
                </a:extLst>
              </p:cNvPr>
              <p:cNvSpPr/>
              <p:nvPr/>
            </p:nvSpPr>
            <p:spPr>
              <a:xfrm>
                <a:off x="2084106" y="5383623"/>
                <a:ext cx="408037" cy="88599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8">
                <a:extLst>
                  <a:ext uri="{FF2B5EF4-FFF2-40B4-BE49-F238E27FC236}">
                    <a16:creationId xmlns:a16="http://schemas.microsoft.com/office/drawing/2014/main" id="{F1458674-168A-46D7-96E7-275FD01E70A4}"/>
                  </a:ext>
                </a:extLst>
              </p:cNvPr>
              <p:cNvSpPr/>
              <p:nvPr/>
            </p:nvSpPr>
            <p:spPr>
              <a:xfrm>
                <a:off x="2084105" y="5383623"/>
                <a:ext cx="405505" cy="886992"/>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8">
                <a:extLst>
                  <a:ext uri="{FF2B5EF4-FFF2-40B4-BE49-F238E27FC236}">
                    <a16:creationId xmlns:a16="http://schemas.microsoft.com/office/drawing/2014/main" id="{5BE9E225-E3AB-4AFA-926E-98C4CC9DAD82}"/>
                  </a:ext>
                </a:extLst>
              </p:cNvPr>
              <p:cNvSpPr/>
              <p:nvPr/>
            </p:nvSpPr>
            <p:spPr>
              <a:xfrm>
                <a:off x="2397817" y="6070896"/>
                <a:ext cx="184225" cy="20249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 name="Rounded Rectangle 1">
              <a:extLst>
                <a:ext uri="{FF2B5EF4-FFF2-40B4-BE49-F238E27FC236}">
                  <a16:creationId xmlns:a16="http://schemas.microsoft.com/office/drawing/2014/main" id="{9A8A57AF-EB22-48E1-BBD2-E91023FB96AB}"/>
                </a:ext>
              </a:extLst>
            </p:cNvPr>
            <p:cNvSpPr/>
            <p:nvPr/>
          </p:nvSpPr>
          <p:spPr>
            <a:xfrm rot="14400000">
              <a:off x="5606012" y="4024339"/>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 name="Rounded Rectangle 1">
              <a:extLst>
                <a:ext uri="{FF2B5EF4-FFF2-40B4-BE49-F238E27FC236}">
                  <a16:creationId xmlns:a16="http://schemas.microsoft.com/office/drawing/2014/main" id="{D836F338-AE06-40F8-9D00-05010C6DC326}"/>
                </a:ext>
              </a:extLst>
            </p:cNvPr>
            <p:cNvSpPr/>
            <p:nvPr/>
          </p:nvSpPr>
          <p:spPr>
            <a:xfrm rot="4400993">
              <a:off x="5833816" y="2266987"/>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1">
              <a:extLst>
                <a:ext uri="{FF2B5EF4-FFF2-40B4-BE49-F238E27FC236}">
                  <a16:creationId xmlns:a16="http://schemas.microsoft.com/office/drawing/2014/main" id="{8E1BED9D-5776-48DF-9395-B6FA63A00B1D}"/>
                </a:ext>
              </a:extLst>
            </p:cNvPr>
            <p:cNvSpPr/>
            <p:nvPr/>
          </p:nvSpPr>
          <p:spPr>
            <a:xfrm rot="9000000">
              <a:off x="6316872" y="3487189"/>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Rounded Rectangle 1">
              <a:extLst>
                <a:ext uri="{FF2B5EF4-FFF2-40B4-BE49-F238E27FC236}">
                  <a16:creationId xmlns:a16="http://schemas.microsoft.com/office/drawing/2014/main" id="{7D330C09-CAE4-4454-BBED-FB9A8A840036}"/>
                </a:ext>
              </a:extLst>
            </p:cNvPr>
            <p:cNvSpPr/>
            <p:nvPr/>
          </p:nvSpPr>
          <p:spPr>
            <a:xfrm rot="18596325">
              <a:off x="4851990" y="308083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pic>
        <p:nvPicPr>
          <p:cNvPr id="34" name="Marcador de contenido 5">
            <a:extLst>
              <a:ext uri="{FF2B5EF4-FFF2-40B4-BE49-F238E27FC236}">
                <a16:creationId xmlns:a16="http://schemas.microsoft.com/office/drawing/2014/main" id="{ED4F148A-951E-4410-83EE-3C9F983C9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35" name="CuadroTexto 34">
            <a:extLst>
              <a:ext uri="{FF2B5EF4-FFF2-40B4-BE49-F238E27FC236}">
                <a16:creationId xmlns:a16="http://schemas.microsoft.com/office/drawing/2014/main" id="{44E54EA5-B936-477F-B276-BB60E2C6703D}"/>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37" name="Imagen 36">
            <a:extLst>
              <a:ext uri="{FF2B5EF4-FFF2-40B4-BE49-F238E27FC236}">
                <a16:creationId xmlns:a16="http://schemas.microsoft.com/office/drawing/2014/main" id="{796883D8-3971-4A12-BAF9-1968501B4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39" name="Imagen 38">
            <a:extLst>
              <a:ext uri="{FF2B5EF4-FFF2-40B4-BE49-F238E27FC236}">
                <a16:creationId xmlns:a16="http://schemas.microsoft.com/office/drawing/2014/main" id="{C609EECE-9A4C-4CD5-AD6B-41C50B8F3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51" name="CuadroTexto 50">
            <a:extLst>
              <a:ext uri="{FF2B5EF4-FFF2-40B4-BE49-F238E27FC236}">
                <a16:creationId xmlns:a16="http://schemas.microsoft.com/office/drawing/2014/main" id="{5D41A938-271C-4DAC-B50D-069F9CB7AD45}"/>
              </a:ext>
            </a:extLst>
          </p:cNvPr>
          <p:cNvSpPr txBox="1"/>
          <p:nvPr/>
        </p:nvSpPr>
        <p:spPr>
          <a:xfrm>
            <a:off x="989745" y="915886"/>
            <a:ext cx="9936000" cy="5447645"/>
          </a:xfrm>
          <a:prstGeom prst="rect">
            <a:avLst/>
          </a:prstGeom>
          <a:noFill/>
        </p:spPr>
        <p:txBody>
          <a:bodyPr wrap="square">
            <a:spAutoFit/>
          </a:bodyPr>
          <a:lstStyle/>
          <a:p>
            <a:pPr algn="just"/>
            <a:r>
              <a:rPr kumimoji="0" lang="en-US" altLang="es-ES" b="1" i="0" u="none" strike="noStrike" cap="none" normalizeH="0" baseline="0" dirty="0">
                <a:ln>
                  <a:noFill/>
                </a:ln>
                <a:solidFill>
                  <a:srgbClr val="69116B"/>
                </a:solidFill>
                <a:effectLst/>
                <a:ea typeface="Calibri" panose="020F0502020204030204" pitchFamily="34" charset="0"/>
                <a:cs typeface="Times New Roman" panose="02020603050405020304" pitchFamily="18" charset="0"/>
              </a:rPr>
              <a:t>Descrizione dell’obiettivo</a:t>
            </a:r>
          </a:p>
          <a:p>
            <a:pPr algn="just"/>
            <a:r>
              <a:rPr lang="it-IT" altLang="es-ES" dirty="0">
                <a:ea typeface="Calibri" panose="020F0502020204030204" pitchFamily="34" charset="0"/>
                <a:cs typeface="Times New Roman" panose="02020603050405020304" pitchFamily="18" charset="0"/>
              </a:rPr>
              <a:t>In una prima fase, gli utenti del progetto e degli strumenti devono comprendere il significato del concetto di workability. Con questo strumento diamo una visione del contesto e del significato del termine, spieghiamo in dettaglio la </a:t>
            </a:r>
            <a:r>
              <a:rPr lang="en-US" dirty="0">
                <a:cs typeface="Times New Roman" panose="02020603050405020304" pitchFamily="18" charset="0"/>
              </a:rPr>
              <a:t>“</a:t>
            </a:r>
            <a:r>
              <a:rPr lang="it-IT" altLang="es-ES" dirty="0">
                <a:ea typeface="Calibri" panose="020F0502020204030204" pitchFamily="34" charset="0"/>
                <a:cs typeface="Times New Roman" panose="02020603050405020304" pitchFamily="18" charset="0"/>
              </a:rPr>
              <a:t>House of Workability</a:t>
            </a:r>
            <a:r>
              <a:rPr lang="en-US" dirty="0">
                <a:cs typeface="Times New Roman" panose="02020603050405020304" pitchFamily="18" charset="0"/>
              </a:rPr>
              <a:t>”</a:t>
            </a:r>
            <a:r>
              <a:rPr lang="it-IT" altLang="es-ES" dirty="0">
                <a:ea typeface="Calibri" panose="020F0502020204030204" pitchFamily="34" charset="0"/>
                <a:cs typeface="Times New Roman" panose="02020603050405020304" pitchFamily="18" charset="0"/>
              </a:rPr>
              <a:t> secondo il Prof. Ilmarinen e i vantaggi di classificare tutti gli strumenti AKKU all'interno della casa.</a:t>
            </a:r>
          </a:p>
          <a:p>
            <a:pPr algn="just"/>
            <a:r>
              <a:rPr lang="it-IT" altLang="es-ES" dirty="0">
                <a:ea typeface="Calibri" panose="020F0502020204030204" pitchFamily="34" charset="0"/>
                <a:cs typeface="Times New Roman" panose="02020603050405020304" pitchFamily="18" charset="0"/>
              </a:rPr>
              <a:t>Inoltre, forniamo una panoramica degli strumenti, dei loro punti focali e delle loro possibili applicazioni.</a:t>
            </a:r>
          </a:p>
          <a:p>
            <a:pPr algn="just"/>
            <a:endParaRPr lang="en-US" altLang="es-ES" dirty="0">
              <a:ea typeface="Calibri" panose="020F0502020204030204" pitchFamily="34" charset="0"/>
              <a:cs typeface="Times New Roman" panose="02020603050405020304" pitchFamily="18" charset="0"/>
            </a:endParaRPr>
          </a:p>
          <a:p>
            <a:pPr algn="just"/>
            <a:r>
              <a:rPr kumimoji="0" lang="en-US" altLang="es-ES" b="1" i="0" u="none" strike="noStrike" cap="none" normalizeH="0" baseline="0" dirty="0">
                <a:ln>
                  <a:noFill/>
                </a:ln>
                <a:solidFill>
                  <a:srgbClr val="92D050"/>
                </a:solidFill>
                <a:effectLst/>
                <a:ea typeface="Calibri" panose="020F0502020204030204" pitchFamily="34" charset="0"/>
                <a:cs typeface="Times New Roman" panose="02020603050405020304" pitchFamily="18" charset="0"/>
              </a:rPr>
              <a:t>Gruppo </a:t>
            </a:r>
            <a:r>
              <a:rPr lang="en-US" altLang="es-ES" b="1" dirty="0">
                <a:solidFill>
                  <a:srgbClr val="92D050"/>
                </a:solidFill>
                <a:ea typeface="Calibri" panose="020F0502020204030204" pitchFamily="34" charset="0"/>
                <a:cs typeface="Times New Roman" panose="02020603050405020304" pitchFamily="18" charset="0"/>
              </a:rPr>
              <a:t>di </a:t>
            </a:r>
            <a:r>
              <a:rPr lang="it-IT" altLang="es-ES" b="1" dirty="0">
                <a:solidFill>
                  <a:srgbClr val="92D050"/>
                </a:solidFill>
                <a:ea typeface="Calibri" panose="020F0502020204030204" pitchFamily="34" charset="0"/>
                <a:cs typeface="Times New Roman" panose="02020603050405020304" pitchFamily="18" charset="0"/>
              </a:rPr>
              <a:t>riferimento</a:t>
            </a:r>
            <a:r>
              <a:rPr lang="en-US" altLang="es-ES" b="1" dirty="0">
                <a:solidFill>
                  <a:srgbClr val="92D050"/>
                </a:solidFill>
                <a:ea typeface="Calibri" panose="020F0502020204030204" pitchFamily="34" charset="0"/>
                <a:cs typeface="Times New Roman" panose="02020603050405020304" pitchFamily="18" charset="0"/>
              </a:rPr>
              <a:t> (target)</a:t>
            </a:r>
            <a:endParaRPr kumimoji="0" lang="en-US" altLang="es-ES" b="1" i="0" u="none" strike="noStrike" cap="none" normalizeH="0" baseline="0" dirty="0">
              <a:ln>
                <a:noFill/>
              </a:ln>
              <a:solidFill>
                <a:srgbClr val="92D050"/>
              </a:solidFill>
              <a:effectLst/>
              <a:ea typeface="Calibri" panose="020F0502020204030204" pitchFamily="34" charset="0"/>
              <a:cs typeface="Times New Roman" panose="02020603050405020304" pitchFamily="18" charset="0"/>
            </a:endParaRPr>
          </a:p>
          <a:p>
            <a:pPr algn="just"/>
            <a:r>
              <a:rPr kumimoji="0" lang="it-IT" altLang="es-ES" i="0" u="none" strike="noStrike" cap="none" normalizeH="0" baseline="0" dirty="0">
                <a:ln>
                  <a:noFill/>
                </a:ln>
                <a:effectLst/>
                <a:ea typeface="Calibri" panose="020F0502020204030204" pitchFamily="34" charset="0"/>
                <a:cs typeface="Times New Roman" panose="02020603050405020304" pitchFamily="18" charset="0"/>
              </a:rPr>
              <a:t>Dirigenti, proprietari, amministratori delegati e dipendenti.</a:t>
            </a:r>
          </a:p>
          <a:p>
            <a:pPr algn="just"/>
            <a:endParaRPr kumimoji="0" lang="en-US" altLang="es-ES" sz="1400" i="0" u="none" strike="noStrike" cap="none" normalizeH="0" baseline="0" dirty="0">
              <a:ln>
                <a:noFill/>
              </a:ln>
              <a:effectLst/>
              <a:ea typeface="Calibri" panose="020F0502020204030204" pitchFamily="34" charset="0"/>
              <a:cs typeface="Times New Roman" panose="02020603050405020304" pitchFamily="18" charset="0"/>
            </a:endParaRPr>
          </a:p>
          <a:p>
            <a:pPr algn="just"/>
            <a:r>
              <a:rPr kumimoji="0" lang="en-US" altLang="es-ES" b="1" i="0" u="none" strike="noStrike" cap="none" normalizeH="0" baseline="0" dirty="0">
                <a:ln>
                  <a:noFill/>
                </a:ln>
                <a:solidFill>
                  <a:srgbClr val="FA9106"/>
                </a:solidFill>
                <a:effectLst/>
                <a:ea typeface="Calibri" panose="020F0502020204030204" pitchFamily="34" charset="0"/>
                <a:cs typeface="Times New Roman" panose="02020603050405020304" pitchFamily="18" charset="0"/>
              </a:rPr>
              <a:t>Benefici dello strumento</a:t>
            </a:r>
          </a:p>
          <a:p>
            <a:r>
              <a:rPr kumimoji="0" lang="it-IT" altLang="es-ES" i="0" u="none" strike="noStrike" cap="none" normalizeH="0" baseline="0" dirty="0">
                <a:ln>
                  <a:noFill/>
                </a:ln>
                <a:effectLst/>
                <a:ea typeface="Calibri" panose="020F0502020204030204" pitchFamily="34" charset="0"/>
                <a:cs typeface="Times New Roman" panose="02020603050405020304" pitchFamily="18" charset="0"/>
              </a:rPr>
              <a:t>L'utente avrà una panoramica eccellente di tutti gli aspetti della </a:t>
            </a:r>
            <a:r>
              <a:rPr lang="it-IT" altLang="es-ES" dirty="0">
                <a:ea typeface="Calibri" panose="020F0502020204030204" pitchFamily="34" charset="0"/>
                <a:cs typeface="Times New Roman" panose="02020603050405020304" pitchFamily="18" charset="0"/>
              </a:rPr>
              <a:t>workability</a:t>
            </a:r>
            <a:r>
              <a:rPr kumimoji="0" lang="it-IT" altLang="es-ES" i="0" u="none" strike="noStrike" cap="none" normalizeH="0" baseline="0" dirty="0">
                <a:ln>
                  <a:noFill/>
                </a:ln>
                <a:effectLst/>
                <a:ea typeface="Calibri" panose="020F0502020204030204" pitchFamily="34" charset="0"/>
                <a:cs typeface="Times New Roman" panose="02020603050405020304" pitchFamily="18" charset="0"/>
              </a:rPr>
              <a:t>, della </a:t>
            </a:r>
            <a:r>
              <a:rPr lang="en-US" dirty="0">
                <a:cs typeface="Times New Roman" panose="02020603050405020304" pitchFamily="18" charset="0"/>
              </a:rPr>
              <a:t>“</a:t>
            </a:r>
            <a:r>
              <a:rPr kumimoji="0" lang="it-IT" altLang="es-ES" i="0" u="none" strike="noStrike" cap="none" normalizeH="0" baseline="0" dirty="0">
                <a:ln>
                  <a:noFill/>
                </a:ln>
                <a:effectLst/>
                <a:ea typeface="Calibri" panose="020F0502020204030204" pitchFamily="34" charset="0"/>
                <a:cs typeface="Times New Roman" panose="02020603050405020304" pitchFamily="18" charset="0"/>
              </a:rPr>
              <a:t>House of Workability</a:t>
            </a:r>
            <a:r>
              <a:rPr lang="en-US" dirty="0">
                <a:cs typeface="Times New Roman" panose="02020603050405020304" pitchFamily="18" charset="0"/>
              </a:rPr>
              <a:t>”</a:t>
            </a:r>
            <a:r>
              <a:rPr kumimoji="0" lang="it-IT" altLang="es-ES" i="0" u="none" strike="noStrike" cap="none" normalizeH="0" baseline="0" dirty="0">
                <a:ln>
                  <a:noFill/>
                </a:ln>
                <a:effectLst/>
                <a:ea typeface="Calibri" panose="020F0502020204030204" pitchFamily="34" charset="0"/>
                <a:cs typeface="Times New Roman" panose="02020603050405020304" pitchFamily="18" charset="0"/>
              </a:rPr>
              <a:t> e di tutti gli strumenti sviluppati nel progetto AKKU Europe.</a:t>
            </a:r>
          </a:p>
          <a:p>
            <a:endParaRPr kumimoji="0" lang="en-US" altLang="es-ES" sz="1400" b="1" i="0" u="none" strike="noStrike" cap="none" normalizeH="0" baseline="0" dirty="0">
              <a:ln>
                <a:noFill/>
              </a:ln>
              <a:solidFill>
                <a:srgbClr val="FF0000"/>
              </a:solidFill>
              <a:effectLst/>
              <a:ea typeface="Calibri" panose="020F0502020204030204" pitchFamily="34" charset="0"/>
              <a:cs typeface="Times New Roman" panose="02020603050405020304" pitchFamily="18" charset="0"/>
            </a:endParaRPr>
          </a:p>
          <a:p>
            <a:r>
              <a:rPr kumimoji="0" lang="en-US" altLang="es-ES" b="1" i="0"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Durata</a:t>
            </a:r>
          </a:p>
          <a:p>
            <a:r>
              <a:rPr kumimoji="0" lang="en-US" altLang="es-ES" i="0" u="none" strike="noStrike" cap="none" normalizeH="0" baseline="0" dirty="0">
                <a:ln>
                  <a:noFill/>
                </a:ln>
                <a:effectLst/>
                <a:ea typeface="Calibri" panose="020F0502020204030204" pitchFamily="34" charset="0"/>
                <a:cs typeface="Times New Roman" panose="02020603050405020304" pitchFamily="18" charset="0"/>
              </a:rPr>
              <a:t>60 – 120 minuti</a:t>
            </a:r>
          </a:p>
          <a:p>
            <a:endParaRPr kumimoji="0" lang="en-US" altLang="es-ES" sz="1400" b="0" i="0" u="none" strike="noStrike" cap="none" normalizeH="0" baseline="0" dirty="0">
              <a:ln>
                <a:noFill/>
              </a:ln>
              <a:effectLst/>
            </a:endParaRPr>
          </a:p>
          <a:p>
            <a:r>
              <a:rPr kumimoji="0" lang="en-US" altLang="es-ES" b="1" i="0" u="none" strike="noStrike" cap="none" normalizeH="0" baseline="0" dirty="0">
                <a:ln>
                  <a:noFill/>
                </a:ln>
                <a:solidFill>
                  <a:srgbClr val="00B0F0"/>
                </a:solidFill>
                <a:effectLst/>
                <a:ea typeface="Calibri" panose="020F0502020204030204" pitchFamily="34" charset="0"/>
                <a:cs typeface="Times New Roman" panose="02020603050405020304" pitchFamily="18" charset="0"/>
              </a:rPr>
              <a:t>Come utilizzare lo </a:t>
            </a:r>
            <a:r>
              <a:rPr kumimoji="0" lang="it-IT" altLang="es-ES" b="1" i="0" u="none" strike="noStrike" cap="none" normalizeH="0" baseline="0" dirty="0">
                <a:ln>
                  <a:noFill/>
                </a:ln>
                <a:solidFill>
                  <a:srgbClr val="00B0F0"/>
                </a:solidFill>
                <a:effectLst/>
                <a:ea typeface="Calibri" panose="020F0502020204030204" pitchFamily="34" charset="0"/>
                <a:cs typeface="Times New Roman" panose="02020603050405020304" pitchFamily="18" charset="0"/>
              </a:rPr>
              <a:t>strumento</a:t>
            </a:r>
          </a:p>
          <a:p>
            <a:r>
              <a:rPr kumimoji="0" lang="it-IT" altLang="es-ES" i="0" u="none" strike="noStrike" cap="none" normalizeH="0" baseline="0" dirty="0">
                <a:ln>
                  <a:noFill/>
                </a:ln>
                <a:effectLst/>
                <a:ea typeface="Calibri" panose="020F0502020204030204" pitchFamily="34" charset="0"/>
                <a:cs typeface="Times New Roman" panose="02020603050405020304" pitchFamily="18" charset="0"/>
              </a:rPr>
              <a:t>Lo strumento è organizzato sotto forma di presentazione per imparare passo dopo passo tutti gli aspetti importanti della</a:t>
            </a:r>
            <a:r>
              <a:rPr kumimoji="0" lang="it-IT" altLang="es-E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lang="it-IT" altLang="es-ES" dirty="0">
                <a:solidFill>
                  <a:prstClr val="black"/>
                </a:solidFill>
                <a:latin typeface="Calibri" panose="020F0502020204030204"/>
                <a:ea typeface="Calibri" panose="020F0502020204030204" pitchFamily="34" charset="0"/>
                <a:cs typeface="Times New Roman" panose="02020603050405020304" pitchFamily="18" charset="0"/>
              </a:rPr>
              <a:t>workability</a:t>
            </a:r>
            <a:r>
              <a:rPr kumimoji="0" lang="it-IT" altLang="es-E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e della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t>
            </a:r>
            <a:r>
              <a:rPr kumimoji="0" lang="it-IT" altLang="es-E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House of Workability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t>
            </a:r>
            <a:endParaRPr kumimoji="0" lang="en-US" altLang="es-ES" i="0" u="none" strike="noStrike" cap="none" normalizeH="0" baseline="0" dirty="0">
              <a:ln>
                <a:noFill/>
              </a:ln>
              <a:effectLst/>
              <a:ea typeface="Calibri" panose="020F0502020204030204" pitchFamily="34" charset="0"/>
              <a:cs typeface="Times New Roman" panose="02020603050405020304" pitchFamily="18" charset="0"/>
            </a:endParaRPr>
          </a:p>
        </p:txBody>
      </p:sp>
      <p:grpSp>
        <p:nvGrpSpPr>
          <p:cNvPr id="53" name="그룹 4">
            <a:extLst>
              <a:ext uri="{FF2B5EF4-FFF2-40B4-BE49-F238E27FC236}">
                <a16:creationId xmlns:a16="http://schemas.microsoft.com/office/drawing/2014/main" id="{10F83DF4-B938-45CE-81C6-DF8760EA8D51}"/>
              </a:ext>
            </a:extLst>
          </p:cNvPr>
          <p:cNvGrpSpPr/>
          <p:nvPr/>
        </p:nvGrpSpPr>
        <p:grpSpPr>
          <a:xfrm rot="212808">
            <a:off x="474768" y="2953724"/>
            <a:ext cx="448560" cy="2730420"/>
            <a:chOff x="6827001" y="5219607"/>
            <a:chExt cx="2200785" cy="14718126"/>
          </a:xfrm>
        </p:grpSpPr>
        <p:sp>
          <p:nvSpPr>
            <p:cNvPr id="55" name="Rounded Rectangle 1">
              <a:extLst>
                <a:ext uri="{FF2B5EF4-FFF2-40B4-BE49-F238E27FC236}">
                  <a16:creationId xmlns:a16="http://schemas.microsoft.com/office/drawing/2014/main" id="{743F69F9-5B46-4081-B9A0-C37FE9E86013}"/>
                </a:ext>
              </a:extLst>
            </p:cNvPr>
            <p:cNvSpPr/>
            <p:nvPr/>
          </p:nvSpPr>
          <p:spPr>
            <a:xfrm rot="14400000">
              <a:off x="7668801" y="1457398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Rounded Rectangle 1">
              <a:extLst>
                <a:ext uri="{FF2B5EF4-FFF2-40B4-BE49-F238E27FC236}">
                  <a16:creationId xmlns:a16="http://schemas.microsoft.com/office/drawing/2014/main" id="{7DD850F9-6E6F-40A4-B6E2-D91EF6A7418D}"/>
                </a:ext>
              </a:extLst>
            </p:cNvPr>
            <p:cNvSpPr/>
            <p:nvPr/>
          </p:nvSpPr>
          <p:spPr>
            <a:xfrm rot="4400993">
              <a:off x="6950027" y="5096581"/>
              <a:ext cx="971851"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Rounded Rectangle 1">
              <a:extLst>
                <a:ext uri="{FF2B5EF4-FFF2-40B4-BE49-F238E27FC236}">
                  <a16:creationId xmlns:a16="http://schemas.microsoft.com/office/drawing/2014/main" id="{2B142C00-A019-4158-A80E-E727AF1339C3}"/>
                </a:ext>
              </a:extLst>
            </p:cNvPr>
            <p:cNvSpPr/>
            <p:nvPr/>
          </p:nvSpPr>
          <p:spPr>
            <a:xfrm rot="9000000">
              <a:off x="7304594" y="9095217"/>
              <a:ext cx="971847" cy="1217907"/>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8" name="Rounded Rectangle 1">
              <a:extLst>
                <a:ext uri="{FF2B5EF4-FFF2-40B4-BE49-F238E27FC236}">
                  <a16:creationId xmlns:a16="http://schemas.microsoft.com/office/drawing/2014/main" id="{72CB636B-5EA9-4423-A5C5-E69562E5563D}"/>
                </a:ext>
              </a:extLst>
            </p:cNvPr>
            <p:cNvSpPr/>
            <p:nvPr/>
          </p:nvSpPr>
          <p:spPr>
            <a:xfrm rot="18596325">
              <a:off x="7924058" y="18834005"/>
              <a:ext cx="989547" cy="1217909"/>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30" name="Título 1">
            <a:extLst>
              <a:ext uri="{FF2B5EF4-FFF2-40B4-BE49-F238E27FC236}">
                <a16:creationId xmlns:a16="http://schemas.microsoft.com/office/drawing/2014/main" id="{6C539E78-1567-434A-BC63-BAA7221192D7}"/>
              </a:ext>
            </a:extLst>
          </p:cNvPr>
          <p:cNvSpPr txBox="1">
            <a:spLocks/>
          </p:cNvSpPr>
          <p:nvPr/>
        </p:nvSpPr>
        <p:spPr>
          <a:xfrm>
            <a:off x="2698552" y="266961"/>
            <a:ext cx="7765972" cy="1135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A3D30C"/>
                </a:solidFill>
                <a:latin typeface="Arial Black" panose="020B0A04020102020204" pitchFamily="34" charset="0"/>
              </a:rPr>
              <a:t>Panoramica</a:t>
            </a:r>
          </a:p>
        </p:txBody>
      </p:sp>
    </p:spTree>
    <p:extLst>
      <p:ext uri="{BB962C8B-B14F-4D97-AF65-F5344CB8AC3E}">
        <p14:creationId xmlns:p14="http://schemas.microsoft.com/office/powerpoint/2010/main" val="375194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F7459759-F063-471F-BB7B-F15E77A67493}"/>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Come sostenere il benessere e la salute sul posto di lavoro?</a:t>
            </a:r>
          </a:p>
        </p:txBody>
      </p:sp>
      <p:grpSp>
        <p:nvGrpSpPr>
          <p:cNvPr id="18" name="Gruppieren 17">
            <a:extLst>
              <a:ext uri="{FF2B5EF4-FFF2-40B4-BE49-F238E27FC236}">
                <a16:creationId xmlns:a16="http://schemas.microsoft.com/office/drawing/2014/main" id="{006B53E4-3C73-4624-81AA-AB8BB9E2066D}"/>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E11E0FB4-4292-4F72-B1F3-6D93DD55BF8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4B34EDB-1D36-4548-8AD9-07A496BD5F25}"/>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A877837B-C5F4-4669-B77B-710AAD8CFC08}"/>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3B1B25EE-6789-4668-97D2-09A130F65C44}"/>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F8F668D4-0527-43AF-9C38-104D542001E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3AED2D0-C474-4075-A036-0F258D031955}"/>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CDA6A760-6BA2-4B41-84D7-2ABD5C702DAF}"/>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C4801E36-E7FB-47F4-AE0D-EDAF7807764E}"/>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08C3F1D-6BC7-467C-8F33-E3EA7E4DB33C}"/>
                </a:ext>
              </a:extLst>
            </p:cNvPr>
            <p:cNvSpPr/>
            <p:nvPr/>
          </p:nvSpPr>
          <p:spPr>
            <a:xfrm>
              <a:off x="8891633"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1C0FE26D-6235-4AFF-85FE-8B0899818BA1}"/>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AAC8C5D3-ED32-494D-8613-78521C23771C}"/>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5668EAF2-469C-48B1-AA1B-D28BDFFFF3D4}"/>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9DBEC77E-92DD-40BE-8256-A788022E5FFA}"/>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ED7FF3F-FA54-4D40-B022-F685A5601C5B}"/>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AA0823B0-E278-496C-B9D5-B3FAF6ED61C6}"/>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47A854F3-9509-443D-AB3E-8AEE4816570B}"/>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1E313EC4-B978-40E6-980B-329437AA2F8D}"/>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FD548CF6-AE68-4C56-B06F-2722F62B1050}"/>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2D5D8E36-3C52-432E-A953-D4620F69A85F}"/>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7F207739-53FB-C779-CFE9-0C13917231BD}"/>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E98D084C-71F0-E7F9-1083-08B1A697633F}"/>
              </a:ext>
            </a:extLst>
          </p:cNvPr>
          <p:cNvGraphicFramePr>
            <a:graphicFrameLocks noGrp="1"/>
          </p:cNvGraphicFramePr>
          <p:nvPr>
            <p:extLst>
              <p:ext uri="{D42A27DB-BD31-4B8C-83A1-F6EECF244321}">
                <p14:modId xmlns:p14="http://schemas.microsoft.com/office/powerpoint/2010/main" val="3446120026"/>
              </p:ext>
            </p:extLst>
          </p:nvPr>
        </p:nvGraphicFramePr>
        <p:xfrm>
          <a:off x="360000" y="2700000"/>
          <a:ext cx="11520000" cy="3373810"/>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a:t>
                      </a: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strumento</a:t>
                      </a: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endParaRPr lang="de-DE"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 Checklist</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dirty="0">
                          <a:effectLst/>
                          <a:latin typeface="+mn-lt"/>
                          <a:ea typeface="Calibri" panose="020F0502020204030204" pitchFamily="34" charset="0"/>
                          <a:cs typeface="Times New Roman" panose="02020603050405020304" pitchFamily="18" charset="0"/>
                        </a:rPr>
                        <a:t>Datori di micro e piccole imprese, personale delle risorse umane</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endParaRPr lang="en-US" sz="2000" b="1" u="sng" kern="1200"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it-IT" sz="2000" kern="1200" dirty="0">
                          <a:solidFill>
                            <a:schemeClr val="tx1"/>
                          </a:solidFill>
                          <a:effectLst/>
                          <a:latin typeface="+mn-lt"/>
                          <a:ea typeface="+mn-ea"/>
                          <a:cs typeface="+mn-cs"/>
                        </a:rPr>
                        <a:t>Lo scopo di questo strumento di formazione è sostenere il benessere e la salute e migliorare la partecipazione al lavoro di tutti i dipendenti, indipendentemente dalle loro capacità lavorative e dal loro stato di salute. Inoltre, i mezzi del Toolkit aiutano a prevenire problemi di salute cronici, come le malattie cardiovascolari, il diabete di tipo 2, i disturbi muscolo-scheletrici, la depressione e le malattie polmonari. La mappatura aiuta a riconoscere i fattori che già contribuiscono a far sentire bene i dipendenti sul posto di lavoro e a far avere loro delle prospettive future.</a:t>
                      </a:r>
                    </a:p>
                    <a:p>
                      <a:pPr>
                        <a:lnSpc>
                          <a:spcPct val="107000"/>
                        </a:lnSpc>
                        <a:spcAft>
                          <a:spcPts val="800"/>
                        </a:spcAft>
                      </a:pPr>
                      <a:endParaRPr lang="en-US"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577985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Che tipo di leader sei?</a:t>
            </a:r>
          </a:p>
        </p:txBody>
      </p:sp>
      <p:grpSp>
        <p:nvGrpSpPr>
          <p:cNvPr id="18" name="Gruppieren 17">
            <a:extLst>
              <a:ext uri="{FF2B5EF4-FFF2-40B4-BE49-F238E27FC236}">
                <a16:creationId xmlns:a16="http://schemas.microsoft.com/office/drawing/2014/main" id="{EF941BC7-9AE3-47AC-B5CF-06FD91AD946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71A378D4-034A-46C6-800E-E07AADE687CA}"/>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D54FE509-F9CE-4E2F-84C3-D79C11396DBE}"/>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3EED8F0A-32F9-4101-9A86-CF77ADFFF2D4}"/>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691FCD2C-9304-484E-9F24-F1947680BDD7}"/>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ED6D6D4C-EDBE-4860-A491-28F2656772E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94B75D94-29E6-4ABA-8005-EB33359DF2C5}"/>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DFC639B1-BD56-49A2-829D-6039B5A2864A}"/>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8234909A-FA05-40C8-B168-EC9BC19079FA}"/>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8E465724-716E-4433-97C1-FD54CAE65DFE}"/>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93CF0FC9-1A8C-4E5E-B164-9625837E822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DF58A93B-62AC-4000-B177-64B6BDE113D9}"/>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F320D6E-88B4-4FF6-82F0-33AA84E0D5EA}"/>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FB36A5BC-6B25-44C4-B1B9-41022C46D01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70502C8-A85C-41AF-BC1D-C1EF623BC3E4}"/>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F9854163-F3FB-4A32-B800-2A83E7D151BD}"/>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845DB52-F6A2-452C-967F-7E4C0E82FDA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B2F8EE42-6EB9-466C-81DE-6AA9FFE73222}"/>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6C78FF69-3B20-47CE-9C52-E0EB2E41890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01008F4-05A8-4DD1-BEF6-046E0271C58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6CC730CE-A038-6924-1F79-6CC10F997F11}"/>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B133E03F-6384-5E15-62BF-B1E52D0E71D6}"/>
              </a:ext>
            </a:extLst>
          </p:cNvPr>
          <p:cNvGraphicFramePr>
            <a:graphicFrameLocks noGrp="1"/>
          </p:cNvGraphicFramePr>
          <p:nvPr>
            <p:extLst>
              <p:ext uri="{D42A27DB-BD31-4B8C-83A1-F6EECF244321}">
                <p14:modId xmlns:p14="http://schemas.microsoft.com/office/powerpoint/2010/main" val="2323397189"/>
              </p:ext>
            </p:extLst>
          </p:nvPr>
        </p:nvGraphicFramePr>
        <p:xfrm>
          <a:off x="360000" y="2700000"/>
          <a:ext cx="11520000" cy="304767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a:t>
                      </a: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strumento</a:t>
                      </a: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endParaRPr lang="de-DE"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 </a:t>
                      </a:r>
                      <a:r>
                        <a:rPr lang="it-IT" sz="2000" u="none" noProof="0" dirty="0">
                          <a:effectLst/>
                          <a:latin typeface="+mn-lt"/>
                          <a:ea typeface="Calibri" panose="020F0502020204030204" pitchFamily="34" charset="0"/>
                          <a:cs typeface="Times New Roman" panose="02020603050405020304" pitchFamily="18" charset="0"/>
                        </a:rPr>
                        <a:t>Questionari</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dirty="0">
                          <a:effectLst/>
                          <a:latin typeface="+mn-lt"/>
                          <a:ea typeface="Calibri" panose="020F0502020204030204" pitchFamily="34" charset="0"/>
                          <a:cs typeface="Times New Roman" panose="02020603050405020304" pitchFamily="18" charset="0"/>
                        </a:rPr>
                        <a:t>Datori di micro e piccole imprese</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2000" u="none" noProof="0" dirty="0">
                          <a:effectLst/>
                          <a:latin typeface="+mn-lt"/>
                          <a:cs typeface="Times New Roman" panose="02020603050405020304" pitchFamily="18" charset="0"/>
                        </a:rPr>
                        <a:t>Questo strumento permette di identificare le tipologie di leader esistenti. I manager possono valutare le loro attitudini e i loro comportamenti partecipando al questionario, in modo da riflettere sul proprio lavoro e sul rapporto con i propri collaboratori/dipendenti. Di seguito troverete la descrizione di ogni profilo e potrete identificarvi con uno o più di essi. Secondo la teoria di Daniel </a:t>
                      </a:r>
                      <a:r>
                        <a:rPr lang="it-IT" sz="2000" u="none" noProof="0" dirty="0" err="1">
                          <a:effectLst/>
                          <a:latin typeface="+mn-lt"/>
                          <a:cs typeface="Times New Roman" panose="02020603050405020304" pitchFamily="18" charset="0"/>
                        </a:rPr>
                        <a:t>Goleman</a:t>
                      </a:r>
                      <a:r>
                        <a:rPr lang="it-IT" sz="2000" u="none" noProof="0" dirty="0">
                          <a:effectLst/>
                          <a:latin typeface="+mn-lt"/>
                          <a:cs typeface="Times New Roman" panose="02020603050405020304" pitchFamily="18" charset="0"/>
                        </a:rPr>
                        <a:t>, infatti, in ogni persona possono coesistere diversi tipi di leader.</a:t>
                      </a:r>
                    </a:p>
                    <a:p>
                      <a:pPr>
                        <a:lnSpc>
                          <a:spcPct val="107000"/>
                        </a:lnSpc>
                        <a:spcAft>
                          <a:spcPts val="800"/>
                        </a:spcAft>
                      </a:pPr>
                      <a:endParaRPr lang="en-US"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140149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b="1" dirty="0">
                <a:solidFill>
                  <a:srgbClr val="8C0060"/>
                </a:solidFill>
                <a:latin typeface="Calibri" panose="020F0502020204030204"/>
              </a:rPr>
              <a:t>Processo di ritorno al lavoro</a:t>
            </a:r>
            <a:endParaRPr kumimoji="0" lang="it-IT" sz="2800" b="1" i="0" u="none" strike="noStrike" kern="1200" cap="none" spc="0" normalizeH="0" baseline="0" dirty="0">
              <a:ln>
                <a:noFill/>
              </a:ln>
              <a:solidFill>
                <a:srgbClr val="8C0060"/>
              </a:solidFill>
              <a:effectLst/>
              <a:uLnTx/>
              <a:uFillTx/>
              <a:latin typeface="Calibri" panose="020F0502020204030204"/>
              <a:ea typeface="+mn-ea"/>
              <a:cs typeface="+mn-cs"/>
            </a:endParaRPr>
          </a:p>
        </p:txBody>
      </p:sp>
      <p:grpSp>
        <p:nvGrpSpPr>
          <p:cNvPr id="18" name="Gruppieren 17">
            <a:extLst>
              <a:ext uri="{FF2B5EF4-FFF2-40B4-BE49-F238E27FC236}">
                <a16:creationId xmlns:a16="http://schemas.microsoft.com/office/drawing/2014/main" id="{F70A6BD9-D833-4356-BC5B-D28283150909}"/>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4D922A4A-88D2-484D-BE74-B2E68D5F1071}"/>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F0C13D7B-9B1A-415C-9426-9F26201C95D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9CCA915D-D3CC-432F-94DB-3905CFC01EEC}"/>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22" name="Rechteck 21">
              <a:extLst>
                <a:ext uri="{FF2B5EF4-FFF2-40B4-BE49-F238E27FC236}">
                  <a16:creationId xmlns:a16="http://schemas.microsoft.com/office/drawing/2014/main" id="{EAA74B18-AADB-45CF-8353-0063D4A407AE}"/>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73B53305-E899-4B3C-925E-47235228810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9CDAA93D-29E0-4078-884D-4E758F1B5511}"/>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4D57FF3E-CB89-4150-9A30-B3A95F65FC2F}"/>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740E252B-220B-4339-A704-081183DF368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9A9FFC51-A940-41DB-9A45-4D350BC3685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39A80162-6C1D-4CA7-906E-338591DC988C}"/>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C681C7A4-EEE1-427D-86DD-D6C75C14300F}"/>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9BA89B37-12F8-42DE-BCD7-6A77348C0D31}"/>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289ED655-825B-4870-B858-B8DAED41F3FC}"/>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5FD34A54-A122-4C31-A59A-6686577C3465}"/>
                </a:ext>
              </a:extLst>
            </p:cNvPr>
            <p:cNvSpPr/>
            <p:nvPr/>
          </p:nvSpPr>
          <p:spPr>
            <a:xfrm>
              <a:off x="9792000" y="1476000"/>
              <a:ext cx="900000" cy="252000"/>
            </a:xfrm>
            <a:prstGeom prst="roundRect">
              <a:avLst>
                <a:gd name="adj" fmla="val 50000"/>
              </a:avLst>
            </a:prstGeom>
            <a:solidFill>
              <a:srgbClr val="00AF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F38EF5C-7C1A-4DC8-98CF-8C2D011DEA89}"/>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6F1A979E-0730-4C6D-8F66-1BF3F6BD8A9E}"/>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316C1AD6-8436-4EA1-82BD-3A2842018A23}"/>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4A8B6C7-0932-4DFF-98D4-98AC03BCBCDC}"/>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EBBD9C3B-C852-4FBA-B9C2-5FBFE5EEAAE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54B67804-C813-B7F7-3395-E4161DD037FD}"/>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5CDD09CD-C662-B5B1-CF97-193C46749ECA}"/>
              </a:ext>
            </a:extLst>
          </p:cNvPr>
          <p:cNvGraphicFramePr>
            <a:graphicFrameLocks noGrp="1"/>
          </p:cNvGraphicFramePr>
          <p:nvPr>
            <p:extLst>
              <p:ext uri="{D42A27DB-BD31-4B8C-83A1-F6EECF244321}">
                <p14:modId xmlns:p14="http://schemas.microsoft.com/office/powerpoint/2010/main" val="2835928850"/>
              </p:ext>
            </p:extLst>
          </p:nvPr>
        </p:nvGraphicFramePr>
        <p:xfrm>
          <a:off x="360000" y="2700000"/>
          <a:ext cx="11520000" cy="3373810"/>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Guide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dirty="0">
                          <a:effectLst/>
                          <a:latin typeface="+mn-lt"/>
                          <a:ea typeface="Calibri" panose="020F0502020204030204" pitchFamily="34" charset="0"/>
                          <a:cs typeface="Times New Roman" panose="02020603050405020304" pitchFamily="18" charset="0"/>
                        </a:rPr>
                        <a:t>Dipendenti e Datori di lavoro</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it-IT" sz="2000" kern="1200" dirty="0">
                          <a:solidFill>
                            <a:schemeClr val="tx1"/>
                          </a:solidFill>
                          <a:effectLst/>
                          <a:latin typeface="+mn-lt"/>
                          <a:ea typeface="+mn-ea"/>
                          <a:cs typeface="+mn-cs"/>
                        </a:rPr>
                        <a:t>Questo strumento permette agli utenti, in base alla loro posizione in azienda, di comprendere il significato stesso del processo di ritorno al lavoro dopo un problema di salute o un infortunio. Questo documento aiuta a ridurre i tempi di ulteriore ritardo nel processo di ritorno al lavoro. Il documento offre una guida al ritorno al lavoro e dei questionari per ciascun profilo al fine di accertare le rispettive informazioni e in quale momento del processo non hanno prestato attenzione o ne hanno prestata abbastanza, in modo da potersi adattare alle esigenze.</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990916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Illuminazione del luogo di lavoro</a:t>
            </a:r>
          </a:p>
        </p:txBody>
      </p:sp>
      <p:grpSp>
        <p:nvGrpSpPr>
          <p:cNvPr id="18" name="Gruppieren 17">
            <a:extLst>
              <a:ext uri="{FF2B5EF4-FFF2-40B4-BE49-F238E27FC236}">
                <a16:creationId xmlns:a16="http://schemas.microsoft.com/office/drawing/2014/main" id="{A0BA8825-F949-4B1D-8A9D-66697A995DC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0583CE71-E5D2-4457-AD2B-F46F6F9E64A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1BC06C76-A886-41F9-8A4A-0A7DD9AE1BF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239EF399-160D-4B6D-856E-6A82577B7989}"/>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ACA45D16-F7F1-4D03-AD27-083E69394580}"/>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62BB2C86-399C-42D4-B37A-F0CCF4B2E0F5}"/>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55BAB87F-D6BE-48AD-9672-5E0A3B52C1A2}"/>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E490E3D1-30A2-42C6-BC7A-5454B3125638}"/>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E8D8DCE-6BA8-4488-A299-B4D54E3D4BA7}"/>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76EAE2C7-6204-4F30-8903-B25A3250620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8AEAE18A-09F8-42FB-A3AC-30656F487973}"/>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AC03C168-C204-462D-906E-5B2691397392}"/>
                </a:ext>
              </a:extLst>
            </p:cNvPr>
            <p:cNvSpPr/>
            <p:nvPr/>
          </p:nvSpPr>
          <p:spPr>
            <a:xfrm>
              <a:off x="8890898" y="1476000"/>
              <a:ext cx="900000" cy="252000"/>
            </a:xfrm>
            <a:prstGeom prst="roundRect">
              <a:avLst>
                <a:gd name="adj" fmla="val 50000"/>
              </a:avLst>
            </a:prstGeom>
            <a:solidFill>
              <a:srgbClr val="00AF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2854C92-234C-492E-BE99-AE29A1E85870}"/>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B633E07-2B39-42D6-AE84-948BEB610CBC}"/>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410544C-47CE-46D1-8817-EA94336CB9F6}"/>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93268A1-09A0-405C-9D9A-F62C5F960E8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5C90BE79-3C4D-43E4-90D9-CA96B2C5AE34}"/>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6BBD1F48-6207-47AE-AE3B-44C6B23D9578}"/>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55A3CE0A-D5C0-4DE1-B8EC-56E62C4630CB}"/>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FC0E64F-7667-40D4-9138-8709C6B9365F}"/>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B94F879F-1D82-96C3-27B5-CF3FAED51B7C}"/>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C6FA98EF-F258-AB03-E579-63CFB1883974}"/>
              </a:ext>
            </a:extLst>
          </p:cNvPr>
          <p:cNvGraphicFramePr>
            <a:graphicFrameLocks noGrp="1"/>
          </p:cNvGraphicFramePr>
          <p:nvPr>
            <p:extLst>
              <p:ext uri="{D42A27DB-BD31-4B8C-83A1-F6EECF244321}">
                <p14:modId xmlns:p14="http://schemas.microsoft.com/office/powerpoint/2010/main" val="4262617598"/>
              </p:ext>
            </p:extLst>
          </p:nvPr>
        </p:nvGraphicFramePr>
        <p:xfrm>
          <a:off x="360000" y="2700000"/>
          <a:ext cx="11520000" cy="3373810"/>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Guide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Dipendenti e Dirigenti di micro e piccole imprese, Imprenditori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it-IT" sz="2000" kern="1200" dirty="0">
                          <a:solidFill>
                            <a:schemeClr val="tx1"/>
                          </a:solidFill>
                          <a:effectLst/>
                          <a:latin typeface="+mn-lt"/>
                          <a:ea typeface="+mn-ea"/>
                          <a:cs typeface="+mn-cs"/>
                        </a:rPr>
                        <a:t>Questo strumento consente alle microimprese, alle piccole imprese e ai potenziali imprenditori di capire quali dovrebbero essere le condizioni degli impianti di illuminazione nei luoghi di lavoro, in modo da consentire la corretta performance dei lavoratori senza danneggiare la loro salute visiva. Questi aspetti sono talvolta trascurati, poiché spesso sono necessarie conoscenze specifiche. Il presente documento offre una guida e dei questionari per comprendere e adattare le condizioni di illuminazione al fine di ottenere uno spazio di lavoro adatto alle esigenze dei lavoratori.</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4155206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Prevenzione dei rischi sul lavoro</a:t>
            </a:r>
          </a:p>
        </p:txBody>
      </p:sp>
      <p:grpSp>
        <p:nvGrpSpPr>
          <p:cNvPr id="18" name="Gruppieren 17">
            <a:extLst>
              <a:ext uri="{FF2B5EF4-FFF2-40B4-BE49-F238E27FC236}">
                <a16:creationId xmlns:a16="http://schemas.microsoft.com/office/drawing/2014/main" id="{A382E86B-2561-4AE7-954A-724304BBA48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CBB04BE-79DE-4DCE-A143-C9D78A06F3DB}"/>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C033E5BA-5BE0-434D-965A-24D41DDBFCB7}"/>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49685B72-C1C2-46BF-8AB4-51518D639ADF}"/>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22" name="Rechteck 21">
              <a:extLst>
                <a:ext uri="{FF2B5EF4-FFF2-40B4-BE49-F238E27FC236}">
                  <a16:creationId xmlns:a16="http://schemas.microsoft.com/office/drawing/2014/main" id="{4B8DA85A-A1EC-4342-9311-6A0918C4A4E1}"/>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CDF7AB7A-FC4B-492D-BA16-8D10868319B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A549A2A7-1F62-46F8-8BD5-EA94C5C352B1}"/>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EA7A68BB-8BA8-4EA7-893E-9E7153F64C46}"/>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37ABBB3-BAFE-4EFB-AE68-F09361F3A9D6}"/>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3124B1E9-5646-4555-A0DA-39C335D1D09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765E7DCF-3FA7-4CC5-9DE1-5DE831D1CDA1}"/>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7E178A31-9E1E-4D60-AC1D-EA014561AAB4}"/>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244D98C8-8B08-49B5-A3C1-531CDE2CBD08}"/>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759AB25B-B577-4506-BE21-49343265E52A}"/>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73DBAE3-9A0B-4809-A6C3-FAB5BAD068FF}"/>
                </a:ext>
              </a:extLst>
            </p:cNvPr>
            <p:cNvSpPr/>
            <p:nvPr/>
          </p:nvSpPr>
          <p:spPr>
            <a:xfrm>
              <a:off x="9792000" y="1476000"/>
              <a:ext cx="900000" cy="252000"/>
            </a:xfrm>
            <a:prstGeom prst="roundRect">
              <a:avLst>
                <a:gd name="adj" fmla="val 50000"/>
              </a:avLst>
            </a:prstGeom>
            <a:solidFill>
              <a:srgbClr val="00AF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CB0C9634-0C1E-4879-8B50-32854646BED1}"/>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6B4CF47-20B5-4CED-8AA3-02468F7A32E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EE5EEE0-C991-47FF-8C86-6192F0D236E3}"/>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807DDF2-BB12-4513-A955-59A1341D5D12}"/>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A621E191-7D2E-4310-A1B7-519287B8A846}"/>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1CFA4A3D-E371-DB8F-764E-05B795E61C4C}"/>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5459E338-91EB-1314-7DDA-5C869C98BB69}"/>
              </a:ext>
            </a:extLst>
          </p:cNvPr>
          <p:cNvGraphicFramePr>
            <a:graphicFrameLocks noGrp="1"/>
          </p:cNvGraphicFramePr>
          <p:nvPr>
            <p:extLst>
              <p:ext uri="{D42A27DB-BD31-4B8C-83A1-F6EECF244321}">
                <p14:modId xmlns:p14="http://schemas.microsoft.com/office/powerpoint/2010/main" val="229751081"/>
              </p:ext>
            </p:extLst>
          </p:nvPr>
        </p:nvGraphicFramePr>
        <p:xfrm>
          <a:off x="360000" y="2700000"/>
          <a:ext cx="11520000" cy="375379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Guide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Dirigenti e giovani lavoratori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endParaRPr lang="it-IT" sz="2000" kern="1200" dirty="0">
                        <a:solidFill>
                          <a:schemeClr val="tx1"/>
                        </a:solidFill>
                        <a:effectLst/>
                        <a:latin typeface="+mn-lt"/>
                        <a:ea typeface="+mn-ea"/>
                        <a:cs typeface="+mn-cs"/>
                      </a:endParaRPr>
                    </a:p>
                    <a:p>
                      <a:pPr algn="just"/>
                      <a:r>
                        <a:rPr lang="it-IT" sz="2000" kern="1200" dirty="0">
                          <a:solidFill>
                            <a:schemeClr val="tx1"/>
                          </a:solidFill>
                          <a:effectLst/>
                          <a:latin typeface="+mn-lt"/>
                          <a:ea typeface="+mn-ea"/>
                          <a:cs typeface="+mn-cs"/>
                        </a:rPr>
                        <a:t>Questo strumento è utile ai giovani dipendenti per essere consapevoli dei rischi lavorativi che possono insorgere sul posto di lavoro e per sapere come prevenirli. L'ambiente di lavoro può essere fonte di rischi per la sicurezza dei lavoratori; rischi che sono rappresentati ad esempio dalle scale, dalle impalcature, dai computer o altre da apparecchiature informatiche. In questi casi, l'atteggiamento del lavoratore è fondamentale, infatti, al fine di prevenire i rischi, deve sempre utilizzare correttamente le attrezzature e gli strumenti di lavoro e informare un superiore in caso di rischi. Con le seguenti linee guida, i giovani lavoratori e i loro dirigenti riceveranno raccomandazioni concernenti la sicurezza in ufficio e le misure preventive da seguire per evitare rischi e pericoli e per garantire al lavoratore un'organizzazione del lavoro adeguata.</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790170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b="1" dirty="0">
                <a:solidFill>
                  <a:srgbClr val="8C0060"/>
                </a:solidFill>
                <a:latin typeface="Calibri" panose="020F0502020204030204"/>
              </a:rPr>
              <a:t>Unione vita private-lavoro e sovraccarico di lavoro</a:t>
            </a:r>
            <a:endParaRPr kumimoji="0" lang="it-IT" sz="2800" b="1" i="0" u="none" strike="noStrike" kern="1200" cap="none" spc="0" normalizeH="0" baseline="0" dirty="0">
              <a:ln>
                <a:noFill/>
              </a:ln>
              <a:solidFill>
                <a:srgbClr val="8C0060"/>
              </a:solidFill>
              <a:effectLst/>
              <a:uLnTx/>
              <a:uFillTx/>
              <a:latin typeface="Calibri" panose="020F0502020204030204"/>
              <a:ea typeface="+mn-ea"/>
              <a:cs typeface="+mn-cs"/>
            </a:endParaRPr>
          </a:p>
        </p:txBody>
      </p:sp>
      <p:grpSp>
        <p:nvGrpSpPr>
          <p:cNvPr id="18" name="Gruppieren 17">
            <a:extLst>
              <a:ext uri="{FF2B5EF4-FFF2-40B4-BE49-F238E27FC236}">
                <a16:creationId xmlns:a16="http://schemas.microsoft.com/office/drawing/2014/main" id="{4A024227-7805-4555-868A-4122FE5E866F}"/>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795D8053-BE1C-4F50-8F7F-CB0C1A88A6F3}"/>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70FA42B0-EE5E-4720-BEC7-9BD3F939ED23}"/>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8C02D38C-FD9F-4781-8C90-286A0D87DB39}"/>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71127214-024B-4B22-A445-7D5DEEABF379}"/>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5A466234-7DBD-48D2-AEF3-F658AFEC4C26}"/>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28C0451-B8FC-4714-A553-2BFDFBE4C5C3}"/>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336DFEDF-C8E2-48E1-8F91-25FE7E5D0D97}"/>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55DC227-6F3D-4C37-AD1B-E90B77727ABB}"/>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F2D27BE-B3C1-4CB8-BD58-67E0F2122835}"/>
                </a:ext>
              </a:extLst>
            </p:cNvPr>
            <p:cNvSpPr/>
            <p:nvPr/>
          </p:nvSpPr>
          <p:spPr>
            <a:xfrm>
              <a:off x="8891633"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15DDFB29-34E6-4270-BA08-709456808516}"/>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73185E9-2B66-44FC-A2D4-843FE5C46A29}"/>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1CF8BBA3-5B6A-444E-B23E-0CCF14EE92D2}"/>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79758FB6-34FB-40C0-AF0D-7F098FFB88D2}"/>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785D4AC3-0209-457A-B1F8-4345DB09C74F}"/>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3E79E1A-6A56-4E9B-A190-CDB5AA275A68}"/>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450E5D34-2278-4437-8028-C93580328E53}"/>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C3B3EF27-E145-4D87-8E0D-C27CA13A9D14}"/>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ED578480-EC9A-48FB-B085-D0FDAF7C5EC4}"/>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42C8281-2E56-4F3F-BD71-E689A020C719}"/>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030E0C4C-8EDF-747F-266F-09807F44B645}"/>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8E6459E2-B212-1EDB-EA44-88C06159E6D6}"/>
              </a:ext>
            </a:extLst>
          </p:cNvPr>
          <p:cNvGraphicFramePr>
            <a:graphicFrameLocks noGrp="1"/>
          </p:cNvGraphicFramePr>
          <p:nvPr>
            <p:extLst>
              <p:ext uri="{D42A27DB-BD31-4B8C-83A1-F6EECF244321}">
                <p14:modId xmlns:p14="http://schemas.microsoft.com/office/powerpoint/2010/main" val="3696419949"/>
              </p:ext>
            </p:extLst>
          </p:nvPr>
        </p:nvGraphicFramePr>
        <p:xfrm>
          <a:off x="360000" y="2700000"/>
          <a:ext cx="11520000" cy="3726788"/>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Guide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Imprenditori, Dirigenti di micro e piccolo imprese, imprenditori, dipendenti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r>
                        <a:rPr lang="it-IT" sz="2000" kern="1200" dirty="0">
                          <a:solidFill>
                            <a:schemeClr val="tx1"/>
                          </a:solidFill>
                          <a:effectLst/>
                          <a:latin typeface="+mn-lt"/>
                          <a:ea typeface="+mn-ea"/>
                          <a:cs typeface="+mn-cs"/>
                        </a:rPr>
                        <a:t>La digitalizzazione consente di accedere ai dati e ai contenuti multimediali praticamente ovunque. Ciò significa che la netta separazione tra lavoro e vita privata sta scomparendo sempre di più. La fusione tra lavoro e vita privata è il nome dello strumento. I dipendenti possono essere a disposizione dei clienti anche nel fine settimana. Non solo possono svolgere una parte del lavoro nell'ufficio di casa, ma possono anche occuparsi di questioni private durante l'orario di lavoro, come compenso. Sembra promettente, ma non tutti i dipendenti o datori di lavoro sono convinti. Quale significato ha la conciliazione vita-lavoro nel mondo del lavoro e quali sono i vantaggi e gli svantaggi associati che ne derivano, lo scoprirete in questa formazione.</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43318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216000" y="1872000"/>
            <a:ext cx="11844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srgbClr val="8C0060"/>
                </a:solidFill>
                <a:effectLst/>
                <a:uLnTx/>
                <a:uFillTx/>
                <a:latin typeface="Calibri" panose="020F0502020204030204"/>
                <a:ea typeface="+mn-ea"/>
                <a:cs typeface="+mn-cs"/>
              </a:rPr>
              <a:t>Valutazione delle capacità motorie e sensoriali del dipendente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srgbClr val="8C0060"/>
                </a:solidFill>
                <a:effectLst/>
                <a:uLnTx/>
                <a:uFillTx/>
                <a:latin typeface="Calibri" panose="020F0502020204030204"/>
                <a:ea typeface="+mn-ea"/>
                <a:cs typeface="+mn-cs"/>
              </a:rPr>
              <a:t>e dell’accessibilità </a:t>
            </a:r>
            <a:r>
              <a:rPr lang="it-IT" b="1" dirty="0">
                <a:solidFill>
                  <a:srgbClr val="8C0060"/>
                </a:solidFill>
                <a:latin typeface="Calibri" panose="020F0502020204030204"/>
              </a:rPr>
              <a:t>del luogo di lavoro</a:t>
            </a:r>
            <a:endParaRPr kumimoji="0" lang="it-IT" sz="2800" b="1" i="0" u="none" strike="noStrike" kern="1200" cap="none" spc="0" normalizeH="0" baseline="0" noProof="0" dirty="0">
              <a:ln>
                <a:noFill/>
              </a:ln>
              <a:solidFill>
                <a:srgbClr val="8C0060"/>
              </a:solidFill>
              <a:effectLst/>
              <a:uLnTx/>
              <a:uFillTx/>
              <a:latin typeface="Calibri" panose="020F0502020204030204"/>
              <a:ea typeface="+mn-ea"/>
              <a:cs typeface="+mn-cs"/>
            </a:endParaRPr>
          </a:p>
        </p:txBody>
      </p:sp>
      <p:grpSp>
        <p:nvGrpSpPr>
          <p:cNvPr id="18" name="Gruppieren 17">
            <a:extLst>
              <a:ext uri="{FF2B5EF4-FFF2-40B4-BE49-F238E27FC236}">
                <a16:creationId xmlns:a16="http://schemas.microsoft.com/office/drawing/2014/main" id="{0BCC69BE-3A93-4CA7-B685-2B613B31D1A5}"/>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B0A8059-5F28-4CAF-AF59-EA5A8D5AC3E8}"/>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938174C-0A64-4428-899C-91EFD97E48A9}"/>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BC954BE-2999-4D13-85A0-567A91215E3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4747911F-13BB-4636-800F-E27909D07F98}"/>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2EEEDA2B-7F55-4A33-B968-48D36E678265}"/>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84A8BEC1-0F42-455E-A2E9-8FB69ADFF60B}"/>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3477654D-EF19-4328-A294-B9CE0B40148F}"/>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558EA96E-325A-4826-99AF-B68A10ED67DE}"/>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BC21253-0271-482B-AD90-D92F7FA6DD89}"/>
                </a:ext>
              </a:extLst>
            </p:cNvPr>
            <p:cNvSpPr/>
            <p:nvPr/>
          </p:nvSpPr>
          <p:spPr>
            <a:xfrm>
              <a:off x="8891633"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4AC5C89E-98C4-4A5F-82C7-A583CC919DF7}"/>
                </a:ext>
              </a:extLst>
            </p:cNvPr>
            <p:cNvSpPr/>
            <p:nvPr/>
          </p:nvSpPr>
          <p:spPr>
            <a:xfrm>
              <a:off x="8890898"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FC06E888-11DB-4B1C-9AB6-71AA2A9EDC4B}"/>
                </a:ext>
              </a:extLst>
            </p:cNvPr>
            <p:cNvSpPr/>
            <p:nvPr/>
          </p:nvSpPr>
          <p:spPr>
            <a:xfrm>
              <a:off x="8890898" y="1476000"/>
              <a:ext cx="900000" cy="252000"/>
            </a:xfrm>
            <a:prstGeom prst="roundRect">
              <a:avLst>
                <a:gd name="adj" fmla="val 50000"/>
              </a:avLst>
            </a:prstGeom>
            <a:solidFill>
              <a:srgbClr val="00AF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AA22FA2-F04C-4BA0-A80E-9CF3F150B9F0}"/>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10339718-61F7-4FA3-B666-D9D557E5A6F5}"/>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F610870F-0638-40D5-930B-54C3363C4603}"/>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BF3ACF1-3806-4CFA-B814-2B1247C24780}"/>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09EF9388-CA17-4FB4-B5F5-806DBFA4C5A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5CE621D8-1ACC-4461-B95C-C1FABB3AFBD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10FBF2B5-2B41-47BA-BEF2-A7614BC3900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C222586D-E1DE-4DA5-AFE2-36D3C159C20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D9FD80F7-066A-944E-6A1D-5ACF5837166A}"/>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C34E6C71-1AB4-2B2C-7DCC-6C31770EC3D4}"/>
              </a:ext>
            </a:extLst>
          </p:cNvPr>
          <p:cNvGraphicFramePr>
            <a:graphicFrameLocks noGrp="1"/>
          </p:cNvGraphicFramePr>
          <p:nvPr>
            <p:extLst>
              <p:ext uri="{D42A27DB-BD31-4B8C-83A1-F6EECF244321}">
                <p14:modId xmlns:p14="http://schemas.microsoft.com/office/powerpoint/2010/main" val="3632804352"/>
              </p:ext>
            </p:extLst>
          </p:nvPr>
        </p:nvGraphicFramePr>
        <p:xfrm>
          <a:off x="336000" y="2874214"/>
          <a:ext cx="11520000" cy="2999332"/>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Questionari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Dirigenti di piccole, medie e grandi organizzazioni, membri del team delle risorse umane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it-IT" sz="2000" kern="1200" dirty="0">
                          <a:solidFill>
                            <a:schemeClr val="tx1"/>
                          </a:solidFill>
                          <a:effectLst/>
                          <a:latin typeface="+mn-lt"/>
                          <a:ea typeface="+mn-ea"/>
                          <a:cs typeface="+mn-cs"/>
                        </a:rPr>
                        <a:t>Lo strumento è una misura progettata per valutare la capacità lavorativa dell'individuo, sia per le persone effettivamente occupate che per quelle che prevedono di tornare al lavoro. Potrebbe essere utilizzato dai membri del team delle risorse umane per identificare le esigenze speciali del potenziale dipendente o per supportare il processo decisionale in merito agli adattamenti del luogo di lavoro.</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78931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39003760-A80A-4040-B1B4-024D1871BE3B}"/>
              </a:ext>
            </a:extLst>
          </p:cNvPr>
          <p:cNvSpPr txBox="1">
            <a:spLocks/>
          </p:cNvSpPr>
          <p:nvPr/>
        </p:nvSpPr>
        <p:spPr>
          <a:xfrm>
            <a:off x="324000" y="1872000"/>
            <a:ext cx="11592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b="1" dirty="0">
                <a:solidFill>
                  <a:srgbClr val="8C0060"/>
                </a:solidFill>
                <a:latin typeface="Calibri" panose="020F0502020204030204"/>
              </a:rPr>
              <a:t>Garantire il successo dell’apprendimento – Applicare le nuove conoscenze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b="1" dirty="0">
                <a:solidFill>
                  <a:srgbClr val="8C0060"/>
                </a:solidFill>
                <a:latin typeface="Calibri" panose="020F0502020204030204"/>
              </a:rPr>
              <a:t>nella vita lavorativa di tutti i giorni</a:t>
            </a:r>
            <a:r>
              <a:rPr kumimoji="0" lang="it-IT" sz="2800" b="1" i="0" u="none" strike="noStrike" kern="1200" cap="none" spc="0" normalizeH="0" baseline="0" noProof="0" dirty="0">
                <a:ln>
                  <a:noFill/>
                </a:ln>
                <a:solidFill>
                  <a:srgbClr val="8C0060"/>
                </a:solidFill>
                <a:effectLst/>
                <a:uLnTx/>
                <a:uFillTx/>
                <a:latin typeface="Calibri" panose="020F0502020204030204"/>
                <a:ea typeface="+mn-ea"/>
                <a:cs typeface="+mn-cs"/>
              </a:rPr>
              <a:t> </a:t>
            </a:r>
          </a:p>
        </p:txBody>
      </p:sp>
      <p:grpSp>
        <p:nvGrpSpPr>
          <p:cNvPr id="18" name="Gruppieren 17">
            <a:extLst>
              <a:ext uri="{FF2B5EF4-FFF2-40B4-BE49-F238E27FC236}">
                <a16:creationId xmlns:a16="http://schemas.microsoft.com/office/drawing/2014/main" id="{54C3CAA7-3B30-4C84-840C-A58EE73F7AB6}"/>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C4E85261-6E3D-4800-B07C-BCC00C4160C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26A2B5FC-DBBC-4A7F-BA51-3CF3ABF46101}"/>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34226B4-4FF2-4401-A499-557FE39C6CD4}"/>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2D57840B-D802-4E58-9EB4-E9CAF1E7228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6BE9B3B5-C220-47CD-A4AA-C594898C23E4}"/>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E052DE12-34BE-4631-AAB8-066772958AC4}"/>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2AB05F28-ADF0-40A1-B962-92F91094DCE6}"/>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C04A30B1-82D0-49F6-9F01-9A85197A6C53}"/>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13FAF47F-236A-4CEA-ADC9-FCB598E8813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96F587B3-28B2-4681-9AAB-C995F8328605}"/>
                </a:ext>
              </a:extLst>
            </p:cNvPr>
            <p:cNvSpPr/>
            <p:nvPr/>
          </p:nvSpPr>
          <p:spPr>
            <a:xfrm>
              <a:off x="8890898"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8AA050D8-F740-403D-83D0-7E9E89E9C0D6}"/>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54338B5C-81FE-4B9D-9D95-A339B037C3B2}"/>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1A0D759E-2A14-4AF6-B8A8-670532450FE5}"/>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4D17E3B9-80C2-4817-A272-D6BED6DBB1A4}"/>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8D772496-663C-4B8C-AC96-618CFA43317D}"/>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B4BCEF8-D866-46D1-B265-0D13036B18CB}"/>
                </a:ext>
              </a:extLst>
            </p:cNvPr>
            <p:cNvSpPr/>
            <p:nvPr/>
          </p:nvSpPr>
          <p:spPr>
            <a:xfrm>
              <a:off x="106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8A4856A-0D14-4554-BBBE-C8EE2F6CED4F}"/>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D1E4A0FE-545D-4A03-85CF-060795C58BD8}"/>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A2BE9EA-91AE-437B-8052-42D3F11CA8B2}"/>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AE14E9A2-667A-6264-99F4-7F9C02B64F54}"/>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CCA90794-CC6C-22C3-72B2-8908AB6D86C7}"/>
              </a:ext>
            </a:extLst>
          </p:cNvPr>
          <p:cNvGraphicFramePr>
            <a:graphicFrameLocks noGrp="1"/>
          </p:cNvGraphicFramePr>
          <p:nvPr>
            <p:extLst>
              <p:ext uri="{D42A27DB-BD31-4B8C-83A1-F6EECF244321}">
                <p14:modId xmlns:p14="http://schemas.microsoft.com/office/powerpoint/2010/main" val="1511864761"/>
              </p:ext>
            </p:extLst>
          </p:nvPr>
        </p:nvGraphicFramePr>
        <p:xfrm>
          <a:off x="360000" y="2929930"/>
          <a:ext cx="11520000" cy="2721538"/>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Checklist</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Dirigenti, proprietari e dirigenti amministrativi, dipendenti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it-IT" sz="2000" kern="1200" dirty="0">
                          <a:solidFill>
                            <a:schemeClr val="tx1"/>
                          </a:solidFill>
                          <a:effectLst/>
                          <a:latin typeface="+mn-lt"/>
                          <a:ea typeface="+mn-ea"/>
                          <a:cs typeface="+mn-cs"/>
                        </a:rPr>
                        <a:t>La formazione continua è importante per mantenere aggiornati i dipendenti e i dirigenti e per sviluppare le competenze. In particolare, per seminari e workshop è necessario prepararli bene e trasferire e applicare ciò che si è appreso al lavoro quotidiano. L'intera azienda o alcuni reparti con i loro dipendenti possono trarre beneficio se uno dei dipendenti impara qualcosa di nuovo.</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206662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Test rapido sulla digitalizzazione</a:t>
            </a:r>
          </a:p>
        </p:txBody>
      </p:sp>
      <p:grpSp>
        <p:nvGrpSpPr>
          <p:cNvPr id="18" name="Gruppieren 17">
            <a:extLst>
              <a:ext uri="{FF2B5EF4-FFF2-40B4-BE49-F238E27FC236}">
                <a16:creationId xmlns:a16="http://schemas.microsoft.com/office/drawing/2014/main" id="{736429F7-486D-4A5C-BDD0-371B2DBE23D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73EC03BD-2053-448A-B645-9818FC414336}"/>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5EB972E-D9F9-48BD-BF6D-D84DC8CAF84C}"/>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8D54A9CE-AEC9-44C1-8CD7-EC20A8A6B16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8AF9626A-6B25-4FC4-B337-3C5626F601BD}"/>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77E65AA4-18ED-46B5-BDDA-E6E7D9C21578}"/>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719067D-3278-4FD9-8FA0-F2460230E38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BF5A09BE-38C1-4030-AD5E-1DA0798EA70D}"/>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0F1D1ABB-A44E-46F0-9D00-3EBEAE351BAD}"/>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6EF029B2-1B4C-48C9-87A4-1AB0B4D46CA0}"/>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C514F40-1B38-4D42-B687-AE9737BF247A}"/>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1D656026-CC4A-459A-9274-A4FE72E5FE4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8046EB1F-CAE2-460C-96E7-82D94F65DD18}"/>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CCBB030-5805-439C-8FB9-DB13592441BE}"/>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BB7005C-B7DD-4357-807F-6E289EA23E4A}"/>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890FE0DC-1D84-4E92-B4BD-5DA5AE3C228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4B0FE4BD-6A4A-4AFC-8E71-42E19003D67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857E7292-C1BE-43CC-A67A-C9E75118B8F2}"/>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842439E8-E5C1-4A74-BC9A-98EEBED16BCC}"/>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5C03BF75-F445-47B6-818E-E7C79CCDC30E}"/>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13BF0EAB-6EFC-B2E1-47A6-2298B6ABF915}"/>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D6370538-00AD-83EB-D539-5251B13B41DC}"/>
              </a:ext>
            </a:extLst>
          </p:cNvPr>
          <p:cNvGraphicFramePr>
            <a:graphicFrameLocks noGrp="1"/>
          </p:cNvGraphicFramePr>
          <p:nvPr>
            <p:extLst>
              <p:ext uri="{D42A27DB-BD31-4B8C-83A1-F6EECF244321}">
                <p14:modId xmlns:p14="http://schemas.microsoft.com/office/powerpoint/2010/main" val="1769903593"/>
              </p:ext>
            </p:extLst>
          </p:nvPr>
        </p:nvGraphicFramePr>
        <p:xfrm>
          <a:off x="360000" y="2700000"/>
          <a:ext cx="11520000" cy="3427068"/>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Excel +</a:t>
                      </a:r>
                    </a:p>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Questionari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Datori di lavoro, dipendenti e dirigenti di micro e piccolo imprese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it-IT" sz="2000" kern="1200" dirty="0">
                          <a:solidFill>
                            <a:schemeClr val="tx1"/>
                          </a:solidFill>
                          <a:effectLst/>
                          <a:latin typeface="+mn-lt"/>
                          <a:ea typeface="+mn-ea"/>
                          <a:cs typeface="+mn-cs"/>
                        </a:rPr>
                        <a:t>Misurate la vostra maturità digitale in pochi minuti. La trasformazione digitale ha successo solo se è completa, altrimenti non ha affatto successo. La trasformazione digitale richiede enormi cambiamenti, questo è ormai chiaro a tutte le aziende, ma le soluzioni tecnologiche da sole non bastano. La digitalizzazione riguarda tutte le aree dell'azienda, dalla strategia alle relazioni con i clienti, passando per la cultura aziendale. Lo scopo di questo strumento è fornire una valutazione del vostro processo di trasformazione digitale.</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65612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39003760-A80A-4040-B1B4-024D1871BE3B}"/>
              </a:ext>
            </a:extLst>
          </p:cNvPr>
          <p:cNvSpPr txBox="1">
            <a:spLocks/>
          </p:cNvSpPr>
          <p:nvPr/>
        </p:nvSpPr>
        <p:spPr>
          <a:xfrm>
            <a:off x="336000" y="1746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Test delle competenze</a:t>
            </a:r>
          </a:p>
        </p:txBody>
      </p:sp>
      <p:grpSp>
        <p:nvGrpSpPr>
          <p:cNvPr id="18" name="Gruppieren 17">
            <a:extLst>
              <a:ext uri="{FF2B5EF4-FFF2-40B4-BE49-F238E27FC236}">
                <a16:creationId xmlns:a16="http://schemas.microsoft.com/office/drawing/2014/main" id="{7D8BE1E8-82EF-4159-AEEF-4E3713D90588}"/>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34533C1E-3CE5-422A-B0A5-50896512C55A}"/>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721D471F-62F0-42D7-B78C-9BFB9D7BAAF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3930464-4A74-4CD1-8E60-CF76433EE23B}"/>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FBAAA25-9538-4834-B703-53B6BEACB896}"/>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94A32DE8-B794-421D-9EB2-115D95233C41}"/>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148B19DC-1223-4065-8BEA-68348710B12D}"/>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5E65D5A9-23B4-4F8C-A3D2-77005883AF96}"/>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FFCB556E-932F-4CDE-BD4B-E45A2B9C696C}"/>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DF194236-448D-4620-8CA2-9773068CD385}"/>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AE01A4E7-228F-473C-B592-9FE0C70ABB24}"/>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56D0C9F6-00CF-46CD-A5B8-E2E3B9E44A8B}"/>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EB732A29-5147-42A0-A83D-4BAFF191B7A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FB0E11FC-A18C-4DBA-AAF1-642978E8E69E}"/>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89ECFD4A-DB5C-485C-A78C-C83F74FD1E57}"/>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82C4EEC3-7923-4493-82FF-D961BCF52D5A}"/>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9CC668C-989A-4508-83C9-A3740BB4B69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03D2EAC-CB5B-42B8-8278-741A1995CF27}"/>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9DF3203E-9DCB-410B-9BBD-FF09DA46FCA8}"/>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CB5961B3-C022-4B77-B4BB-1573E3C4B7B4}"/>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5" name="Título 1">
            <a:extLst>
              <a:ext uri="{FF2B5EF4-FFF2-40B4-BE49-F238E27FC236}">
                <a16:creationId xmlns:a16="http://schemas.microsoft.com/office/drawing/2014/main" id="{BED63548-2F51-CFF5-E079-94C5C589DC3D}"/>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6" name="Tabelle 23">
            <a:extLst>
              <a:ext uri="{FF2B5EF4-FFF2-40B4-BE49-F238E27FC236}">
                <a16:creationId xmlns:a16="http://schemas.microsoft.com/office/drawing/2014/main" id="{E9C1B149-3BA4-BC9C-BE41-987A1543D664}"/>
              </a:ext>
            </a:extLst>
          </p:cNvPr>
          <p:cNvGraphicFramePr>
            <a:graphicFrameLocks noGrp="1"/>
          </p:cNvGraphicFramePr>
          <p:nvPr>
            <p:extLst>
              <p:ext uri="{D42A27DB-BD31-4B8C-83A1-F6EECF244321}">
                <p14:modId xmlns:p14="http://schemas.microsoft.com/office/powerpoint/2010/main" val="2543187040"/>
              </p:ext>
            </p:extLst>
          </p:nvPr>
        </p:nvGraphicFramePr>
        <p:xfrm>
          <a:off x="336000" y="2340000"/>
          <a:ext cx="11520000" cy="4303876"/>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Checklist</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Datori di lavoro, dirigenti di micro e piccole imprese, imprenditori, dipendenti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it-IT" sz="2000" kern="1200" dirty="0">
                          <a:solidFill>
                            <a:schemeClr val="tx1"/>
                          </a:solidFill>
                          <a:effectLst/>
                          <a:latin typeface="+mn-lt"/>
                          <a:ea typeface="+mn-ea"/>
                          <a:cs typeface="+mn-cs"/>
                        </a:rPr>
                        <a:t>Quando si pianifica e si definisce la propria carriera, le preferenze e gli interessi sono in primo piano. Le domande di base sono "Cosa mi piace?" o anche "Cosa voglio fare?". Non bisogna trascurare un fattore: "In cosa sono bravo?". Un test di competenza vi darà esattamente le risposte a questa domanda. Il campo delle possibili abilità e punti di forza è ampio, il test delle competenze può mostrarvi in quale area siete particolarmente bravi e quindi potete avere successo. Lo strumento spiega che cosa rappresenta un test delle competenze e perché tutti dovrebbero sottoporsi a un è successo. Lo strumento spiega che cosa rappresenta un test delle competenze, perché tutti dovrebbero sottoporsi a questo tipo di autotest per scoprire i propri punti di forza.</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57597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13" name="Imagen 12">
            <a:extLst>
              <a:ext uri="{FF2B5EF4-FFF2-40B4-BE49-F238E27FC236}">
                <a16:creationId xmlns:a16="http://schemas.microsoft.com/office/drawing/2014/main" id="{C3C9ABF2-F30E-464B-A905-FDF4F56B0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14" name="Group 7">
            <a:extLst>
              <a:ext uri="{FF2B5EF4-FFF2-40B4-BE49-F238E27FC236}">
                <a16:creationId xmlns:a16="http://schemas.microsoft.com/office/drawing/2014/main" id="{58AF7D32-0083-40E9-80C2-0ACDA24AC126}"/>
              </a:ext>
            </a:extLst>
          </p:cNvPr>
          <p:cNvGrpSpPr/>
          <p:nvPr/>
        </p:nvGrpSpPr>
        <p:grpSpPr>
          <a:xfrm>
            <a:off x="4320001" y="2016000"/>
            <a:ext cx="3553441" cy="3481443"/>
            <a:chOff x="2670345" y="1140162"/>
            <a:chExt cx="3807253" cy="3730109"/>
          </a:xfrm>
        </p:grpSpPr>
        <p:sp>
          <p:nvSpPr>
            <p:cNvPr id="15" name="Oval 3">
              <a:extLst>
                <a:ext uri="{FF2B5EF4-FFF2-40B4-BE49-F238E27FC236}">
                  <a16:creationId xmlns:a16="http://schemas.microsoft.com/office/drawing/2014/main" id="{79C1B9A3-587F-4569-A995-A2D778C886FE}"/>
                </a:ext>
              </a:extLst>
            </p:cNvPr>
            <p:cNvSpPr/>
            <p:nvPr/>
          </p:nvSpPr>
          <p:spPr>
            <a:xfrm>
              <a:off x="3056064" y="1495398"/>
              <a:ext cx="3024336" cy="3024336"/>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Rectangle 16">
              <a:extLst>
                <a:ext uri="{FF2B5EF4-FFF2-40B4-BE49-F238E27FC236}">
                  <a16:creationId xmlns:a16="http://schemas.microsoft.com/office/drawing/2014/main" id="{6F2F7F3A-7B8E-4939-9447-24C81E745051}"/>
                </a:ext>
              </a:extLst>
            </p:cNvPr>
            <p:cNvSpPr/>
            <p:nvPr/>
          </p:nvSpPr>
          <p:spPr>
            <a:xfrm rot="2700000">
              <a:off x="4174633" y="2301917"/>
              <a:ext cx="787199" cy="141129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7" name="Oval 4">
              <a:extLst>
                <a:ext uri="{FF2B5EF4-FFF2-40B4-BE49-F238E27FC236}">
                  <a16:creationId xmlns:a16="http://schemas.microsoft.com/office/drawing/2014/main" id="{8EE56A31-C857-4310-94B3-26EDFF8874FC}"/>
                </a:ext>
              </a:extLst>
            </p:cNvPr>
            <p:cNvSpPr/>
            <p:nvPr/>
          </p:nvSpPr>
          <p:spPr>
            <a:xfrm>
              <a:off x="4136065" y="1140162"/>
              <a:ext cx="914400" cy="91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1</a:t>
              </a:r>
              <a:endParaRPr lang="ko-KR" altLang="en-US" sz="3600" b="1" dirty="0"/>
            </a:p>
          </p:txBody>
        </p:sp>
        <p:sp>
          <p:nvSpPr>
            <p:cNvPr id="19" name="Oval 9">
              <a:extLst>
                <a:ext uri="{FF2B5EF4-FFF2-40B4-BE49-F238E27FC236}">
                  <a16:creationId xmlns:a16="http://schemas.microsoft.com/office/drawing/2014/main" id="{FBA1BE96-A419-4D51-BBC8-C56DF5ACA723}"/>
                </a:ext>
              </a:extLst>
            </p:cNvPr>
            <p:cNvSpPr/>
            <p:nvPr/>
          </p:nvSpPr>
          <p:spPr>
            <a:xfrm>
              <a:off x="2670345" y="2567305"/>
              <a:ext cx="914399" cy="9144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4</a:t>
              </a:r>
              <a:endParaRPr lang="ko-KR" altLang="en-US" sz="3600" b="1" dirty="0"/>
            </a:p>
          </p:txBody>
        </p:sp>
        <p:sp>
          <p:nvSpPr>
            <p:cNvPr id="21" name="Oval 11">
              <a:extLst>
                <a:ext uri="{FF2B5EF4-FFF2-40B4-BE49-F238E27FC236}">
                  <a16:creationId xmlns:a16="http://schemas.microsoft.com/office/drawing/2014/main" id="{43921E46-CA00-4D5C-8CEF-F5D7001A2BA1}"/>
                </a:ext>
              </a:extLst>
            </p:cNvPr>
            <p:cNvSpPr/>
            <p:nvPr/>
          </p:nvSpPr>
          <p:spPr>
            <a:xfrm>
              <a:off x="4136065" y="3955870"/>
              <a:ext cx="914401" cy="914401"/>
            </a:xfrm>
            <a:prstGeom prst="ellipse">
              <a:avLst/>
            </a:pr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3</a:t>
              </a:r>
              <a:endParaRPr lang="ko-KR" altLang="en-US" sz="3600" b="1" dirty="0"/>
            </a:p>
          </p:txBody>
        </p:sp>
        <p:sp>
          <p:nvSpPr>
            <p:cNvPr id="22" name="Oval 12">
              <a:extLst>
                <a:ext uri="{FF2B5EF4-FFF2-40B4-BE49-F238E27FC236}">
                  <a16:creationId xmlns:a16="http://schemas.microsoft.com/office/drawing/2014/main" id="{66B36C48-624B-41C4-A669-C04870A68F4C}"/>
                </a:ext>
              </a:extLst>
            </p:cNvPr>
            <p:cNvSpPr/>
            <p:nvPr/>
          </p:nvSpPr>
          <p:spPr>
            <a:xfrm>
              <a:off x="5563197" y="2567305"/>
              <a:ext cx="914401" cy="914400"/>
            </a:xfrm>
            <a:prstGeom prst="ellipse">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2</a:t>
              </a:r>
              <a:endParaRPr lang="ko-KR" altLang="en-US" sz="3600" b="1" dirty="0"/>
            </a:p>
          </p:txBody>
        </p:sp>
      </p:grpSp>
      <p:sp>
        <p:nvSpPr>
          <p:cNvPr id="32" name="TextBox 42">
            <a:extLst>
              <a:ext uri="{FF2B5EF4-FFF2-40B4-BE49-F238E27FC236}">
                <a16:creationId xmlns:a16="http://schemas.microsoft.com/office/drawing/2014/main" id="{11023747-1ACA-4AB4-8257-16FC57DF30D5}"/>
              </a:ext>
            </a:extLst>
          </p:cNvPr>
          <p:cNvSpPr txBox="1"/>
          <p:nvPr/>
        </p:nvSpPr>
        <p:spPr>
          <a:xfrm>
            <a:off x="5148000" y="1512000"/>
            <a:ext cx="1872000" cy="396000"/>
          </a:xfrm>
          <a:prstGeom prst="rect">
            <a:avLst/>
          </a:prstGeom>
          <a:noFill/>
        </p:spPr>
        <p:txBody>
          <a:bodyPr wrap="square" rtlCol="0">
            <a:noAutofit/>
          </a:bodyPr>
          <a:lstStyle/>
          <a:p>
            <a:pPr algn="ctr"/>
            <a:r>
              <a:rPr lang="es-ES" altLang="ko-KR" sz="2400" b="1" dirty="0">
                <a:solidFill>
                  <a:schemeClr val="tx1">
                    <a:lumMod val="75000"/>
                    <a:lumOff val="25000"/>
                  </a:schemeClr>
                </a:solidFill>
                <a:cs typeface="Arial" pitchFamily="34" charset="0"/>
              </a:rPr>
              <a:t>Introduzione</a:t>
            </a:r>
          </a:p>
        </p:txBody>
      </p:sp>
      <p:sp>
        <p:nvSpPr>
          <p:cNvPr id="39" name="TextBox 49">
            <a:extLst>
              <a:ext uri="{FF2B5EF4-FFF2-40B4-BE49-F238E27FC236}">
                <a16:creationId xmlns:a16="http://schemas.microsoft.com/office/drawing/2014/main" id="{E0D99601-B4C8-493D-856D-B3FC79855731}"/>
              </a:ext>
            </a:extLst>
          </p:cNvPr>
          <p:cNvSpPr txBox="1"/>
          <p:nvPr/>
        </p:nvSpPr>
        <p:spPr>
          <a:xfrm>
            <a:off x="2790092" y="3348000"/>
            <a:ext cx="1529908" cy="853200"/>
          </a:xfrm>
          <a:prstGeom prst="rect">
            <a:avLst/>
          </a:prstGeom>
          <a:noFill/>
        </p:spPr>
        <p:txBody>
          <a:bodyPr wrap="square" rtlCol="0" anchor="ctr">
            <a:noAutofit/>
          </a:bodyPr>
          <a:lstStyle/>
          <a:p>
            <a:r>
              <a:rPr lang="es-ES" altLang="ko-KR" sz="2400" b="1" dirty="0">
                <a:solidFill>
                  <a:schemeClr val="tx1">
                    <a:lumMod val="75000"/>
                    <a:lumOff val="25000"/>
                  </a:schemeClr>
                </a:solidFill>
                <a:cs typeface="Arial" pitchFamily="34" charset="0"/>
              </a:rPr>
              <a:t>Strumenti</a:t>
            </a:r>
          </a:p>
        </p:txBody>
      </p:sp>
      <p:sp>
        <p:nvSpPr>
          <p:cNvPr id="45" name="TextBox 34">
            <a:extLst>
              <a:ext uri="{FF2B5EF4-FFF2-40B4-BE49-F238E27FC236}">
                <a16:creationId xmlns:a16="http://schemas.microsoft.com/office/drawing/2014/main" id="{48B05274-47DF-4EA9-8DBB-387F8A61BA77}"/>
              </a:ext>
            </a:extLst>
          </p:cNvPr>
          <p:cNvSpPr txBox="1"/>
          <p:nvPr/>
        </p:nvSpPr>
        <p:spPr>
          <a:xfrm>
            <a:off x="7992000" y="3348000"/>
            <a:ext cx="1836000" cy="853200"/>
          </a:xfrm>
          <a:prstGeom prst="rect">
            <a:avLst/>
          </a:prstGeom>
          <a:noFill/>
        </p:spPr>
        <p:txBody>
          <a:bodyPr wrap="square" rtlCol="0" anchor="ctr">
            <a:noAutofit/>
          </a:bodyPr>
          <a:lstStyle/>
          <a:p>
            <a:r>
              <a:rPr lang="es-ES" altLang="ko-KR" sz="2400" b="1" dirty="0">
                <a:solidFill>
                  <a:schemeClr val="tx1">
                    <a:lumMod val="75000"/>
                    <a:lumOff val="25000"/>
                  </a:schemeClr>
                </a:solidFill>
                <a:cs typeface="Arial" pitchFamily="34" charset="0"/>
              </a:rPr>
              <a:t>Spiegazioni</a:t>
            </a:r>
          </a:p>
        </p:txBody>
      </p:sp>
      <p:sp>
        <p:nvSpPr>
          <p:cNvPr id="46" name="TextBox 34">
            <a:extLst>
              <a:ext uri="{FF2B5EF4-FFF2-40B4-BE49-F238E27FC236}">
                <a16:creationId xmlns:a16="http://schemas.microsoft.com/office/drawing/2014/main" id="{31158978-690B-40E2-AF80-A916900D1742}"/>
              </a:ext>
            </a:extLst>
          </p:cNvPr>
          <p:cNvSpPr txBox="1"/>
          <p:nvPr/>
        </p:nvSpPr>
        <p:spPr>
          <a:xfrm>
            <a:off x="4500000" y="5554226"/>
            <a:ext cx="3492000" cy="396000"/>
          </a:xfrm>
          <a:prstGeom prst="rect">
            <a:avLst/>
          </a:prstGeom>
          <a:noFill/>
        </p:spPr>
        <p:txBody>
          <a:bodyPr wrap="square" rtlCol="0">
            <a:noAutofit/>
          </a:bodyPr>
          <a:lstStyle/>
          <a:p>
            <a:pPr algn="ctr"/>
            <a:r>
              <a:rPr lang="es-ES" altLang="ko-KR" sz="2400" b="1" dirty="0">
                <a:solidFill>
                  <a:schemeClr val="tx1">
                    <a:lumMod val="75000"/>
                    <a:lumOff val="25000"/>
                  </a:schemeClr>
                </a:solidFill>
                <a:cs typeface="Arial" pitchFamily="34" charset="0"/>
              </a:rPr>
              <a:t>Il progetto “AKKU Europe”</a:t>
            </a:r>
          </a:p>
        </p:txBody>
      </p:sp>
      <p:sp>
        <p:nvSpPr>
          <p:cNvPr id="47" name="Título 1">
            <a:extLst>
              <a:ext uri="{FF2B5EF4-FFF2-40B4-BE49-F238E27FC236}">
                <a16:creationId xmlns:a16="http://schemas.microsoft.com/office/drawing/2014/main" id="{06A3AFBA-83C1-4A2A-AF7F-C5647D884919}"/>
              </a:ext>
            </a:extLst>
          </p:cNvPr>
          <p:cNvSpPr txBox="1">
            <a:spLocks/>
          </p:cNvSpPr>
          <p:nvPr/>
        </p:nvSpPr>
        <p:spPr>
          <a:xfrm>
            <a:off x="2363014" y="320106"/>
            <a:ext cx="7765972" cy="1135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A3D30C"/>
                </a:solidFill>
                <a:latin typeface="Arial Black" panose="020B0A04020102020204" pitchFamily="34" charset="0"/>
              </a:rPr>
              <a:t>Contenuti</a:t>
            </a:r>
          </a:p>
        </p:txBody>
      </p:sp>
    </p:spTree>
    <p:extLst>
      <p:ext uri="{BB962C8B-B14F-4D97-AF65-F5344CB8AC3E}">
        <p14:creationId xmlns:p14="http://schemas.microsoft.com/office/powerpoint/2010/main" val="138950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Niente stress con lo stress – Controllo dello stress</a:t>
            </a:r>
          </a:p>
        </p:txBody>
      </p:sp>
      <p:grpSp>
        <p:nvGrpSpPr>
          <p:cNvPr id="18" name="Gruppieren 17">
            <a:extLst>
              <a:ext uri="{FF2B5EF4-FFF2-40B4-BE49-F238E27FC236}">
                <a16:creationId xmlns:a16="http://schemas.microsoft.com/office/drawing/2014/main" id="{BBC4C79F-B11D-419B-8EC3-6DE43123126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69CFA94-364D-4037-926D-F3302727744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033ECF0D-BFD0-4032-92FE-E459688945A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1DB89039-7070-4FBF-A17A-D65D633BE6EA}"/>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FAACC06E-7AFB-40C3-804F-ABBCCADE5DBD}"/>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41DDE3A3-0C57-4908-AEFA-DFDAA9E0F8A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A2EF5129-8673-4F4C-84BC-C819E959FE2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8355949E-2F2C-44CA-B95C-B1DCE5FE1288}"/>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ADFACEE2-803C-42DD-A1A7-7E6828076A17}"/>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F2941241-17EF-4B51-A6E9-6ED45CA03AD8}"/>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E9CA5B2F-0672-411A-9575-701F196E30E7}"/>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677ABB3F-4196-4883-8FC2-08667786FCF4}"/>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221028D2-3A42-463F-926D-F3E6FFD0885B}"/>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06DB60EA-8CB3-4958-8AB4-B7E920023771}"/>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D2FFD433-C79D-4BBC-B69F-FD8A0453AD75}"/>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C61A3E36-55CC-4099-B457-262B8B5958E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4684C14-CE5D-4987-906A-273995A0D4C0}"/>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0EDF2CE4-B071-4753-ACB6-F58AF03B117E}"/>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7BE20D6A-2D89-492B-9478-AEA2C295F680}"/>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CE84A94C-02B5-4852-A777-9231B766EC0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3EF2D2C8-16C6-7646-ED8A-6AFD952E218A}"/>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91A851CF-117D-2D27-BE5A-C4319FD73B97}"/>
              </a:ext>
            </a:extLst>
          </p:cNvPr>
          <p:cNvGraphicFramePr>
            <a:graphicFrameLocks noGrp="1"/>
          </p:cNvGraphicFramePr>
          <p:nvPr>
            <p:extLst>
              <p:ext uri="{D42A27DB-BD31-4B8C-83A1-F6EECF244321}">
                <p14:modId xmlns:p14="http://schemas.microsoft.com/office/powerpoint/2010/main" val="2650531556"/>
              </p:ext>
            </p:extLst>
          </p:nvPr>
        </p:nvGraphicFramePr>
        <p:xfrm>
          <a:off x="360000" y="2700000"/>
          <a:ext cx="11520000" cy="283939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Checklist</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Dirigenti, proprietari e dirigenti amministrativi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r>
                        <a:rPr lang="it-IT" sz="2000" kern="1200" dirty="0">
                          <a:solidFill>
                            <a:schemeClr val="tx1"/>
                          </a:solidFill>
                          <a:effectLst/>
                          <a:latin typeface="+mn-lt"/>
                          <a:ea typeface="+mn-ea"/>
                          <a:cs typeface="+mn-cs"/>
                        </a:rPr>
                        <a:t>Non è facile capire se siete solo un po' sovraccarichi di lavoro e pronti per le vacanze o se lo stress vi sta facendo ammalare. Anche i vostri dipendenti potrebbero essere esausti a causa dello stress costante. E la vostra azienda? L'obiettivo di questo stress check è quello di riconoscere la propria situazione di stress e di renderla trasparente con i dipendenti. Lo strumento è uno strumento per la gestione. Può essere utilizzato senza consulenti esterni.</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1224916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b="1" dirty="0">
                <a:solidFill>
                  <a:srgbClr val="8C0060"/>
                </a:solidFill>
                <a:latin typeface="Calibri" panose="020F0502020204030204"/>
              </a:rPr>
              <a:t>Il questionario ‘WAI’ (l’indice work-</a:t>
            </a:r>
            <a:r>
              <a:rPr lang="it-IT" b="1" dirty="0" err="1">
                <a:solidFill>
                  <a:srgbClr val="8C0060"/>
                </a:solidFill>
                <a:latin typeface="Calibri" panose="020F0502020204030204"/>
              </a:rPr>
              <a:t>ability</a:t>
            </a:r>
            <a:r>
              <a:rPr lang="it-IT" b="1" dirty="0">
                <a:solidFill>
                  <a:srgbClr val="8C0060"/>
                </a:solidFill>
                <a:latin typeface="Calibri" panose="020F0502020204030204"/>
              </a:rPr>
              <a:t>)</a:t>
            </a:r>
            <a:endParaRPr kumimoji="0" lang="it-IT" sz="2800" b="1" i="0" u="none" strike="noStrike" kern="1200" cap="none" spc="0" normalizeH="0" baseline="0" dirty="0">
              <a:ln>
                <a:noFill/>
              </a:ln>
              <a:solidFill>
                <a:srgbClr val="8C0060"/>
              </a:solidFill>
              <a:effectLst/>
              <a:uLnTx/>
              <a:uFillTx/>
              <a:latin typeface="Calibri" panose="020F0502020204030204"/>
              <a:ea typeface="+mn-ea"/>
              <a:cs typeface="+mn-cs"/>
            </a:endParaRPr>
          </a:p>
        </p:txBody>
      </p:sp>
      <p:grpSp>
        <p:nvGrpSpPr>
          <p:cNvPr id="18" name="Gruppieren 17">
            <a:extLst>
              <a:ext uri="{FF2B5EF4-FFF2-40B4-BE49-F238E27FC236}">
                <a16:creationId xmlns:a16="http://schemas.microsoft.com/office/drawing/2014/main" id="{F673509F-6BE0-4491-94D8-BC9BC9DA9A7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CC8E9C98-D837-4B57-B8E2-12E158D3C650}"/>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1466FAD4-7393-48A8-9252-59FA2017383E}"/>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5A1119F-5731-4463-939E-BBCB434E0C0C}"/>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CA2AC577-0E11-4992-A5C7-ADE1BD3BB688}"/>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FAD2DCC0-5E28-48E2-AEB0-9CA207B317DB}"/>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39B76D19-C751-43EB-B0AC-F4D4203D2D78}"/>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7D32429B-1BCA-403E-823D-62531AE700F4}"/>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3C76748D-C069-4367-B49D-DCD07C2F24B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DB9A3921-D4D3-4146-9E03-9A73334396E9}"/>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8B8AD7A8-7C6C-4535-93B5-BFFBEA1A3B8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3B422AEF-697E-4261-8E91-A3D3FF6DFF3C}"/>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3652623D-7576-44D4-AE79-9910BC842A7F}"/>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2AC94E2A-9539-4A64-A145-02FB4E02BCE2}"/>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3066681A-C368-484B-9A36-F4ECAF719D90}"/>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D60AE26D-E787-4CE1-B6FD-DBFEFEF9244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BE12888-1269-43D7-9CCD-F96ECAF6CE0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5F0A7288-2C31-4A5E-8A0B-825ED2B1CEBA}"/>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B826BF0-5E5A-44B7-A3D9-8DEC3981CAA1}"/>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B85CB6C-1AA7-4934-96F5-EEC61720C2A2}"/>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1CF2E1F3-7B48-7803-1364-ABB0B50D5DBF}"/>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87D11671-4421-08E8-DB47-6BFB78EDD054}"/>
              </a:ext>
            </a:extLst>
          </p:cNvPr>
          <p:cNvGraphicFramePr>
            <a:graphicFrameLocks noGrp="1"/>
          </p:cNvGraphicFramePr>
          <p:nvPr>
            <p:extLst>
              <p:ext uri="{D42A27DB-BD31-4B8C-83A1-F6EECF244321}">
                <p14:modId xmlns:p14="http://schemas.microsoft.com/office/powerpoint/2010/main" val="4159590393"/>
              </p:ext>
            </p:extLst>
          </p:nvPr>
        </p:nvGraphicFramePr>
        <p:xfrm>
          <a:off x="360000" y="2700000"/>
          <a:ext cx="11520000" cy="375379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Questionari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dirty="0">
                          <a:effectLst/>
                          <a:latin typeface="+mn-lt"/>
                          <a:ea typeface="Calibri" panose="020F0502020204030204" pitchFamily="34" charset="0"/>
                          <a:cs typeface="Times New Roman" panose="02020603050405020304" pitchFamily="18" charset="0"/>
                        </a:rPr>
                        <a:t>Sia i dirigenti che i dipendenti (operai, impiegati, ecc.)</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r>
                        <a:rPr lang="it-IT" sz="2000" kern="1200" dirty="0">
                          <a:solidFill>
                            <a:schemeClr val="tx1"/>
                          </a:solidFill>
                          <a:effectLst/>
                          <a:latin typeface="+mn-lt"/>
                          <a:ea typeface="+mn-ea"/>
                          <a:cs typeface="+mn-cs"/>
                        </a:rPr>
                        <a:t>Sviluppato dalla CIIP (Consulta Interassociativa Italiana per la Prevenzione), il questionario Work Ability Index (WAI) comprende un elenco molto dettagliato di domande volte a indagare tra i dipendenti non solo il livello generale di soddisfazione per il lavoro ma anche, e soprattutto, se le mansioni svolte quotidianamente nel loro posto di lavoro influiscono (o lo hanno già fato) sul loro benessere, sulla loro salute fisica e/o mentale. Lo strumento non sembra avere un target specifico, il che significa che può essere rivolto al personale direttivo come ai dipendenti.</a:t>
                      </a:r>
                    </a:p>
                    <a:p>
                      <a:pPr algn="just"/>
                      <a:r>
                        <a:rPr lang="it-IT" sz="2000" kern="1200" dirty="0">
                          <a:solidFill>
                            <a:schemeClr val="tx1"/>
                          </a:solidFill>
                          <a:effectLst/>
                          <a:latin typeface="+mn-lt"/>
                          <a:ea typeface="+mn-ea"/>
                          <a:cs typeface="+mn-cs"/>
                        </a:rPr>
                        <a:t>Allo stesso tempo, non sembra riferirsi ad alcun settore specifico. I consulenti esterni e i direttori generali, possono fare affidamento su di esso in modo molto efficiente ed efficace.</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1084705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336173"/>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Il questionario IPAQ</a:t>
            </a:r>
          </a:p>
        </p:txBody>
      </p:sp>
      <p:grpSp>
        <p:nvGrpSpPr>
          <p:cNvPr id="18" name="Gruppieren 17">
            <a:extLst>
              <a:ext uri="{FF2B5EF4-FFF2-40B4-BE49-F238E27FC236}">
                <a16:creationId xmlns:a16="http://schemas.microsoft.com/office/drawing/2014/main" id="{9764E18C-7C0A-4377-AB51-EDE27616579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8EA26069-D9EB-4822-875A-30D5022775BB}"/>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F7368246-A359-423D-B7E3-025845EAD63B}"/>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49D5E3FD-5CA8-4CA0-B329-418ED83BBEAE}"/>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46013EC-D629-44BC-81E7-9CCE3EE0C442}"/>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708B22C4-97D0-4FD5-B80B-7ECBE84BA7A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C593C095-D393-462E-8D4E-5EC0529848CA}"/>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15114767-B1A1-4D3B-AEE7-D3B1CEC1D718}"/>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4E98279-8F15-4145-8BEA-391B75D1B2FF}"/>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FAB3C507-96CB-4380-9B58-76DF9B0569A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7FB35D0A-62FF-43B7-A987-D7B5CC466056}"/>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767FF159-15A5-441A-9749-2837FFC5BCA9}"/>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32241609-3898-4820-AD1C-56DF6ACF7FF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56DB2DBE-B28E-4DFA-B9DE-FA438DC73335}"/>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B282D5A5-DC08-4008-8EAD-EDF4679AB487}"/>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4505B6DD-F7E7-4648-9F3D-3257AA04CB6B}"/>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64B4027-7EEE-46F6-90AA-C1E6847522C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DECCA03E-3C09-4471-9E50-21DDE67DD61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DA3BE9AA-B5FC-4AA8-AADF-F451F7BEEB3C}"/>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6F2487E-FFDD-4E4B-80D5-C6A594FCEBF6}"/>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39331233-B0C2-F2DC-010F-163BDE96FA89}"/>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1F4F068F-A696-CAD4-6AE4-B5BFFF4D70AD}"/>
              </a:ext>
            </a:extLst>
          </p:cNvPr>
          <p:cNvGraphicFramePr>
            <a:graphicFrameLocks noGrp="1"/>
          </p:cNvGraphicFramePr>
          <p:nvPr>
            <p:extLst>
              <p:ext uri="{D42A27DB-BD31-4B8C-83A1-F6EECF244321}">
                <p14:modId xmlns:p14="http://schemas.microsoft.com/office/powerpoint/2010/main" val="201764687"/>
              </p:ext>
            </p:extLst>
          </p:nvPr>
        </p:nvGraphicFramePr>
        <p:xfrm>
          <a:off x="360000" y="1735335"/>
          <a:ext cx="11520000" cy="4821211"/>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Questionari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Tutti, senza distinzione di genere e demografia, né tantomeno di provenienza professionale e occupazione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18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r>
                        <a:rPr lang="it-IT" sz="1800" kern="1200" dirty="0">
                          <a:solidFill>
                            <a:schemeClr val="tx1"/>
                          </a:solidFill>
                          <a:effectLst/>
                          <a:latin typeface="+mn-lt"/>
                          <a:ea typeface="+mn-ea"/>
                          <a:cs typeface="+mn-cs"/>
                        </a:rPr>
                        <a:t>Il questionario IPAQ è uno strumento di autovalutazione sviluppato dal gruppo IPAQ. Il questionario ha l'obiettivo di aiutare le persone a valutare da se il proprio livello di attività fisica. Il modello di punteggio categorico propone tre diversi output (cioè "categorie"): 1. Basso: questo risultato è per le persone che non svolgono alcun tipo di attività fisica 2. Moderato: questo risultato è per le persone che praticano attività fisica vigorosa almeno 3 giorni alla settimana oppure 5 giorni alla settimana di attività fisica di intensità moderata oppure 30 minuti al giorno di camminata 3. Alto: questo risultato si riferisce a persone che praticano un'attività fisica di intensità moderata 7 giorni alla settimana. Il questionario IPAQ è disponibile pubblicamente, con accesso libero e aperto: gli accademici e gli studiosi di tutti i settori sono invitati ad affidarsi ad esso come strumento metodologico per la valutazione della propria attività fisica. Il questionario IPAQ è disponibile in due versioni diverse: - Versione breve, consigliata per piccole iniziative a livello locale o nel caso di "attività fisica negli ultimi sette giorni" - versione lunga, consigliata per programmi di ricerca su larga scala o nel caso di "attività fisica abituale" (ad es. atleti, sportivi) Nel contesto del progetto AKKU, i partner proporranno la versione breve in quanto molto più adatta allo scopo del progetto.</a:t>
                      </a:r>
                    </a:p>
                    <a:p>
                      <a:pPr algn="just">
                        <a:lnSpc>
                          <a:spcPct val="107000"/>
                        </a:lnSpc>
                        <a:spcAft>
                          <a:spcPts val="800"/>
                        </a:spcAft>
                      </a:pPr>
                      <a:endParaRPr lang="it-IT" sz="18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401226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srgbClr val="8C0060"/>
                </a:solidFill>
                <a:effectLst/>
                <a:uLnTx/>
                <a:uFillTx/>
                <a:latin typeface="Calibri" panose="020F0502020204030204"/>
                <a:ea typeface="+mn-ea"/>
                <a:cs typeface="+mn-cs"/>
              </a:rPr>
              <a:t>Lavoro a distanza: </a:t>
            </a:r>
            <a:r>
              <a:rPr lang="it-IT" b="1" dirty="0">
                <a:solidFill>
                  <a:srgbClr val="8C0060"/>
                </a:solidFill>
                <a:latin typeface="Calibri" panose="020F0502020204030204"/>
              </a:rPr>
              <a:t>gli spazi di lavoro sono conformi ai nostri bisogni?</a:t>
            </a:r>
            <a:endParaRPr kumimoji="0" lang="it-IT" sz="2800" b="1" i="0" u="none" strike="noStrike" kern="1200" cap="none" spc="0" normalizeH="0" baseline="0" noProof="0" dirty="0">
              <a:ln>
                <a:noFill/>
              </a:ln>
              <a:solidFill>
                <a:srgbClr val="8C0060"/>
              </a:solidFill>
              <a:effectLst/>
              <a:uLnTx/>
              <a:uFillTx/>
              <a:latin typeface="Calibri" panose="020F0502020204030204"/>
              <a:ea typeface="+mn-ea"/>
              <a:cs typeface="+mn-cs"/>
            </a:endParaRPr>
          </a:p>
        </p:txBody>
      </p:sp>
      <p:grpSp>
        <p:nvGrpSpPr>
          <p:cNvPr id="18" name="Gruppieren 17">
            <a:extLst>
              <a:ext uri="{FF2B5EF4-FFF2-40B4-BE49-F238E27FC236}">
                <a16:creationId xmlns:a16="http://schemas.microsoft.com/office/drawing/2014/main" id="{1F336C8B-3259-4702-92B5-93CD7A80D9A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0525E56F-1E01-48F6-9B61-B64534A0435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5D75F17A-9F38-4D22-8F71-D16380C14665}"/>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0B6AC5B-9DEC-4D89-929E-DD903B23BC36}"/>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2A03FCD9-67C2-47B7-BB60-CF2505C37C2B}"/>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426F4428-7C76-40B6-A4FF-7584D16DC6F5}"/>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7F3EC16E-1CE5-4BDB-A4FA-119D6F8174A3}"/>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229AAC72-F24A-4CE6-86AD-61F2FE5D8B6A}"/>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B7CCA3FE-6AA1-431D-8FEF-246CD7A9262F}"/>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E71C06B-004E-4B53-A6B7-8622C9FB16E8}"/>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A0B4885-0575-4D5C-9FB2-6004CAD01F64}"/>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B3C6ECCE-AED5-4359-82B7-25E0C02E2E03}"/>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D738762-FC56-4B5F-B277-37B961F93144}"/>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3FEE279-E6C1-4756-ABCB-110ACB1E6F4E}"/>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C747210-1D2D-4555-BEE0-B434F3449CBD}"/>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807EFC8-4A34-4BBB-BF58-150A3FC2CFD1}"/>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E59E921E-7C3B-416C-9B03-FB5C7C16764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1B9F486F-5495-45F1-8998-5A32C727DF4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86B91502-647E-4565-8BA4-A482238A06D5}"/>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957AB12D-0946-4B97-B389-57E6DCEDE257}"/>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F792185F-F0F4-733A-152E-E91F53C90F8E}"/>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212FBCF2-D8AD-8824-31E2-CC7EEA3DD02F}"/>
              </a:ext>
            </a:extLst>
          </p:cNvPr>
          <p:cNvGraphicFramePr>
            <a:graphicFrameLocks noGrp="1"/>
          </p:cNvGraphicFramePr>
          <p:nvPr>
            <p:extLst>
              <p:ext uri="{D42A27DB-BD31-4B8C-83A1-F6EECF244321}">
                <p14:modId xmlns:p14="http://schemas.microsoft.com/office/powerpoint/2010/main" val="97169540"/>
              </p:ext>
            </p:extLst>
          </p:nvPr>
        </p:nvGraphicFramePr>
        <p:xfrm>
          <a:off x="360000" y="2700000"/>
          <a:ext cx="11520000" cy="3325468"/>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Questionari + Video</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Amministrazione e lavoratori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it-IT" sz="2000" kern="1200" dirty="0">
                          <a:solidFill>
                            <a:schemeClr val="tx1"/>
                          </a:solidFill>
                          <a:effectLst/>
                          <a:latin typeface="+mn-lt"/>
                          <a:ea typeface="+mn-ea"/>
                          <a:cs typeface="+mn-cs"/>
                        </a:rPr>
                        <a:t>A causa della pandemia, molte aziende hanno implementato il lavoro a distanza e di conseguenza i lavoratori hanno dovuto trasformare le loro case in uffici. Nonostante il  compromesso per la destinazione dello spazio domestico a "ufficio domestico”, non sempre sono soddisfatte le giuste misure di sicurezza. Questo strumento permette di analizzare le postazioni di lavoro a domicilio per capire se le misure e le abitudini adottate sono adeguate; in caso contrario, verranno forniti consigli e raccomandazioni su come migliorarle.</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2518843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F7459759-F063-471F-BB7B-F15E77A67493}"/>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Controllo della gestione del personale</a:t>
            </a:r>
          </a:p>
        </p:txBody>
      </p:sp>
      <p:grpSp>
        <p:nvGrpSpPr>
          <p:cNvPr id="18" name="Gruppieren 17">
            <a:extLst>
              <a:ext uri="{FF2B5EF4-FFF2-40B4-BE49-F238E27FC236}">
                <a16:creationId xmlns:a16="http://schemas.microsoft.com/office/drawing/2014/main" id="{61A1F7E0-0809-4F67-AB95-89E2CA6E678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D90C67B7-E9BE-4CA1-A305-E9A584E03761}"/>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92C8AFC8-667B-4464-92CE-BC3BCF896E9D}"/>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8568868-761C-45B5-8BEA-32B4C5335B5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73614BA6-845E-4487-9475-A53E230EF0C0}"/>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8A39EEE1-3AB4-4A36-AEEC-4E1C4C04F80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9E006097-3047-4FA8-8ECA-091DF257EE7A}"/>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D04D765B-DEF0-4E8B-8A79-53FC963EEA6F}"/>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235ACC0D-E74F-49DF-A5B3-618A02F0474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9E4AD9AC-C38D-4352-AC58-FFDE7356A21F}"/>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FAA3B545-D2ED-4695-980F-F0E53B67DFFB}"/>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866E9151-D3B4-45A8-AFDB-3E8CD1F89068}"/>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FE3914B-D427-4AF8-B80B-B5FAECE15DBD}"/>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7D91D7D1-403F-4EEA-B0F7-29ECF989677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493F84B5-8450-47FF-9CAF-5A3444D651EA}"/>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0D8772F0-BFD8-4D56-B7A3-A3AF1C76D1FB}"/>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887987E-3808-4F87-9805-BB1FDB7E0079}"/>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AD2B9043-DB2E-4CB3-AEAA-A9975AD7316D}"/>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935C0934-1A7B-4B51-873D-DA3526488BCE}"/>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52D8F596-D926-46FE-817F-7E4E1E5646EE}"/>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E04E062B-1774-2CEE-0447-6F35EB468246}"/>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DC624CE8-906C-C1B4-920A-8EA29F3D82FD}"/>
              </a:ext>
            </a:extLst>
          </p:cNvPr>
          <p:cNvGraphicFramePr>
            <a:graphicFrameLocks noGrp="1"/>
          </p:cNvGraphicFramePr>
          <p:nvPr>
            <p:extLst>
              <p:ext uri="{D42A27DB-BD31-4B8C-83A1-F6EECF244321}">
                <p14:modId xmlns:p14="http://schemas.microsoft.com/office/powerpoint/2010/main" val="1727264429"/>
              </p:ext>
            </p:extLst>
          </p:nvPr>
        </p:nvGraphicFramePr>
        <p:xfrm>
          <a:off x="360000" y="2700000"/>
          <a:ext cx="11520000" cy="314419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Checklist</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Dirigenti, proprietari e dirigenti amministrativi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r>
                        <a:rPr lang="it-IT" sz="2000" kern="1200" dirty="0">
                          <a:solidFill>
                            <a:schemeClr val="tx1"/>
                          </a:solidFill>
                          <a:effectLst/>
                          <a:latin typeface="+mn-lt"/>
                          <a:ea typeface="+mn-ea"/>
                          <a:cs typeface="+mn-cs"/>
                        </a:rPr>
                        <a:t>Un buon personale è indispensabile per il successo dell'azienda. Il successo dipende in gran parte dai dipendenti. Se le persone contribuiscono con le loro idee e competenze all'azienda dipende in gran parte dalla qualità della vostra gestione del personale. Le sfide decisive per una buona gestione del personale sono: aumentare l'attrattiva per i dipendenti e trovare, promuovere e trattenere buoni dipendenti. Lo strumento può essere utilizzato dall'imprenditore stesso, anche senza il supporto di un consulente interno o esterno. La lista di controllo supporta la priorità da riconoscere alle azioni giuste e necessarie.</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638060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Servizio rischi e prevenzione del lavoro</a:t>
            </a:r>
          </a:p>
        </p:txBody>
      </p:sp>
      <p:grpSp>
        <p:nvGrpSpPr>
          <p:cNvPr id="18" name="Gruppieren 17">
            <a:extLst>
              <a:ext uri="{FF2B5EF4-FFF2-40B4-BE49-F238E27FC236}">
                <a16:creationId xmlns:a16="http://schemas.microsoft.com/office/drawing/2014/main" id="{F3D69923-C4BC-4AE1-B3FF-BAC801CE1C9B}"/>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19154732-04D4-4212-B8FD-6DA335F697BF}"/>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E4AAEC6E-0629-4651-A4B5-DB48E96DAB1A}"/>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652995B-88FD-4239-B60F-4269E41E1067}"/>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1F95D147-6B25-4F2C-AD63-7F06CE6CB3AD}"/>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5ED1C607-E10B-46B4-B4E3-30020B149049}"/>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8328E5F3-B802-42AD-BD26-DC50160BEF33}"/>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DA90B9AE-49FE-4AAE-96C5-06A84A62FE27}"/>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8FE39B50-E579-4671-9D66-4A7EB6515215}"/>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DDE56EE-6C81-40FF-A992-41D860ED8A3C}"/>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FC309FBF-9B5A-4876-ABD2-F06B7057E9F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639E621B-72E0-4913-B99B-9B8C6E0C16CC}"/>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3ED50153-2CE1-4BB2-AF64-B37FCFBEB642}"/>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F0C0663-2E21-4A92-BCA4-E1C51C72098D}"/>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5F1D5D54-37D0-4908-8722-BA809CF94D26}"/>
                </a:ext>
              </a:extLst>
            </p:cNvPr>
            <p:cNvSpPr/>
            <p:nvPr/>
          </p:nvSpPr>
          <p:spPr>
            <a:xfrm>
              <a:off x="9792000" y="1476000"/>
              <a:ext cx="900000" cy="252000"/>
            </a:xfrm>
            <a:prstGeom prst="roundRect">
              <a:avLst>
                <a:gd name="adj" fmla="val 50000"/>
              </a:avLst>
            </a:prstGeom>
            <a:solidFill>
              <a:srgbClr val="00AF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E999A772-B762-4018-AF4A-7E17E9543642}"/>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32176F8-4674-42A6-8FBE-0A001D78C825}"/>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CB65D761-12A0-4F3F-A245-104814212722}"/>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7F7D75F9-08CB-469D-B6C6-54B2EBD7DFFB}"/>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7F37F68-DD0F-4DD2-BC12-ECCA297FADCD}"/>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00C10F45-ACB6-E223-E2B7-1CB5E3DA92A3}"/>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0537E6A9-8BF8-461B-5C1D-7D40A1D52E7F}"/>
              </a:ext>
            </a:extLst>
          </p:cNvPr>
          <p:cNvGraphicFramePr>
            <a:graphicFrameLocks noGrp="1"/>
          </p:cNvGraphicFramePr>
          <p:nvPr>
            <p:extLst>
              <p:ext uri="{D42A27DB-BD31-4B8C-83A1-F6EECF244321}">
                <p14:modId xmlns:p14="http://schemas.microsoft.com/office/powerpoint/2010/main" val="144545494"/>
              </p:ext>
            </p:extLst>
          </p:nvPr>
        </p:nvGraphicFramePr>
        <p:xfrm>
          <a:off x="360000" y="2700000"/>
          <a:ext cx="11520000" cy="283939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Questionari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Datori di lavoro e dipendenti di ogni settore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r>
                        <a:rPr lang="it-IT" sz="2000" kern="1200" dirty="0">
                          <a:solidFill>
                            <a:schemeClr val="tx1"/>
                          </a:solidFill>
                          <a:effectLst/>
                          <a:latin typeface="+mn-lt"/>
                          <a:ea typeface="+mn-ea"/>
                          <a:cs typeface="+mn-cs"/>
                        </a:rPr>
                        <a:t>Lo strumento ha lo scopo di informare i dipendenti e i datori di lavoro sul servizio di prevenzione dei rischi lavorativi, per assicurarsi che tutte le norme siano rispettate, ad esempio le valutazioni, la consegna del materiale, la formazione dei dipendenti. Questi sono alcuni degli aspetti analizzati nello strumento, che è utile all'impresa per sapere quali procedure sono necessarie per la sicurezza dei lavoratori e per i lavoratori stessi al fine di sapere cosa devono ricevere.</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661263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22240" y="1868574"/>
            <a:ext cx="11595519"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Analisi dello stress da lavoro – Indagine sul personale per i medici ospedalieri</a:t>
            </a:r>
          </a:p>
        </p:txBody>
      </p:sp>
      <p:grpSp>
        <p:nvGrpSpPr>
          <p:cNvPr id="18" name="Gruppieren 17">
            <a:extLst>
              <a:ext uri="{FF2B5EF4-FFF2-40B4-BE49-F238E27FC236}">
                <a16:creationId xmlns:a16="http://schemas.microsoft.com/office/drawing/2014/main" id="{3BB1CA2F-B56B-4A65-9D06-B1303DC16BCC}"/>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F435B82B-2EF5-4C1B-971D-EA3D5F78A589}"/>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4C7F9428-B53C-41F0-A751-DB09B8338997}"/>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BEAE53E-5F21-47EE-86B2-38F4FC187FD5}"/>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AA9A1DC-7C6A-4A1F-97FB-832F759202F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75428EFB-7674-4F0C-ADF2-0A4BD172EF0B}"/>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C086B45-9646-41D6-B7EA-2C2D5ADE7451}"/>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5A0139C0-B5C3-448F-9C28-32C4B6480E14}"/>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5190FDDD-49AD-4985-B7FD-C3B227439DAD}"/>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39CA6B7F-0525-442D-BF4B-335F6825B23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32235997-43A2-462F-86AD-617C798CD12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E3D294A2-CB39-46E9-AD8F-C0E6E6B7EAA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0A14A8FC-3A36-4485-9AEF-2595F9C8D0CB}"/>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1C72D91C-2421-47CD-B209-9F184ADFEF76}"/>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E35D94F6-B44A-48B0-97D3-15ECFE5527A0}"/>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AF8C89F-FCF7-4494-BC58-8AF3AC0601D5}"/>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731820C-AEE4-410F-B029-75B65B9F428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1151CDD3-7A3D-45E5-8486-D55EF611580C}"/>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34D91AC-70AC-4FF9-BFF6-0407E43A066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FAB67208-4C35-4715-9F31-C840A5324E0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8D3DC3A7-541E-DF5B-DC52-947441F98C7B}"/>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4D0A2516-47DB-BEB3-A639-8889B79532E7}"/>
              </a:ext>
            </a:extLst>
          </p:cNvPr>
          <p:cNvGraphicFramePr>
            <a:graphicFrameLocks noGrp="1"/>
          </p:cNvGraphicFramePr>
          <p:nvPr>
            <p:extLst>
              <p:ext uri="{D42A27DB-BD31-4B8C-83A1-F6EECF244321}">
                <p14:modId xmlns:p14="http://schemas.microsoft.com/office/powerpoint/2010/main" val="699060817"/>
              </p:ext>
            </p:extLst>
          </p:nvPr>
        </p:nvGraphicFramePr>
        <p:xfrm>
          <a:off x="360000" y="2700000"/>
          <a:ext cx="11520000" cy="304767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Guide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it-IT" sz="2000" kern="1200" dirty="0">
                          <a:solidFill>
                            <a:schemeClr val="tx1"/>
                          </a:solidFill>
                          <a:effectLst/>
                          <a:latin typeface="+mn-lt"/>
                          <a:ea typeface="+mn-ea"/>
                          <a:cs typeface="+mn-cs"/>
                        </a:rPr>
                        <a:t>Sapete qual è lo stato di salute dei vostri colleghi medici? Avete un'idea di come le condizioni di lavoro della vostra clinica influenzano il personale medico dei diversi reparti? Se volete andare a fondo di questi processi, chiedete in modo specifico. Nessuno conosce le risposte meglio dei vostri collaboratori. L'obiettivo di questo strumento è quello di ridurre lo stress dei collaboratori. L'analisi dello stress da lavoro è di supporto alla gestione della clinica.</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99321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24000" y="1872000"/>
            <a:ext cx="11592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srgbClr val="8C0060"/>
                </a:solidFill>
                <a:effectLst/>
                <a:uLnTx/>
                <a:uFillTx/>
                <a:latin typeface="Calibri" panose="020F0502020204030204"/>
                <a:ea typeface="+mn-ea"/>
                <a:cs typeface="+mn-cs"/>
              </a:rPr>
              <a:t>Sondaggio tra i dipendenti – come incrementare il coinvolgimento dei</a:t>
            </a:r>
            <a:endParaRPr lang="it-IT" b="1" dirty="0">
              <a:solidFill>
                <a:srgbClr val="8C0060"/>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srgbClr val="8C0060"/>
                </a:solidFill>
                <a:effectLst/>
                <a:uLnTx/>
                <a:uFillTx/>
                <a:latin typeface="Calibri" panose="020F0502020204030204"/>
                <a:ea typeface="+mn-ea"/>
                <a:cs typeface="+mn-cs"/>
              </a:rPr>
              <a:t>dipendenti nella mia impresa?</a:t>
            </a:r>
          </a:p>
        </p:txBody>
      </p:sp>
      <p:grpSp>
        <p:nvGrpSpPr>
          <p:cNvPr id="18" name="Gruppieren 17">
            <a:extLst>
              <a:ext uri="{FF2B5EF4-FFF2-40B4-BE49-F238E27FC236}">
                <a16:creationId xmlns:a16="http://schemas.microsoft.com/office/drawing/2014/main" id="{8C6748DA-BB5C-44CD-B368-61C1BB88937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B653B4E7-CA21-4108-B2CE-769638A9E05F}"/>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4D9B37DA-64FC-4624-A43E-A5665672BD31}"/>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43D2977-C4C4-4FEF-81B8-82477A30A6EA}"/>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DD5A49A-0958-4E90-8E85-7A2513F5B907}"/>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94208CA7-46CF-4FC6-B805-2796B94DB4B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BC99B8F-D07B-42D8-B37B-64EAAE2360E2}"/>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F62E9BD6-C69B-4D09-82FF-3172866672E8}"/>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2D0BD65-6745-4178-A9CE-E0C6E13A59FE}"/>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7ACBCDF-0C8A-4B51-8D0A-441DF4C539C4}"/>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E6227FE6-4A0C-4A07-B1B6-BF229285DDD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A7DDC115-940B-4556-9E53-1323DCB4B52A}"/>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CC110F3-ABB4-47BA-BD01-87DD064A92C7}"/>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CD7ED318-76BC-44B0-9943-62FBC58E2C01}"/>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696E10EA-F378-49F6-993F-6BA042C0B88F}"/>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1D2FC06A-FD08-44F7-90A2-AB66969239C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B4DC4582-20A7-416C-94C8-FA1924F847F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9AD2898-4415-4D40-87D3-ADCD8BBCE166}"/>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79EB1630-75AF-496B-80BD-60DD3D16214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FF342DB-A147-45AD-9536-AC58FFA1CF6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0F4E8AB1-722C-7310-66FA-D662C385FCB1}"/>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18EA463B-CECB-7958-BB4C-89E1606545B6}"/>
              </a:ext>
            </a:extLst>
          </p:cNvPr>
          <p:cNvGraphicFramePr>
            <a:graphicFrameLocks noGrp="1"/>
          </p:cNvGraphicFramePr>
          <p:nvPr>
            <p:extLst>
              <p:ext uri="{D42A27DB-BD31-4B8C-83A1-F6EECF244321}">
                <p14:modId xmlns:p14="http://schemas.microsoft.com/office/powerpoint/2010/main" val="2166620729"/>
              </p:ext>
            </p:extLst>
          </p:nvPr>
        </p:nvGraphicFramePr>
        <p:xfrm>
          <a:off x="360000" y="2929930"/>
          <a:ext cx="11520000" cy="253459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Infografiche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dirty="0">
                          <a:effectLst/>
                          <a:latin typeface="+mn-lt"/>
                          <a:ea typeface="Calibri" panose="020F0502020204030204" pitchFamily="34" charset="0"/>
                          <a:cs typeface="Times New Roman" panose="02020603050405020304" pitchFamily="18" charset="0"/>
                        </a:rPr>
                        <a:t>Dipendenti</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r>
                        <a:rPr lang="it-IT" sz="2000" kern="1200" dirty="0">
                          <a:solidFill>
                            <a:schemeClr val="tx1"/>
                          </a:solidFill>
                          <a:effectLst/>
                          <a:latin typeface="+mn-lt"/>
                          <a:ea typeface="+mn-ea"/>
                          <a:cs typeface="+mn-cs"/>
                        </a:rPr>
                        <a:t>La mancanza di impegno da parte dei dipendenti causa maggiore assenteismo, un più alto turnover dei dipendenti e inibisce l'innovazione. Vale quindi la pena di tenere d'occhio il coinvolgimento dei dipendenti e di migliorarlo. In questa guida scoprirete quanto può essere prezioso il feedback attraverso interessanti casi di studio. Vi mostriamo come progettare, implementare e valutare correttamente un sondaggio tra i dipendenti.</a:t>
                      </a:r>
                    </a:p>
                    <a:p>
                      <a:pPr algn="just">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1685961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36000" y="1728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Controllo della Workability – Management </a:t>
            </a:r>
          </a:p>
        </p:txBody>
      </p:sp>
      <p:grpSp>
        <p:nvGrpSpPr>
          <p:cNvPr id="18" name="Gruppieren 17">
            <a:extLst>
              <a:ext uri="{FF2B5EF4-FFF2-40B4-BE49-F238E27FC236}">
                <a16:creationId xmlns:a16="http://schemas.microsoft.com/office/drawing/2014/main" id="{8B35E7DD-B3A7-4F47-8DC3-277174BBFAF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C4987A48-46C7-4551-8158-C904241EFE59}"/>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C6CE8527-FED3-4A5A-BC48-21E87B88BD2E}"/>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AE434EBA-D772-47F8-AFE6-D93F3ED0F17F}"/>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5158C510-C5CA-46AF-81AA-AABA4221F09E}"/>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E9D7B63B-9534-4AE6-89F5-5F831D4234A1}"/>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BBD5EFBA-FA35-4A0E-98E2-09C692F37095}"/>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29D5030A-7FC7-4548-85C1-E7A6FBB92CEB}"/>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D88CAD7-0F4A-428D-B0DB-BCF11B2ADA22}"/>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FC0913A-26B7-4349-BAD7-4F20628207F8}"/>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39036F9-BB20-42A3-9AA0-E74F58631C32}"/>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76EBD62C-56CF-4847-97C9-C365A8F97B1B}"/>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8EBCB4AB-6788-4F23-A016-2B0778BCE355}"/>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A269056A-8F2C-4BCA-B661-FAFD9FA537AA}"/>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7DF51939-1E81-47FE-AA52-1EFD27F70BC9}"/>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F643377D-13A9-4826-958E-DCE7A659482E}"/>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8FE50AFE-DCCF-4C2E-98F2-3D38BFD1447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8410F247-982E-4FCE-9E36-D48B3AF32EE1}"/>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A61EF6D-5D24-4F03-B56D-99CF75E10E7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D8E74159-38A1-46F9-9E0A-E62A2DD7E03F}"/>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3E491B22-A918-852C-3614-BA07AD929EE9}"/>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1D72BA4C-9E34-706C-A337-83C06471DCBB}"/>
              </a:ext>
            </a:extLst>
          </p:cNvPr>
          <p:cNvGraphicFramePr>
            <a:graphicFrameLocks noGrp="1"/>
          </p:cNvGraphicFramePr>
          <p:nvPr>
            <p:extLst>
              <p:ext uri="{D42A27DB-BD31-4B8C-83A1-F6EECF244321}">
                <p14:modId xmlns:p14="http://schemas.microsoft.com/office/powerpoint/2010/main" val="3624532275"/>
              </p:ext>
            </p:extLst>
          </p:nvPr>
        </p:nvGraphicFramePr>
        <p:xfrm>
          <a:off x="336000" y="2301041"/>
          <a:ext cx="11520000" cy="435196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Questionari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Dirigenti, proprietari e dirigenti amministrativi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it-IT" sz="1800" kern="1200" dirty="0">
                          <a:solidFill>
                            <a:schemeClr val="tx1"/>
                          </a:solidFill>
                          <a:effectLst/>
                          <a:latin typeface="+mn-lt"/>
                          <a:ea typeface="+mn-ea"/>
                          <a:cs typeface="+mn-cs"/>
                        </a:rPr>
                        <a:t>Il mantenimento della workability è un importante fattore di successo per le aziende. Soprattutto a causa del prolungamento della vita lavorativa, è importante mantenere e promuovere l'idoneità al lavoro a vari livelli. L'idoneità al lavoro non si riferisce solo alla salute, ma comprende anche altri aspetti importanti dell'azienda, come le condizioni di lavoro, la cultura aziendale e le competenze dei dipendenti. Lo strumento è uno strumento di analisi di base per analizzare la situazione del management e dei dipendenti in merito alla workability. È uno strumento che può essere utilizzato da un consulente esterno al fine di adottare le misure giuste per migliorare la situazione. Le raccomandazioni per il piano d'azione mostrano passi concreti di implementazione per promuovere la workability o indicano la necessità di un'analisi più approfondita. Sulla base delle 20 domande su tutti i piani della "workability", secondo il prof. </a:t>
                      </a:r>
                      <a:r>
                        <a:rPr lang="it-IT" sz="1800" kern="1200" dirty="0" err="1">
                          <a:solidFill>
                            <a:schemeClr val="tx1"/>
                          </a:solidFill>
                          <a:effectLst/>
                          <a:latin typeface="+mn-lt"/>
                          <a:ea typeface="+mn-ea"/>
                          <a:cs typeface="+mn-cs"/>
                        </a:rPr>
                        <a:t>Ilmarinen</a:t>
                      </a:r>
                      <a:r>
                        <a:rPr lang="it-IT" sz="1800" kern="1200" dirty="0">
                          <a:solidFill>
                            <a:schemeClr val="tx1"/>
                          </a:solidFill>
                          <a:effectLst/>
                          <a:latin typeface="+mn-lt"/>
                          <a:ea typeface="+mn-ea"/>
                          <a:cs typeface="+mn-cs"/>
                        </a:rPr>
                        <a:t>, lo strumento consente di valutare in modo eccellente la workability della direzione e dei dipendenti. Lo strumento “Check Workability - Management" è il questionario per il management.</a:t>
                      </a:r>
                    </a:p>
                    <a:p>
                      <a:pPr>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298412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36000" y="1695405"/>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Controllo della Workability – Dipendenti </a:t>
            </a:r>
          </a:p>
        </p:txBody>
      </p:sp>
      <p:grpSp>
        <p:nvGrpSpPr>
          <p:cNvPr id="18" name="Gruppieren 17">
            <a:extLst>
              <a:ext uri="{FF2B5EF4-FFF2-40B4-BE49-F238E27FC236}">
                <a16:creationId xmlns:a16="http://schemas.microsoft.com/office/drawing/2014/main" id="{761AE1E1-4F5C-4F3A-A7DF-484DEE73EF96}"/>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1CA47A20-F803-467D-B124-C5B15D15610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032C0E65-9101-44F6-A503-9CBFEE896691}"/>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7C698398-EDF3-46CC-9588-4B03DF3D6600}"/>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7855A6F9-EB8A-4C43-9C3F-8448551A0C0C}"/>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458B855B-A2C9-4C41-966C-3084F6A3A01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5391FB52-A57F-4054-82F3-4C30D3562AE0}"/>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B2C3206B-2643-4AF4-BD73-3A75C3EA4AE5}"/>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B3138688-0943-497B-91A1-C06DC7CDC612}"/>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552DDB59-AEAA-4D4E-A04D-DF5C9BEE215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9150FC9-2B82-419E-8A5F-291D0E984E9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4C7885C0-46F4-41D3-9DA9-F3D3D5B0E870}"/>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50371827-4FF9-475E-A1D7-AB2B60DD96DE}"/>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B8AB6E09-488F-4927-B860-10C3D0F3E68D}"/>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F566AB08-DCBE-4D97-9A66-9BD897E8FD83}"/>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9B2B743-4830-4CDD-9B39-8C83FD2E815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C4449C1-F8FE-4489-8C91-8E1A2DE4F513}"/>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CBA4A794-C948-45C3-BC9E-8AFAB9690B7B}"/>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E242C38-F439-43D3-B80B-17BB7B111CE6}"/>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0FD03C73-C1AB-4DD0-9ABE-D931B923410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DAC95556-6DCB-3DAD-1CB8-2011F308B3D6}"/>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994D4382-84EC-86F9-E204-F23BAE23CFC4}"/>
              </a:ext>
            </a:extLst>
          </p:cNvPr>
          <p:cNvGraphicFramePr>
            <a:graphicFrameLocks noGrp="1"/>
          </p:cNvGraphicFramePr>
          <p:nvPr>
            <p:extLst>
              <p:ext uri="{D42A27DB-BD31-4B8C-83A1-F6EECF244321}">
                <p14:modId xmlns:p14="http://schemas.microsoft.com/office/powerpoint/2010/main" val="3123683742"/>
              </p:ext>
            </p:extLst>
          </p:nvPr>
        </p:nvGraphicFramePr>
        <p:xfrm>
          <a:off x="336000" y="2285947"/>
          <a:ext cx="11520000" cy="3925689"/>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Questionari</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Dipendenti</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1800" u="none" noProof="0" dirty="0">
                          <a:effectLst/>
                          <a:latin typeface="+mn-lt"/>
                          <a:cs typeface="Times New Roman" panose="02020603050405020304" pitchFamily="18" charset="0"/>
                        </a:rPr>
                        <a:t>Il mantenimento della workability è un importante fattore di successo per le aziende. Soprattutto a causa dell'allungamento della vita lavorativa, è importante mantenere e promuovere l'idoneità al lavoro a vari livelli. La workability non significa solo salute, ma comprende anche altri aspetti importanti dell'azienda, come le condizioni di lavoro, la cultura aziendale pregressa e le competenze dei dipendenti. Lo strumento è uno strumento di analisi di base per analizzare la situazione della direzione e dei dipendenti in merito alla lavorabilità. È uno strumento che può essere utilizzato da un consulente esterno per prendere le giuste misure per migliorare la situazione. Le raccomandazioni per l'azione mostrano passi concreti di attuazione per promuovere la workability o indicano una necessità di analisi più approfondita. Sulla base delle 20 domande su tutti i piani della "House of Workability" secondo il Prof. </a:t>
                      </a:r>
                      <a:r>
                        <a:rPr lang="it-IT" sz="1800" u="none" noProof="0" dirty="0" err="1">
                          <a:effectLst/>
                          <a:latin typeface="+mn-lt"/>
                          <a:cs typeface="Times New Roman" panose="02020603050405020304" pitchFamily="18" charset="0"/>
                        </a:rPr>
                        <a:t>Ilmarinen</a:t>
                      </a:r>
                      <a:r>
                        <a:rPr lang="it-IT" sz="1800" u="none" noProof="0" dirty="0">
                          <a:effectLst/>
                          <a:latin typeface="+mn-lt"/>
                          <a:cs typeface="Times New Roman" panose="02020603050405020304" pitchFamily="18" charset="0"/>
                        </a:rPr>
                        <a:t>, lo strumento consente un'eccellente valutazione della workability della direzione e dei dipendenti. Lo strumento "Check Workability - Management" è il questionario per il management. Lo strumento "Check Workability - Employees" è il questionario per i dipendenti.</a:t>
                      </a: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410265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01521" y="277370"/>
            <a:ext cx="7765972" cy="1135111"/>
          </a:xfrm>
        </p:spPr>
        <p:txBody>
          <a:bodyPr>
            <a:normAutofit/>
          </a:bodyPr>
          <a:lstStyle/>
          <a:p>
            <a:pPr algn="ctr"/>
            <a:r>
              <a:rPr lang="it-IT" dirty="0">
                <a:solidFill>
                  <a:srgbClr val="FF0000"/>
                </a:solidFill>
                <a:latin typeface="Arial Black" panose="020B0A04020102020204" pitchFamily="34" charset="0"/>
              </a:rPr>
              <a:t>Introduzione</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1916507" y="1240014"/>
            <a:ext cx="8550986" cy="943042"/>
          </a:xfrm>
        </p:spPr>
        <p:txBody>
          <a:bodyPr>
            <a:noAutofit/>
          </a:bodyPr>
          <a:lstStyle/>
          <a:p>
            <a:pPr marL="0" indent="0">
              <a:buNone/>
            </a:pPr>
            <a:r>
              <a:rPr lang="it-IT" dirty="0"/>
              <a:t>Perché la workability è così importante, soprattutto per le imprese più piccole e per i loro dipendenti?</a:t>
            </a:r>
            <a:endParaRPr lang="en-GB"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4" name="Textfeld 3">
            <a:extLst>
              <a:ext uri="{FF2B5EF4-FFF2-40B4-BE49-F238E27FC236}">
                <a16:creationId xmlns:a16="http://schemas.microsoft.com/office/drawing/2014/main" id="{FAFD64BC-6273-4116-A816-1E9D37650F04}"/>
              </a:ext>
            </a:extLst>
          </p:cNvPr>
          <p:cNvSpPr txBox="1"/>
          <p:nvPr/>
        </p:nvSpPr>
        <p:spPr>
          <a:xfrm>
            <a:off x="360000" y="6084000"/>
            <a:ext cx="4463081" cy="215444"/>
          </a:xfrm>
          <a:prstGeom prst="rect">
            <a:avLst/>
          </a:prstGeom>
          <a:noFill/>
        </p:spPr>
        <p:txBody>
          <a:bodyPr wrap="none" rtlCol="0">
            <a:spAutoFit/>
          </a:bodyPr>
          <a:lstStyle/>
          <a:p>
            <a:r>
              <a:rPr lang="it-IT" sz="800" dirty="0"/>
              <a:t>Fonte</a:t>
            </a:r>
            <a:r>
              <a:rPr lang="de-DE" sz="800" dirty="0"/>
              <a:t>: http://www.arbeitsfaehigkeit.uni-wuppertal.de/picture/upload/file/intakt_Handbuch_web.pdf</a:t>
            </a:r>
          </a:p>
        </p:txBody>
      </p:sp>
      <p:sp>
        <p:nvSpPr>
          <p:cNvPr id="27" name="Rectangle: Rounded Corners 1">
            <a:extLst>
              <a:ext uri="{FF2B5EF4-FFF2-40B4-BE49-F238E27FC236}">
                <a16:creationId xmlns:a16="http://schemas.microsoft.com/office/drawing/2014/main" id="{70CD5EE9-734E-4EC8-9F76-2848B4B8D727}"/>
              </a:ext>
            </a:extLst>
          </p:cNvPr>
          <p:cNvSpPr/>
          <p:nvPr/>
        </p:nvSpPr>
        <p:spPr>
          <a:xfrm>
            <a:off x="1620000" y="2448000"/>
            <a:ext cx="2880000" cy="1440000"/>
          </a:xfrm>
          <a:prstGeom prst="roundRect">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 </a:t>
            </a:r>
            <a:r>
              <a:rPr lang="it-IT" sz="1800" dirty="0"/>
              <a:t>dipendenti sono sempre più anziani</a:t>
            </a:r>
          </a:p>
        </p:txBody>
      </p:sp>
      <p:sp>
        <p:nvSpPr>
          <p:cNvPr id="28" name="Rectangle: Rounded Corners 17">
            <a:extLst>
              <a:ext uri="{FF2B5EF4-FFF2-40B4-BE49-F238E27FC236}">
                <a16:creationId xmlns:a16="http://schemas.microsoft.com/office/drawing/2014/main" id="{98712C9D-FBD5-4C1B-8ED1-FB5E4BE93348}"/>
              </a:ext>
            </a:extLst>
          </p:cNvPr>
          <p:cNvSpPr/>
          <p:nvPr/>
        </p:nvSpPr>
        <p:spPr>
          <a:xfrm>
            <a:off x="4752000" y="2448000"/>
            <a:ext cx="2880000" cy="1440000"/>
          </a:xfrm>
          <a:prstGeom prst="roundRect">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L’incapacità di lavorare in aziende continua ad aumentare</a:t>
            </a:r>
          </a:p>
        </p:txBody>
      </p:sp>
      <p:sp>
        <p:nvSpPr>
          <p:cNvPr id="29" name="Rectangle: Rounded Corners 21">
            <a:extLst>
              <a:ext uri="{FF2B5EF4-FFF2-40B4-BE49-F238E27FC236}">
                <a16:creationId xmlns:a16="http://schemas.microsoft.com/office/drawing/2014/main" id="{3B3EB50F-EF88-4D4F-9DC3-9181268E9964}"/>
              </a:ext>
            </a:extLst>
          </p:cNvPr>
          <p:cNvSpPr/>
          <p:nvPr/>
        </p:nvSpPr>
        <p:spPr>
          <a:xfrm>
            <a:off x="7884000" y="2448000"/>
            <a:ext cx="2880000" cy="1440000"/>
          </a:xfrm>
          <a:prstGeom prst="roundRect">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 lavoratori qualificati stanno diventando una risorsa scarsa</a:t>
            </a:r>
          </a:p>
        </p:txBody>
      </p:sp>
      <p:sp>
        <p:nvSpPr>
          <p:cNvPr id="30" name="Rectangle: Rounded Corners 25">
            <a:extLst>
              <a:ext uri="{FF2B5EF4-FFF2-40B4-BE49-F238E27FC236}">
                <a16:creationId xmlns:a16="http://schemas.microsoft.com/office/drawing/2014/main" id="{FAF3C040-15F2-495C-80FE-E4B0FF64894B}"/>
              </a:ext>
            </a:extLst>
          </p:cNvPr>
          <p:cNvSpPr/>
          <p:nvPr/>
        </p:nvSpPr>
        <p:spPr>
          <a:xfrm flipH="1">
            <a:off x="1620000" y="4104000"/>
            <a:ext cx="2880000" cy="1440000"/>
          </a:xfrm>
          <a:prstGeom prst="roundRect">
            <a:avLst/>
          </a:prstGeom>
          <a:solidFill>
            <a:srgbClr val="FA9106"/>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Il mercato del lavoro ha a disposizione un numero inferiore di lavoratori, ma più anziani</a:t>
            </a:r>
            <a:endParaRPr lang="it-IT" dirty="0"/>
          </a:p>
        </p:txBody>
      </p:sp>
      <p:sp>
        <p:nvSpPr>
          <p:cNvPr id="31" name="Rectangle: Rounded Corners 27">
            <a:extLst>
              <a:ext uri="{FF2B5EF4-FFF2-40B4-BE49-F238E27FC236}">
                <a16:creationId xmlns:a16="http://schemas.microsoft.com/office/drawing/2014/main" id="{7BF13DB0-6707-48EB-AE23-D389C13C71F0}"/>
              </a:ext>
            </a:extLst>
          </p:cNvPr>
          <p:cNvSpPr/>
          <p:nvPr/>
        </p:nvSpPr>
        <p:spPr>
          <a:xfrm flipH="1">
            <a:off x="4752000" y="4104000"/>
            <a:ext cx="2880000" cy="1440000"/>
          </a:xfrm>
          <a:prstGeom prst="roundRect">
            <a:avLst/>
          </a:prstGeom>
          <a:solidFill>
            <a:srgbClr val="69116B"/>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Gli investimenti in capacità lavorativa sono efficienti</a:t>
            </a:r>
          </a:p>
        </p:txBody>
      </p:sp>
      <p:sp>
        <p:nvSpPr>
          <p:cNvPr id="32" name="Rectangle: Rounded Corners 28">
            <a:extLst>
              <a:ext uri="{FF2B5EF4-FFF2-40B4-BE49-F238E27FC236}">
                <a16:creationId xmlns:a16="http://schemas.microsoft.com/office/drawing/2014/main" id="{C1A64F16-99A1-4D84-BEFB-5D9C9B1A2CD1}"/>
              </a:ext>
            </a:extLst>
          </p:cNvPr>
          <p:cNvSpPr/>
          <p:nvPr/>
        </p:nvSpPr>
        <p:spPr>
          <a:xfrm flipH="1">
            <a:off x="7920000" y="4104000"/>
            <a:ext cx="2880000" cy="1440000"/>
          </a:xfrm>
          <a:prstGeom prst="roundRect">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Quando agiamo oggi, vogliamo agire con lungimiranza e sostenibilità</a:t>
            </a:r>
          </a:p>
        </p:txBody>
      </p:sp>
    </p:spTree>
    <p:extLst>
      <p:ext uri="{BB962C8B-B14F-4D97-AF65-F5344CB8AC3E}">
        <p14:creationId xmlns:p14="http://schemas.microsoft.com/office/powerpoint/2010/main" val="829480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5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78705" y="1418066"/>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Checklist e raccomandazioni per la sicurezza sul lavoro</a:t>
            </a:r>
          </a:p>
        </p:txBody>
      </p:sp>
      <p:grpSp>
        <p:nvGrpSpPr>
          <p:cNvPr id="18" name="Gruppieren 17">
            <a:extLst>
              <a:ext uri="{FF2B5EF4-FFF2-40B4-BE49-F238E27FC236}">
                <a16:creationId xmlns:a16="http://schemas.microsoft.com/office/drawing/2014/main" id="{DF9F6D2D-1E97-4952-9D9A-3D4C98C6F94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D5F21378-1732-414A-AF37-0BEBD92316F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E7644AC5-64A1-4772-A86B-8BFE1C03DC77}"/>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62EA8A8A-0410-49C7-9879-959114BF831A}"/>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252EAF4-0AEB-492C-B370-228047613A5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79076757-1312-40B6-B1D1-4925F488E5F2}"/>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7831287-A9BF-4277-95BE-2D8BDE351C6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4D3577B1-7B55-4B47-801B-907D75C9DAF5}"/>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085E0667-0F4E-4810-AF51-FC4D41278157}"/>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575E7B7-DD2E-4A9A-A8F4-C72B017669BC}"/>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AE7645A3-543E-4F06-BDFB-2C5B924B6E65}"/>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2A47CD85-00BD-4F20-BEF8-B50A7236BEA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9CE0ECC8-DD49-44DB-895A-BC39E7335FAC}"/>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EDCB493-860F-4E07-9C10-979BB92B236C}"/>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2DFE195-5012-45BC-80F0-AE7D8590AE46}"/>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AD7BFCB8-8936-4C0C-B0D5-A95423FE578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B9F6A66D-5E73-49D5-959B-0CA0CCB10CE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6698E139-653B-43B6-936F-36D5F7E7EB2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5F871D4B-02ED-41D3-899A-4085BFA84C5F}"/>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899DE969-8168-4472-976F-D950427524C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9F82E223-5962-C880-F8CB-C31D0709D1B6}"/>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89F431D9-53FB-81C7-3E87-F909BB23F6A3}"/>
              </a:ext>
            </a:extLst>
          </p:cNvPr>
          <p:cNvGraphicFramePr>
            <a:graphicFrameLocks noGrp="1"/>
          </p:cNvGraphicFramePr>
          <p:nvPr>
            <p:extLst>
              <p:ext uri="{D42A27DB-BD31-4B8C-83A1-F6EECF244321}">
                <p14:modId xmlns:p14="http://schemas.microsoft.com/office/powerpoint/2010/main" val="502135164"/>
              </p:ext>
            </p:extLst>
          </p:nvPr>
        </p:nvGraphicFramePr>
        <p:xfrm>
          <a:off x="336000" y="2022063"/>
          <a:ext cx="11520000" cy="5913220"/>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365428">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Questionari</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Dirigenza, proprietary, consulenti esterni esperti in salute e sicurezza sul lavoro, risorse umane</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3720572">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2000" u="none" noProof="0" dirty="0">
                          <a:effectLst/>
                          <a:latin typeface="+mn-lt"/>
                          <a:cs typeface="Times New Roman" panose="02020603050405020304" pitchFamily="18" charset="0"/>
                        </a:rPr>
                        <a:t>Nelle tabelle che seguono, i lettori avranno l'opportunità di familiarizzare con un campione molto completo di rischi legati alla sicurezza sul lavoro sviluppato dalla CIIP (Consulta Interassociativa Italiana per la Prevenzione). Lo strumento è formalmente suddiviso in 5 aree concettuali: 1. Prevenzione e lavoro 2. Prevenzione e ambiente di lavoro 3. Prevenzione e aspetti organizzativi 4. Prevenzione e workability 5. Salute mentale. Ogni area è declinata in ulteriori dimensioni di intervento in modo da essere il più possibile inclusiva delle molteplici variabili e dinamiche che intervengono per ciascuna area di intervento. Lo strumento è formalmente concepito per sostenere il management e/o i proprietari nell'identificazione delle aree chiave di intervento, per garantire ai propri lavoratori e dipendenti un ambiente sicuro. In quanto tale, deve essere inteso come uno strumento di riferimento e di supporto.</a:t>
                      </a:r>
                    </a:p>
                    <a:p>
                      <a:pPr>
                        <a:lnSpc>
                          <a:spcPct val="107000"/>
                        </a:lnSpc>
                        <a:spcAft>
                          <a:spcPts val="800"/>
                        </a:spcAft>
                      </a:pPr>
                      <a:endParaRPr lang="it-IT" sz="2000" u="none" noProof="0"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667565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b="1" dirty="0">
                <a:solidFill>
                  <a:srgbClr val="8C0060"/>
                </a:solidFill>
                <a:latin typeface="Calibri" panose="020F0502020204030204"/>
              </a:rPr>
              <a:t>Valutazione della condizione di salute e dell’abilità a lavoro dei dipendenti</a:t>
            </a:r>
            <a:endParaRPr kumimoji="0" lang="it-IT" sz="2800" b="1" i="0" u="none" strike="noStrike" kern="1200" cap="none" spc="0" normalizeH="0" baseline="0" dirty="0">
              <a:ln>
                <a:noFill/>
              </a:ln>
              <a:solidFill>
                <a:srgbClr val="8C0060"/>
              </a:solidFill>
              <a:effectLst/>
              <a:uLnTx/>
              <a:uFillTx/>
              <a:latin typeface="Calibri" panose="020F0502020204030204"/>
              <a:ea typeface="+mn-ea"/>
              <a:cs typeface="+mn-cs"/>
            </a:endParaRPr>
          </a:p>
        </p:txBody>
      </p:sp>
      <p:grpSp>
        <p:nvGrpSpPr>
          <p:cNvPr id="18" name="Gruppieren 17">
            <a:extLst>
              <a:ext uri="{FF2B5EF4-FFF2-40B4-BE49-F238E27FC236}">
                <a16:creationId xmlns:a16="http://schemas.microsoft.com/office/drawing/2014/main" id="{E07D925F-7460-4BF2-A4ED-FA90CC9B713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E2420788-99E4-4AD3-BCD1-2B54FA1B87B1}"/>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854A8BC8-954B-429B-BADA-95B772B83198}"/>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F2295E3-A610-4F04-BAC6-D186CB2DA30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9046C576-46FD-4346-B3BA-B6E896CA5EE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F60056E8-3AC0-41A6-82D1-984BAD663FBE}"/>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5638EB48-F094-4887-A2EC-5121AA1FD4E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DE2ECC89-3B39-468C-A843-00F3B81F9ABB}"/>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5513787-F55E-4E20-88B6-C89306B68C61}"/>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DDBDB57A-56C1-4B42-9CA0-4D70D52AA074}"/>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957E3BF-7E30-4513-AA63-68BDB7040CF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E994034B-76EE-4402-99F5-38890F20E459}"/>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CFD25C1-EF7B-4221-A451-70AD48097BBB}"/>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23EBA7BD-E792-41E1-A9EF-85423BC23FB5}"/>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353512B4-96E2-499E-986A-63372D899044}"/>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BDAFC669-2D64-4509-AEEF-6ACB96E6D9BD}"/>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F18DDCBC-28E9-4284-A1B1-B9A1706AB66C}"/>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EDBDD4FC-EC01-42CC-A0B7-C90C887B5115}"/>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FC4A20E7-6CD4-4DFD-A3FE-60D656AC65B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8D530AF-C903-429A-9C74-41307860B065}"/>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5" name="Título 1">
            <a:extLst>
              <a:ext uri="{FF2B5EF4-FFF2-40B4-BE49-F238E27FC236}">
                <a16:creationId xmlns:a16="http://schemas.microsoft.com/office/drawing/2014/main" id="{B5B87F81-EB2C-A2AD-DBE4-62E6F227829C}"/>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6" name="Tabelle 23">
            <a:extLst>
              <a:ext uri="{FF2B5EF4-FFF2-40B4-BE49-F238E27FC236}">
                <a16:creationId xmlns:a16="http://schemas.microsoft.com/office/drawing/2014/main" id="{934578C3-FA7A-C641-4D32-177126AA3504}"/>
              </a:ext>
            </a:extLst>
          </p:cNvPr>
          <p:cNvGraphicFramePr>
            <a:graphicFrameLocks noGrp="1"/>
          </p:cNvGraphicFramePr>
          <p:nvPr>
            <p:extLst>
              <p:ext uri="{D42A27DB-BD31-4B8C-83A1-F6EECF244321}">
                <p14:modId xmlns:p14="http://schemas.microsoft.com/office/powerpoint/2010/main" val="2790979521"/>
              </p:ext>
            </p:extLst>
          </p:nvPr>
        </p:nvGraphicFramePr>
        <p:xfrm>
          <a:off x="360000" y="2700000"/>
          <a:ext cx="11520000" cy="5036412"/>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310736">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Questionari</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Dipendenti e Dirigenti di micro e piccole imprese, membri del team delle risorse umane</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2623144">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2000" u="none" noProof="0" dirty="0">
                          <a:effectLst/>
                          <a:latin typeface="+mn-lt"/>
                          <a:cs typeface="Times New Roman" panose="02020603050405020304" pitchFamily="18" charset="0"/>
                        </a:rPr>
                        <a:t>Lo scopo è quello di identificare i dipendenti a maggior rischio di incapacità a lungo termine e quelli che necessitano di un aiuto terapeutico immediato. Inoltre, identifica e isola i fattori di rischio noti legati agli atteggiamenti, alle circostanze sociali e alla salute dell'individuo per individuare le barriere al lavoro. Viene anche utilizzato per ottenere una panoramica di ciò che l'individuo ritiene necessario per migliorare la propria capacità lavorativa.</a:t>
                      </a:r>
                    </a:p>
                    <a:p>
                      <a:pPr>
                        <a:lnSpc>
                          <a:spcPct val="107000"/>
                        </a:lnSpc>
                        <a:spcAft>
                          <a:spcPts val="800"/>
                        </a:spcAft>
                      </a:pPr>
                      <a:endParaRPr lang="it-IT" sz="2000" u="none" noProof="0"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p>
                      <a:pPr>
                        <a:lnSpc>
                          <a:spcPct val="107000"/>
                        </a:lnSpc>
                        <a:spcAft>
                          <a:spcPts val="800"/>
                        </a:spcAft>
                      </a:pPr>
                      <a:endParaRPr lang="it-IT" sz="2000" noProof="0" dirty="0">
                        <a:effectLst/>
                        <a:latin typeface="+mn-lt"/>
                        <a:cs typeface="Times New Roman" panose="02020603050405020304" pitchFamily="18" charset="0"/>
                      </a:endParaRPr>
                    </a:p>
                    <a:p>
                      <a:pPr>
                        <a:lnSpc>
                          <a:spcPct val="107000"/>
                        </a:lnSpc>
                        <a:spcAft>
                          <a:spcPts val="800"/>
                        </a:spcAft>
                      </a:pPr>
                      <a:endParaRPr lang="it-IT" sz="2000" noProof="0"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181678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39003760-A80A-4040-B1B4-024D1871BE3B}"/>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Piano di sviluppo commerciale</a:t>
            </a:r>
          </a:p>
        </p:txBody>
      </p:sp>
      <p:grpSp>
        <p:nvGrpSpPr>
          <p:cNvPr id="18" name="Gruppieren 17">
            <a:extLst>
              <a:ext uri="{FF2B5EF4-FFF2-40B4-BE49-F238E27FC236}">
                <a16:creationId xmlns:a16="http://schemas.microsoft.com/office/drawing/2014/main" id="{28ABC467-A6A6-4719-A32B-EB54F1EF1D1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42EF2BE6-B3F2-4FF0-AD81-1636E5A57D7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6920764E-CADA-4697-9F65-09578A1826EC}"/>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64158984-7BD1-4856-BDA2-C23C0231A423}"/>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E41619F8-13BD-4185-822E-4977A159690A}"/>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BB380E07-8F76-43DA-A0A6-1180A1E3ACEC}"/>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3442E9BC-F05F-4882-B1EC-AE11E7A49AB2}"/>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881C73C0-23F0-48A3-8910-4E5B0F3D8C83}"/>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2580D4B5-F219-4559-AD76-68AF4DD4416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8E2EE12-AF46-410E-82EC-12D21C8117BC}"/>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1CB238B1-69A1-4FEE-9EC7-1B0C1BD62B76}"/>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EFA3E5CA-1199-4513-B759-724F9AD0909E}"/>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83FC99E8-B7A1-4725-A334-5D1BCA2F1AC1}"/>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F154011B-15DF-4ACB-BF87-E6FB10D62EE4}"/>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BFEAD4F2-9A43-439B-A4B5-95F7D082305C}"/>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AC62835B-07F0-43BA-B3EF-1EB5088DF411}"/>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41847DD-A3D8-4293-97A7-415B9D39F063}"/>
                </a:ext>
              </a:extLst>
            </p:cNvPr>
            <p:cNvSpPr/>
            <p:nvPr/>
          </p:nvSpPr>
          <p:spPr>
            <a:xfrm>
              <a:off x="106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A65C97AE-EFCC-40D2-BE37-10AE7363014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D90B4C11-00C7-420F-9B2F-C19462A58649}"/>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2DE249D-E738-481B-AD4E-5FA56E75BA40}"/>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8163A778-FFA3-D193-CC37-18BC8C52A97C}"/>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91D29154-1CC1-DAFC-CC59-003D7BB49038}"/>
              </a:ext>
            </a:extLst>
          </p:cNvPr>
          <p:cNvGraphicFramePr>
            <a:graphicFrameLocks noGrp="1"/>
          </p:cNvGraphicFramePr>
          <p:nvPr>
            <p:extLst>
              <p:ext uri="{D42A27DB-BD31-4B8C-83A1-F6EECF244321}">
                <p14:modId xmlns:p14="http://schemas.microsoft.com/office/powerpoint/2010/main" val="869690681"/>
              </p:ext>
            </p:extLst>
          </p:nvPr>
        </p:nvGraphicFramePr>
        <p:xfrm>
          <a:off x="360000" y="2700000"/>
          <a:ext cx="11520000" cy="4710276"/>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293398">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Guide + Video</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Piccole e medie imprese, imprenditori</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2476780">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2000" noProof="0" dirty="0">
                          <a:effectLst/>
                          <a:latin typeface="+mn-lt"/>
                          <a:cs typeface="Times New Roman" panose="02020603050405020304" pitchFamily="18" charset="0"/>
                        </a:rPr>
                        <a:t>Questo strumento permette ai potenziali imprenditori di riconoscere le proprie qualità e di sfruttarle grazie a un business plan. Prima di avviare un'impresa, dobbiamo pensare a noi stessi. Riconoscere i propri punti di forza e di debolezza, cercare ispirazione da altri imprenditori o definire obiettivi, ostacoli o scenari ci aiuterà a capire le dinamiche e le possibili situazioni in cui potremmo trovarci una volta avviata la nostra attività. Questo modulo vi permetterà di analizzare tutti questi aspetti in modo sintetico ed efficace. </a:t>
                      </a:r>
                    </a:p>
                    <a:p>
                      <a:pPr>
                        <a:lnSpc>
                          <a:spcPct val="107000"/>
                        </a:lnSpc>
                        <a:spcAft>
                          <a:spcPts val="800"/>
                        </a:spcAft>
                      </a:pPr>
                      <a:endParaRPr lang="it-IT" sz="2000" noProof="0" dirty="0">
                        <a:effectLst/>
                        <a:latin typeface="+mn-lt"/>
                        <a:cs typeface="Times New Roman" panose="02020603050405020304" pitchFamily="18" charset="0"/>
                      </a:endParaRPr>
                    </a:p>
                    <a:p>
                      <a:pPr>
                        <a:lnSpc>
                          <a:spcPct val="107000"/>
                        </a:lnSpc>
                        <a:spcAft>
                          <a:spcPts val="800"/>
                        </a:spcAft>
                      </a:pPr>
                      <a:endParaRPr lang="it-IT" sz="2000" noProof="0"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838859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Controllo dell’ufficio di lavoro</a:t>
            </a:r>
          </a:p>
        </p:txBody>
      </p:sp>
      <p:grpSp>
        <p:nvGrpSpPr>
          <p:cNvPr id="18" name="Gruppieren 17">
            <a:extLst>
              <a:ext uri="{FF2B5EF4-FFF2-40B4-BE49-F238E27FC236}">
                <a16:creationId xmlns:a16="http://schemas.microsoft.com/office/drawing/2014/main" id="{4AC1BE90-658E-4B33-ABA2-52D7FE0730E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D775EE20-F122-4FB3-BD5E-A47464D3F7C6}"/>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74AA6871-8D4B-48BC-A9DF-C0192859F967}"/>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5EE8792-E823-411B-82B7-C5C33CFB00F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5A5F40D-578B-4F8F-8703-85A9AE07825F}"/>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23C44312-0B43-4F6A-9B40-E7810C86EA1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FE404D69-C499-46E2-92B2-73EBBE7CA10F}"/>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96559847-A398-4A39-81D4-EFFAD3220186}"/>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5209EAF2-CEB3-4DB7-A6FC-8D5E5B59162A}"/>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D95F664-9B18-47B7-AB3F-74629AB08F70}"/>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598BCCB-585C-4B4A-8DDF-B731B6652D2E}"/>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B7423BB-2629-4874-AE6A-F7E432DD73E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5574E25-754B-4D6B-B970-88EA57EA1AF0}"/>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3E4229E-D925-4FA7-97AB-D34655B40677}"/>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75179C54-B190-4AE8-8872-47C7539FE595}"/>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EEFC278-6EB5-48EE-B073-0BEDC630E2B2}"/>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E6959780-D967-4568-B65C-30915508322B}"/>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43C68163-CC90-47F4-9C9A-9974C333F703}"/>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17916105-6F8B-445F-890E-EEF4C8B8D362}"/>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E5BB48C-69B3-49F2-A17F-D134C5667D1A}"/>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67ECD9FD-03D8-DDA6-66D4-B5D6F14BEC62}"/>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048412F6-D57A-9A4D-AE05-21E2F8FC2183}"/>
              </a:ext>
            </a:extLst>
          </p:cNvPr>
          <p:cNvGraphicFramePr>
            <a:graphicFrameLocks noGrp="1"/>
          </p:cNvGraphicFramePr>
          <p:nvPr>
            <p:extLst>
              <p:ext uri="{D42A27DB-BD31-4B8C-83A1-F6EECF244321}">
                <p14:modId xmlns:p14="http://schemas.microsoft.com/office/powerpoint/2010/main" val="3930475064"/>
              </p:ext>
            </p:extLst>
          </p:nvPr>
        </p:nvGraphicFramePr>
        <p:xfrm>
          <a:off x="360000" y="2700000"/>
          <a:ext cx="11520000" cy="3903146"/>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Checklist</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Dirigenti, proprietary e direttori amministrativi, dipendenti</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2000" u="none" noProof="0" dirty="0">
                          <a:effectLst/>
                          <a:latin typeface="+mn-lt"/>
                          <a:cs typeface="Times New Roman" panose="02020603050405020304" pitchFamily="18" charset="0"/>
                        </a:rPr>
                        <a:t>In molti casi, il lavoro alla scrivania e allo schermo è associato a carichi speciali e talvolta molto elevati, che possono essere evitati con una buona progettazione delle postazioni di lavoro. Di conseguenza, il mantenimento a lungo termine della workability può essere supportato solo da piccole modifiche. L'obiettivo di questo strumento è migliorare le attività d'ufficio in modo tale che i dipendenti possano svolgere il loro lavoro in modo sano e senza limitazioni fino alla pensione.</a:t>
                      </a:r>
                    </a:p>
                    <a:p>
                      <a:pPr>
                        <a:lnSpc>
                          <a:spcPct val="107000"/>
                        </a:lnSpc>
                        <a:spcAft>
                          <a:spcPts val="800"/>
                        </a:spcAft>
                      </a:pPr>
                      <a:endParaRPr lang="it-IT" sz="2000" u="none" noProof="0"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838162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Sessioni di lavoro: interviste, meeting e lavori di gruppo</a:t>
            </a:r>
          </a:p>
        </p:txBody>
      </p:sp>
      <p:grpSp>
        <p:nvGrpSpPr>
          <p:cNvPr id="32" name="Gruppieren 31">
            <a:extLst>
              <a:ext uri="{FF2B5EF4-FFF2-40B4-BE49-F238E27FC236}">
                <a16:creationId xmlns:a16="http://schemas.microsoft.com/office/drawing/2014/main" id="{B5C826D1-1660-4FC5-9692-419F56464AF0}"/>
              </a:ext>
            </a:extLst>
          </p:cNvPr>
          <p:cNvGrpSpPr/>
          <p:nvPr/>
        </p:nvGrpSpPr>
        <p:grpSpPr>
          <a:xfrm>
            <a:off x="9432000" y="144000"/>
            <a:ext cx="2773102" cy="1584000"/>
            <a:chOff x="8890898" y="144000"/>
            <a:chExt cx="2773102" cy="1584000"/>
          </a:xfrm>
        </p:grpSpPr>
        <p:pic>
          <p:nvPicPr>
            <p:cNvPr id="33" name="Grafik 32">
              <a:extLst>
                <a:ext uri="{FF2B5EF4-FFF2-40B4-BE49-F238E27FC236}">
                  <a16:creationId xmlns:a16="http://schemas.microsoft.com/office/drawing/2014/main" id="{99685913-8709-402D-B5A9-09B8FCA375D1}"/>
                </a:ext>
              </a:extLst>
            </p:cNvPr>
            <p:cNvPicPr>
              <a:picLocks/>
            </p:cNvPicPr>
            <p:nvPr/>
          </p:nvPicPr>
          <p:blipFill rotWithShape="1">
            <a:blip r:embed="rId4"/>
            <a:srcRect t="1" b="70297"/>
            <a:stretch/>
          </p:blipFill>
          <p:spPr>
            <a:xfrm>
              <a:off x="8892000" y="144000"/>
              <a:ext cx="2772000" cy="576000"/>
            </a:xfrm>
            <a:prstGeom prst="rect">
              <a:avLst/>
            </a:prstGeom>
          </p:spPr>
        </p:pic>
        <p:sp>
          <p:nvSpPr>
            <p:cNvPr id="34" name="Rechteck: abgerundete Ecken 33">
              <a:extLst>
                <a:ext uri="{FF2B5EF4-FFF2-40B4-BE49-F238E27FC236}">
                  <a16:creationId xmlns:a16="http://schemas.microsoft.com/office/drawing/2014/main" id="{3F5DC20E-F8A8-4229-918B-0FA0136FA7E8}"/>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feld 34">
              <a:extLst>
                <a:ext uri="{FF2B5EF4-FFF2-40B4-BE49-F238E27FC236}">
                  <a16:creationId xmlns:a16="http://schemas.microsoft.com/office/drawing/2014/main" id="{3271E109-5F4C-4134-A5E1-3DD2BBC0AA74}"/>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6" name="Rechteck 35">
              <a:extLst>
                <a:ext uri="{FF2B5EF4-FFF2-40B4-BE49-F238E27FC236}">
                  <a16:creationId xmlns:a16="http://schemas.microsoft.com/office/drawing/2014/main" id="{024F1D96-F5D3-447B-8B61-97626AC7C7D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7" name="Rechteck 36">
              <a:extLst>
                <a:ext uri="{FF2B5EF4-FFF2-40B4-BE49-F238E27FC236}">
                  <a16:creationId xmlns:a16="http://schemas.microsoft.com/office/drawing/2014/main" id="{6F96DB1D-8501-48A0-8593-3DF52858C984}"/>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60" name="Rechteck 59">
              <a:extLst>
                <a:ext uri="{FF2B5EF4-FFF2-40B4-BE49-F238E27FC236}">
                  <a16:creationId xmlns:a16="http://schemas.microsoft.com/office/drawing/2014/main" id="{D89E7221-4351-4108-B9E8-1DF9A1D65D16}"/>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61" name="Rechteck: abgerundete Ecken 60">
              <a:extLst>
                <a:ext uri="{FF2B5EF4-FFF2-40B4-BE49-F238E27FC236}">
                  <a16:creationId xmlns:a16="http://schemas.microsoft.com/office/drawing/2014/main" id="{92A258C2-1A1A-4224-81A3-26B596E0EA39}"/>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hteck: abgerundete Ecken 61">
              <a:extLst>
                <a:ext uri="{FF2B5EF4-FFF2-40B4-BE49-F238E27FC236}">
                  <a16:creationId xmlns:a16="http://schemas.microsoft.com/office/drawing/2014/main" id="{079C0B8A-E68A-47F8-BE1B-A897E56C8D26}"/>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hteck: abgerundete Ecken 62">
              <a:extLst>
                <a:ext uri="{FF2B5EF4-FFF2-40B4-BE49-F238E27FC236}">
                  <a16:creationId xmlns:a16="http://schemas.microsoft.com/office/drawing/2014/main" id="{26A187FB-6B12-4BC7-9C35-361EF6BD81C3}"/>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Rechteck: abgerundete Ecken 63">
              <a:extLst>
                <a:ext uri="{FF2B5EF4-FFF2-40B4-BE49-F238E27FC236}">
                  <a16:creationId xmlns:a16="http://schemas.microsoft.com/office/drawing/2014/main" id="{CFF05C9E-54BE-4855-AAD3-61233792D0E4}"/>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hteck: abgerundete Ecken 64">
              <a:extLst>
                <a:ext uri="{FF2B5EF4-FFF2-40B4-BE49-F238E27FC236}">
                  <a16:creationId xmlns:a16="http://schemas.microsoft.com/office/drawing/2014/main" id="{9B39C709-63F5-4CA6-9008-D2411B223B86}"/>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hteck: abgerundete Ecken 65">
              <a:extLst>
                <a:ext uri="{FF2B5EF4-FFF2-40B4-BE49-F238E27FC236}">
                  <a16:creationId xmlns:a16="http://schemas.microsoft.com/office/drawing/2014/main" id="{E79FFC3D-178B-4AAF-883B-F063E3C40579}"/>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hteck: abgerundete Ecken 66">
              <a:extLst>
                <a:ext uri="{FF2B5EF4-FFF2-40B4-BE49-F238E27FC236}">
                  <a16:creationId xmlns:a16="http://schemas.microsoft.com/office/drawing/2014/main" id="{9930A41A-D35F-4C2D-B30C-9454C07E3813}"/>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Rechteck: abgerundete Ecken 67">
              <a:extLst>
                <a:ext uri="{FF2B5EF4-FFF2-40B4-BE49-F238E27FC236}">
                  <a16:creationId xmlns:a16="http://schemas.microsoft.com/office/drawing/2014/main" id="{0BDE42D4-F843-41E8-953D-7B1876EBAAE5}"/>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hteck: abgerundete Ecken 68">
              <a:extLst>
                <a:ext uri="{FF2B5EF4-FFF2-40B4-BE49-F238E27FC236}">
                  <a16:creationId xmlns:a16="http://schemas.microsoft.com/office/drawing/2014/main" id="{37C347BD-6979-4FE5-9E21-D1217A82F169}"/>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hteck: abgerundete Ecken 69">
              <a:extLst>
                <a:ext uri="{FF2B5EF4-FFF2-40B4-BE49-F238E27FC236}">
                  <a16:creationId xmlns:a16="http://schemas.microsoft.com/office/drawing/2014/main" id="{5E3C54EB-95A9-4B32-9D73-8C9E14C9B885}"/>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hteck: abgerundete Ecken 70">
              <a:extLst>
                <a:ext uri="{FF2B5EF4-FFF2-40B4-BE49-F238E27FC236}">
                  <a16:creationId xmlns:a16="http://schemas.microsoft.com/office/drawing/2014/main" id="{BE6EA463-D2BE-4788-9236-BC6FCD4B7B78}"/>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2" name="Gerader Verbinder 71">
              <a:extLst>
                <a:ext uri="{FF2B5EF4-FFF2-40B4-BE49-F238E27FC236}">
                  <a16:creationId xmlns:a16="http://schemas.microsoft.com/office/drawing/2014/main" id="{808C13A3-9B13-446B-B5F5-113E4AD55F81}"/>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73" name="Gerader Verbinder 72">
              <a:extLst>
                <a:ext uri="{FF2B5EF4-FFF2-40B4-BE49-F238E27FC236}">
                  <a16:creationId xmlns:a16="http://schemas.microsoft.com/office/drawing/2014/main" id="{86967EFE-B560-414B-A114-67ADCAFEAEA9}"/>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A2847EC9-EC26-646C-2B24-1FF5E02F8551}"/>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37B721DD-31E2-8228-4CFC-7EB40BF2C8FC}"/>
              </a:ext>
            </a:extLst>
          </p:cNvPr>
          <p:cNvGraphicFramePr>
            <a:graphicFrameLocks noGrp="1"/>
          </p:cNvGraphicFramePr>
          <p:nvPr>
            <p:extLst>
              <p:ext uri="{D42A27DB-BD31-4B8C-83A1-F6EECF244321}">
                <p14:modId xmlns:p14="http://schemas.microsoft.com/office/powerpoint/2010/main" val="1058701576"/>
              </p:ext>
            </p:extLst>
          </p:nvPr>
        </p:nvGraphicFramePr>
        <p:xfrm>
          <a:off x="360000" y="2700000"/>
          <a:ext cx="11520000" cy="335247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Infografiche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dirty="0">
                          <a:effectLst/>
                          <a:latin typeface="+mn-lt"/>
                          <a:ea typeface="Calibri" panose="020F0502020204030204" pitchFamily="34" charset="0"/>
                          <a:cs typeface="Times New Roman" panose="02020603050405020304" pitchFamily="18" charset="0"/>
                        </a:rPr>
                        <a:t>Micro e piccole imprese</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2000" u="none" noProof="0" dirty="0">
                          <a:effectLst/>
                          <a:latin typeface="+mn-lt"/>
                          <a:cs typeface="Times New Roman" panose="02020603050405020304" pitchFamily="18" charset="0"/>
                        </a:rPr>
                        <a:t>Lo strumento mira a mostrare le diverse sessioni di lavoro che possono essere svolte nelle micro e piccole imprese e come svilupparle efficacemente.</a:t>
                      </a:r>
                    </a:p>
                    <a:p>
                      <a:pPr>
                        <a:lnSpc>
                          <a:spcPct val="107000"/>
                        </a:lnSpc>
                        <a:spcAft>
                          <a:spcPts val="800"/>
                        </a:spcAft>
                      </a:pPr>
                      <a:endParaRPr lang="it-IT" sz="2000" u="none" noProof="0" dirty="0">
                        <a:effectLst/>
                        <a:latin typeface="+mn-lt"/>
                        <a:cs typeface="Times New Roman" panose="02020603050405020304" pitchFamily="18" charset="0"/>
                      </a:endParaRPr>
                    </a:p>
                    <a:p>
                      <a:pPr>
                        <a:lnSpc>
                          <a:spcPct val="107000"/>
                        </a:lnSpc>
                        <a:spcAft>
                          <a:spcPts val="800"/>
                        </a:spcAft>
                      </a:pPr>
                      <a:endParaRPr lang="it-IT" sz="2000" u="none" dirty="0">
                        <a:effectLst/>
                        <a:latin typeface="+mn-lt"/>
                        <a:cs typeface="Times New Roman" panose="02020603050405020304" pitchFamily="18" charset="0"/>
                      </a:endParaRPr>
                    </a:p>
                    <a:p>
                      <a:pPr>
                        <a:lnSpc>
                          <a:spcPct val="107000"/>
                        </a:lnSpc>
                        <a:spcAft>
                          <a:spcPts val="800"/>
                        </a:spcAft>
                      </a:pPr>
                      <a:endParaRPr lang="it-IT" sz="2000" u="none"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1983032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Progettare sessioni di lavoro</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Progettare processi di gestione del cambiamento nelle piccole imprese</a:t>
            </a:r>
          </a:p>
        </p:txBody>
      </p:sp>
      <p:grpSp>
        <p:nvGrpSpPr>
          <p:cNvPr id="18" name="Gruppieren 17">
            <a:extLst>
              <a:ext uri="{FF2B5EF4-FFF2-40B4-BE49-F238E27FC236}">
                <a16:creationId xmlns:a16="http://schemas.microsoft.com/office/drawing/2014/main" id="{4009E5B5-1DA4-4305-BCD9-3958BEEC5DA2}"/>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BFF3A05-2F21-49D9-BDD5-2B837ACE0A4A}"/>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CE98A23-358D-4EF3-8131-5A3BDE113953}"/>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E103C0B-64AB-40FC-B0A3-4FF0762FD82B}"/>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DECAF9AA-2B53-4CD2-8D0E-C56BC5F97570}"/>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60BAC4B1-01FD-4808-B48F-BD42374A374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C83DAC0C-1FD1-4B77-8E00-380F861B53B4}"/>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AC0CF097-B15B-4BC6-AB61-4575BB402E52}"/>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9689196F-419D-49D3-9821-6F2584C18185}"/>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BD9BBC7E-97E4-497E-A0D3-178B09135C22}"/>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53A8AB9D-149E-4A9C-87B3-705BB9230D88}"/>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34EF7F3-6806-4982-99EE-6A7B0D5BDA26}"/>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3478D92-B0AD-4039-8056-7E4CBB9C647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7A059F5-7424-461B-90DC-4D1644F654FF}"/>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AF7D7149-F6D8-4516-A773-3F7934630FAE}"/>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9233A7E0-1BEF-45BD-AFC9-24730687B4FC}"/>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3872F725-5BE9-4943-A98D-0CB1D16434C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738246B3-A4F0-42AF-A34F-045A7274E998}"/>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26432218-0CEE-46F2-AA2D-618012C89411}"/>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538D982-2A64-4E34-AE06-635DF1E6A602}"/>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116F8F60-55BD-D2FF-9B2E-D56B79F83E12}"/>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98A4B022-1F8A-AF56-6B4E-4E9F6C164061}"/>
              </a:ext>
            </a:extLst>
          </p:cNvPr>
          <p:cNvGraphicFramePr>
            <a:graphicFrameLocks noGrp="1"/>
          </p:cNvGraphicFramePr>
          <p:nvPr>
            <p:extLst>
              <p:ext uri="{D42A27DB-BD31-4B8C-83A1-F6EECF244321}">
                <p14:modId xmlns:p14="http://schemas.microsoft.com/office/powerpoint/2010/main" val="843774836"/>
              </p:ext>
            </p:extLst>
          </p:nvPr>
        </p:nvGraphicFramePr>
        <p:xfrm>
          <a:off x="336000" y="2839623"/>
          <a:ext cx="11520000" cy="508475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dirty="0">
                          <a:effectLst/>
                          <a:latin typeface="+mn-lt"/>
                          <a:ea typeface="Calibri" panose="020F0502020204030204" pitchFamily="34" charset="0"/>
                          <a:cs typeface="Times New Roman" panose="02020603050405020304" pitchFamily="18" charset="0"/>
                        </a:rPr>
                        <a:t> Guide</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dirty="0">
                          <a:effectLst/>
                          <a:latin typeface="+mn-lt"/>
                          <a:ea typeface="Calibri" panose="020F0502020204030204" pitchFamily="34" charset="0"/>
                          <a:cs typeface="Times New Roman" panose="02020603050405020304" pitchFamily="18" charset="0"/>
                        </a:rPr>
                        <a:t>Dirigenti, proprietari e dirigenti amministrativi</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2000" u="none" dirty="0">
                          <a:effectLst/>
                          <a:latin typeface="+mn-lt"/>
                          <a:cs typeface="Times New Roman" panose="02020603050405020304" pitchFamily="18" charset="0"/>
                        </a:rPr>
                        <a:t>Specie nelle piccole imprese è importante che tutti collaborino. Soprattutto nel caso dei processi di gestione del cambiamento, i dipendenti reagiscono spesso con rabbia se non vengono informati per tempo. Spesso è utile coinvolgere i dipendenti nei processi di cambiamento importanti fin dall'inizio. In questo modo è possibile creare una comprensione comune delle misure necessarie. Una possibilità per la partecipazione dei dipendenti è l'attuazione di sessioni di lavoro su argomenti specifici. Questo strumento è di grande importanza per affrontare la risoluzione dei problemi in direzione dello sviluppo aziendale in modo orientato ai dipendenti.</a:t>
                      </a:r>
                    </a:p>
                    <a:p>
                      <a:pPr>
                        <a:lnSpc>
                          <a:spcPct val="107000"/>
                        </a:lnSpc>
                        <a:spcAft>
                          <a:spcPts val="800"/>
                        </a:spcAft>
                      </a:pPr>
                      <a:endParaRPr lang="it-IT" sz="2000" u="none" dirty="0">
                        <a:effectLst/>
                        <a:latin typeface="+mn-lt"/>
                        <a:cs typeface="Times New Roman" panose="02020603050405020304" pitchFamily="18" charset="0"/>
                      </a:endParaRPr>
                    </a:p>
                    <a:p>
                      <a:pPr>
                        <a:lnSpc>
                          <a:spcPct val="107000"/>
                        </a:lnSpc>
                        <a:spcAft>
                          <a:spcPts val="800"/>
                        </a:spcAft>
                      </a:pPr>
                      <a:endParaRPr lang="it-IT" sz="2000" u="none" dirty="0">
                        <a:effectLst/>
                        <a:latin typeface="+mn-lt"/>
                        <a:cs typeface="Times New Roman" panose="02020603050405020304" pitchFamily="18" charset="0"/>
                      </a:endParaRPr>
                    </a:p>
                    <a:p>
                      <a:pPr>
                        <a:lnSpc>
                          <a:spcPct val="107000"/>
                        </a:lnSpc>
                        <a:spcAft>
                          <a:spcPts val="800"/>
                        </a:spcAft>
                      </a:pPr>
                      <a:endParaRPr lang="it-IT" sz="2000" u="none" dirty="0">
                        <a:effectLst/>
                        <a:latin typeface="+mn-lt"/>
                        <a:cs typeface="Times New Roman" panose="02020603050405020304" pitchFamily="18" charset="0"/>
                      </a:endParaRPr>
                    </a:p>
                    <a:p>
                      <a:pPr>
                        <a:lnSpc>
                          <a:spcPct val="107000"/>
                        </a:lnSpc>
                        <a:spcAft>
                          <a:spcPts val="800"/>
                        </a:spcAft>
                      </a:pPr>
                      <a:endParaRPr lang="it-IT" sz="2000" u="none"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1699358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Onboarding – Inserimento dei nuovi dipendenti</a:t>
            </a:r>
          </a:p>
        </p:txBody>
      </p:sp>
      <p:grpSp>
        <p:nvGrpSpPr>
          <p:cNvPr id="18" name="Gruppieren 17">
            <a:extLst>
              <a:ext uri="{FF2B5EF4-FFF2-40B4-BE49-F238E27FC236}">
                <a16:creationId xmlns:a16="http://schemas.microsoft.com/office/drawing/2014/main" id="{460B7079-A018-4CA8-A838-BFE1076F8CB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45D1FED9-97D1-404D-8F7C-9830F280140B}"/>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D676CF2C-5AB5-47E6-A5C7-E4407FF013E5}"/>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14DE535E-5D6F-4F76-AAA1-0594C14F9BE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F6D832C-47F7-485D-AFA4-D26589DE7CB8}"/>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E90CD3EA-6203-4EED-BE22-F6B8FF2B9C1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3CE8B4D7-2315-4AF1-BA32-2199066E3100}"/>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D816B202-1686-4F8C-8FB2-EF76E64234CB}"/>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11D99C81-E321-4964-BDD6-64BD89B034B7}"/>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1E7FCF9-C6D8-42F3-8743-A6604D31005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A9ACD9AB-A724-432A-A9FE-714F83C4977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14368CB3-D96C-4054-94F7-CA164E80F8A8}"/>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113F066C-8B84-4A6E-94DB-9C5DCC2DD75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0236F79E-6D7A-4D92-AB46-2F2D24E5FF62}"/>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E33C93FD-8AE8-4D6A-9173-301AAAA1E0E2}"/>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D48911C1-9CAC-41D1-A415-F6DBC33B6602}"/>
                </a:ext>
              </a:extLst>
            </p:cNvPr>
            <p:cNvSpPr/>
            <p:nvPr/>
          </p:nvSpPr>
          <p:spPr>
            <a:xfrm>
              <a:off x="106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3A19E70-42EF-44DF-9049-3F0885248B2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BF243154-972D-4AE7-8B34-2E2069D349ED}"/>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51C4EBB-2317-4FD3-BD4C-3F19E928A37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7138C39-E72E-4929-A9F6-D1CC2AD897E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D2AB1B50-FB7F-0071-F2FA-982A17ECD852}"/>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53E5D7C2-4708-6276-17AF-AA65C8559C43}"/>
              </a:ext>
            </a:extLst>
          </p:cNvPr>
          <p:cNvGraphicFramePr>
            <a:graphicFrameLocks noGrp="1"/>
          </p:cNvGraphicFramePr>
          <p:nvPr>
            <p:extLst>
              <p:ext uri="{D42A27DB-BD31-4B8C-83A1-F6EECF244321}">
                <p14:modId xmlns:p14="http://schemas.microsoft.com/office/powerpoint/2010/main" val="1126066034"/>
              </p:ext>
            </p:extLst>
          </p:nvPr>
        </p:nvGraphicFramePr>
        <p:xfrm>
          <a:off x="336000" y="2639656"/>
          <a:ext cx="11520000" cy="4432482"/>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Checklist</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Datori di lavoro, Dirigenti di micro e piccole imprese, imprenditori</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2000" u="none" dirty="0">
                          <a:effectLst/>
                          <a:latin typeface="+mn-lt"/>
                          <a:cs typeface="Times New Roman" panose="02020603050405020304" pitchFamily="18" charset="0"/>
                        </a:rPr>
                        <a:t>Questo strumento consente ai datori di lavoro, ai dirigenti e agli imprenditori di microimprese e piccole imprese di integrare meglio i nuovi dipendenti. I nuovi dipendenti devono sentirsi a proprio agio fin dal primo giorno, perché i dipendenti soddisfatti sono più motivati, più impegnati, più produttivi. Essi restano in azienda più a lungo, il che è sempre più importante, soprattutto in considerazione della carenza di lavoratori qualificati.</a:t>
                      </a:r>
                    </a:p>
                    <a:p>
                      <a:pPr>
                        <a:lnSpc>
                          <a:spcPct val="107000"/>
                        </a:lnSpc>
                        <a:spcAft>
                          <a:spcPts val="800"/>
                        </a:spcAft>
                      </a:pPr>
                      <a:endParaRPr lang="it-IT" sz="2000" u="none" dirty="0">
                        <a:effectLst/>
                        <a:latin typeface="+mn-lt"/>
                        <a:cs typeface="Times New Roman" panose="02020603050405020304" pitchFamily="18" charset="0"/>
                      </a:endParaRPr>
                    </a:p>
                    <a:p>
                      <a:pPr>
                        <a:lnSpc>
                          <a:spcPct val="107000"/>
                        </a:lnSpc>
                        <a:spcAft>
                          <a:spcPts val="800"/>
                        </a:spcAft>
                      </a:pPr>
                      <a:endParaRPr lang="it-IT" sz="2000" u="none"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it-IT" sz="2000" u="none"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it-IT" sz="2000" u="none"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2548058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F7459759-F063-471F-BB7B-F15E77A67493}"/>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srgbClr val="8C0060"/>
                </a:solidFill>
                <a:effectLst/>
                <a:uLnTx/>
                <a:uFillTx/>
                <a:latin typeface="Calibri" panose="020F0502020204030204"/>
                <a:ea typeface="+mn-ea"/>
                <a:cs typeface="+mn-cs"/>
              </a:rPr>
              <a:t>Gestione del personale, corretta valutazione e motivazione – </a:t>
            </a:r>
            <a:r>
              <a:rPr lang="it-IT" b="1" dirty="0">
                <a:solidFill>
                  <a:srgbClr val="8C0060"/>
                </a:solidFill>
                <a:latin typeface="Calibri" panose="020F0502020204030204"/>
              </a:rPr>
              <a:t>una</a:t>
            </a:r>
            <a:r>
              <a:rPr kumimoji="0" lang="it-IT" sz="2800" b="1" i="0" u="none" strike="noStrike" kern="1200" cap="none" spc="0" normalizeH="0" baseline="0" noProof="0" dirty="0">
                <a:ln>
                  <a:noFill/>
                </a:ln>
                <a:solidFill>
                  <a:srgbClr val="8C0060"/>
                </a:solidFill>
                <a:effectLst/>
                <a:uLnTx/>
                <a:uFillTx/>
                <a:latin typeface="Calibri" panose="020F0502020204030204"/>
                <a:ea typeface="+mn-ea"/>
                <a:cs typeface="+mn-cs"/>
              </a:rPr>
              <a:t> guideline </a:t>
            </a:r>
          </a:p>
        </p:txBody>
      </p:sp>
      <p:grpSp>
        <p:nvGrpSpPr>
          <p:cNvPr id="18" name="Gruppieren 17">
            <a:extLst>
              <a:ext uri="{FF2B5EF4-FFF2-40B4-BE49-F238E27FC236}">
                <a16:creationId xmlns:a16="http://schemas.microsoft.com/office/drawing/2014/main" id="{36B395A4-FF88-497B-A2B9-BE8B2EB9C4F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9FC8D008-56A1-4606-8C12-47A1F9CE199D}"/>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24060FAD-0D73-4050-9903-F148D92A23C0}"/>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ECFEC2D7-2A15-40C9-ADF0-B66ACF32D5F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F2DF56CE-CE3E-4E19-812D-D43A97CF39A6}"/>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8FBBEFE7-A089-425D-BB7E-08A0E4A545FE}"/>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40785258-2CEF-4BFD-A35D-534B24D85449}"/>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8FAA45E1-59CF-4BD8-BCBB-68BC9F9B217D}"/>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6B836FD6-F879-475F-B881-647443C4FE4B}"/>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C88D54D3-CCBB-47B4-AFF1-8FEC7F732BE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0C167C1-3865-41E7-82E5-DE148E2BABEE}"/>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F44B1F76-7B34-4F1D-8437-4C28DD8BE87E}"/>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762CF1AE-CCB8-4AC5-B618-BA1348E8DFB8}"/>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D2D41A1-315B-458B-9B4C-C16C104A488E}"/>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BB2CA68-F51C-493B-A4E9-AC4D895EC3B0}"/>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9BA4E66-0324-4840-AF4B-CEF3D9CB60F7}"/>
                </a:ext>
              </a:extLst>
            </p:cNvPr>
            <p:cNvSpPr/>
            <p:nvPr/>
          </p:nvSpPr>
          <p:spPr>
            <a:xfrm>
              <a:off x="106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D12E9080-6C7D-4013-8970-70C7D844F77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898D3EC-DEE4-42D7-81A7-4458F5C872AE}"/>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66D3610C-27BE-401E-8715-06AF835F336F}"/>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5E41391A-34CE-4723-A176-207F0FBF54ED}"/>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3CAD0FA6-D477-4C0B-C4D1-9184308AAAE5}"/>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A8C6142B-2776-B9F0-567D-118B67E9BBA1}"/>
              </a:ext>
            </a:extLst>
          </p:cNvPr>
          <p:cNvGraphicFramePr>
            <a:graphicFrameLocks noGrp="1"/>
          </p:cNvGraphicFramePr>
          <p:nvPr>
            <p:extLst>
              <p:ext uri="{D42A27DB-BD31-4B8C-83A1-F6EECF244321}">
                <p14:modId xmlns:p14="http://schemas.microsoft.com/office/powerpoint/2010/main" val="2046222875"/>
              </p:ext>
            </p:extLst>
          </p:nvPr>
        </p:nvGraphicFramePr>
        <p:xfrm>
          <a:off x="360000" y="2553041"/>
          <a:ext cx="11520000" cy="4881554"/>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Guide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Dipendenti di piccole imprese</a:t>
                      </a:r>
                      <a:endParaRPr lang="it-IT" sz="2000" u="none" noProof="0"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2000" u="none" dirty="0">
                          <a:effectLst/>
                          <a:latin typeface="+mn-lt"/>
                          <a:cs typeface="Times New Roman" panose="02020603050405020304" pitchFamily="18" charset="0"/>
                        </a:rPr>
                        <a:t>In qualità di leader, non è sempre possibile vedere negli angoli più nascosti della vostra azienda. Dipendete dall'aiuto dei vostri dipendenti quando si tratta di scoprire i punti deboli e di migliorarli in modo significativo. Uno strumento per migliorare la qualità della vostra azienda è il cosiddetto circolo della qualità. A differenza delle semplici riunioni o dei gruppi di lavoro, in questo caso l'obiettivo è chiaramente quello di apportare cambiamenti positivi all'azienda. È importante che la partecipazione sia assolutamente volontaria. La volontarietà crea motivazione e porta a un risultato tangibile. A lungo termine, il miglioramento della qualità diventerà autonomo se tutti i soggetti coinvolti parteciperanno ai circoli di qualità con un atteggiamento positivo e sosterranno questa forma di cooperazione.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it-IT" sz="2000" u="none"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it-IT" sz="2000" u="none" dirty="0">
                        <a:effectLst/>
                        <a:latin typeface="+mn-lt"/>
                        <a:cs typeface="Times New Roman" panose="02020603050405020304" pitchFamily="18" charset="0"/>
                      </a:endParaRPr>
                    </a:p>
                    <a:p>
                      <a:pPr>
                        <a:lnSpc>
                          <a:spcPct val="107000"/>
                        </a:lnSpc>
                        <a:spcAft>
                          <a:spcPts val="800"/>
                        </a:spcAft>
                      </a:pPr>
                      <a:endParaRPr lang="it-IT"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201804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dirty="0">
                <a:ln>
                  <a:noFill/>
                </a:ln>
                <a:solidFill>
                  <a:srgbClr val="8C0060"/>
                </a:solidFill>
                <a:effectLst/>
                <a:uLnTx/>
                <a:uFillTx/>
                <a:latin typeface="Calibri" panose="020F0502020204030204"/>
                <a:ea typeface="+mn-ea"/>
                <a:cs typeface="+mn-cs"/>
              </a:rPr>
              <a:t>Valutazione dei dipendenti</a:t>
            </a:r>
          </a:p>
        </p:txBody>
      </p:sp>
      <p:grpSp>
        <p:nvGrpSpPr>
          <p:cNvPr id="18" name="Gruppieren 17">
            <a:extLst>
              <a:ext uri="{FF2B5EF4-FFF2-40B4-BE49-F238E27FC236}">
                <a16:creationId xmlns:a16="http://schemas.microsoft.com/office/drawing/2014/main" id="{F82B92D2-8A73-4161-B688-94BFC706A1E2}"/>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637A7AA1-09AC-434E-AD34-60FE1DEE073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2021FC6-6854-485B-974B-9686673160F3}"/>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986D2DA7-0193-434A-8BE3-2C5C1F1FBF72}"/>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C618F1A1-5A42-47D2-9D9A-D8346934FB9F}"/>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2589BF30-089B-4863-B1B1-301F6AFB5FE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722704A8-D06A-42A5-95B5-F4EB52A5B570}"/>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1BF2A163-129D-4F51-B986-28560E05A6C3}"/>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BC67C662-A0D3-4ABF-9235-6E753D972609}"/>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F23EEF3B-BC66-4133-BA62-0FFD77844E33}"/>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4FCFFDBF-A846-4E9A-AFAE-2F6133EC2E07}"/>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4E96DFF9-CEFD-4896-AA92-9EF35D91B313}"/>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6D5B3CDC-D7AF-4F35-AD7C-00351267D202}"/>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BD34B7B4-EADC-4065-9569-5EAB3482ADE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B1560FA-3672-4363-A664-251D44BB99B3}"/>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4A0496BF-9609-4929-B3F5-922D093E0456}"/>
                </a:ext>
              </a:extLst>
            </p:cNvPr>
            <p:cNvSpPr/>
            <p:nvPr/>
          </p:nvSpPr>
          <p:spPr>
            <a:xfrm>
              <a:off x="106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26E42BC0-E425-4A97-B732-A6FBD66343B6}"/>
                </a:ext>
              </a:extLst>
            </p:cNvPr>
            <p:cNvSpPr/>
            <p:nvPr/>
          </p:nvSpPr>
          <p:spPr>
            <a:xfrm>
              <a:off x="106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E2454986-A580-4421-B670-0EADC197E512}"/>
                </a:ext>
              </a:extLst>
            </p:cNvPr>
            <p:cNvSpPr/>
            <p:nvPr/>
          </p:nvSpPr>
          <p:spPr>
            <a:xfrm>
              <a:off x="106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D6008BD-7E7F-4247-A75C-AE5440FDC0B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87AFFF55-D143-4744-8055-4E466D40D424}"/>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 name="Título 1">
            <a:extLst>
              <a:ext uri="{FF2B5EF4-FFF2-40B4-BE49-F238E27FC236}">
                <a16:creationId xmlns:a16="http://schemas.microsoft.com/office/drawing/2014/main" id="{7ADE1196-4D6C-D4DC-40F3-282D9BF0F123}"/>
              </a:ext>
            </a:extLst>
          </p:cNvPr>
          <p:cNvSpPr>
            <a:spLocks noGrp="1"/>
          </p:cNvSpPr>
          <p:nvPr>
            <p:ph type="title"/>
          </p:nvPr>
        </p:nvSpPr>
        <p:spPr>
          <a:xfrm>
            <a:off x="1829574" y="146959"/>
            <a:ext cx="7884000" cy="1135111"/>
          </a:xfrm>
        </p:spPr>
        <p:txBody>
          <a:bodyPr>
            <a:normAutofit/>
          </a:bodyPr>
          <a:lstStyle/>
          <a:p>
            <a:pPr algn="ctr"/>
            <a:r>
              <a:rPr lang="it-IT" dirty="0">
                <a:solidFill>
                  <a:srgbClr val="69116B"/>
                </a:solidFill>
                <a:latin typeface="Arial Black" panose="020B0A04020102020204" pitchFamily="34" charset="0"/>
              </a:rPr>
              <a:t>Strumenti</a:t>
            </a:r>
          </a:p>
        </p:txBody>
      </p:sp>
      <p:graphicFrame>
        <p:nvGraphicFramePr>
          <p:cNvPr id="5" name="Tabelle 23">
            <a:extLst>
              <a:ext uri="{FF2B5EF4-FFF2-40B4-BE49-F238E27FC236}">
                <a16:creationId xmlns:a16="http://schemas.microsoft.com/office/drawing/2014/main" id="{C741CF8E-67AC-E0BA-AD0B-823B9E67A3C4}"/>
              </a:ext>
            </a:extLst>
          </p:cNvPr>
          <p:cNvGraphicFramePr>
            <a:graphicFrameLocks noGrp="1"/>
          </p:cNvGraphicFramePr>
          <p:nvPr>
            <p:extLst>
              <p:ext uri="{D42A27DB-BD31-4B8C-83A1-F6EECF244321}">
                <p14:modId xmlns:p14="http://schemas.microsoft.com/office/powerpoint/2010/main" val="167435034"/>
              </p:ext>
            </p:extLst>
          </p:nvPr>
        </p:nvGraphicFramePr>
        <p:xfrm>
          <a:off x="360000" y="2700000"/>
          <a:ext cx="11520000" cy="3272210"/>
        </p:xfrm>
        <a:graphic>
          <a:graphicData uri="http://schemas.openxmlformats.org/drawingml/2006/table">
            <a:tbl>
              <a:tblPr firstRow="1" firstCol="1" bandRow="1"/>
              <a:tblGrid>
                <a:gridCol w="1982147">
                  <a:extLst>
                    <a:ext uri="{9D8B030D-6E8A-4147-A177-3AD203B41FA5}">
                      <a16:colId xmlns:a16="http://schemas.microsoft.com/office/drawing/2014/main" val="1004257588"/>
                    </a:ext>
                  </a:extLst>
                </a:gridCol>
                <a:gridCol w="1725853">
                  <a:extLst>
                    <a:ext uri="{9D8B030D-6E8A-4147-A177-3AD203B41FA5}">
                      <a16:colId xmlns:a16="http://schemas.microsoft.com/office/drawing/2014/main" val="2733702255"/>
                    </a:ext>
                  </a:extLst>
                </a:gridCol>
                <a:gridCol w="840884">
                  <a:extLst>
                    <a:ext uri="{9D8B030D-6E8A-4147-A177-3AD203B41FA5}">
                      <a16:colId xmlns:a16="http://schemas.microsoft.com/office/drawing/2014/main" val="1236668110"/>
                    </a:ext>
                  </a:extLst>
                </a:gridCol>
                <a:gridCol w="6971116">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Tipo di strumento:</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 Checklist</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b="1"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a:t>
                      </a:r>
                      <a:endParaRPr lang="it-IT" sz="2000" u="sng" baseline="0" noProof="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it-IT" sz="2000" u="none" noProof="0">
                          <a:effectLst/>
                          <a:latin typeface="+mn-lt"/>
                          <a:ea typeface="Calibri" panose="020F0502020204030204" pitchFamily="34" charset="0"/>
                          <a:cs typeface="Times New Roman" panose="02020603050405020304" pitchFamily="18" charset="0"/>
                        </a:rPr>
                        <a:t>Dirigenti, proprietari e dirigenti amministrativi</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gn="just">
                        <a:lnSpc>
                          <a:spcPct val="107000"/>
                        </a:lnSpc>
                        <a:spcAft>
                          <a:spcPts val="800"/>
                        </a:spcAft>
                      </a:pPr>
                      <a:r>
                        <a:rPr lang="it-IT"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Descrizione:</a:t>
                      </a:r>
                    </a:p>
                    <a:p>
                      <a:pPr algn="just">
                        <a:lnSpc>
                          <a:spcPct val="107000"/>
                        </a:lnSpc>
                        <a:spcAft>
                          <a:spcPts val="800"/>
                        </a:spcAft>
                      </a:pPr>
                      <a:r>
                        <a:rPr lang="it-IT" sz="2000" u="none" noProof="0" dirty="0">
                          <a:effectLst/>
                          <a:latin typeface="+mn-lt"/>
                          <a:cs typeface="Times New Roman" panose="02020603050405020304" pitchFamily="18" charset="0"/>
                        </a:rPr>
                        <a:t>La valutazione dei dipendenti viene utilizzata come misura di gestione del personale. Lo scambio tra supervisori e dipendenti può avvenire in intervalli di tempo brevi e regolari, ma nella pratica si tratta spesso di periodi di tempo più lunghi. Si utilizzano valutazioni semestrali o annuali. I dipendenti ricevono un feedback sullo stato del lavoro e sulle prospettive per i mesi e gli anni a venire. Allo stesso tempo, è possibile rispondere alle proprie domande e preoccupazioni. Per i dirigenti, questo tipo di valutazione dei dipendenti ha il vantaggio che il feedback (in entrambe le direzioni) può essere fornito in un'atmosfera tranquilla. Idealmente, le valutazioni dei dipendenti vengono utilizzate per progettare e portare avanti lo sviluppo del personale in modo mirato.</a:t>
                      </a: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spTree>
    <p:extLst>
      <p:ext uri="{BB962C8B-B14F-4D97-AF65-F5344CB8AC3E}">
        <p14:creationId xmlns:p14="http://schemas.microsoft.com/office/powerpoint/2010/main" val="3846157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62FAD-B50C-4A95-BAB1-466DECB43BBB}"/>
              </a:ext>
            </a:extLst>
          </p:cNvPr>
          <p:cNvSpPr>
            <a:spLocks noGrp="1"/>
          </p:cNvSpPr>
          <p:nvPr>
            <p:ph type="title"/>
          </p:nvPr>
        </p:nvSpPr>
        <p:spPr>
          <a:xfrm>
            <a:off x="612559" y="3978336"/>
            <a:ext cx="11058620" cy="1325563"/>
          </a:xfrm>
        </p:spPr>
        <p:txBody>
          <a:bodyPr/>
          <a:lstStyle/>
          <a:p>
            <a:pPr algn="ctr"/>
            <a:r>
              <a:rPr lang="es-ES" dirty="0">
                <a:solidFill>
                  <a:srgbClr val="00AFE0"/>
                </a:solidFill>
                <a:latin typeface="Microsoft JhengHei UI" panose="020B0604030504040204" pitchFamily="34" charset="-120"/>
                <a:ea typeface="Microsoft JhengHei UI" panose="020B0604030504040204" pitchFamily="34" charset="-120"/>
                <a:cs typeface="Dubai Medium" panose="020B0604020202020204" pitchFamily="34" charset="-78"/>
              </a:rPr>
              <a:t>GRAZIE PER L’ATTENZIONE</a:t>
            </a:r>
            <a:endParaRPr lang="es-ES" dirty="0">
              <a:solidFill>
                <a:srgbClr val="00AFE0"/>
              </a:solidFill>
              <a:latin typeface="Dubai Medium" panose="020B0604020202020204" pitchFamily="34" charset="-78"/>
              <a:cs typeface="Dubai Medium" panose="020B0604020202020204" pitchFamily="34" charset="-78"/>
            </a:endParaRPr>
          </a:p>
        </p:txBody>
      </p:sp>
      <p:pic>
        <p:nvPicPr>
          <p:cNvPr id="5" name="Marcador de contenido 4">
            <a:extLst>
              <a:ext uri="{FF2B5EF4-FFF2-40B4-BE49-F238E27FC236}">
                <a16:creationId xmlns:a16="http://schemas.microsoft.com/office/drawing/2014/main"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pic>
        <p:nvPicPr>
          <p:cNvPr id="7" name="Imagen 6">
            <a:extLst>
              <a:ext uri="{FF2B5EF4-FFF2-40B4-BE49-F238E27FC236}">
                <a16:creationId xmlns:a16="http://schemas.microsoft.com/office/drawing/2014/main" id="{64C3AAEE-087E-4E94-82FA-A1E406B3A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094" y="5914739"/>
            <a:ext cx="3302255" cy="943261"/>
          </a:xfrm>
          <a:prstGeom prst="rect">
            <a:avLst/>
          </a:prstGeom>
        </p:spPr>
      </p:pic>
      <p:sp>
        <p:nvSpPr>
          <p:cNvPr id="8" name="CuadroTexto 7">
            <a:extLst>
              <a:ext uri="{FF2B5EF4-FFF2-40B4-BE49-F238E27FC236}">
                <a16:creationId xmlns:a16="http://schemas.microsoft.com/office/drawing/2014/main" id="{CFF98D33-E1A8-437F-850D-C0B8BE1A0A78}"/>
              </a:ext>
            </a:extLst>
          </p:cNvPr>
          <p:cNvSpPr txBox="1"/>
          <p:nvPr/>
        </p:nvSpPr>
        <p:spPr>
          <a:xfrm>
            <a:off x="612559" y="3233214"/>
            <a:ext cx="11058620" cy="369332"/>
          </a:xfrm>
          <a:prstGeom prst="rect">
            <a:avLst/>
          </a:prstGeom>
          <a:noFill/>
        </p:spPr>
        <p:txBody>
          <a:bodyPr wrap="square" rtlCol="0">
            <a:spAutoFit/>
          </a:bodyPr>
          <a:lstStyle/>
          <a:p>
            <a:pPr algn="ctr"/>
            <a:r>
              <a:rPr lang="it-IT" b="1" dirty="0">
                <a:solidFill>
                  <a:srgbClr val="92D050"/>
                </a:solidFill>
                <a:latin typeface="Microsoft JhengHei" panose="020B0604030504040204" pitchFamily="34" charset="-120"/>
                <a:ea typeface="Microsoft JhengHei" panose="020B0604030504040204" pitchFamily="34" charset="-120"/>
              </a:rPr>
              <a:t>Regolazione della workability nelle micro e piccole imprese attraverso strumenti multimediali</a:t>
            </a:r>
          </a:p>
        </p:txBody>
      </p:sp>
      <p:pic>
        <p:nvPicPr>
          <p:cNvPr id="11" name="Marcador de contenido 5">
            <a:extLst>
              <a:ext uri="{FF2B5EF4-FFF2-40B4-BE49-F238E27FC236}">
                <a16:creationId xmlns:a16="http://schemas.microsoft.com/office/drawing/2014/main" id="{46E2CADC-EB20-4EE1-B3BA-A18D3AC41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973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it-IT" dirty="0">
                <a:solidFill>
                  <a:srgbClr val="FF0000"/>
                </a:solidFill>
                <a:latin typeface="Arial Black" panose="020B0A04020102020204" pitchFamily="34" charset="0"/>
              </a:rPr>
              <a:t>Introduzione</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0764000" cy="4351338"/>
          </a:xfrm>
        </p:spPr>
        <p:txBody>
          <a:bodyPr>
            <a:noAutofit/>
          </a:bodyPr>
          <a:lstStyle/>
          <a:p>
            <a:pPr marL="0" indent="0">
              <a:buNone/>
            </a:pPr>
            <a:r>
              <a:rPr lang="it-IT" dirty="0"/>
              <a:t>Elevato grado di workability - vantaggi per le imprese</a:t>
            </a:r>
          </a:p>
          <a:p>
            <a:pPr marL="0" indent="0">
              <a:buNone/>
            </a:pPr>
            <a:endParaRPr lang="en-GB" dirty="0"/>
          </a:p>
          <a:p>
            <a:pPr>
              <a:buFont typeface="Wingdings" panose="05000000000000000000" pitchFamily="2" charset="2"/>
              <a:buChar char="§"/>
            </a:pPr>
            <a:r>
              <a:rPr lang="it-IT" sz="2000" dirty="0"/>
              <a:t>La produttività dell’azienda è assicurata</a:t>
            </a:r>
          </a:p>
          <a:p>
            <a:pPr>
              <a:buFont typeface="Wingdings" panose="05000000000000000000" pitchFamily="2" charset="2"/>
              <a:buChar char="§"/>
            </a:pPr>
            <a:r>
              <a:rPr lang="it-IT" sz="2000" dirty="0"/>
              <a:t>Aumento della motivazione e della soddisfazione dei dipendenti</a:t>
            </a:r>
          </a:p>
          <a:p>
            <a:pPr>
              <a:buFont typeface="Wingdings" panose="05000000000000000000" pitchFamily="2" charset="2"/>
              <a:buChar char="§"/>
            </a:pPr>
            <a:r>
              <a:rPr lang="it-IT" sz="2000" dirty="0"/>
              <a:t>Diminuzione del turnover dei dipendenti</a:t>
            </a:r>
          </a:p>
          <a:p>
            <a:pPr>
              <a:buFont typeface="Wingdings" panose="05000000000000000000" pitchFamily="2" charset="2"/>
              <a:buChar char="§"/>
            </a:pPr>
            <a:r>
              <a:rPr lang="it-IT" sz="2000" dirty="0"/>
              <a:t>Vantaggi competitivi garantiti</a:t>
            </a:r>
          </a:p>
          <a:p>
            <a:pPr>
              <a:buFont typeface="Wingdings" panose="05000000000000000000" pitchFamily="2" charset="2"/>
              <a:buChar char="§"/>
            </a:pPr>
            <a:r>
              <a:rPr lang="it-IT" sz="2000" dirty="0"/>
              <a:t>Aumento del tasso di salute / diminuzione dell'assenteismo</a:t>
            </a:r>
          </a:p>
          <a:p>
            <a:pPr>
              <a:buFont typeface="Wingdings" panose="05000000000000000000" pitchFamily="2" charset="2"/>
              <a:buChar char="§"/>
            </a:pPr>
            <a:r>
              <a:rPr lang="it-IT" sz="2000" dirty="0"/>
              <a:t>Aumento dell'attrattività del datore di lavoro</a:t>
            </a:r>
          </a:p>
          <a:p>
            <a:pPr>
              <a:buFont typeface="Wingdings" panose="05000000000000000000" pitchFamily="2" charset="2"/>
              <a:buChar char="§"/>
            </a:pPr>
            <a:r>
              <a:rPr lang="it-IT" sz="2000" dirty="0"/>
              <a:t>Si evita la carenza di lavoratori qualificati</a:t>
            </a:r>
          </a:p>
          <a:p>
            <a:pPr>
              <a:buFont typeface="Wingdings" panose="05000000000000000000" pitchFamily="2" charset="2"/>
              <a:buChar char="§"/>
            </a:pPr>
            <a:r>
              <a:rPr lang="it-IT" sz="2000" dirty="0"/>
              <a:t>Aumento della sicurezza della pianificazione</a:t>
            </a:r>
            <a:endParaRPr lang="en-US" sz="2000" dirty="0"/>
          </a:p>
          <a:p>
            <a:pPr>
              <a:buFont typeface="Wingdings" panose="05000000000000000000" pitchFamily="2" charset="2"/>
              <a:buChar char="§"/>
            </a:pPr>
            <a:endParaRPr lang="en-GB" sz="2000"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id="{A9837AB8-7DF5-41F0-A74E-2A180C427396}"/>
              </a:ext>
            </a:extLst>
          </p:cNvPr>
          <p:cNvGrpSpPr/>
          <p:nvPr/>
        </p:nvGrpSpPr>
        <p:grpSpPr>
          <a:xfrm>
            <a:off x="8540318" y="1773811"/>
            <a:ext cx="3758411" cy="4481760"/>
            <a:chOff x="7603184" y="547294"/>
            <a:chExt cx="4751433" cy="5754533"/>
          </a:xfrm>
        </p:grpSpPr>
        <p:sp>
          <p:nvSpPr>
            <p:cNvPr id="13" name="Isosceles Triangle 22">
              <a:extLst>
                <a:ext uri="{FF2B5EF4-FFF2-40B4-BE49-F238E27FC236}">
                  <a16:creationId xmlns:a16="http://schemas.microsoft.com/office/drawing/2014/main"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Tree>
    <p:extLst>
      <p:ext uri="{BB962C8B-B14F-4D97-AF65-F5344CB8AC3E}">
        <p14:creationId xmlns:p14="http://schemas.microsoft.com/office/powerpoint/2010/main" val="335716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it-IT" dirty="0">
                <a:solidFill>
                  <a:srgbClr val="FF0000"/>
                </a:solidFill>
                <a:latin typeface="Arial Black" panose="020B0A04020102020204" pitchFamily="34" charset="0"/>
              </a:rPr>
              <a:t>Introduzione</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0764000" cy="4351338"/>
          </a:xfrm>
        </p:spPr>
        <p:txBody>
          <a:bodyPr>
            <a:noAutofit/>
          </a:bodyPr>
          <a:lstStyle/>
          <a:p>
            <a:pPr marL="0" indent="0">
              <a:buNone/>
            </a:pPr>
            <a:r>
              <a:rPr lang="it-IT" dirty="0"/>
              <a:t>Elevato grado di workability - vantaggi per i dipendenti</a:t>
            </a:r>
          </a:p>
          <a:p>
            <a:pPr marL="0" indent="0">
              <a:buNone/>
            </a:pPr>
            <a:endParaRPr lang="en-GB" dirty="0"/>
          </a:p>
          <a:p>
            <a:pPr>
              <a:buFont typeface="Wingdings" panose="05000000000000000000" pitchFamily="2" charset="2"/>
              <a:buChar char="§"/>
            </a:pPr>
            <a:r>
              <a:rPr lang="it-IT" sz="2000" dirty="0"/>
              <a:t>In salute fino alla pensione</a:t>
            </a:r>
          </a:p>
          <a:p>
            <a:pPr>
              <a:buFont typeface="Wingdings" panose="05000000000000000000" pitchFamily="2" charset="2"/>
              <a:buChar char="§"/>
            </a:pPr>
            <a:r>
              <a:rPr lang="it-IT" sz="2000" dirty="0"/>
              <a:t>Lavorare in condizioni lavorative ottimizzate</a:t>
            </a:r>
          </a:p>
          <a:p>
            <a:pPr>
              <a:buFont typeface="Wingdings" panose="05000000000000000000" pitchFamily="2" charset="2"/>
              <a:buChar char="§"/>
            </a:pPr>
            <a:r>
              <a:rPr lang="it-IT" sz="2000" dirty="0"/>
              <a:t>Evitare o ridurre lo stress e il burn-out</a:t>
            </a:r>
          </a:p>
          <a:p>
            <a:pPr>
              <a:buFont typeface="Wingdings" panose="05000000000000000000" pitchFamily="2" charset="2"/>
              <a:buChar char="§"/>
            </a:pPr>
            <a:r>
              <a:rPr lang="it-IT" sz="2000" dirty="0"/>
              <a:t>Aumento della soddisfazione</a:t>
            </a:r>
          </a:p>
          <a:p>
            <a:pPr>
              <a:buFont typeface="Wingdings" panose="05000000000000000000" pitchFamily="2" charset="2"/>
              <a:buChar char="§"/>
            </a:pPr>
            <a:r>
              <a:rPr lang="it-IT" sz="2000" dirty="0"/>
              <a:t>Riduzione dello stress fisico e psicologico</a:t>
            </a:r>
          </a:p>
          <a:p>
            <a:pPr>
              <a:buFont typeface="Wingdings" panose="05000000000000000000" pitchFamily="2" charset="2"/>
              <a:buChar char="§"/>
            </a:pPr>
            <a:r>
              <a:rPr lang="it-IT" sz="2000" dirty="0"/>
              <a:t>Crescita personale tramite la qualificazione</a:t>
            </a:r>
          </a:p>
          <a:p>
            <a:pPr>
              <a:buFont typeface="Wingdings" panose="05000000000000000000" pitchFamily="2" charset="2"/>
              <a:buChar char="§"/>
            </a:pPr>
            <a:r>
              <a:rPr lang="it-IT" sz="2000" dirty="0"/>
              <a:t>Miglioramento dell’atmosfera lavorativa</a:t>
            </a:r>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id="{A9837AB8-7DF5-41F0-A74E-2A180C427396}"/>
              </a:ext>
            </a:extLst>
          </p:cNvPr>
          <p:cNvGrpSpPr/>
          <p:nvPr/>
        </p:nvGrpSpPr>
        <p:grpSpPr>
          <a:xfrm>
            <a:off x="8540318" y="1773811"/>
            <a:ext cx="3758411" cy="4481760"/>
            <a:chOff x="7603184" y="547294"/>
            <a:chExt cx="4751433" cy="5754533"/>
          </a:xfrm>
        </p:grpSpPr>
        <p:sp>
          <p:nvSpPr>
            <p:cNvPr id="13" name="Isosceles Triangle 22">
              <a:extLst>
                <a:ext uri="{FF2B5EF4-FFF2-40B4-BE49-F238E27FC236}">
                  <a16:creationId xmlns:a16="http://schemas.microsoft.com/office/drawing/2014/main"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Tree>
    <p:extLst>
      <p:ext uri="{BB962C8B-B14F-4D97-AF65-F5344CB8AC3E}">
        <p14:creationId xmlns:p14="http://schemas.microsoft.com/office/powerpoint/2010/main" val="65809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it-IT" dirty="0">
                <a:solidFill>
                  <a:srgbClr val="FA9106"/>
                </a:solidFill>
                <a:latin typeface="Arial Black" panose="020B0A04020102020204" pitchFamily="34" charset="0"/>
              </a:rPr>
              <a:t>Spiegazioni</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1484000" cy="4351338"/>
          </a:xfrm>
        </p:spPr>
        <p:txBody>
          <a:bodyPr>
            <a:noAutofit/>
          </a:bodyPr>
          <a:lstStyle/>
          <a:p>
            <a:pPr marL="0" indent="0">
              <a:buNone/>
            </a:pPr>
            <a:r>
              <a:rPr lang="it-IT" dirty="0"/>
              <a:t>Cos’è</a:t>
            </a:r>
            <a:r>
              <a:rPr lang="en-US" dirty="0"/>
              <a:t> la workability?</a:t>
            </a:r>
            <a:endParaRPr lang="en-GB" dirty="0"/>
          </a:p>
          <a:p>
            <a:pPr marL="0" indent="0">
              <a:buNone/>
            </a:pPr>
            <a:r>
              <a:rPr lang="de-DE" sz="2000" dirty="0"/>
              <a:t>La </a:t>
            </a:r>
            <a:r>
              <a:rPr lang="it-IT" sz="2000" dirty="0"/>
              <a:t>workability</a:t>
            </a:r>
            <a:r>
              <a:rPr lang="de-DE" sz="2000" dirty="0"/>
              <a:t> (…)</a:t>
            </a:r>
            <a:r>
              <a:rPr lang="it-IT" sz="2000" dirty="0"/>
              <a:t> si riferisce alla somma dei fattori che consentono a un dipendente, in una determinata situazione lavorativa, di affrontare con successo i compiti lavorativi che gli sono stati assegnati</a:t>
            </a:r>
            <a:r>
              <a:rPr lang="de-DE" sz="2000" dirty="0"/>
              <a:t>.“</a:t>
            </a:r>
            <a:r>
              <a:rPr lang="de-DE" sz="2000" baseline="30000" dirty="0"/>
              <a:t>1</a:t>
            </a:r>
          </a:p>
          <a:p>
            <a:pPr marL="0" indent="0">
              <a:buNone/>
            </a:pPr>
            <a:endParaRPr lang="en-GB" sz="2000"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7" name="Textfeld 26">
            <a:extLst>
              <a:ext uri="{FF2B5EF4-FFF2-40B4-BE49-F238E27FC236}">
                <a16:creationId xmlns:a16="http://schemas.microsoft.com/office/drawing/2014/main" id="{CEE28A96-C76E-4033-A625-4340247B13DD}"/>
              </a:ext>
            </a:extLst>
          </p:cNvPr>
          <p:cNvSpPr txBox="1"/>
          <p:nvPr/>
        </p:nvSpPr>
        <p:spPr>
          <a:xfrm>
            <a:off x="360000" y="6084000"/>
            <a:ext cx="6480720" cy="215444"/>
          </a:xfrm>
          <a:prstGeom prst="rect">
            <a:avLst/>
          </a:prstGeom>
          <a:noFill/>
        </p:spPr>
        <p:txBody>
          <a:bodyPr wrap="square" rtlCol="0">
            <a:spAutoFit/>
          </a:bodyPr>
          <a:lstStyle/>
          <a:p>
            <a:r>
              <a:rPr lang="de-DE" sz="800" dirty="0"/>
              <a:t>1: </a:t>
            </a:r>
            <a:r>
              <a:rPr lang="en-US" sz="800" dirty="0"/>
              <a:t>After Illmarinen, quoted from Richenhagen 2011.</a:t>
            </a:r>
            <a:endParaRPr lang="de-DE" sz="800" dirty="0"/>
          </a:p>
        </p:txBody>
      </p:sp>
      <p:grpSp>
        <p:nvGrpSpPr>
          <p:cNvPr id="28" name="Gruppieren 27">
            <a:extLst>
              <a:ext uri="{FF2B5EF4-FFF2-40B4-BE49-F238E27FC236}">
                <a16:creationId xmlns:a16="http://schemas.microsoft.com/office/drawing/2014/main" id="{BF76913B-0073-478E-AE65-E1308CD7555C}"/>
              </a:ext>
            </a:extLst>
          </p:cNvPr>
          <p:cNvGrpSpPr/>
          <p:nvPr/>
        </p:nvGrpSpPr>
        <p:grpSpPr>
          <a:xfrm>
            <a:off x="3661856" y="1959212"/>
            <a:ext cx="4939010" cy="4460156"/>
            <a:chOff x="4355976" y="2348880"/>
            <a:chExt cx="3498850" cy="2947988"/>
          </a:xfrm>
        </p:grpSpPr>
        <p:sp>
          <p:nvSpPr>
            <p:cNvPr id="29" name="AutoShape 11">
              <a:extLst>
                <a:ext uri="{FF2B5EF4-FFF2-40B4-BE49-F238E27FC236}">
                  <a16:creationId xmlns:a16="http://schemas.microsoft.com/office/drawing/2014/main" id="{EDC9C52C-C127-41CA-90F9-3FB280240FDA}"/>
                </a:ext>
              </a:extLst>
            </p:cNvPr>
            <p:cNvSpPr>
              <a:spLocks noChangeAspect="1" noChangeArrowheads="1" noTextEdit="1"/>
            </p:cNvSpPr>
            <p:nvPr/>
          </p:nvSpPr>
          <p:spPr bwMode="auto">
            <a:xfrm>
              <a:off x="4355976" y="2348880"/>
              <a:ext cx="3498850" cy="2947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30" name="Rectangle 41">
              <a:extLst>
                <a:ext uri="{FF2B5EF4-FFF2-40B4-BE49-F238E27FC236}">
                  <a16:creationId xmlns:a16="http://schemas.microsoft.com/office/drawing/2014/main" id="{18FA171E-6798-4CCD-BD9B-BA303ACC026F}"/>
                </a:ext>
              </a:extLst>
            </p:cNvPr>
            <p:cNvSpPr>
              <a:spLocks noChangeArrowheads="1"/>
            </p:cNvSpPr>
            <p:nvPr/>
          </p:nvSpPr>
          <p:spPr bwMode="auto">
            <a:xfrm>
              <a:off x="6145089" y="3269630"/>
              <a:ext cx="134938" cy="1419225"/>
            </a:xfrm>
            <a:prstGeom prst="rect">
              <a:avLst/>
            </a:prstGeom>
            <a:solidFill>
              <a:srgbClr val="8C006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31" name="Freeform 42">
              <a:extLst>
                <a:ext uri="{FF2B5EF4-FFF2-40B4-BE49-F238E27FC236}">
                  <a16:creationId xmlns:a16="http://schemas.microsoft.com/office/drawing/2014/main" id="{CB9B56B4-B1CD-473F-868A-B7C3F7958CE7}"/>
                </a:ext>
              </a:extLst>
            </p:cNvPr>
            <p:cNvSpPr>
              <a:spLocks/>
            </p:cNvSpPr>
            <p:nvPr/>
          </p:nvSpPr>
          <p:spPr bwMode="auto">
            <a:xfrm>
              <a:off x="5602164" y="4526930"/>
              <a:ext cx="1243013" cy="320675"/>
            </a:xfrm>
            <a:custGeom>
              <a:avLst/>
              <a:gdLst/>
              <a:ahLst/>
              <a:cxnLst>
                <a:cxn ang="0">
                  <a:pos x="783" y="202"/>
                </a:cxn>
                <a:cxn ang="0">
                  <a:pos x="778" y="181"/>
                </a:cxn>
                <a:cxn ang="0">
                  <a:pos x="771" y="161"/>
                </a:cxn>
                <a:cxn ang="0">
                  <a:pos x="759" y="142"/>
                </a:cxn>
                <a:cxn ang="0">
                  <a:pos x="745" y="123"/>
                </a:cxn>
                <a:cxn ang="0">
                  <a:pos x="727" y="105"/>
                </a:cxn>
                <a:cxn ang="0">
                  <a:pos x="707" y="88"/>
                </a:cxn>
                <a:cxn ang="0">
                  <a:pos x="685" y="73"/>
                </a:cxn>
                <a:cxn ang="0">
                  <a:pos x="660" y="59"/>
                </a:cxn>
                <a:cxn ang="0">
                  <a:pos x="632" y="45"/>
                </a:cxn>
                <a:cxn ang="0">
                  <a:pos x="603" y="34"/>
                </a:cxn>
                <a:cxn ang="0">
                  <a:pos x="571" y="24"/>
                </a:cxn>
                <a:cxn ang="0">
                  <a:pos x="539" y="15"/>
                </a:cxn>
                <a:cxn ang="0">
                  <a:pos x="503" y="9"/>
                </a:cxn>
                <a:cxn ang="0">
                  <a:pos x="467" y="4"/>
                </a:cxn>
                <a:cxn ang="0">
                  <a:pos x="430" y="1"/>
                </a:cxn>
                <a:cxn ang="0">
                  <a:pos x="392" y="0"/>
                </a:cxn>
                <a:cxn ang="0">
                  <a:pos x="353" y="1"/>
                </a:cxn>
                <a:cxn ang="0">
                  <a:pos x="316" y="4"/>
                </a:cxn>
                <a:cxn ang="0">
                  <a:pos x="280" y="9"/>
                </a:cxn>
                <a:cxn ang="0">
                  <a:pos x="245" y="15"/>
                </a:cxn>
                <a:cxn ang="0">
                  <a:pos x="212" y="24"/>
                </a:cxn>
                <a:cxn ang="0">
                  <a:pos x="181" y="34"/>
                </a:cxn>
                <a:cxn ang="0">
                  <a:pos x="151" y="45"/>
                </a:cxn>
                <a:cxn ang="0">
                  <a:pos x="123" y="59"/>
                </a:cxn>
                <a:cxn ang="0">
                  <a:pos x="99" y="73"/>
                </a:cxn>
                <a:cxn ang="0">
                  <a:pos x="76" y="88"/>
                </a:cxn>
                <a:cxn ang="0">
                  <a:pos x="56" y="105"/>
                </a:cxn>
                <a:cxn ang="0">
                  <a:pos x="38" y="123"/>
                </a:cxn>
                <a:cxn ang="0">
                  <a:pos x="23" y="142"/>
                </a:cxn>
                <a:cxn ang="0">
                  <a:pos x="12" y="161"/>
                </a:cxn>
                <a:cxn ang="0">
                  <a:pos x="4" y="181"/>
                </a:cxn>
                <a:cxn ang="0">
                  <a:pos x="0" y="202"/>
                </a:cxn>
                <a:cxn ang="0">
                  <a:pos x="783" y="202"/>
                </a:cxn>
              </a:cxnLst>
              <a:rect l="0" t="0" r="r" b="b"/>
              <a:pathLst>
                <a:path w="783" h="202">
                  <a:moveTo>
                    <a:pt x="783" y="202"/>
                  </a:moveTo>
                  <a:lnTo>
                    <a:pt x="778" y="181"/>
                  </a:lnTo>
                  <a:lnTo>
                    <a:pt x="771" y="161"/>
                  </a:lnTo>
                  <a:lnTo>
                    <a:pt x="759" y="142"/>
                  </a:lnTo>
                  <a:lnTo>
                    <a:pt x="745" y="123"/>
                  </a:lnTo>
                  <a:lnTo>
                    <a:pt x="727" y="105"/>
                  </a:lnTo>
                  <a:lnTo>
                    <a:pt x="707" y="88"/>
                  </a:lnTo>
                  <a:lnTo>
                    <a:pt x="685" y="73"/>
                  </a:lnTo>
                  <a:lnTo>
                    <a:pt x="660" y="59"/>
                  </a:lnTo>
                  <a:lnTo>
                    <a:pt x="632" y="45"/>
                  </a:lnTo>
                  <a:lnTo>
                    <a:pt x="603" y="34"/>
                  </a:lnTo>
                  <a:lnTo>
                    <a:pt x="571" y="24"/>
                  </a:lnTo>
                  <a:lnTo>
                    <a:pt x="539" y="15"/>
                  </a:lnTo>
                  <a:lnTo>
                    <a:pt x="503" y="9"/>
                  </a:lnTo>
                  <a:lnTo>
                    <a:pt x="467" y="4"/>
                  </a:lnTo>
                  <a:lnTo>
                    <a:pt x="430" y="1"/>
                  </a:lnTo>
                  <a:lnTo>
                    <a:pt x="392" y="0"/>
                  </a:lnTo>
                  <a:lnTo>
                    <a:pt x="353" y="1"/>
                  </a:lnTo>
                  <a:lnTo>
                    <a:pt x="316" y="4"/>
                  </a:lnTo>
                  <a:lnTo>
                    <a:pt x="280" y="9"/>
                  </a:lnTo>
                  <a:lnTo>
                    <a:pt x="245" y="15"/>
                  </a:lnTo>
                  <a:lnTo>
                    <a:pt x="212" y="24"/>
                  </a:lnTo>
                  <a:lnTo>
                    <a:pt x="181" y="34"/>
                  </a:lnTo>
                  <a:lnTo>
                    <a:pt x="151" y="45"/>
                  </a:lnTo>
                  <a:lnTo>
                    <a:pt x="123" y="59"/>
                  </a:lnTo>
                  <a:lnTo>
                    <a:pt x="99" y="73"/>
                  </a:lnTo>
                  <a:lnTo>
                    <a:pt x="76" y="88"/>
                  </a:lnTo>
                  <a:lnTo>
                    <a:pt x="56" y="105"/>
                  </a:lnTo>
                  <a:lnTo>
                    <a:pt x="38" y="123"/>
                  </a:lnTo>
                  <a:lnTo>
                    <a:pt x="23" y="142"/>
                  </a:lnTo>
                  <a:lnTo>
                    <a:pt x="12" y="161"/>
                  </a:lnTo>
                  <a:lnTo>
                    <a:pt x="4" y="181"/>
                  </a:lnTo>
                  <a:lnTo>
                    <a:pt x="0" y="202"/>
                  </a:lnTo>
                  <a:lnTo>
                    <a:pt x="783" y="202"/>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2" name="Freeform 43">
              <a:extLst>
                <a:ext uri="{FF2B5EF4-FFF2-40B4-BE49-F238E27FC236}">
                  <a16:creationId xmlns:a16="http://schemas.microsoft.com/office/drawing/2014/main" id="{7BA3AE7D-7527-4920-837B-84BBA2858B4E}"/>
                </a:ext>
              </a:extLst>
            </p:cNvPr>
            <p:cNvSpPr>
              <a:spLocks/>
            </p:cNvSpPr>
            <p:nvPr/>
          </p:nvSpPr>
          <p:spPr bwMode="auto">
            <a:xfrm>
              <a:off x="5344989" y="3434730"/>
              <a:ext cx="260350" cy="630238"/>
            </a:xfrm>
            <a:custGeom>
              <a:avLst/>
              <a:gdLst/>
              <a:ahLst/>
              <a:cxnLst>
                <a:cxn ang="0">
                  <a:pos x="164" y="391"/>
                </a:cxn>
                <a:cxn ang="0">
                  <a:pos x="14" y="0"/>
                </a:cxn>
                <a:cxn ang="0">
                  <a:pos x="0" y="6"/>
                </a:cxn>
                <a:cxn ang="0">
                  <a:pos x="150" y="397"/>
                </a:cxn>
                <a:cxn ang="0">
                  <a:pos x="164" y="391"/>
                </a:cxn>
              </a:cxnLst>
              <a:rect l="0" t="0" r="r" b="b"/>
              <a:pathLst>
                <a:path w="164" h="397">
                  <a:moveTo>
                    <a:pt x="164" y="391"/>
                  </a:moveTo>
                  <a:lnTo>
                    <a:pt x="14" y="0"/>
                  </a:lnTo>
                  <a:lnTo>
                    <a:pt x="0" y="6"/>
                  </a:lnTo>
                  <a:lnTo>
                    <a:pt x="150" y="397"/>
                  </a:lnTo>
                  <a:lnTo>
                    <a:pt x="164" y="391"/>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3" name="Freeform 44">
              <a:extLst>
                <a:ext uri="{FF2B5EF4-FFF2-40B4-BE49-F238E27FC236}">
                  <a16:creationId xmlns:a16="http://schemas.microsoft.com/office/drawing/2014/main" id="{C668D8ED-595B-43B1-8859-AA81BA09FB3D}"/>
                </a:ext>
              </a:extLst>
            </p:cNvPr>
            <p:cNvSpPr>
              <a:spLocks/>
            </p:cNvSpPr>
            <p:nvPr/>
          </p:nvSpPr>
          <p:spPr bwMode="auto">
            <a:xfrm>
              <a:off x="5206876" y="3431555"/>
              <a:ext cx="88900" cy="679450"/>
            </a:xfrm>
            <a:custGeom>
              <a:avLst/>
              <a:gdLst/>
              <a:ahLst/>
              <a:cxnLst>
                <a:cxn ang="0">
                  <a:pos x="40" y="0"/>
                </a:cxn>
                <a:cxn ang="0">
                  <a:pos x="0" y="426"/>
                </a:cxn>
                <a:cxn ang="0">
                  <a:pos x="16" y="428"/>
                </a:cxn>
                <a:cxn ang="0">
                  <a:pos x="56" y="1"/>
                </a:cxn>
                <a:cxn ang="0">
                  <a:pos x="40" y="0"/>
                </a:cxn>
              </a:cxnLst>
              <a:rect l="0" t="0" r="r" b="b"/>
              <a:pathLst>
                <a:path w="56" h="428">
                  <a:moveTo>
                    <a:pt x="40" y="0"/>
                  </a:moveTo>
                  <a:lnTo>
                    <a:pt x="0" y="426"/>
                  </a:lnTo>
                  <a:lnTo>
                    <a:pt x="16" y="428"/>
                  </a:lnTo>
                  <a:lnTo>
                    <a:pt x="56" y="1"/>
                  </a:lnTo>
                  <a:lnTo>
                    <a:pt x="40"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4" name="Freeform 45">
              <a:extLst>
                <a:ext uri="{FF2B5EF4-FFF2-40B4-BE49-F238E27FC236}">
                  <a16:creationId xmlns:a16="http://schemas.microsoft.com/office/drawing/2014/main" id="{521ED8DA-1824-48A4-AD1D-25443EC2E604}"/>
                </a:ext>
              </a:extLst>
            </p:cNvPr>
            <p:cNvSpPr>
              <a:spLocks/>
            </p:cNvSpPr>
            <p:nvPr/>
          </p:nvSpPr>
          <p:spPr bwMode="auto">
            <a:xfrm>
              <a:off x="4833814" y="3450605"/>
              <a:ext cx="387350" cy="633413"/>
            </a:xfrm>
            <a:custGeom>
              <a:avLst/>
              <a:gdLst/>
              <a:ahLst/>
              <a:cxnLst>
                <a:cxn ang="0">
                  <a:pos x="231" y="0"/>
                </a:cxn>
                <a:cxn ang="0">
                  <a:pos x="0" y="391"/>
                </a:cxn>
                <a:cxn ang="0">
                  <a:pos x="13" y="399"/>
                </a:cxn>
                <a:cxn ang="0">
                  <a:pos x="244" y="8"/>
                </a:cxn>
                <a:cxn ang="0">
                  <a:pos x="231" y="0"/>
                </a:cxn>
              </a:cxnLst>
              <a:rect l="0" t="0" r="r" b="b"/>
              <a:pathLst>
                <a:path w="244" h="399">
                  <a:moveTo>
                    <a:pt x="231" y="0"/>
                  </a:moveTo>
                  <a:lnTo>
                    <a:pt x="0" y="391"/>
                  </a:lnTo>
                  <a:lnTo>
                    <a:pt x="13" y="399"/>
                  </a:lnTo>
                  <a:lnTo>
                    <a:pt x="244" y="8"/>
                  </a:lnTo>
                  <a:lnTo>
                    <a:pt x="231"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5" name="Freeform 46">
              <a:extLst>
                <a:ext uri="{FF2B5EF4-FFF2-40B4-BE49-F238E27FC236}">
                  <a16:creationId xmlns:a16="http://schemas.microsoft.com/office/drawing/2014/main" id="{BC1509F3-AB91-4486-95DC-BD7C20A624B8}"/>
                </a:ext>
              </a:extLst>
            </p:cNvPr>
            <p:cNvSpPr>
              <a:spLocks/>
            </p:cNvSpPr>
            <p:nvPr/>
          </p:nvSpPr>
          <p:spPr bwMode="auto">
            <a:xfrm>
              <a:off x="5022726" y="3098180"/>
              <a:ext cx="2276475" cy="401638"/>
            </a:xfrm>
            <a:custGeom>
              <a:avLst/>
              <a:gdLst/>
              <a:ahLst/>
              <a:cxnLst>
                <a:cxn ang="0">
                  <a:pos x="1426" y="0"/>
                </a:cxn>
                <a:cxn ang="0">
                  <a:pos x="1434" y="53"/>
                </a:cxn>
                <a:cxn ang="0">
                  <a:pos x="6" y="253"/>
                </a:cxn>
                <a:cxn ang="0">
                  <a:pos x="0" y="200"/>
                </a:cxn>
                <a:cxn ang="0">
                  <a:pos x="1426" y="0"/>
                </a:cxn>
              </a:cxnLst>
              <a:rect l="0" t="0" r="r" b="b"/>
              <a:pathLst>
                <a:path w="1434" h="253">
                  <a:moveTo>
                    <a:pt x="1426" y="0"/>
                  </a:moveTo>
                  <a:lnTo>
                    <a:pt x="1434" y="53"/>
                  </a:lnTo>
                  <a:lnTo>
                    <a:pt x="6" y="253"/>
                  </a:lnTo>
                  <a:lnTo>
                    <a:pt x="0" y="200"/>
                  </a:lnTo>
                  <a:lnTo>
                    <a:pt x="1426"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6" name="Freeform 47">
              <a:extLst>
                <a:ext uri="{FF2B5EF4-FFF2-40B4-BE49-F238E27FC236}">
                  <a16:creationId xmlns:a16="http://schemas.microsoft.com/office/drawing/2014/main" id="{9F1937F1-B9F5-49C8-AFA9-2242CB75F58C}"/>
                </a:ext>
              </a:extLst>
            </p:cNvPr>
            <p:cNvSpPr>
              <a:spLocks/>
            </p:cNvSpPr>
            <p:nvPr/>
          </p:nvSpPr>
          <p:spPr bwMode="auto">
            <a:xfrm>
              <a:off x="6097464" y="2964830"/>
              <a:ext cx="242888" cy="241300"/>
            </a:xfrm>
            <a:custGeom>
              <a:avLst/>
              <a:gdLst/>
              <a:ahLst/>
              <a:cxnLst>
                <a:cxn ang="0">
                  <a:pos x="77" y="152"/>
                </a:cxn>
                <a:cxn ang="0">
                  <a:pos x="92" y="151"/>
                </a:cxn>
                <a:cxn ang="0">
                  <a:pos x="107" y="146"/>
                </a:cxn>
                <a:cxn ang="0">
                  <a:pos x="120" y="138"/>
                </a:cxn>
                <a:cxn ang="0">
                  <a:pos x="131" y="130"/>
                </a:cxn>
                <a:cxn ang="0">
                  <a:pos x="140" y="118"/>
                </a:cxn>
                <a:cxn ang="0">
                  <a:pos x="148" y="105"/>
                </a:cxn>
                <a:cxn ang="0">
                  <a:pos x="152" y="91"/>
                </a:cxn>
                <a:cxn ang="0">
                  <a:pos x="153" y="75"/>
                </a:cxn>
                <a:cxn ang="0">
                  <a:pos x="152" y="60"/>
                </a:cxn>
                <a:cxn ang="0">
                  <a:pos x="148" y="46"/>
                </a:cxn>
                <a:cxn ang="0">
                  <a:pos x="140" y="33"/>
                </a:cxn>
                <a:cxn ang="0">
                  <a:pos x="131" y="22"/>
                </a:cxn>
                <a:cxn ang="0">
                  <a:pos x="120" y="13"/>
                </a:cxn>
                <a:cxn ang="0">
                  <a:pos x="107" y="5"/>
                </a:cxn>
                <a:cxn ang="0">
                  <a:pos x="92" y="1"/>
                </a:cxn>
                <a:cxn ang="0">
                  <a:pos x="77" y="0"/>
                </a:cxn>
                <a:cxn ang="0">
                  <a:pos x="61" y="1"/>
                </a:cxn>
                <a:cxn ang="0">
                  <a:pos x="47" y="5"/>
                </a:cxn>
                <a:cxn ang="0">
                  <a:pos x="33" y="13"/>
                </a:cxn>
                <a:cxn ang="0">
                  <a:pos x="22" y="22"/>
                </a:cxn>
                <a:cxn ang="0">
                  <a:pos x="13" y="33"/>
                </a:cxn>
                <a:cxn ang="0">
                  <a:pos x="6" y="46"/>
                </a:cxn>
                <a:cxn ang="0">
                  <a:pos x="1" y="60"/>
                </a:cxn>
                <a:cxn ang="0">
                  <a:pos x="0" y="75"/>
                </a:cxn>
                <a:cxn ang="0">
                  <a:pos x="1" y="91"/>
                </a:cxn>
                <a:cxn ang="0">
                  <a:pos x="6" y="105"/>
                </a:cxn>
                <a:cxn ang="0">
                  <a:pos x="13" y="118"/>
                </a:cxn>
                <a:cxn ang="0">
                  <a:pos x="22" y="130"/>
                </a:cxn>
                <a:cxn ang="0">
                  <a:pos x="33" y="138"/>
                </a:cxn>
                <a:cxn ang="0">
                  <a:pos x="47" y="146"/>
                </a:cxn>
                <a:cxn ang="0">
                  <a:pos x="61" y="151"/>
                </a:cxn>
                <a:cxn ang="0">
                  <a:pos x="77" y="152"/>
                </a:cxn>
              </a:cxnLst>
              <a:rect l="0" t="0" r="r" b="b"/>
              <a:pathLst>
                <a:path w="153" h="152">
                  <a:moveTo>
                    <a:pt x="77" y="152"/>
                  </a:moveTo>
                  <a:lnTo>
                    <a:pt x="92" y="151"/>
                  </a:lnTo>
                  <a:lnTo>
                    <a:pt x="107" y="146"/>
                  </a:lnTo>
                  <a:lnTo>
                    <a:pt x="120" y="138"/>
                  </a:lnTo>
                  <a:lnTo>
                    <a:pt x="131" y="130"/>
                  </a:lnTo>
                  <a:lnTo>
                    <a:pt x="140" y="118"/>
                  </a:lnTo>
                  <a:lnTo>
                    <a:pt x="148" y="105"/>
                  </a:lnTo>
                  <a:lnTo>
                    <a:pt x="152" y="91"/>
                  </a:lnTo>
                  <a:lnTo>
                    <a:pt x="153" y="75"/>
                  </a:lnTo>
                  <a:lnTo>
                    <a:pt x="152" y="60"/>
                  </a:lnTo>
                  <a:lnTo>
                    <a:pt x="148" y="46"/>
                  </a:lnTo>
                  <a:lnTo>
                    <a:pt x="140" y="33"/>
                  </a:lnTo>
                  <a:lnTo>
                    <a:pt x="131" y="22"/>
                  </a:lnTo>
                  <a:lnTo>
                    <a:pt x="120" y="13"/>
                  </a:lnTo>
                  <a:lnTo>
                    <a:pt x="107" y="5"/>
                  </a:lnTo>
                  <a:lnTo>
                    <a:pt x="92" y="1"/>
                  </a:lnTo>
                  <a:lnTo>
                    <a:pt x="77" y="0"/>
                  </a:lnTo>
                  <a:lnTo>
                    <a:pt x="61" y="1"/>
                  </a:lnTo>
                  <a:lnTo>
                    <a:pt x="47" y="5"/>
                  </a:lnTo>
                  <a:lnTo>
                    <a:pt x="33" y="13"/>
                  </a:lnTo>
                  <a:lnTo>
                    <a:pt x="22" y="22"/>
                  </a:lnTo>
                  <a:lnTo>
                    <a:pt x="13" y="33"/>
                  </a:lnTo>
                  <a:lnTo>
                    <a:pt x="6" y="46"/>
                  </a:lnTo>
                  <a:lnTo>
                    <a:pt x="1" y="60"/>
                  </a:lnTo>
                  <a:lnTo>
                    <a:pt x="0" y="75"/>
                  </a:lnTo>
                  <a:lnTo>
                    <a:pt x="1" y="91"/>
                  </a:lnTo>
                  <a:lnTo>
                    <a:pt x="6" y="105"/>
                  </a:lnTo>
                  <a:lnTo>
                    <a:pt x="13" y="118"/>
                  </a:lnTo>
                  <a:lnTo>
                    <a:pt x="22" y="130"/>
                  </a:lnTo>
                  <a:lnTo>
                    <a:pt x="33" y="138"/>
                  </a:lnTo>
                  <a:lnTo>
                    <a:pt x="47" y="146"/>
                  </a:lnTo>
                  <a:lnTo>
                    <a:pt x="61" y="151"/>
                  </a:lnTo>
                  <a:lnTo>
                    <a:pt x="77" y="152"/>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7" name="Freeform 48">
              <a:extLst>
                <a:ext uri="{FF2B5EF4-FFF2-40B4-BE49-F238E27FC236}">
                  <a16:creationId xmlns:a16="http://schemas.microsoft.com/office/drawing/2014/main" id="{E57F2327-279D-490A-9112-713BD07C6FB0}"/>
                </a:ext>
              </a:extLst>
            </p:cNvPr>
            <p:cNvSpPr>
              <a:spLocks/>
            </p:cNvSpPr>
            <p:nvPr/>
          </p:nvSpPr>
          <p:spPr bwMode="auto">
            <a:xfrm>
              <a:off x="6765801" y="3210893"/>
              <a:ext cx="268288" cy="638175"/>
            </a:xfrm>
            <a:custGeom>
              <a:avLst/>
              <a:gdLst/>
              <a:ahLst/>
              <a:cxnLst>
                <a:cxn ang="0">
                  <a:pos x="14" y="402"/>
                </a:cxn>
                <a:cxn ang="0">
                  <a:pos x="169" y="0"/>
                </a:cxn>
                <a:cxn ang="0">
                  <a:pos x="150" y="6"/>
                </a:cxn>
                <a:cxn ang="0">
                  <a:pos x="0" y="397"/>
                </a:cxn>
                <a:cxn ang="0">
                  <a:pos x="14" y="402"/>
                </a:cxn>
              </a:cxnLst>
              <a:rect l="0" t="0" r="r" b="b"/>
              <a:pathLst>
                <a:path w="169" h="402">
                  <a:moveTo>
                    <a:pt x="14" y="402"/>
                  </a:moveTo>
                  <a:lnTo>
                    <a:pt x="169" y="0"/>
                  </a:lnTo>
                  <a:lnTo>
                    <a:pt x="150" y="6"/>
                  </a:lnTo>
                  <a:lnTo>
                    <a:pt x="0" y="397"/>
                  </a:lnTo>
                  <a:lnTo>
                    <a:pt x="14" y="402"/>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8" name="Freeform 49">
              <a:extLst>
                <a:ext uri="{FF2B5EF4-FFF2-40B4-BE49-F238E27FC236}">
                  <a16:creationId xmlns:a16="http://schemas.microsoft.com/office/drawing/2014/main" id="{C3AD968B-7768-4F97-80E0-5E3CD3BAB340}"/>
                </a:ext>
              </a:extLst>
            </p:cNvPr>
            <p:cNvSpPr>
              <a:spLocks/>
            </p:cNvSpPr>
            <p:nvPr/>
          </p:nvSpPr>
          <p:spPr bwMode="auto">
            <a:xfrm>
              <a:off x="7075364" y="3198193"/>
              <a:ext cx="90488" cy="679450"/>
            </a:xfrm>
            <a:custGeom>
              <a:avLst/>
              <a:gdLst/>
              <a:ahLst/>
              <a:cxnLst>
                <a:cxn ang="0">
                  <a:pos x="0" y="1"/>
                </a:cxn>
                <a:cxn ang="0">
                  <a:pos x="41" y="428"/>
                </a:cxn>
                <a:cxn ang="0">
                  <a:pos x="57" y="427"/>
                </a:cxn>
                <a:cxn ang="0">
                  <a:pos x="16" y="0"/>
                </a:cxn>
                <a:cxn ang="0">
                  <a:pos x="0" y="1"/>
                </a:cxn>
              </a:cxnLst>
              <a:rect l="0" t="0" r="r" b="b"/>
              <a:pathLst>
                <a:path w="57" h="428">
                  <a:moveTo>
                    <a:pt x="0" y="1"/>
                  </a:moveTo>
                  <a:lnTo>
                    <a:pt x="41" y="428"/>
                  </a:lnTo>
                  <a:lnTo>
                    <a:pt x="57" y="427"/>
                  </a:lnTo>
                  <a:lnTo>
                    <a:pt x="16" y="0"/>
                  </a:lnTo>
                  <a:lnTo>
                    <a:pt x="0" y="1"/>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9" name="Freeform 50">
              <a:extLst>
                <a:ext uri="{FF2B5EF4-FFF2-40B4-BE49-F238E27FC236}">
                  <a16:creationId xmlns:a16="http://schemas.microsoft.com/office/drawing/2014/main" id="{97140828-03B5-45C3-88AB-9BC6C3C176BD}"/>
                </a:ext>
              </a:extLst>
            </p:cNvPr>
            <p:cNvSpPr>
              <a:spLocks/>
            </p:cNvSpPr>
            <p:nvPr/>
          </p:nvSpPr>
          <p:spPr bwMode="auto">
            <a:xfrm>
              <a:off x="7126164" y="3175968"/>
              <a:ext cx="412750" cy="674688"/>
            </a:xfrm>
            <a:custGeom>
              <a:avLst/>
              <a:gdLst/>
              <a:ahLst/>
              <a:cxnLst>
                <a:cxn ang="0">
                  <a:pos x="0" y="8"/>
                </a:cxn>
                <a:cxn ang="0">
                  <a:pos x="247" y="425"/>
                </a:cxn>
                <a:cxn ang="0">
                  <a:pos x="260" y="417"/>
                </a:cxn>
                <a:cxn ang="0">
                  <a:pos x="14" y="0"/>
                </a:cxn>
                <a:cxn ang="0">
                  <a:pos x="0" y="8"/>
                </a:cxn>
              </a:cxnLst>
              <a:rect l="0" t="0" r="r" b="b"/>
              <a:pathLst>
                <a:path w="260" h="425">
                  <a:moveTo>
                    <a:pt x="0" y="8"/>
                  </a:moveTo>
                  <a:lnTo>
                    <a:pt x="247" y="425"/>
                  </a:lnTo>
                  <a:lnTo>
                    <a:pt x="260" y="417"/>
                  </a:lnTo>
                  <a:lnTo>
                    <a:pt x="14" y="0"/>
                  </a:lnTo>
                  <a:lnTo>
                    <a:pt x="0" y="8"/>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0" name="Freeform 51">
              <a:extLst>
                <a:ext uri="{FF2B5EF4-FFF2-40B4-BE49-F238E27FC236}">
                  <a16:creationId xmlns:a16="http://schemas.microsoft.com/office/drawing/2014/main" id="{AC641CA6-840B-4183-98E8-63B4B9D58C97}"/>
                </a:ext>
              </a:extLst>
            </p:cNvPr>
            <p:cNvSpPr>
              <a:spLocks/>
            </p:cNvSpPr>
            <p:nvPr/>
          </p:nvSpPr>
          <p:spPr bwMode="auto">
            <a:xfrm>
              <a:off x="4771901" y="4050680"/>
              <a:ext cx="896938" cy="461963"/>
            </a:xfrm>
            <a:custGeom>
              <a:avLst/>
              <a:gdLst/>
              <a:ahLst/>
              <a:cxnLst>
                <a:cxn ang="0">
                  <a:pos x="0" y="0"/>
                </a:cxn>
                <a:cxn ang="0">
                  <a:pos x="0" y="2"/>
                </a:cxn>
                <a:cxn ang="0">
                  <a:pos x="0" y="3"/>
                </a:cxn>
                <a:cxn ang="0">
                  <a:pos x="0" y="5"/>
                </a:cxn>
                <a:cxn ang="0">
                  <a:pos x="0" y="8"/>
                </a:cxn>
                <a:cxn ang="0">
                  <a:pos x="1" y="36"/>
                </a:cxn>
                <a:cxn ang="0">
                  <a:pos x="6" y="64"/>
                </a:cxn>
                <a:cxn ang="0">
                  <a:pos x="12" y="92"/>
                </a:cxn>
                <a:cxn ang="0">
                  <a:pos x="22" y="118"/>
                </a:cxn>
                <a:cxn ang="0">
                  <a:pos x="34" y="143"/>
                </a:cxn>
                <a:cxn ang="0">
                  <a:pos x="49" y="166"/>
                </a:cxn>
                <a:cxn ang="0">
                  <a:pos x="64" y="187"/>
                </a:cxn>
                <a:cxn ang="0">
                  <a:pos x="83" y="207"/>
                </a:cxn>
                <a:cxn ang="0">
                  <a:pos x="103" y="226"/>
                </a:cxn>
                <a:cxn ang="0">
                  <a:pos x="124" y="242"/>
                </a:cxn>
                <a:cxn ang="0">
                  <a:pos x="148" y="256"/>
                </a:cxn>
                <a:cxn ang="0">
                  <a:pos x="173" y="269"/>
                </a:cxn>
                <a:cxn ang="0">
                  <a:pos x="199" y="279"/>
                </a:cxn>
                <a:cxn ang="0">
                  <a:pos x="227" y="285"/>
                </a:cxn>
                <a:cxn ang="0">
                  <a:pos x="254" y="290"/>
                </a:cxn>
                <a:cxn ang="0">
                  <a:pos x="283" y="291"/>
                </a:cxn>
                <a:cxn ang="0">
                  <a:pos x="312" y="290"/>
                </a:cxn>
                <a:cxn ang="0">
                  <a:pos x="340" y="285"/>
                </a:cxn>
                <a:cxn ang="0">
                  <a:pos x="366" y="279"/>
                </a:cxn>
                <a:cxn ang="0">
                  <a:pos x="393" y="269"/>
                </a:cxn>
                <a:cxn ang="0">
                  <a:pos x="418" y="256"/>
                </a:cxn>
                <a:cxn ang="0">
                  <a:pos x="441" y="242"/>
                </a:cxn>
                <a:cxn ang="0">
                  <a:pos x="462" y="226"/>
                </a:cxn>
                <a:cxn ang="0">
                  <a:pos x="483" y="207"/>
                </a:cxn>
                <a:cxn ang="0">
                  <a:pos x="501" y="187"/>
                </a:cxn>
                <a:cxn ang="0">
                  <a:pos x="517" y="166"/>
                </a:cxn>
                <a:cxn ang="0">
                  <a:pos x="531" y="143"/>
                </a:cxn>
                <a:cxn ang="0">
                  <a:pos x="543" y="118"/>
                </a:cxn>
                <a:cxn ang="0">
                  <a:pos x="553" y="92"/>
                </a:cxn>
                <a:cxn ang="0">
                  <a:pos x="560" y="64"/>
                </a:cxn>
                <a:cxn ang="0">
                  <a:pos x="564" y="36"/>
                </a:cxn>
                <a:cxn ang="0">
                  <a:pos x="565" y="8"/>
                </a:cxn>
                <a:cxn ang="0">
                  <a:pos x="565" y="5"/>
                </a:cxn>
                <a:cxn ang="0">
                  <a:pos x="565" y="3"/>
                </a:cxn>
                <a:cxn ang="0">
                  <a:pos x="565" y="2"/>
                </a:cxn>
                <a:cxn ang="0">
                  <a:pos x="565" y="0"/>
                </a:cxn>
                <a:cxn ang="0">
                  <a:pos x="0" y="0"/>
                </a:cxn>
              </a:cxnLst>
              <a:rect l="0" t="0" r="r" b="b"/>
              <a:pathLst>
                <a:path w="565" h="291">
                  <a:moveTo>
                    <a:pt x="0" y="0"/>
                  </a:moveTo>
                  <a:lnTo>
                    <a:pt x="0" y="2"/>
                  </a:lnTo>
                  <a:lnTo>
                    <a:pt x="0" y="3"/>
                  </a:lnTo>
                  <a:lnTo>
                    <a:pt x="0" y="5"/>
                  </a:lnTo>
                  <a:lnTo>
                    <a:pt x="0" y="8"/>
                  </a:lnTo>
                  <a:lnTo>
                    <a:pt x="1" y="36"/>
                  </a:lnTo>
                  <a:lnTo>
                    <a:pt x="6" y="64"/>
                  </a:lnTo>
                  <a:lnTo>
                    <a:pt x="12" y="92"/>
                  </a:lnTo>
                  <a:lnTo>
                    <a:pt x="22" y="118"/>
                  </a:lnTo>
                  <a:lnTo>
                    <a:pt x="34" y="143"/>
                  </a:lnTo>
                  <a:lnTo>
                    <a:pt x="49" y="166"/>
                  </a:lnTo>
                  <a:lnTo>
                    <a:pt x="64" y="187"/>
                  </a:lnTo>
                  <a:lnTo>
                    <a:pt x="83" y="207"/>
                  </a:lnTo>
                  <a:lnTo>
                    <a:pt x="103" y="226"/>
                  </a:lnTo>
                  <a:lnTo>
                    <a:pt x="124" y="242"/>
                  </a:lnTo>
                  <a:lnTo>
                    <a:pt x="148" y="256"/>
                  </a:lnTo>
                  <a:lnTo>
                    <a:pt x="173" y="269"/>
                  </a:lnTo>
                  <a:lnTo>
                    <a:pt x="199" y="279"/>
                  </a:lnTo>
                  <a:lnTo>
                    <a:pt x="227" y="285"/>
                  </a:lnTo>
                  <a:lnTo>
                    <a:pt x="254" y="290"/>
                  </a:lnTo>
                  <a:lnTo>
                    <a:pt x="283" y="291"/>
                  </a:lnTo>
                  <a:lnTo>
                    <a:pt x="312" y="290"/>
                  </a:lnTo>
                  <a:lnTo>
                    <a:pt x="340" y="285"/>
                  </a:lnTo>
                  <a:lnTo>
                    <a:pt x="366" y="279"/>
                  </a:lnTo>
                  <a:lnTo>
                    <a:pt x="393" y="269"/>
                  </a:lnTo>
                  <a:lnTo>
                    <a:pt x="418" y="256"/>
                  </a:lnTo>
                  <a:lnTo>
                    <a:pt x="441" y="242"/>
                  </a:lnTo>
                  <a:lnTo>
                    <a:pt x="462" y="226"/>
                  </a:lnTo>
                  <a:lnTo>
                    <a:pt x="483" y="207"/>
                  </a:lnTo>
                  <a:lnTo>
                    <a:pt x="501" y="187"/>
                  </a:lnTo>
                  <a:lnTo>
                    <a:pt x="517" y="166"/>
                  </a:lnTo>
                  <a:lnTo>
                    <a:pt x="531" y="143"/>
                  </a:lnTo>
                  <a:lnTo>
                    <a:pt x="543" y="118"/>
                  </a:lnTo>
                  <a:lnTo>
                    <a:pt x="553" y="92"/>
                  </a:lnTo>
                  <a:lnTo>
                    <a:pt x="560" y="64"/>
                  </a:lnTo>
                  <a:lnTo>
                    <a:pt x="564" y="36"/>
                  </a:lnTo>
                  <a:lnTo>
                    <a:pt x="565" y="8"/>
                  </a:lnTo>
                  <a:lnTo>
                    <a:pt x="565" y="5"/>
                  </a:lnTo>
                  <a:lnTo>
                    <a:pt x="565" y="3"/>
                  </a:lnTo>
                  <a:lnTo>
                    <a:pt x="565" y="2"/>
                  </a:lnTo>
                  <a:lnTo>
                    <a:pt x="565" y="0"/>
                  </a:lnTo>
                  <a:lnTo>
                    <a:pt x="0"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1" name="Freeform 52">
              <a:extLst>
                <a:ext uri="{FF2B5EF4-FFF2-40B4-BE49-F238E27FC236}">
                  <a16:creationId xmlns:a16="http://schemas.microsoft.com/office/drawing/2014/main" id="{E63DDCBD-BDE9-4D14-8D69-6DBB6E93FEBB}"/>
                </a:ext>
              </a:extLst>
            </p:cNvPr>
            <p:cNvSpPr>
              <a:spLocks/>
            </p:cNvSpPr>
            <p:nvPr/>
          </p:nvSpPr>
          <p:spPr bwMode="auto">
            <a:xfrm>
              <a:off x="5046539" y="4130055"/>
              <a:ext cx="530225" cy="55563"/>
            </a:xfrm>
            <a:custGeom>
              <a:avLst/>
              <a:gdLst/>
              <a:ahLst/>
              <a:cxnLst>
                <a:cxn ang="0">
                  <a:pos x="324" y="35"/>
                </a:cxn>
                <a:cxn ang="0">
                  <a:pos x="328" y="26"/>
                </a:cxn>
                <a:cxn ang="0">
                  <a:pos x="330" y="18"/>
                </a:cxn>
                <a:cxn ang="0">
                  <a:pos x="332" y="9"/>
                </a:cxn>
                <a:cxn ang="0">
                  <a:pos x="334" y="0"/>
                </a:cxn>
                <a:cxn ang="0">
                  <a:pos x="0" y="23"/>
                </a:cxn>
                <a:cxn ang="0">
                  <a:pos x="324" y="35"/>
                </a:cxn>
              </a:cxnLst>
              <a:rect l="0" t="0" r="r" b="b"/>
              <a:pathLst>
                <a:path w="334" h="35">
                  <a:moveTo>
                    <a:pt x="324" y="35"/>
                  </a:moveTo>
                  <a:lnTo>
                    <a:pt x="328" y="26"/>
                  </a:lnTo>
                  <a:lnTo>
                    <a:pt x="330" y="18"/>
                  </a:lnTo>
                  <a:lnTo>
                    <a:pt x="332" y="9"/>
                  </a:lnTo>
                  <a:lnTo>
                    <a:pt x="334" y="0"/>
                  </a:lnTo>
                  <a:lnTo>
                    <a:pt x="0" y="23"/>
                  </a:lnTo>
                  <a:lnTo>
                    <a:pt x="324" y="35"/>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2" name="Freeform 53">
              <a:extLst>
                <a:ext uri="{FF2B5EF4-FFF2-40B4-BE49-F238E27FC236}">
                  <a16:creationId xmlns:a16="http://schemas.microsoft.com/office/drawing/2014/main" id="{939481E5-7215-408F-BE60-A84EA695B502}"/>
                </a:ext>
              </a:extLst>
            </p:cNvPr>
            <p:cNvSpPr>
              <a:spLocks/>
            </p:cNvSpPr>
            <p:nvPr/>
          </p:nvSpPr>
          <p:spPr bwMode="auto">
            <a:xfrm>
              <a:off x="5049714" y="4231655"/>
              <a:ext cx="492125" cy="50800"/>
            </a:xfrm>
            <a:custGeom>
              <a:avLst/>
              <a:gdLst/>
              <a:ahLst/>
              <a:cxnLst>
                <a:cxn ang="0">
                  <a:pos x="292" y="32"/>
                </a:cxn>
                <a:cxn ang="0">
                  <a:pos x="297" y="25"/>
                </a:cxn>
                <a:cxn ang="0">
                  <a:pos x="302" y="17"/>
                </a:cxn>
                <a:cxn ang="0">
                  <a:pos x="307" y="8"/>
                </a:cxn>
                <a:cxn ang="0">
                  <a:pos x="310" y="0"/>
                </a:cxn>
                <a:cxn ang="0">
                  <a:pos x="0" y="22"/>
                </a:cxn>
                <a:cxn ang="0">
                  <a:pos x="292" y="32"/>
                </a:cxn>
              </a:cxnLst>
              <a:rect l="0" t="0" r="r" b="b"/>
              <a:pathLst>
                <a:path w="310" h="32">
                  <a:moveTo>
                    <a:pt x="292" y="32"/>
                  </a:moveTo>
                  <a:lnTo>
                    <a:pt x="297" y="25"/>
                  </a:lnTo>
                  <a:lnTo>
                    <a:pt x="302" y="17"/>
                  </a:lnTo>
                  <a:lnTo>
                    <a:pt x="307" y="8"/>
                  </a:lnTo>
                  <a:lnTo>
                    <a:pt x="310" y="0"/>
                  </a:lnTo>
                  <a:lnTo>
                    <a:pt x="0" y="22"/>
                  </a:lnTo>
                  <a:lnTo>
                    <a:pt x="292" y="32"/>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3" name="Freeform 54">
              <a:extLst>
                <a:ext uri="{FF2B5EF4-FFF2-40B4-BE49-F238E27FC236}">
                  <a16:creationId xmlns:a16="http://schemas.microsoft.com/office/drawing/2014/main" id="{C5EB0828-E604-47B1-BB37-87A9A2A15932}"/>
                </a:ext>
              </a:extLst>
            </p:cNvPr>
            <p:cNvSpPr>
              <a:spLocks/>
            </p:cNvSpPr>
            <p:nvPr/>
          </p:nvSpPr>
          <p:spPr bwMode="auto">
            <a:xfrm>
              <a:off x="5065589" y="4336430"/>
              <a:ext cx="409575" cy="41275"/>
            </a:xfrm>
            <a:custGeom>
              <a:avLst/>
              <a:gdLst/>
              <a:ahLst/>
              <a:cxnLst>
                <a:cxn ang="0">
                  <a:pos x="231" y="26"/>
                </a:cxn>
                <a:cxn ang="0">
                  <a:pos x="238" y="21"/>
                </a:cxn>
                <a:cxn ang="0">
                  <a:pos x="245" y="14"/>
                </a:cxn>
                <a:cxn ang="0">
                  <a:pos x="251" y="7"/>
                </a:cxn>
                <a:cxn ang="0">
                  <a:pos x="258" y="0"/>
                </a:cxn>
                <a:cxn ang="0">
                  <a:pos x="0" y="19"/>
                </a:cxn>
                <a:cxn ang="0">
                  <a:pos x="231" y="26"/>
                </a:cxn>
              </a:cxnLst>
              <a:rect l="0" t="0" r="r" b="b"/>
              <a:pathLst>
                <a:path w="258" h="26">
                  <a:moveTo>
                    <a:pt x="231" y="26"/>
                  </a:moveTo>
                  <a:lnTo>
                    <a:pt x="238" y="21"/>
                  </a:lnTo>
                  <a:lnTo>
                    <a:pt x="245" y="14"/>
                  </a:lnTo>
                  <a:lnTo>
                    <a:pt x="251" y="7"/>
                  </a:lnTo>
                  <a:lnTo>
                    <a:pt x="258" y="0"/>
                  </a:lnTo>
                  <a:lnTo>
                    <a:pt x="0" y="19"/>
                  </a:lnTo>
                  <a:lnTo>
                    <a:pt x="231" y="26"/>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4" name="Freeform 55">
              <a:extLst>
                <a:ext uri="{FF2B5EF4-FFF2-40B4-BE49-F238E27FC236}">
                  <a16:creationId xmlns:a16="http://schemas.microsoft.com/office/drawing/2014/main" id="{FF0CA91B-3448-4E6C-A654-B24A6DAE362F}"/>
                </a:ext>
              </a:extLst>
            </p:cNvPr>
            <p:cNvSpPr>
              <a:spLocks/>
            </p:cNvSpPr>
            <p:nvPr/>
          </p:nvSpPr>
          <p:spPr bwMode="auto">
            <a:xfrm>
              <a:off x="6710239" y="3801443"/>
              <a:ext cx="901700" cy="461963"/>
            </a:xfrm>
            <a:custGeom>
              <a:avLst/>
              <a:gdLst/>
              <a:ahLst/>
              <a:cxnLst>
                <a:cxn ang="0">
                  <a:pos x="2" y="0"/>
                </a:cxn>
                <a:cxn ang="0">
                  <a:pos x="2" y="2"/>
                </a:cxn>
                <a:cxn ang="0">
                  <a:pos x="2" y="5"/>
                </a:cxn>
                <a:cxn ang="0">
                  <a:pos x="0" y="6"/>
                </a:cxn>
                <a:cxn ang="0">
                  <a:pos x="0" y="8"/>
                </a:cxn>
                <a:cxn ang="0">
                  <a:pos x="2" y="37"/>
                </a:cxn>
                <a:cxn ang="0">
                  <a:pos x="6" y="65"/>
                </a:cxn>
                <a:cxn ang="0">
                  <a:pos x="14" y="92"/>
                </a:cxn>
                <a:cxn ang="0">
                  <a:pos x="23" y="118"/>
                </a:cxn>
                <a:cxn ang="0">
                  <a:pos x="35" y="143"/>
                </a:cxn>
                <a:cxn ang="0">
                  <a:pos x="49" y="167"/>
                </a:cxn>
                <a:cxn ang="0">
                  <a:pos x="66" y="188"/>
                </a:cxn>
                <a:cxn ang="0">
                  <a:pos x="84" y="208"/>
                </a:cxn>
                <a:cxn ang="0">
                  <a:pos x="104" y="227"/>
                </a:cxn>
                <a:cxn ang="0">
                  <a:pos x="126" y="242"/>
                </a:cxn>
                <a:cxn ang="0">
                  <a:pos x="149" y="257"/>
                </a:cxn>
                <a:cxn ang="0">
                  <a:pos x="175" y="269"/>
                </a:cxn>
                <a:cxn ang="0">
                  <a:pos x="200" y="279"/>
                </a:cxn>
                <a:cxn ang="0">
                  <a:pos x="228" y="286"/>
                </a:cxn>
                <a:cxn ang="0">
                  <a:pos x="256" y="290"/>
                </a:cxn>
                <a:cxn ang="0">
                  <a:pos x="285" y="291"/>
                </a:cxn>
                <a:cxn ang="0">
                  <a:pos x="314" y="290"/>
                </a:cxn>
                <a:cxn ang="0">
                  <a:pos x="341" y="286"/>
                </a:cxn>
                <a:cxn ang="0">
                  <a:pos x="369" y="279"/>
                </a:cxn>
                <a:cxn ang="0">
                  <a:pos x="395" y="269"/>
                </a:cxn>
                <a:cxn ang="0">
                  <a:pos x="420" y="257"/>
                </a:cxn>
                <a:cxn ang="0">
                  <a:pos x="443" y="242"/>
                </a:cxn>
                <a:cxn ang="0">
                  <a:pos x="465" y="227"/>
                </a:cxn>
                <a:cxn ang="0">
                  <a:pos x="485" y="208"/>
                </a:cxn>
                <a:cxn ang="0">
                  <a:pos x="503" y="188"/>
                </a:cxn>
                <a:cxn ang="0">
                  <a:pos x="519" y="167"/>
                </a:cxn>
                <a:cxn ang="0">
                  <a:pos x="533" y="143"/>
                </a:cxn>
                <a:cxn ang="0">
                  <a:pos x="546" y="118"/>
                </a:cxn>
                <a:cxn ang="0">
                  <a:pos x="556" y="92"/>
                </a:cxn>
                <a:cxn ang="0">
                  <a:pos x="562" y="65"/>
                </a:cxn>
                <a:cxn ang="0">
                  <a:pos x="567" y="37"/>
                </a:cxn>
                <a:cxn ang="0">
                  <a:pos x="568" y="8"/>
                </a:cxn>
                <a:cxn ang="0">
                  <a:pos x="568" y="6"/>
                </a:cxn>
                <a:cxn ang="0">
                  <a:pos x="568" y="5"/>
                </a:cxn>
                <a:cxn ang="0">
                  <a:pos x="568" y="2"/>
                </a:cxn>
                <a:cxn ang="0">
                  <a:pos x="568" y="0"/>
                </a:cxn>
                <a:cxn ang="0">
                  <a:pos x="2" y="0"/>
                </a:cxn>
              </a:cxnLst>
              <a:rect l="0" t="0" r="r" b="b"/>
              <a:pathLst>
                <a:path w="568" h="291">
                  <a:moveTo>
                    <a:pt x="2" y="0"/>
                  </a:moveTo>
                  <a:lnTo>
                    <a:pt x="2" y="2"/>
                  </a:lnTo>
                  <a:lnTo>
                    <a:pt x="2" y="5"/>
                  </a:lnTo>
                  <a:lnTo>
                    <a:pt x="0" y="6"/>
                  </a:lnTo>
                  <a:lnTo>
                    <a:pt x="0" y="8"/>
                  </a:lnTo>
                  <a:lnTo>
                    <a:pt x="2" y="37"/>
                  </a:lnTo>
                  <a:lnTo>
                    <a:pt x="6" y="65"/>
                  </a:lnTo>
                  <a:lnTo>
                    <a:pt x="14" y="92"/>
                  </a:lnTo>
                  <a:lnTo>
                    <a:pt x="23" y="118"/>
                  </a:lnTo>
                  <a:lnTo>
                    <a:pt x="35" y="143"/>
                  </a:lnTo>
                  <a:lnTo>
                    <a:pt x="49" y="167"/>
                  </a:lnTo>
                  <a:lnTo>
                    <a:pt x="66" y="188"/>
                  </a:lnTo>
                  <a:lnTo>
                    <a:pt x="84" y="208"/>
                  </a:lnTo>
                  <a:lnTo>
                    <a:pt x="104" y="227"/>
                  </a:lnTo>
                  <a:lnTo>
                    <a:pt x="126" y="242"/>
                  </a:lnTo>
                  <a:lnTo>
                    <a:pt x="149" y="257"/>
                  </a:lnTo>
                  <a:lnTo>
                    <a:pt x="175" y="269"/>
                  </a:lnTo>
                  <a:lnTo>
                    <a:pt x="200" y="279"/>
                  </a:lnTo>
                  <a:lnTo>
                    <a:pt x="228" y="286"/>
                  </a:lnTo>
                  <a:lnTo>
                    <a:pt x="256" y="290"/>
                  </a:lnTo>
                  <a:lnTo>
                    <a:pt x="285" y="291"/>
                  </a:lnTo>
                  <a:lnTo>
                    <a:pt x="314" y="290"/>
                  </a:lnTo>
                  <a:lnTo>
                    <a:pt x="341" y="286"/>
                  </a:lnTo>
                  <a:lnTo>
                    <a:pt x="369" y="279"/>
                  </a:lnTo>
                  <a:lnTo>
                    <a:pt x="395" y="269"/>
                  </a:lnTo>
                  <a:lnTo>
                    <a:pt x="420" y="257"/>
                  </a:lnTo>
                  <a:lnTo>
                    <a:pt x="443" y="242"/>
                  </a:lnTo>
                  <a:lnTo>
                    <a:pt x="465" y="227"/>
                  </a:lnTo>
                  <a:lnTo>
                    <a:pt x="485" y="208"/>
                  </a:lnTo>
                  <a:lnTo>
                    <a:pt x="503" y="188"/>
                  </a:lnTo>
                  <a:lnTo>
                    <a:pt x="519" y="167"/>
                  </a:lnTo>
                  <a:lnTo>
                    <a:pt x="533" y="143"/>
                  </a:lnTo>
                  <a:lnTo>
                    <a:pt x="546" y="118"/>
                  </a:lnTo>
                  <a:lnTo>
                    <a:pt x="556" y="92"/>
                  </a:lnTo>
                  <a:lnTo>
                    <a:pt x="562" y="65"/>
                  </a:lnTo>
                  <a:lnTo>
                    <a:pt x="567" y="37"/>
                  </a:lnTo>
                  <a:lnTo>
                    <a:pt x="568" y="8"/>
                  </a:lnTo>
                  <a:lnTo>
                    <a:pt x="568" y="6"/>
                  </a:lnTo>
                  <a:lnTo>
                    <a:pt x="568" y="5"/>
                  </a:lnTo>
                  <a:lnTo>
                    <a:pt x="568" y="2"/>
                  </a:lnTo>
                  <a:lnTo>
                    <a:pt x="568" y="0"/>
                  </a:lnTo>
                  <a:lnTo>
                    <a:pt x="2"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5" name="Freeform 56">
              <a:extLst>
                <a:ext uri="{FF2B5EF4-FFF2-40B4-BE49-F238E27FC236}">
                  <a16:creationId xmlns:a16="http://schemas.microsoft.com/office/drawing/2014/main" id="{2AAB0438-EB9F-4C65-B793-C3E87ADA73BC}"/>
                </a:ext>
              </a:extLst>
            </p:cNvPr>
            <p:cNvSpPr>
              <a:spLocks/>
            </p:cNvSpPr>
            <p:nvPr/>
          </p:nvSpPr>
          <p:spPr bwMode="auto">
            <a:xfrm>
              <a:off x="6981701" y="3904630"/>
              <a:ext cx="533400" cy="53975"/>
            </a:xfrm>
            <a:custGeom>
              <a:avLst/>
              <a:gdLst/>
              <a:ahLst/>
              <a:cxnLst>
                <a:cxn ang="0">
                  <a:pos x="326" y="34"/>
                </a:cxn>
                <a:cxn ang="0">
                  <a:pos x="329" y="25"/>
                </a:cxn>
                <a:cxn ang="0">
                  <a:pos x="331" y="17"/>
                </a:cxn>
                <a:cxn ang="0">
                  <a:pos x="333" y="8"/>
                </a:cxn>
                <a:cxn ang="0">
                  <a:pos x="336" y="0"/>
                </a:cxn>
                <a:cxn ang="0">
                  <a:pos x="0" y="23"/>
                </a:cxn>
                <a:cxn ang="0">
                  <a:pos x="326" y="34"/>
                </a:cxn>
              </a:cxnLst>
              <a:rect l="0" t="0" r="r" b="b"/>
              <a:pathLst>
                <a:path w="336" h="34">
                  <a:moveTo>
                    <a:pt x="326" y="34"/>
                  </a:moveTo>
                  <a:lnTo>
                    <a:pt x="329" y="25"/>
                  </a:lnTo>
                  <a:lnTo>
                    <a:pt x="331" y="17"/>
                  </a:lnTo>
                  <a:lnTo>
                    <a:pt x="333" y="8"/>
                  </a:lnTo>
                  <a:lnTo>
                    <a:pt x="336" y="0"/>
                  </a:lnTo>
                  <a:lnTo>
                    <a:pt x="0" y="23"/>
                  </a:lnTo>
                  <a:lnTo>
                    <a:pt x="326" y="34"/>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6" name="Freeform 57">
              <a:extLst>
                <a:ext uri="{FF2B5EF4-FFF2-40B4-BE49-F238E27FC236}">
                  <a16:creationId xmlns:a16="http://schemas.microsoft.com/office/drawing/2014/main" id="{0B45D7C0-F4A5-46CA-8BE4-A6D0B18F0740}"/>
                </a:ext>
              </a:extLst>
            </p:cNvPr>
            <p:cNvSpPr>
              <a:spLocks/>
            </p:cNvSpPr>
            <p:nvPr/>
          </p:nvSpPr>
          <p:spPr bwMode="auto">
            <a:xfrm>
              <a:off x="6986464" y="4006230"/>
              <a:ext cx="495300" cy="50800"/>
            </a:xfrm>
            <a:custGeom>
              <a:avLst/>
              <a:gdLst/>
              <a:ahLst/>
              <a:cxnLst>
                <a:cxn ang="0">
                  <a:pos x="294" y="32"/>
                </a:cxn>
                <a:cxn ang="0">
                  <a:pos x="298" y="24"/>
                </a:cxn>
                <a:cxn ang="0">
                  <a:pos x="303" y="16"/>
                </a:cxn>
                <a:cxn ang="0">
                  <a:pos x="307" y="8"/>
                </a:cxn>
                <a:cxn ang="0">
                  <a:pos x="312" y="0"/>
                </a:cxn>
                <a:cxn ang="0">
                  <a:pos x="0" y="21"/>
                </a:cxn>
                <a:cxn ang="0">
                  <a:pos x="294" y="32"/>
                </a:cxn>
              </a:cxnLst>
              <a:rect l="0" t="0" r="r" b="b"/>
              <a:pathLst>
                <a:path w="312" h="32">
                  <a:moveTo>
                    <a:pt x="294" y="32"/>
                  </a:moveTo>
                  <a:lnTo>
                    <a:pt x="298" y="24"/>
                  </a:lnTo>
                  <a:lnTo>
                    <a:pt x="303" y="16"/>
                  </a:lnTo>
                  <a:lnTo>
                    <a:pt x="307" y="8"/>
                  </a:lnTo>
                  <a:lnTo>
                    <a:pt x="312" y="0"/>
                  </a:lnTo>
                  <a:lnTo>
                    <a:pt x="0" y="21"/>
                  </a:lnTo>
                  <a:lnTo>
                    <a:pt x="294" y="32"/>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7" name="Freeform 58">
              <a:extLst>
                <a:ext uri="{FF2B5EF4-FFF2-40B4-BE49-F238E27FC236}">
                  <a16:creationId xmlns:a16="http://schemas.microsoft.com/office/drawing/2014/main" id="{BDAA0452-6AC2-4ED7-AF10-3C1CBDDCCDD4}"/>
                </a:ext>
              </a:extLst>
            </p:cNvPr>
            <p:cNvSpPr>
              <a:spLocks/>
            </p:cNvSpPr>
            <p:nvPr/>
          </p:nvSpPr>
          <p:spPr bwMode="auto">
            <a:xfrm>
              <a:off x="7003926" y="4111005"/>
              <a:ext cx="407988" cy="41275"/>
            </a:xfrm>
            <a:custGeom>
              <a:avLst/>
              <a:gdLst/>
              <a:ahLst/>
              <a:cxnLst>
                <a:cxn ang="0">
                  <a:pos x="231" y="26"/>
                </a:cxn>
                <a:cxn ang="0">
                  <a:pos x="238" y="20"/>
                </a:cxn>
                <a:cxn ang="0">
                  <a:pos x="245" y="13"/>
                </a:cxn>
                <a:cxn ang="0">
                  <a:pos x="252" y="6"/>
                </a:cxn>
                <a:cxn ang="0">
                  <a:pos x="257" y="0"/>
                </a:cxn>
                <a:cxn ang="0">
                  <a:pos x="0" y="17"/>
                </a:cxn>
                <a:cxn ang="0">
                  <a:pos x="231" y="26"/>
                </a:cxn>
              </a:cxnLst>
              <a:rect l="0" t="0" r="r" b="b"/>
              <a:pathLst>
                <a:path w="257" h="26">
                  <a:moveTo>
                    <a:pt x="231" y="26"/>
                  </a:moveTo>
                  <a:lnTo>
                    <a:pt x="238" y="20"/>
                  </a:lnTo>
                  <a:lnTo>
                    <a:pt x="245" y="13"/>
                  </a:lnTo>
                  <a:lnTo>
                    <a:pt x="252" y="6"/>
                  </a:lnTo>
                  <a:lnTo>
                    <a:pt x="257" y="0"/>
                  </a:lnTo>
                  <a:lnTo>
                    <a:pt x="0" y="17"/>
                  </a:lnTo>
                  <a:lnTo>
                    <a:pt x="231" y="26"/>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8" name="Freeform 59">
              <a:extLst>
                <a:ext uri="{FF2B5EF4-FFF2-40B4-BE49-F238E27FC236}">
                  <a16:creationId xmlns:a16="http://schemas.microsoft.com/office/drawing/2014/main" id="{CC70B200-27EA-4AA7-95D2-8FE76574CC76}"/>
                </a:ext>
              </a:extLst>
            </p:cNvPr>
            <p:cNvSpPr>
              <a:spLocks/>
            </p:cNvSpPr>
            <p:nvPr/>
          </p:nvSpPr>
          <p:spPr bwMode="auto">
            <a:xfrm>
              <a:off x="6011739" y="4628530"/>
              <a:ext cx="603250" cy="42863"/>
            </a:xfrm>
            <a:custGeom>
              <a:avLst/>
              <a:gdLst/>
              <a:ahLst/>
              <a:cxnLst>
                <a:cxn ang="0">
                  <a:pos x="380" y="27"/>
                </a:cxn>
                <a:cxn ang="0">
                  <a:pos x="375" y="23"/>
                </a:cxn>
                <a:cxn ang="0">
                  <a:pos x="368" y="20"/>
                </a:cxn>
                <a:cxn ang="0">
                  <a:pos x="363" y="17"/>
                </a:cxn>
                <a:cxn ang="0">
                  <a:pos x="356" y="13"/>
                </a:cxn>
                <a:cxn ang="0">
                  <a:pos x="350" y="10"/>
                </a:cxn>
                <a:cxn ang="0">
                  <a:pos x="344" y="7"/>
                </a:cxn>
                <a:cxn ang="0">
                  <a:pos x="337" y="3"/>
                </a:cxn>
                <a:cxn ang="0">
                  <a:pos x="330" y="0"/>
                </a:cxn>
                <a:cxn ang="0">
                  <a:pos x="0" y="15"/>
                </a:cxn>
                <a:cxn ang="0">
                  <a:pos x="380" y="27"/>
                </a:cxn>
              </a:cxnLst>
              <a:rect l="0" t="0" r="r" b="b"/>
              <a:pathLst>
                <a:path w="380" h="27">
                  <a:moveTo>
                    <a:pt x="380" y="27"/>
                  </a:moveTo>
                  <a:lnTo>
                    <a:pt x="375" y="23"/>
                  </a:lnTo>
                  <a:lnTo>
                    <a:pt x="368" y="20"/>
                  </a:lnTo>
                  <a:lnTo>
                    <a:pt x="363" y="17"/>
                  </a:lnTo>
                  <a:lnTo>
                    <a:pt x="356" y="13"/>
                  </a:lnTo>
                  <a:lnTo>
                    <a:pt x="350" y="10"/>
                  </a:lnTo>
                  <a:lnTo>
                    <a:pt x="344" y="7"/>
                  </a:lnTo>
                  <a:lnTo>
                    <a:pt x="337" y="3"/>
                  </a:lnTo>
                  <a:lnTo>
                    <a:pt x="330" y="0"/>
                  </a:lnTo>
                  <a:lnTo>
                    <a:pt x="0" y="15"/>
                  </a:lnTo>
                  <a:lnTo>
                    <a:pt x="380" y="27"/>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9" name="Freeform 60">
              <a:extLst>
                <a:ext uri="{FF2B5EF4-FFF2-40B4-BE49-F238E27FC236}">
                  <a16:creationId xmlns:a16="http://schemas.microsoft.com/office/drawing/2014/main" id="{7599546C-2E0F-4D1E-82CD-D105E4BE7451}"/>
                </a:ext>
              </a:extLst>
            </p:cNvPr>
            <p:cNvSpPr>
              <a:spLocks/>
            </p:cNvSpPr>
            <p:nvPr/>
          </p:nvSpPr>
          <p:spPr bwMode="auto">
            <a:xfrm>
              <a:off x="6068889" y="4723780"/>
              <a:ext cx="652463" cy="47625"/>
            </a:xfrm>
            <a:custGeom>
              <a:avLst/>
              <a:gdLst/>
              <a:ahLst/>
              <a:cxnLst>
                <a:cxn ang="0">
                  <a:pos x="411" y="30"/>
                </a:cxn>
                <a:cxn ang="0">
                  <a:pos x="406" y="22"/>
                </a:cxn>
                <a:cxn ang="0">
                  <a:pos x="400" y="14"/>
                </a:cxn>
                <a:cxn ang="0">
                  <a:pos x="393" y="7"/>
                </a:cxn>
                <a:cxn ang="0">
                  <a:pos x="386" y="0"/>
                </a:cxn>
                <a:cxn ang="0">
                  <a:pos x="0" y="16"/>
                </a:cxn>
                <a:cxn ang="0">
                  <a:pos x="411" y="30"/>
                </a:cxn>
              </a:cxnLst>
              <a:rect l="0" t="0" r="r" b="b"/>
              <a:pathLst>
                <a:path w="411" h="30">
                  <a:moveTo>
                    <a:pt x="411" y="30"/>
                  </a:moveTo>
                  <a:lnTo>
                    <a:pt x="406" y="22"/>
                  </a:lnTo>
                  <a:lnTo>
                    <a:pt x="400" y="14"/>
                  </a:lnTo>
                  <a:lnTo>
                    <a:pt x="393" y="7"/>
                  </a:lnTo>
                  <a:lnTo>
                    <a:pt x="386" y="0"/>
                  </a:lnTo>
                  <a:lnTo>
                    <a:pt x="0" y="16"/>
                  </a:lnTo>
                  <a:lnTo>
                    <a:pt x="411" y="30"/>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grpSp>
      <p:sp>
        <p:nvSpPr>
          <p:cNvPr id="50" name="Textfeld 49">
            <a:extLst>
              <a:ext uri="{FF2B5EF4-FFF2-40B4-BE49-F238E27FC236}">
                <a16:creationId xmlns:a16="http://schemas.microsoft.com/office/drawing/2014/main" id="{BD6D9681-2DF1-4623-B049-18C007058248}"/>
              </a:ext>
            </a:extLst>
          </p:cNvPr>
          <p:cNvSpPr txBox="1"/>
          <p:nvPr/>
        </p:nvSpPr>
        <p:spPr>
          <a:xfrm>
            <a:off x="1548000" y="3528000"/>
            <a:ext cx="3204000" cy="646331"/>
          </a:xfrm>
          <a:prstGeom prst="rect">
            <a:avLst/>
          </a:prstGeom>
          <a:noFill/>
          <a:ln w="38100">
            <a:solidFill>
              <a:srgbClr val="002060"/>
            </a:solidFill>
          </a:ln>
        </p:spPr>
        <p:txBody>
          <a:bodyPr wrap="square" rtlCol="0">
            <a:spAutoFit/>
          </a:bodyPr>
          <a:lstStyle/>
          <a:p>
            <a:pPr algn="ctr"/>
            <a:r>
              <a:rPr lang="it-IT" dirty="0"/>
              <a:t>Requisiti individuali: </a:t>
            </a:r>
            <a:r>
              <a:rPr lang="it-IT" b="1" dirty="0"/>
              <a:t>salute e competenze</a:t>
            </a:r>
          </a:p>
        </p:txBody>
      </p:sp>
      <p:sp>
        <p:nvSpPr>
          <p:cNvPr id="51" name="Textfeld 50">
            <a:extLst>
              <a:ext uri="{FF2B5EF4-FFF2-40B4-BE49-F238E27FC236}">
                <a16:creationId xmlns:a16="http://schemas.microsoft.com/office/drawing/2014/main" id="{93507444-66A5-4CD9-B74A-D427F3563360}"/>
              </a:ext>
            </a:extLst>
          </p:cNvPr>
          <p:cNvSpPr txBox="1"/>
          <p:nvPr/>
        </p:nvSpPr>
        <p:spPr>
          <a:xfrm>
            <a:off x="1224000" y="4730356"/>
            <a:ext cx="3204000" cy="923330"/>
          </a:xfrm>
          <a:prstGeom prst="rect">
            <a:avLst/>
          </a:prstGeom>
          <a:noFill/>
          <a:ln w="38100">
            <a:solidFill>
              <a:srgbClr val="002060"/>
            </a:solidFill>
          </a:ln>
        </p:spPr>
        <p:txBody>
          <a:bodyPr wrap="square" rtlCol="0">
            <a:spAutoFit/>
          </a:bodyPr>
          <a:lstStyle/>
          <a:p>
            <a:pPr algn="ctr"/>
            <a:r>
              <a:rPr lang="it-IT" dirty="0"/>
              <a:t>Aspetti specifici dell’azienda e del lavoro: </a:t>
            </a:r>
            <a:r>
              <a:rPr lang="it-IT" b="1" dirty="0"/>
              <a:t>condizioni di lavoro e cultura aziendale</a:t>
            </a:r>
          </a:p>
        </p:txBody>
      </p:sp>
      <p:sp>
        <p:nvSpPr>
          <p:cNvPr id="52" name="Textfeld 51">
            <a:extLst>
              <a:ext uri="{FF2B5EF4-FFF2-40B4-BE49-F238E27FC236}">
                <a16:creationId xmlns:a16="http://schemas.microsoft.com/office/drawing/2014/main" id="{D54D656A-E21E-49FA-8D7B-271E51C3264E}"/>
              </a:ext>
            </a:extLst>
          </p:cNvPr>
          <p:cNvSpPr txBox="1"/>
          <p:nvPr/>
        </p:nvSpPr>
        <p:spPr>
          <a:xfrm>
            <a:off x="8098530" y="3744000"/>
            <a:ext cx="2052000" cy="646331"/>
          </a:xfrm>
          <a:prstGeom prst="rect">
            <a:avLst/>
          </a:prstGeom>
          <a:noFill/>
          <a:ln w="38100">
            <a:solidFill>
              <a:srgbClr val="002060"/>
            </a:solidFill>
          </a:ln>
        </p:spPr>
        <p:txBody>
          <a:bodyPr wrap="square" rtlCol="0">
            <a:spAutoFit/>
          </a:bodyPr>
          <a:lstStyle/>
          <a:p>
            <a:pPr algn="ctr"/>
            <a:r>
              <a:rPr lang="it-IT" b="1" dirty="0"/>
              <a:t>Requisiti di lavoro </a:t>
            </a:r>
            <a:r>
              <a:rPr lang="it-IT" dirty="0"/>
              <a:t>specifici</a:t>
            </a:r>
            <a:endParaRPr lang="it-IT" b="1" dirty="0"/>
          </a:p>
        </p:txBody>
      </p:sp>
    </p:spTree>
    <p:extLst>
      <p:ext uri="{BB962C8B-B14F-4D97-AF65-F5344CB8AC3E}">
        <p14:creationId xmlns:p14="http://schemas.microsoft.com/office/powerpoint/2010/main" val="255080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it-IT" dirty="0">
                <a:solidFill>
                  <a:srgbClr val="FA9106"/>
                </a:solidFill>
                <a:latin typeface="Arial Black" panose="020B0A04020102020204" pitchFamily="34" charset="0"/>
              </a:rPr>
              <a:t>Spiegazioni</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1484000" cy="435133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dirty="0">
                <a:ln>
                  <a:noFill/>
                </a:ln>
                <a:solidFill>
                  <a:prstClr val="black"/>
                </a:solidFill>
                <a:effectLst/>
                <a:uLnTx/>
                <a:uFillTx/>
                <a:latin typeface="Calibri" panose="020F0502020204030204"/>
                <a:ea typeface="+mn-ea"/>
                <a:cs typeface="+mn-cs"/>
              </a:rPr>
              <a:t>Qual è la </a:t>
            </a:r>
            <a:r>
              <a:rPr kumimoji="0" lang="it-IT" sz="2800" b="0" i="0" u="none" strike="noStrike" kern="1200" cap="none" spc="0" normalizeH="0" baseline="0" dirty="0">
                <a:ln>
                  <a:noFill/>
                </a:ln>
                <a:solidFill>
                  <a:prstClr val="black"/>
                </a:solidFill>
                <a:effectLst/>
                <a:uLnTx/>
                <a:uFillTx/>
                <a:latin typeface="Calibri" panose="020F0502020204030204"/>
                <a:ea typeface="+mn-ea"/>
                <a:cs typeface="+mn-cs"/>
              </a:rPr>
              <a:t>definizione di </a:t>
            </a:r>
            <a:r>
              <a:rPr lang="it-IT" dirty="0">
                <a:solidFill>
                  <a:prstClr val="black"/>
                </a:solidFill>
                <a:latin typeface="Calibri" panose="020F0502020204030204"/>
              </a:rPr>
              <a:t>workability</a:t>
            </a:r>
            <a:r>
              <a:rPr kumimoji="0" lang="it-IT" sz="2800" b="0" i="0" u="none" strike="noStrike" kern="1200" cap="none" spc="0" normalizeH="0" baseline="0" dirty="0">
                <a:ln>
                  <a:noFill/>
                </a:ln>
                <a:solidFill>
                  <a:prstClr val="black"/>
                </a:solidFill>
                <a:effectLst/>
                <a:uLnTx/>
                <a:uFillTx/>
                <a:latin typeface="Calibri" panose="020F0502020204030204"/>
                <a:ea typeface="+mn-ea"/>
                <a:cs typeface="+mn-cs"/>
              </a:rPr>
              <a:t>?</a:t>
            </a:r>
          </a:p>
          <a:p>
            <a:endParaRPr lang="en-US" sz="2000" dirty="0"/>
          </a:p>
          <a:p>
            <a:pPr algn="just"/>
            <a:r>
              <a:rPr lang="it-IT" sz="2000" dirty="0"/>
              <a:t>Il termine workability comprende sia aspetti individuali, come la salute e le competenze, sia aspetti specifici dell’azienda o del lavoro, come le condizioni di lavoro e la cultura aziendale. </a:t>
            </a:r>
            <a:endParaRPr lang="en-US" sz="2000" dirty="0"/>
          </a:p>
          <a:p>
            <a:pPr algn="just"/>
            <a:r>
              <a:rPr lang="it-IT" sz="2000" dirty="0"/>
              <a:t>Descrive quindi non solo i requisiti individuali di una persona per soddisfare le esigenze lavorative che si presentano, ma anche le condizioni operative - entrambi gli aspetti sono ugualmente coperti dal concetto di workability</a:t>
            </a:r>
            <a:r>
              <a:rPr lang="en-US" sz="2000" dirty="0"/>
              <a:t>.</a:t>
            </a:r>
          </a:p>
          <a:p>
            <a:pPr algn="just"/>
            <a:endParaRPr lang="en-US" sz="2000" dirty="0"/>
          </a:p>
          <a:p>
            <a:pPr algn="just">
              <a:buFont typeface="Wingdings" panose="05000000000000000000" pitchFamily="2" charset="2"/>
              <a:buChar char="Ü"/>
            </a:pPr>
            <a:r>
              <a:rPr lang="it-IT" sz="2000" dirty="0"/>
              <a:t>Workability significa quindi equilibrio tra i requisiti del lavoro o del luogo di lavoro, da un lato, e gli aspetti della salute (individuale), della competenza (individuale), delle condizioni di lavoro (specifiche dell'azienda) e della cultura aziendale (specifica dell'azienda), dall'altro.</a:t>
            </a:r>
            <a:endParaRPr lang="en-US" sz="2000"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Tree>
    <p:extLst>
      <p:ext uri="{BB962C8B-B14F-4D97-AF65-F5344CB8AC3E}">
        <p14:creationId xmlns:p14="http://schemas.microsoft.com/office/powerpoint/2010/main" val="93279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it-IT" dirty="0">
                <a:solidFill>
                  <a:srgbClr val="FA9106"/>
                </a:solidFill>
                <a:latin typeface="Arial Black" panose="020B0A04020102020204" pitchFamily="34" charset="0"/>
              </a:rPr>
              <a:t>Spiegazioni</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4674013" cy="2912585"/>
          </a:xfrm>
        </p:spPr>
        <p:txBody>
          <a:bodyPr>
            <a:noAutofit/>
          </a:bodyPr>
          <a:lstStyle/>
          <a:p>
            <a:pPr marL="0" indent="0">
              <a:buNone/>
            </a:pPr>
            <a:r>
              <a:rPr lang="it-IT" dirty="0"/>
              <a:t>La “House of Workability” </a:t>
            </a:r>
          </a:p>
          <a:p>
            <a:pPr marL="0" indent="0">
              <a:buNone/>
            </a:pPr>
            <a:endParaRPr lang="it-IT" sz="2000" dirty="0"/>
          </a:p>
          <a:p>
            <a:pPr marL="0" indent="0" algn="just">
              <a:buNone/>
            </a:pPr>
            <a:r>
              <a:rPr lang="it-IT" sz="2000" dirty="0"/>
              <a:t>Un modello ben noto di workability è quello dello scienziato finlandese </a:t>
            </a:r>
            <a:r>
              <a:rPr lang="it-IT" sz="2000" dirty="0" err="1"/>
              <a:t>Juhani</a:t>
            </a:r>
            <a:r>
              <a:rPr lang="it-IT" sz="2000" dirty="0"/>
              <a:t> </a:t>
            </a:r>
            <a:r>
              <a:rPr lang="it-IT" sz="2000" dirty="0" err="1"/>
              <a:t>Illmarinen</a:t>
            </a:r>
            <a:r>
              <a:rPr lang="it-IT" sz="2000" dirty="0"/>
              <a:t>, che illustra i fattori essenziali nella sua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t>
            </a:r>
            <a:r>
              <a:rPr kumimoji="0" lang="it-IT" altLang="es-E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House of Workability</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lang="it-IT" sz="2000" dirty="0"/>
              <a:t>In quattro piani vengono presentati i fattori che influenzano la workability di una persona.</a:t>
            </a:r>
          </a:p>
          <a:p>
            <a:pPr marL="0" indent="0">
              <a:buNone/>
            </a:pPr>
            <a:endParaRPr lang="en-GB" sz="2000"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6" name="Grafik 5">
            <a:extLst>
              <a:ext uri="{FF2B5EF4-FFF2-40B4-BE49-F238E27FC236}">
                <a16:creationId xmlns:a16="http://schemas.microsoft.com/office/drawing/2014/main" id="{BD77554E-669B-4BE3-B2DD-D0E69B4FD6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41958" y="1086843"/>
            <a:ext cx="5796000" cy="5265208"/>
          </a:xfrm>
          <a:prstGeom prst="rect">
            <a:avLst/>
          </a:prstGeom>
        </p:spPr>
      </p:pic>
      <p:sp>
        <p:nvSpPr>
          <p:cNvPr id="3" name="Ellipse 2">
            <a:extLst>
              <a:ext uri="{FF2B5EF4-FFF2-40B4-BE49-F238E27FC236}">
                <a16:creationId xmlns:a16="http://schemas.microsoft.com/office/drawing/2014/main" id="{49D6C329-FD92-4D5C-84B1-378C30F1F72A}"/>
              </a:ext>
            </a:extLst>
          </p:cNvPr>
          <p:cNvSpPr/>
          <p:nvPr/>
        </p:nvSpPr>
        <p:spPr>
          <a:xfrm>
            <a:off x="5400000" y="1224000"/>
            <a:ext cx="1440000" cy="5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a:solidFill>
                  <a:schemeClr val="tx1"/>
                </a:solidFill>
              </a:rPr>
              <a:t>Globalizzazione</a:t>
            </a:r>
          </a:p>
        </p:txBody>
      </p:sp>
      <p:sp>
        <p:nvSpPr>
          <p:cNvPr id="13" name="Ellipse 12">
            <a:extLst>
              <a:ext uri="{FF2B5EF4-FFF2-40B4-BE49-F238E27FC236}">
                <a16:creationId xmlns:a16="http://schemas.microsoft.com/office/drawing/2014/main" id="{2E01DB04-6332-4B61-A2C1-027423513700}"/>
              </a:ext>
            </a:extLst>
          </p:cNvPr>
          <p:cNvSpPr/>
          <p:nvPr/>
        </p:nvSpPr>
        <p:spPr>
          <a:xfrm>
            <a:off x="6912000" y="1188000"/>
            <a:ext cx="1440000" cy="5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a:solidFill>
                  <a:schemeClr val="tx1"/>
                </a:solidFill>
              </a:rPr>
              <a:t>Nuove</a:t>
            </a:r>
            <a:r>
              <a:rPr lang="en-US" sz="1200" dirty="0">
                <a:solidFill>
                  <a:schemeClr val="tx1"/>
                </a:solidFill>
              </a:rPr>
              <a:t> </a:t>
            </a:r>
            <a:r>
              <a:rPr lang="it-IT" sz="1200" dirty="0">
                <a:solidFill>
                  <a:schemeClr val="tx1"/>
                </a:solidFill>
              </a:rPr>
              <a:t>tecnologie</a:t>
            </a:r>
          </a:p>
        </p:txBody>
      </p:sp>
      <p:sp>
        <p:nvSpPr>
          <p:cNvPr id="14" name="Ellipse 13">
            <a:extLst>
              <a:ext uri="{FF2B5EF4-FFF2-40B4-BE49-F238E27FC236}">
                <a16:creationId xmlns:a16="http://schemas.microsoft.com/office/drawing/2014/main" id="{7FA1F677-D548-4377-B2B3-52CF15A117A0}"/>
              </a:ext>
            </a:extLst>
          </p:cNvPr>
          <p:cNvSpPr/>
          <p:nvPr/>
        </p:nvSpPr>
        <p:spPr>
          <a:xfrm>
            <a:off x="8064000" y="1368000"/>
            <a:ext cx="1440000" cy="5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a:solidFill>
                  <a:schemeClr val="tx1"/>
                </a:solidFill>
              </a:rPr>
              <a:t>Digitalizzazione</a:t>
            </a:r>
          </a:p>
        </p:txBody>
      </p:sp>
      <p:sp>
        <p:nvSpPr>
          <p:cNvPr id="15" name="Ellipse 14">
            <a:extLst>
              <a:ext uri="{FF2B5EF4-FFF2-40B4-BE49-F238E27FC236}">
                <a16:creationId xmlns:a16="http://schemas.microsoft.com/office/drawing/2014/main" id="{B3BA985C-A520-499E-8124-58E8F956CF0C}"/>
              </a:ext>
            </a:extLst>
          </p:cNvPr>
          <p:cNvSpPr/>
          <p:nvPr/>
        </p:nvSpPr>
        <p:spPr>
          <a:xfrm>
            <a:off x="9504000" y="1224000"/>
            <a:ext cx="1440000" cy="5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a:solidFill>
                  <a:schemeClr val="tx1"/>
                </a:solidFill>
              </a:rPr>
              <a:t>Aumento demografico</a:t>
            </a:r>
          </a:p>
        </p:txBody>
      </p:sp>
      <p:sp>
        <p:nvSpPr>
          <p:cNvPr id="16" name="Rechteck 15">
            <a:extLst>
              <a:ext uri="{FF2B5EF4-FFF2-40B4-BE49-F238E27FC236}">
                <a16:creationId xmlns:a16="http://schemas.microsoft.com/office/drawing/2014/main" id="{410CEF62-EE14-4025-98B0-42B7B025CBF9}"/>
              </a:ext>
            </a:extLst>
          </p:cNvPr>
          <p:cNvSpPr/>
          <p:nvPr/>
        </p:nvSpPr>
        <p:spPr>
          <a:xfrm>
            <a:off x="5436000" y="2088000"/>
            <a:ext cx="97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a:solidFill>
                  <a:schemeClr val="tx1"/>
                </a:solidFill>
              </a:rPr>
              <a:t>Società</a:t>
            </a:r>
          </a:p>
        </p:txBody>
      </p:sp>
      <p:sp>
        <p:nvSpPr>
          <p:cNvPr id="17" name="Rechteck 16">
            <a:extLst>
              <a:ext uri="{FF2B5EF4-FFF2-40B4-BE49-F238E27FC236}">
                <a16:creationId xmlns:a16="http://schemas.microsoft.com/office/drawing/2014/main" id="{3F665131-FE5C-4C5B-9581-3B28AD23121C}"/>
              </a:ext>
            </a:extLst>
          </p:cNvPr>
          <p:cNvSpPr/>
          <p:nvPr/>
        </p:nvSpPr>
        <p:spPr>
          <a:xfrm>
            <a:off x="6408000" y="2088000"/>
            <a:ext cx="576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a:solidFill>
                  <a:schemeClr val="tx1"/>
                </a:solidFill>
              </a:rPr>
              <a:t>Cultura</a:t>
            </a:r>
          </a:p>
        </p:txBody>
      </p:sp>
      <p:sp>
        <p:nvSpPr>
          <p:cNvPr id="18" name="Rechteck 17">
            <a:extLst>
              <a:ext uri="{FF2B5EF4-FFF2-40B4-BE49-F238E27FC236}">
                <a16:creationId xmlns:a16="http://schemas.microsoft.com/office/drawing/2014/main" id="{00A51304-4BDA-4423-BB25-725F0465F7D0}"/>
              </a:ext>
            </a:extLst>
          </p:cNvPr>
          <p:cNvSpPr/>
          <p:nvPr/>
        </p:nvSpPr>
        <p:spPr>
          <a:xfrm>
            <a:off x="6984000" y="2088000"/>
            <a:ext cx="100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a:solidFill>
                  <a:schemeClr val="tx1"/>
                </a:solidFill>
              </a:rPr>
              <a:t>Legislazione</a:t>
            </a:r>
          </a:p>
        </p:txBody>
      </p:sp>
      <p:sp>
        <p:nvSpPr>
          <p:cNvPr id="19" name="Rechteck 18">
            <a:extLst>
              <a:ext uri="{FF2B5EF4-FFF2-40B4-BE49-F238E27FC236}">
                <a16:creationId xmlns:a16="http://schemas.microsoft.com/office/drawing/2014/main" id="{745DB9D3-13FA-49A6-B986-9563954DDF48}"/>
              </a:ext>
            </a:extLst>
          </p:cNvPr>
          <p:cNvSpPr/>
          <p:nvPr/>
        </p:nvSpPr>
        <p:spPr>
          <a:xfrm>
            <a:off x="7992000" y="2088000"/>
            <a:ext cx="936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Sistema </a:t>
            </a:r>
            <a:r>
              <a:rPr lang="it-IT" sz="1200" dirty="0">
                <a:solidFill>
                  <a:schemeClr val="tx1"/>
                </a:solidFill>
              </a:rPr>
              <a:t>sociale</a:t>
            </a:r>
          </a:p>
        </p:txBody>
      </p:sp>
      <p:sp>
        <p:nvSpPr>
          <p:cNvPr id="20" name="Rechteck 19">
            <a:extLst>
              <a:ext uri="{FF2B5EF4-FFF2-40B4-BE49-F238E27FC236}">
                <a16:creationId xmlns:a16="http://schemas.microsoft.com/office/drawing/2014/main" id="{BA72DC3D-1C3A-4DE3-84F4-28E42E3FE76D}"/>
              </a:ext>
            </a:extLst>
          </p:cNvPr>
          <p:cNvSpPr/>
          <p:nvPr/>
        </p:nvSpPr>
        <p:spPr>
          <a:xfrm>
            <a:off x="8928000" y="2088000"/>
            <a:ext cx="115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a:solidFill>
                  <a:schemeClr val="tx1"/>
                </a:solidFill>
              </a:rPr>
              <a:t>Partenariato sociale</a:t>
            </a:r>
          </a:p>
        </p:txBody>
      </p:sp>
      <p:sp>
        <p:nvSpPr>
          <p:cNvPr id="21" name="Rechteck 20">
            <a:extLst>
              <a:ext uri="{FF2B5EF4-FFF2-40B4-BE49-F238E27FC236}">
                <a16:creationId xmlns:a16="http://schemas.microsoft.com/office/drawing/2014/main" id="{7ABAEB06-F6C8-4DF5-B3A3-5D82CC1A6B35}"/>
              </a:ext>
            </a:extLst>
          </p:cNvPr>
          <p:cNvSpPr/>
          <p:nvPr/>
        </p:nvSpPr>
        <p:spPr>
          <a:xfrm>
            <a:off x="10080000" y="2088000"/>
            <a:ext cx="90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a:solidFill>
                  <a:schemeClr val="tx1"/>
                </a:solidFill>
              </a:rPr>
              <a:t>Istruzione</a:t>
            </a:r>
          </a:p>
        </p:txBody>
      </p:sp>
      <p:sp>
        <p:nvSpPr>
          <p:cNvPr id="22" name="Rechteck 21">
            <a:extLst>
              <a:ext uri="{FF2B5EF4-FFF2-40B4-BE49-F238E27FC236}">
                <a16:creationId xmlns:a16="http://schemas.microsoft.com/office/drawing/2014/main" id="{2D8BA842-6793-4E01-8EA5-C10D5B75B8AC}"/>
              </a:ext>
            </a:extLst>
          </p:cNvPr>
          <p:cNvSpPr/>
          <p:nvPr/>
        </p:nvSpPr>
        <p:spPr>
          <a:xfrm>
            <a:off x="5616000" y="3564000"/>
            <a:ext cx="1417004"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it-IT" sz="1200" dirty="0">
                <a:solidFill>
                  <a:schemeClr val="tx1"/>
                </a:solidFill>
              </a:rPr>
              <a:t>Regione</a:t>
            </a:r>
          </a:p>
          <a:p>
            <a:r>
              <a:rPr lang="it-IT" sz="1200" dirty="0">
                <a:solidFill>
                  <a:schemeClr val="tx1"/>
                </a:solidFill>
              </a:rPr>
              <a:t>Infrastruttura</a:t>
            </a:r>
          </a:p>
          <a:p>
            <a:r>
              <a:rPr lang="it-IT" sz="1200" dirty="0">
                <a:solidFill>
                  <a:schemeClr val="tx1"/>
                </a:solidFill>
              </a:rPr>
              <a:t>Servizi</a:t>
            </a:r>
          </a:p>
          <a:p>
            <a:r>
              <a:rPr lang="it-IT" sz="1200" dirty="0">
                <a:solidFill>
                  <a:schemeClr val="tx1"/>
                </a:solidFill>
              </a:rPr>
              <a:t>Marchio</a:t>
            </a:r>
          </a:p>
        </p:txBody>
      </p:sp>
      <p:sp>
        <p:nvSpPr>
          <p:cNvPr id="23" name="Rechteck 22">
            <a:extLst>
              <a:ext uri="{FF2B5EF4-FFF2-40B4-BE49-F238E27FC236}">
                <a16:creationId xmlns:a16="http://schemas.microsoft.com/office/drawing/2014/main" id="{4CAE99B9-A8E2-4175-8F5D-B0E7CFA86AC7}"/>
              </a:ext>
            </a:extLst>
          </p:cNvPr>
          <p:cNvSpPr/>
          <p:nvPr/>
        </p:nvSpPr>
        <p:spPr>
          <a:xfrm>
            <a:off x="6228000" y="4472026"/>
            <a:ext cx="1008000" cy="414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1200" dirty="0">
                <a:solidFill>
                  <a:schemeClr val="bg1"/>
                </a:solidFill>
              </a:rPr>
              <a:t>Ambiente sociale</a:t>
            </a:r>
          </a:p>
        </p:txBody>
      </p:sp>
      <p:sp>
        <p:nvSpPr>
          <p:cNvPr id="25" name="Rechteck 24">
            <a:extLst>
              <a:ext uri="{FF2B5EF4-FFF2-40B4-BE49-F238E27FC236}">
                <a16:creationId xmlns:a16="http://schemas.microsoft.com/office/drawing/2014/main" id="{E40B55F0-25E7-4068-950B-2D3086010535}"/>
              </a:ext>
            </a:extLst>
          </p:cNvPr>
          <p:cNvSpPr/>
          <p:nvPr/>
        </p:nvSpPr>
        <p:spPr>
          <a:xfrm>
            <a:off x="6948000" y="5313907"/>
            <a:ext cx="64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1200" dirty="0">
                <a:solidFill>
                  <a:schemeClr val="bg1"/>
                </a:solidFill>
              </a:rPr>
              <a:t>Famiglia</a:t>
            </a:r>
          </a:p>
        </p:txBody>
      </p:sp>
      <p:sp>
        <p:nvSpPr>
          <p:cNvPr id="26" name="Rechteck 25">
            <a:extLst>
              <a:ext uri="{FF2B5EF4-FFF2-40B4-BE49-F238E27FC236}">
                <a16:creationId xmlns:a16="http://schemas.microsoft.com/office/drawing/2014/main" id="{9A203174-B081-4659-9DA3-E35529E1FD35}"/>
              </a:ext>
            </a:extLst>
          </p:cNvPr>
          <p:cNvSpPr/>
          <p:nvPr/>
        </p:nvSpPr>
        <p:spPr>
          <a:xfrm>
            <a:off x="8064000" y="3528000"/>
            <a:ext cx="2808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1200" b="1" dirty="0">
                <a:solidFill>
                  <a:schemeClr val="bg1"/>
                </a:solidFill>
              </a:rPr>
              <a:t>Modello di </a:t>
            </a:r>
            <a:r>
              <a:rPr lang="it-IT" sz="1200" b="1" dirty="0" err="1">
                <a:solidFill>
                  <a:schemeClr val="bg1"/>
                </a:solidFill>
              </a:rPr>
              <a:t>workabillity</a:t>
            </a:r>
            <a:endParaRPr lang="it-IT" sz="1200" b="1" dirty="0">
              <a:solidFill>
                <a:schemeClr val="bg1"/>
              </a:solidFill>
            </a:endParaRPr>
          </a:p>
        </p:txBody>
      </p:sp>
      <p:sp>
        <p:nvSpPr>
          <p:cNvPr id="27" name="Rechteck 26">
            <a:extLst>
              <a:ext uri="{FF2B5EF4-FFF2-40B4-BE49-F238E27FC236}">
                <a16:creationId xmlns:a16="http://schemas.microsoft.com/office/drawing/2014/main" id="{73385388-CDD8-41E0-AA29-59566FECD290}"/>
              </a:ext>
            </a:extLst>
          </p:cNvPr>
          <p:cNvSpPr/>
          <p:nvPr/>
        </p:nvSpPr>
        <p:spPr>
          <a:xfrm>
            <a:off x="9036000" y="3829028"/>
            <a:ext cx="1548000"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it-IT" sz="1200" dirty="0">
                <a:solidFill>
                  <a:schemeClr val="bg1"/>
                </a:solidFill>
              </a:rPr>
              <a:t>Ambiente di lavoro,</a:t>
            </a:r>
          </a:p>
          <a:p>
            <a:r>
              <a:rPr lang="it-IT" sz="1200" dirty="0">
                <a:solidFill>
                  <a:schemeClr val="bg1"/>
                </a:solidFill>
              </a:rPr>
              <a:t>Organizzazione del lavoro,</a:t>
            </a:r>
          </a:p>
          <a:p>
            <a:r>
              <a:rPr lang="en-US" sz="1200" dirty="0">
                <a:solidFill>
                  <a:schemeClr val="bg1"/>
                </a:solidFill>
              </a:rPr>
              <a:t>Leadership</a:t>
            </a:r>
          </a:p>
        </p:txBody>
      </p:sp>
      <p:sp>
        <p:nvSpPr>
          <p:cNvPr id="31" name="Rechteck 30">
            <a:extLst>
              <a:ext uri="{FF2B5EF4-FFF2-40B4-BE49-F238E27FC236}">
                <a16:creationId xmlns:a16="http://schemas.microsoft.com/office/drawing/2014/main" id="{BD545443-C5A8-4864-A6A2-AF1D8D4EBC78}"/>
              </a:ext>
            </a:extLst>
          </p:cNvPr>
          <p:cNvSpPr/>
          <p:nvPr/>
        </p:nvSpPr>
        <p:spPr>
          <a:xfrm>
            <a:off x="9036000" y="4608000"/>
            <a:ext cx="1548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it-IT" sz="1200" dirty="0">
                <a:solidFill>
                  <a:schemeClr val="bg1"/>
                </a:solidFill>
              </a:rPr>
              <a:t>Valori, </a:t>
            </a:r>
          </a:p>
          <a:p>
            <a:r>
              <a:rPr lang="it-IT" sz="1200" dirty="0">
                <a:solidFill>
                  <a:schemeClr val="bg1"/>
                </a:solidFill>
              </a:rPr>
              <a:t>attitudini, </a:t>
            </a:r>
          </a:p>
          <a:p>
            <a:r>
              <a:rPr lang="it-IT" sz="1200" dirty="0">
                <a:solidFill>
                  <a:schemeClr val="bg1"/>
                </a:solidFill>
              </a:rPr>
              <a:t>Motivazioni</a:t>
            </a:r>
          </a:p>
        </p:txBody>
      </p:sp>
      <p:sp>
        <p:nvSpPr>
          <p:cNvPr id="32" name="Rechteck 31">
            <a:extLst>
              <a:ext uri="{FF2B5EF4-FFF2-40B4-BE49-F238E27FC236}">
                <a16:creationId xmlns:a16="http://schemas.microsoft.com/office/drawing/2014/main" id="{CB740DB2-9AD6-4564-958D-4DF83511E331}"/>
              </a:ext>
            </a:extLst>
          </p:cNvPr>
          <p:cNvSpPr/>
          <p:nvPr/>
        </p:nvSpPr>
        <p:spPr>
          <a:xfrm>
            <a:off x="9036000" y="5148000"/>
            <a:ext cx="1548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it-IT" sz="1200" dirty="0">
                <a:solidFill>
                  <a:schemeClr val="bg1"/>
                </a:solidFill>
              </a:rPr>
              <a:t>Conoscenza, capacità tecnica (competenze</a:t>
            </a:r>
            <a:r>
              <a:rPr lang="en-US" sz="1200" dirty="0">
                <a:solidFill>
                  <a:schemeClr val="bg1"/>
                </a:solidFill>
              </a:rPr>
              <a:t>)</a:t>
            </a:r>
          </a:p>
        </p:txBody>
      </p:sp>
      <p:sp>
        <p:nvSpPr>
          <p:cNvPr id="33" name="Rechteck 32">
            <a:extLst>
              <a:ext uri="{FF2B5EF4-FFF2-40B4-BE49-F238E27FC236}">
                <a16:creationId xmlns:a16="http://schemas.microsoft.com/office/drawing/2014/main" id="{E8BC5066-2CEE-46E3-AA4A-2AEBA59D3B0F}"/>
              </a:ext>
            </a:extLst>
          </p:cNvPr>
          <p:cNvSpPr/>
          <p:nvPr/>
        </p:nvSpPr>
        <p:spPr>
          <a:xfrm>
            <a:off x="9036000" y="5688000"/>
            <a:ext cx="1548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bg1"/>
                </a:solidFill>
              </a:rPr>
              <a:t>Salute e </a:t>
            </a:r>
            <a:r>
              <a:rPr lang="it-IT" sz="1200" dirty="0">
                <a:solidFill>
                  <a:schemeClr val="bg1"/>
                </a:solidFill>
              </a:rPr>
              <a:t>prestazioni</a:t>
            </a:r>
          </a:p>
        </p:txBody>
      </p:sp>
    </p:spTree>
    <p:extLst>
      <p:ext uri="{BB962C8B-B14F-4D97-AF65-F5344CB8AC3E}">
        <p14:creationId xmlns:p14="http://schemas.microsoft.com/office/powerpoint/2010/main" val="18792316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TotalTime>
  <Words>8193</Words>
  <Application>Microsoft Office PowerPoint</Application>
  <PresentationFormat>Panorámica</PresentationFormat>
  <Paragraphs>637</Paragraphs>
  <Slides>49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Microsoft JhengHei</vt:lpstr>
      <vt:lpstr>Microsoft JhengHei UI</vt:lpstr>
      <vt:lpstr>Arial</vt:lpstr>
      <vt:lpstr>Arial Black</vt:lpstr>
      <vt:lpstr>Calibri</vt:lpstr>
      <vt:lpstr>Calibri Light</vt:lpstr>
      <vt:lpstr>Dubai Medium</vt:lpstr>
      <vt:lpstr>Wingdings</vt:lpstr>
      <vt:lpstr>Tema de Office</vt:lpstr>
      <vt:lpstr> Panoramica  della workability e del Progetto AKKU Europe</vt:lpstr>
      <vt:lpstr>Presentación de PowerPoint</vt:lpstr>
      <vt:lpstr>Presentación de PowerPoint</vt:lpstr>
      <vt:lpstr>Introduzione</vt:lpstr>
      <vt:lpstr>Introduzione</vt:lpstr>
      <vt:lpstr>Introduzione</vt:lpstr>
      <vt:lpstr>Spiegazioni</vt:lpstr>
      <vt:lpstr>Spiegazioni</vt:lpstr>
      <vt:lpstr>Spiegazioni</vt:lpstr>
      <vt:lpstr>Spiegazioni</vt:lpstr>
      <vt:lpstr>Spiegazioni</vt:lpstr>
      <vt:lpstr>Spiegazioni</vt:lpstr>
      <vt:lpstr>Spiegazioni</vt:lpstr>
      <vt:lpstr>Spiegazioni</vt:lpstr>
      <vt:lpstr>Il progetto "AKKU Europe"</vt:lpstr>
      <vt:lpstr>Il progetto "AKKU Europe"</vt:lpstr>
      <vt:lpstr>Il progetto "AKKU Europe"</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Strumenti</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the work ability in small and micro enterprises through multimedia tool</dc:title>
  <dc:creator>Dulce Rodriguez Ortiz</dc:creator>
  <cp:lastModifiedBy>Álvaro Matilla</cp:lastModifiedBy>
  <cp:revision>114</cp:revision>
  <cp:lastPrinted>2022-03-14T14:47:02Z</cp:lastPrinted>
  <dcterms:created xsi:type="dcterms:W3CDTF">2021-01-13T11:07:57Z</dcterms:created>
  <dcterms:modified xsi:type="dcterms:W3CDTF">2022-09-14T09:45:47Z</dcterms:modified>
</cp:coreProperties>
</file>