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28"/>
  </p:notesMasterIdLst>
  <p:sldIdLst>
    <p:sldId id="257" r:id="rId2"/>
    <p:sldId id="313" r:id="rId3"/>
    <p:sldId id="323" r:id="rId4"/>
    <p:sldId id="325" r:id="rId5"/>
    <p:sldId id="336" r:id="rId6"/>
    <p:sldId id="346" r:id="rId7"/>
    <p:sldId id="347" r:id="rId8"/>
    <p:sldId id="326" r:id="rId9"/>
    <p:sldId id="348" r:id="rId10"/>
    <p:sldId id="327" r:id="rId11"/>
    <p:sldId id="328" r:id="rId12"/>
    <p:sldId id="330" r:id="rId13"/>
    <p:sldId id="349" r:id="rId14"/>
    <p:sldId id="350" r:id="rId15"/>
    <p:sldId id="351" r:id="rId16"/>
    <p:sldId id="335" r:id="rId17"/>
    <p:sldId id="352" r:id="rId18"/>
    <p:sldId id="337" r:id="rId19"/>
    <p:sldId id="353" r:id="rId20"/>
    <p:sldId id="338" r:id="rId21"/>
    <p:sldId id="339" r:id="rId22"/>
    <p:sldId id="356" r:id="rId23"/>
    <p:sldId id="357" r:id="rId24"/>
    <p:sldId id="358" r:id="rId25"/>
    <p:sldId id="359" r:id="rId26"/>
    <p:sldId id="324" r:id="rId2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9106"/>
    <a:srgbClr val="69116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snapToGrid="0">
      <p:cViewPr varScale="1">
        <p:scale>
          <a:sx n="74" d="100"/>
          <a:sy n="74" d="100"/>
        </p:scale>
        <p:origin x="690"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0CC109-B42B-4E13-8EE2-18024BCF4E0E}" type="datetimeFigureOut">
              <a:rPr lang="es-ES" smtClean="0"/>
              <a:pPr/>
              <a:t>03/07/2022</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07AD87-97B4-4E47-839A-0B32A1AAAFA8}" type="slidenum">
              <a:rPr lang="es-ES" smtClean="0"/>
              <a:pPr/>
              <a:t>‹N›</a:t>
            </a:fld>
            <a:endParaRPr lang="es-ES"/>
          </a:p>
        </p:txBody>
      </p:sp>
    </p:spTree>
    <p:extLst>
      <p:ext uri="{BB962C8B-B14F-4D97-AF65-F5344CB8AC3E}">
        <p14:creationId xmlns:p14="http://schemas.microsoft.com/office/powerpoint/2010/main" val="2055967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32E1004-3CE5-4DDA-88F7-5666A407852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xmlns="" id="{BA5E2BD3-E83F-4017-8977-2B08EC915D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xmlns="" id="{86BE14C7-5F5E-4916-A8E7-2BD81F3E7C38}"/>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04269C8E-E801-434E-89E0-69AAD739B582}"/>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a16="http://schemas.microsoft.com/office/drawing/2014/main" xmlns="" id="{54D84EA7-AD76-4E03-B6C0-AD051C01F5E7}"/>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358179833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A735790-4E70-43B8-BB84-BAA8D7C01962}"/>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xmlns="" id="{F5C1C69B-4148-4658-BFE1-06B7A7F5CF1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734BEF79-C19C-4E8A-B11A-96424C16C841}"/>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F262D5F7-689B-4D53-AB86-457276CF8A0F}"/>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a16="http://schemas.microsoft.com/office/drawing/2014/main" xmlns="" id="{85C5D060-362F-4E2C-8617-13D1095252CC}"/>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183113224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48D9DA91-D940-45A4-AA9D-4201DF39A79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xmlns="" id="{B8DD96CD-0EB8-41CC-B876-3EA6D5A2DA13}"/>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35A18A11-A4A0-4BE0-8069-675EC1A48DC7}"/>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AD2E613B-38FF-4978-A0A8-0E9550A57357}"/>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a16="http://schemas.microsoft.com/office/drawing/2014/main" xmlns="" id="{F0778532-B72F-4B41-905D-17B0F341391B}"/>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369878083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xmlns=""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2649493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99FF886-8BA1-4244-8F6D-E11415941D0E}"/>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1B5AD947-0D72-48D8-9952-36C538A1BD0F}"/>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CF226A9E-9CCF-4785-8DDB-FC35E3FD98B3}"/>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2E129768-82AD-4305-AE9E-F906D97AD031}"/>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a16="http://schemas.microsoft.com/office/drawing/2014/main" xmlns="" id="{A5CFC126-FB7C-456E-9F3A-EB18DABF347C}"/>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38093425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EC230D9-E2CB-4F58-B0FD-77788BE6387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FB28F752-A37B-4E02-B91C-A938BAACF5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xmlns="" id="{6F85C713-C168-4C49-8CEE-43C4FAE61BE3}"/>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896C2D41-5671-4B59-B77A-945529F865A2}"/>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a16="http://schemas.microsoft.com/office/drawing/2014/main" xmlns="" id="{CA15FCF6-E064-49DE-8AAA-029303AD8858}"/>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189633099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8D6A137-EAB5-4F2C-B6CB-738753F6F03C}"/>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BB37BB7F-8AAD-4570-9DB3-CA2AB543292C}"/>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xmlns="" id="{81FB55B7-8EF2-4E7E-9F56-5291D9F25DF1}"/>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xmlns="" id="{BB2F6D9E-D787-4C9F-B7E1-CF4F0FC187CB}"/>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6" name="Marcador de pie de página 5">
            <a:extLst>
              <a:ext uri="{FF2B5EF4-FFF2-40B4-BE49-F238E27FC236}">
                <a16:creationId xmlns:a16="http://schemas.microsoft.com/office/drawing/2014/main" xmlns="" id="{D0507819-A5F3-4E59-A19D-9D64D7A3AB8E}"/>
              </a:ext>
            </a:extLst>
          </p:cNvPr>
          <p:cNvSpPr>
            <a:spLocks noGrp="1"/>
          </p:cNvSpPr>
          <p:nvPr>
            <p:ph type="ftr" sz="quarter" idx="11"/>
          </p:nvPr>
        </p:nvSpPr>
        <p:spPr/>
        <p:txBody>
          <a:bodyPr/>
          <a:lstStyle/>
          <a:p>
            <a:pPr algn="l"/>
            <a:endParaRPr lang="en-US"/>
          </a:p>
        </p:txBody>
      </p:sp>
      <p:sp>
        <p:nvSpPr>
          <p:cNvPr id="7" name="Marcador de número de diapositiva 6">
            <a:extLst>
              <a:ext uri="{FF2B5EF4-FFF2-40B4-BE49-F238E27FC236}">
                <a16:creationId xmlns:a16="http://schemas.microsoft.com/office/drawing/2014/main" xmlns="" id="{AA566F6D-6C4F-49F1-8B3F-19C2E949F908}"/>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96468925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1AFE2A1-DBD8-46D3-9989-21BD4F71A1E2}"/>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7959E9F1-4F89-4634-9021-29A89E39E3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xmlns="" id="{B3D548D5-DD83-4B39-A4DF-8B47C3229436}"/>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xmlns="" id="{48FFAB72-E232-4942-995D-D59E08A53B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xmlns="" id="{7F6095AD-6D63-436B-833B-BA894405C7D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xmlns="" id="{2C16BBEE-C5BD-4CB8-87DA-FC945E76E803}"/>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8" name="Marcador de pie de página 7">
            <a:extLst>
              <a:ext uri="{FF2B5EF4-FFF2-40B4-BE49-F238E27FC236}">
                <a16:creationId xmlns:a16="http://schemas.microsoft.com/office/drawing/2014/main" xmlns="" id="{F5DF973E-CA09-4255-9DEB-A654120A004C}"/>
              </a:ext>
            </a:extLst>
          </p:cNvPr>
          <p:cNvSpPr>
            <a:spLocks noGrp="1"/>
          </p:cNvSpPr>
          <p:nvPr>
            <p:ph type="ftr" sz="quarter" idx="11"/>
          </p:nvPr>
        </p:nvSpPr>
        <p:spPr/>
        <p:txBody>
          <a:bodyPr/>
          <a:lstStyle/>
          <a:p>
            <a:pPr algn="l"/>
            <a:endParaRPr lang="en-US"/>
          </a:p>
        </p:txBody>
      </p:sp>
      <p:sp>
        <p:nvSpPr>
          <p:cNvPr id="9" name="Marcador de número de diapositiva 8">
            <a:extLst>
              <a:ext uri="{FF2B5EF4-FFF2-40B4-BE49-F238E27FC236}">
                <a16:creationId xmlns:a16="http://schemas.microsoft.com/office/drawing/2014/main" xmlns="" id="{5A98B498-8EC9-4C34-9BF3-58318F0F699E}"/>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191750943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D7446C3-F2A2-4FBA-A25F-4BC0D5963096}"/>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xmlns="" id="{4A2463FD-6754-4D7D-9B38-2F366801E2D8}"/>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4" name="Marcador de pie de página 3">
            <a:extLst>
              <a:ext uri="{FF2B5EF4-FFF2-40B4-BE49-F238E27FC236}">
                <a16:creationId xmlns:a16="http://schemas.microsoft.com/office/drawing/2014/main" xmlns="" id="{4016E6BD-8DDF-4C0F-A91D-5C43EA562FC0}"/>
              </a:ext>
            </a:extLst>
          </p:cNvPr>
          <p:cNvSpPr>
            <a:spLocks noGrp="1"/>
          </p:cNvSpPr>
          <p:nvPr>
            <p:ph type="ftr" sz="quarter" idx="11"/>
          </p:nvPr>
        </p:nvSpPr>
        <p:spPr/>
        <p:txBody>
          <a:bodyPr/>
          <a:lstStyle/>
          <a:p>
            <a:pPr algn="l"/>
            <a:endParaRPr lang="en-US"/>
          </a:p>
        </p:txBody>
      </p:sp>
      <p:sp>
        <p:nvSpPr>
          <p:cNvPr id="5" name="Marcador de número de diapositiva 4">
            <a:extLst>
              <a:ext uri="{FF2B5EF4-FFF2-40B4-BE49-F238E27FC236}">
                <a16:creationId xmlns:a16="http://schemas.microsoft.com/office/drawing/2014/main" xmlns="" id="{4D479B88-7292-439B-8829-42AF66539009}"/>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269531999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902D2257-2CA8-445F-88E6-977295DA7C45}"/>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3" name="Marcador de pie de página 2">
            <a:extLst>
              <a:ext uri="{FF2B5EF4-FFF2-40B4-BE49-F238E27FC236}">
                <a16:creationId xmlns:a16="http://schemas.microsoft.com/office/drawing/2014/main" xmlns="" id="{E6FA5DBB-6029-44BB-AB9F-71254C4527D6}"/>
              </a:ext>
            </a:extLst>
          </p:cNvPr>
          <p:cNvSpPr>
            <a:spLocks noGrp="1"/>
          </p:cNvSpPr>
          <p:nvPr>
            <p:ph type="ftr" sz="quarter" idx="11"/>
          </p:nvPr>
        </p:nvSpPr>
        <p:spPr/>
        <p:txBody>
          <a:bodyPr/>
          <a:lstStyle/>
          <a:p>
            <a:pPr algn="l"/>
            <a:endParaRPr lang="en-US"/>
          </a:p>
        </p:txBody>
      </p:sp>
      <p:sp>
        <p:nvSpPr>
          <p:cNvPr id="4" name="Marcador de número de diapositiva 3">
            <a:extLst>
              <a:ext uri="{FF2B5EF4-FFF2-40B4-BE49-F238E27FC236}">
                <a16:creationId xmlns:a16="http://schemas.microsoft.com/office/drawing/2014/main" xmlns="" id="{602ACA95-3B38-4625-98FC-2A83EEF39235}"/>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2415155795"/>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0C94F84-9B4D-4255-A579-48A4185F63E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A73D761A-F52A-4C2C-A5D4-2BA28764E2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xmlns="" id="{6DBA5391-344C-43AE-9B3A-78428F3388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36A696CD-4CE0-478E-ABC4-5A6D256E6683}"/>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6" name="Marcador de pie de página 5">
            <a:extLst>
              <a:ext uri="{FF2B5EF4-FFF2-40B4-BE49-F238E27FC236}">
                <a16:creationId xmlns:a16="http://schemas.microsoft.com/office/drawing/2014/main" xmlns="" id="{4FB62538-29FB-43EB-9B64-E2B9BB460540}"/>
              </a:ext>
            </a:extLst>
          </p:cNvPr>
          <p:cNvSpPr>
            <a:spLocks noGrp="1"/>
          </p:cNvSpPr>
          <p:nvPr>
            <p:ph type="ftr" sz="quarter" idx="11"/>
          </p:nvPr>
        </p:nvSpPr>
        <p:spPr/>
        <p:txBody>
          <a:bodyPr/>
          <a:lstStyle/>
          <a:p>
            <a:pPr algn="l"/>
            <a:endParaRPr lang="en-US"/>
          </a:p>
        </p:txBody>
      </p:sp>
      <p:sp>
        <p:nvSpPr>
          <p:cNvPr id="7" name="Marcador de número de diapositiva 6">
            <a:extLst>
              <a:ext uri="{FF2B5EF4-FFF2-40B4-BE49-F238E27FC236}">
                <a16:creationId xmlns:a16="http://schemas.microsoft.com/office/drawing/2014/main" xmlns="" id="{94EE8059-D07E-4517-924F-B041A4877D7E}"/>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187596346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6993797-B9F6-4DB6-9305-5DC44DCB9AB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xmlns="" id="{74796F8E-F9F6-4ADE-8543-84A1390B1A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xmlns="" id="{668589C2-11F7-4008-9C04-4C08E2E7B1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7B7754CC-5941-470C-983E-BF12E714B096}"/>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6" name="Marcador de pie de página 5">
            <a:extLst>
              <a:ext uri="{FF2B5EF4-FFF2-40B4-BE49-F238E27FC236}">
                <a16:creationId xmlns:a16="http://schemas.microsoft.com/office/drawing/2014/main" xmlns="" id="{0E962A53-EF29-4DC5-8BC5-134F5BA0F6DF}"/>
              </a:ext>
            </a:extLst>
          </p:cNvPr>
          <p:cNvSpPr>
            <a:spLocks noGrp="1"/>
          </p:cNvSpPr>
          <p:nvPr>
            <p:ph type="ftr" sz="quarter" idx="11"/>
          </p:nvPr>
        </p:nvSpPr>
        <p:spPr/>
        <p:txBody>
          <a:bodyPr/>
          <a:lstStyle/>
          <a:p>
            <a:pPr algn="l"/>
            <a:endParaRPr lang="en-US"/>
          </a:p>
        </p:txBody>
      </p:sp>
      <p:sp>
        <p:nvSpPr>
          <p:cNvPr id="7" name="Marcador de número de diapositiva 6">
            <a:extLst>
              <a:ext uri="{FF2B5EF4-FFF2-40B4-BE49-F238E27FC236}">
                <a16:creationId xmlns:a16="http://schemas.microsoft.com/office/drawing/2014/main" xmlns="" id="{F1085023-156D-4463-80EB-88B5DFF44C99}"/>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296107992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8CC460B4-EB33-4435-AEDF-5EADDE95D8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4A051B69-E22A-45F2-ABC8-B5FA4365CC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E0E4C365-0D9B-4126-942F-4BDAF8360B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1579D783-07D5-42D0-B94C-3573DADAD1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l"/>
            <a:endParaRPr lang="en-US"/>
          </a:p>
        </p:txBody>
      </p:sp>
      <p:sp>
        <p:nvSpPr>
          <p:cNvPr id="6" name="Marcador de número de diapositiva 5">
            <a:extLst>
              <a:ext uri="{FF2B5EF4-FFF2-40B4-BE49-F238E27FC236}">
                <a16:creationId xmlns:a16="http://schemas.microsoft.com/office/drawing/2014/main" xmlns="" id="{3B049F81-8522-4AD6-8C85-F71648DC2F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335184169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700"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4.png"/><Relationship Id="rId7"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3.svg"/><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4.png"/><Relationship Id="rId7"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5.svg"/><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4.png"/><Relationship Id="rId7"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5.svg"/><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6.jpe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2.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6962FAD-B50C-4A95-BAB1-466DECB43BBB}"/>
              </a:ext>
            </a:extLst>
          </p:cNvPr>
          <p:cNvSpPr>
            <a:spLocks noGrp="1"/>
          </p:cNvSpPr>
          <p:nvPr>
            <p:ph type="title"/>
          </p:nvPr>
        </p:nvSpPr>
        <p:spPr>
          <a:xfrm>
            <a:off x="612559" y="3808429"/>
            <a:ext cx="11058620" cy="1609588"/>
          </a:xfrm>
        </p:spPr>
        <p:txBody>
          <a:bodyPr>
            <a:noAutofit/>
          </a:bodyPr>
          <a:lstStyle/>
          <a:p>
            <a:pPr algn="ctr">
              <a:lnSpc>
                <a:spcPct val="150000"/>
              </a:lnSpc>
              <a:spcAft>
                <a:spcPts val="1200"/>
              </a:spcAft>
            </a:pPr>
            <a:r>
              <a:rPr lang="mk-MK" dirty="0" smtClean="0">
                <a:latin typeface="Microsoft JhengHei UI" panose="020B0604030504040204" pitchFamily="34" charset="-120"/>
                <a:ea typeface="Microsoft JhengHei UI" panose="020B0604030504040204" pitchFamily="34" charset="-120"/>
                <a:cs typeface="Dubai Medium" panose="020B0604020202020204" pitchFamily="34" charset="-78"/>
              </a:rPr>
              <a:t>Анкета на вработените</a:t>
            </a:r>
            <a:r>
              <a:rPr lang="en-GB" dirty="0">
                <a:latin typeface="Microsoft JhengHei UI" panose="020B0604030504040204" pitchFamily="34" charset="-120"/>
                <a:ea typeface="Microsoft JhengHei UI" panose="020B0604030504040204" pitchFamily="34" charset="-120"/>
                <a:cs typeface="Dubai Medium" panose="020B0604020202020204" pitchFamily="34" charset="-78"/>
              </a:rPr>
              <a:t/>
            </a:r>
            <a:br>
              <a:rPr lang="en-GB" dirty="0">
                <a:latin typeface="Microsoft JhengHei UI" panose="020B0604030504040204" pitchFamily="34" charset="-120"/>
                <a:ea typeface="Microsoft JhengHei UI" panose="020B0604030504040204" pitchFamily="34" charset="-120"/>
                <a:cs typeface="Dubai Medium" panose="020B0604020202020204" pitchFamily="34" charset="-78"/>
              </a:rPr>
            </a:br>
            <a:r>
              <a:rPr lang="mk-MK" sz="2800" b="1" dirty="0" smtClean="0"/>
              <a:t>Како да ја зголемам ангажираноста на вработените во мојата компанија?</a:t>
            </a:r>
            <a:endParaRPr lang="en-GB" sz="2800" dirty="0">
              <a:latin typeface="Dubai Medium" panose="020B0604020202020204" pitchFamily="34" charset="-78"/>
              <a:cs typeface="Dubai Medium" panose="020B0604020202020204" pitchFamily="34" charset="-78"/>
            </a:endParaRPr>
          </a:p>
        </p:txBody>
      </p:sp>
      <p:pic>
        <p:nvPicPr>
          <p:cNvPr id="5" name="Marcador de contenido 4">
            <a:extLst>
              <a:ext uri="{FF2B5EF4-FFF2-40B4-BE49-F238E27FC236}">
                <a16:creationId xmlns:a16="http://schemas.microsoft.com/office/drawing/2014/main" xmlns="" id="{D9683A29-BA71-45CB-AEE8-946FB95831C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0730" y="321074"/>
            <a:ext cx="8315419" cy="2558590"/>
          </a:xfrm>
        </p:spPr>
      </p:pic>
      <p:pic>
        <p:nvPicPr>
          <p:cNvPr id="7" name="Imagen 6">
            <a:extLst>
              <a:ext uri="{FF2B5EF4-FFF2-40B4-BE49-F238E27FC236}">
                <a16:creationId xmlns:a16="http://schemas.microsoft.com/office/drawing/2014/main" xmlns="" id="{64C3AAEE-087E-4E94-82FA-A1E406B3AC9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65094" y="5914739"/>
            <a:ext cx="3302255" cy="943261"/>
          </a:xfrm>
          <a:prstGeom prst="rect">
            <a:avLst/>
          </a:prstGeom>
        </p:spPr>
      </p:pic>
      <p:sp>
        <p:nvSpPr>
          <p:cNvPr id="8" name="CuadroTexto 7">
            <a:extLst>
              <a:ext uri="{FF2B5EF4-FFF2-40B4-BE49-F238E27FC236}">
                <a16:creationId xmlns:a16="http://schemas.microsoft.com/office/drawing/2014/main" xmlns="" id="{CFF98D33-E1A8-437F-850D-C0B8BE1A0A78}"/>
              </a:ext>
            </a:extLst>
          </p:cNvPr>
          <p:cNvSpPr txBox="1"/>
          <p:nvPr/>
        </p:nvSpPr>
        <p:spPr>
          <a:xfrm>
            <a:off x="1306785" y="3233214"/>
            <a:ext cx="9783192" cy="923330"/>
          </a:xfrm>
          <a:prstGeom prst="rect">
            <a:avLst/>
          </a:prstGeom>
          <a:noFill/>
        </p:spPr>
        <p:txBody>
          <a:bodyPr wrap="square" rtlCol="0">
            <a:spAutoFit/>
          </a:bodyPr>
          <a:lstStyle/>
          <a:p>
            <a:pPr algn="ctr"/>
            <a:r>
              <a:rPr lang="ru-RU" b="1" dirty="0" smtClean="0"/>
              <a:t>Регулатива </a:t>
            </a:r>
            <a:r>
              <a:rPr lang="ru-RU" b="1" dirty="0"/>
              <a:t>за работна способност во мали и микро претпријатија преку мултимедијални прилагодливи алатки</a:t>
            </a:r>
            <a:endParaRPr lang="en-US" dirty="0" smtClean="0"/>
          </a:p>
          <a:p>
            <a:endParaRPr lang="es-ES" dirty="0">
              <a:latin typeface="Microsoft JhengHei" panose="020B0604030504040204" pitchFamily="34" charset="-120"/>
              <a:ea typeface="Microsoft JhengHei" panose="020B0604030504040204" pitchFamily="34" charset="-120"/>
            </a:endParaRPr>
          </a:p>
        </p:txBody>
      </p:sp>
      <p:pic>
        <p:nvPicPr>
          <p:cNvPr id="11" name="Marcador de contenido 5">
            <a:extLst>
              <a:ext uri="{FF2B5EF4-FFF2-40B4-BE49-F238E27FC236}">
                <a16:creationId xmlns:a16="http://schemas.microsoft.com/office/drawing/2014/main" xmlns="" id="{46E2CADC-EB20-4EE1-B3BA-A18D3AC411E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2465873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mk-MK" dirty="0" smtClean="0">
                <a:latin typeface="Arial Black" panose="020B0A04020102020204" pitchFamily="34" charset="0"/>
              </a:rPr>
              <a:t>Лекција</a:t>
            </a:r>
            <a:r>
              <a:rPr lang="en-GB" dirty="0" smtClean="0">
                <a:latin typeface="Arial Black" panose="020B0A04020102020204" pitchFamily="34" charset="0"/>
              </a:rPr>
              <a:t> </a:t>
            </a:r>
            <a:r>
              <a:rPr lang="en-GB" dirty="0">
                <a:latin typeface="Arial Black" panose="020B0A04020102020204" pitchFamily="34" charset="0"/>
              </a:rPr>
              <a:t>2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500332" y="1713482"/>
            <a:ext cx="6530969" cy="4508553"/>
          </a:xfrm>
        </p:spPr>
        <p:txBody>
          <a:bodyPr>
            <a:normAutofit lnSpcReduction="10000"/>
          </a:bodyPr>
          <a:lstStyle/>
          <a:p>
            <a:pPr marL="0" indent="0">
              <a:buNone/>
            </a:pPr>
            <a:r>
              <a:rPr lang="mk-MK" dirty="0" smtClean="0"/>
              <a:t>Поставете јасни цели за анкетата на вработените</a:t>
            </a:r>
            <a:endParaRPr lang="en-US" sz="2000" dirty="0"/>
          </a:p>
          <a:p>
            <a:pPr marL="0" indent="0">
              <a:buNone/>
            </a:pPr>
            <a:endParaRPr lang="en-US" sz="1800" dirty="0"/>
          </a:p>
          <a:p>
            <a:pPr marL="0" indent="0">
              <a:buNone/>
            </a:pPr>
            <a:r>
              <a:rPr lang="mk-MK" sz="1800" dirty="0" smtClean="0"/>
              <a:t>Пред да го направите прашалникот и пред да ја спроведете анкетата, треба да бидете свесни за целите кои сакате да ги постигнете – обидете се да ги формулирате целите што е можно поконкретно. Ако знаете точно што сакате да постигнете, подоцна полесно може да процените дали превземените мерки се успешни.</a:t>
            </a:r>
            <a:endParaRPr lang="en-US" sz="1800" dirty="0"/>
          </a:p>
          <a:p>
            <a:pPr marL="0" indent="0">
              <a:buNone/>
            </a:pPr>
            <a:r>
              <a:rPr lang="mk-MK" sz="1800" dirty="0" smtClean="0"/>
              <a:t>Секогаш имајте на ум дека анкетата претставува само средство за цел, а вашите цели ќе ги постигнете преку мерки произлезени од резултатите на истото.</a:t>
            </a:r>
            <a:endParaRPr lang="en-US" sz="1800" dirty="0"/>
          </a:p>
          <a:p>
            <a:pPr marL="0" indent="0">
              <a:buNone/>
            </a:pPr>
            <a:r>
              <a:rPr lang="mk-MK" sz="1800" dirty="0" smtClean="0"/>
              <a:t>Вака изгледаат конкретни цели, но имајте на ум дека се потребни споредбени вредности од претходно спроведени анкети или надворешни индустриски репери, со цел мерките да резултираат со успех:</a:t>
            </a:r>
            <a:endParaRPr lang="en-US" sz="1800" dirty="0"/>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pSp>
        <p:nvGrpSpPr>
          <p:cNvPr id="13" name="그룹 4">
            <a:extLst>
              <a:ext uri="{FF2B5EF4-FFF2-40B4-BE49-F238E27FC236}">
                <a16:creationId xmlns:a16="http://schemas.microsoft.com/office/drawing/2014/main" xmlns="" id="{61EE115C-999E-4DFF-851E-2A0E7937480F}"/>
              </a:ext>
            </a:extLst>
          </p:cNvPr>
          <p:cNvGrpSpPr/>
          <p:nvPr/>
        </p:nvGrpSpPr>
        <p:grpSpPr>
          <a:xfrm>
            <a:off x="7782204" y="1825625"/>
            <a:ext cx="3532862" cy="4209710"/>
            <a:chOff x="4737813" y="2390015"/>
            <a:chExt cx="3159393" cy="3764690"/>
          </a:xfrm>
        </p:grpSpPr>
        <p:grpSp>
          <p:nvGrpSpPr>
            <p:cNvPr id="14" name="Group 3">
              <a:extLst>
                <a:ext uri="{FF2B5EF4-FFF2-40B4-BE49-F238E27FC236}">
                  <a16:creationId xmlns:a16="http://schemas.microsoft.com/office/drawing/2014/main" xmlns="" id="{EE1716C8-5FFA-4D6A-8770-508DC6B1760D}"/>
                </a:ext>
              </a:extLst>
            </p:cNvPr>
            <p:cNvGrpSpPr/>
            <p:nvPr/>
          </p:nvGrpSpPr>
          <p:grpSpPr>
            <a:xfrm rot="19800000">
              <a:off x="5964234" y="4473736"/>
              <a:ext cx="1932972" cy="1680969"/>
              <a:chOff x="2084105" y="5383623"/>
              <a:chExt cx="815482" cy="891098"/>
            </a:xfrm>
          </p:grpSpPr>
          <p:sp>
            <p:nvSpPr>
              <p:cNvPr id="19" name="Rectangle 8">
                <a:extLst>
                  <a:ext uri="{FF2B5EF4-FFF2-40B4-BE49-F238E27FC236}">
                    <a16:creationId xmlns:a16="http://schemas.microsoft.com/office/drawing/2014/main" xmlns="" id="{91ED1CC3-52F0-4319-9033-16B97C2E50AE}"/>
                  </a:ext>
                </a:extLst>
              </p:cNvPr>
              <p:cNvSpPr/>
              <p:nvPr/>
            </p:nvSpPr>
            <p:spPr>
              <a:xfrm>
                <a:off x="2084105" y="5383623"/>
                <a:ext cx="815482" cy="891098"/>
              </a:xfrm>
              <a:custGeom>
                <a:avLst/>
                <a:gdLst/>
                <a:ahLst/>
                <a:cxnLst/>
                <a:rect l="l" t="t" r="r" b="b"/>
                <a:pathLst>
                  <a:path w="1802378" h="1800199">
                    <a:moveTo>
                      <a:pt x="0" y="0"/>
                    </a:moveTo>
                    <a:lnTo>
                      <a:pt x="1802378" y="0"/>
                    </a:lnTo>
                    <a:lnTo>
                      <a:pt x="1802378" y="289727"/>
                    </a:lnTo>
                    <a:lnTo>
                      <a:pt x="1801366" y="289727"/>
                    </a:lnTo>
                    <a:lnTo>
                      <a:pt x="901188" y="1800199"/>
                    </a:lnTo>
                    <a:lnTo>
                      <a:pt x="1012" y="289727"/>
                    </a:lnTo>
                    <a:lnTo>
                      <a:pt x="0" y="289727"/>
                    </a:lnTo>
                    <a:lnTo>
                      <a:pt x="0" y="288030"/>
                    </a:lnTo>
                    <a:close/>
                  </a:path>
                </a:pathLst>
              </a:custGeom>
              <a:gradFill>
                <a:gsLst>
                  <a:gs pos="0">
                    <a:schemeClr val="accent6">
                      <a:lumMod val="55000"/>
                      <a:lumOff val="45000"/>
                    </a:schemeClr>
                  </a:gs>
                  <a:gs pos="100000">
                    <a:schemeClr val="accent6">
                      <a:lumMod val="55000"/>
                      <a:lumOff val="4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20" name="Rectangle 8">
                <a:extLst>
                  <a:ext uri="{FF2B5EF4-FFF2-40B4-BE49-F238E27FC236}">
                    <a16:creationId xmlns:a16="http://schemas.microsoft.com/office/drawing/2014/main" xmlns="" id="{01AB0CB5-E625-4E6C-8AE4-1E08CDE54A1F}"/>
                  </a:ext>
                </a:extLst>
              </p:cNvPr>
              <p:cNvSpPr/>
              <p:nvPr/>
            </p:nvSpPr>
            <p:spPr>
              <a:xfrm>
                <a:off x="2084106" y="5383623"/>
                <a:ext cx="614896" cy="884728"/>
              </a:xfrm>
              <a:custGeom>
                <a:avLst/>
                <a:gdLst/>
                <a:ahLst/>
                <a:cxnLst/>
                <a:rect l="l" t="t" r="r" b="b"/>
                <a:pathLst>
                  <a:path w="1359043" h="1787331">
                    <a:moveTo>
                      <a:pt x="0" y="0"/>
                    </a:moveTo>
                    <a:lnTo>
                      <a:pt x="1359043" y="0"/>
                    </a:lnTo>
                    <a:lnTo>
                      <a:pt x="1359043" y="212596"/>
                    </a:lnTo>
                    <a:lnTo>
                      <a:pt x="893519" y="1787331"/>
                    </a:lnTo>
                    <a:lnTo>
                      <a:pt x="1012" y="289727"/>
                    </a:lnTo>
                    <a:lnTo>
                      <a:pt x="0" y="289727"/>
                    </a:lnTo>
                    <a:lnTo>
                      <a:pt x="0" y="288030"/>
                    </a:lnTo>
                    <a:close/>
                  </a:path>
                </a:pathLst>
              </a:custGeom>
              <a:gradFill>
                <a:gsLst>
                  <a:gs pos="0">
                    <a:schemeClr val="accent6">
                      <a:lumMod val="45000"/>
                      <a:lumOff val="55000"/>
                    </a:schemeClr>
                  </a:gs>
                  <a:gs pos="100000">
                    <a:schemeClr val="accent6">
                      <a:lumMod val="45000"/>
                      <a:lumOff val="5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21" name="Rectangle 8">
                <a:extLst>
                  <a:ext uri="{FF2B5EF4-FFF2-40B4-BE49-F238E27FC236}">
                    <a16:creationId xmlns:a16="http://schemas.microsoft.com/office/drawing/2014/main" xmlns="" id="{0B72EDFD-16FE-4AC0-BA8D-CEE8D8FB6873}"/>
                  </a:ext>
                </a:extLst>
              </p:cNvPr>
              <p:cNvSpPr/>
              <p:nvPr/>
            </p:nvSpPr>
            <p:spPr>
              <a:xfrm>
                <a:off x="2084106" y="5383623"/>
                <a:ext cx="408037" cy="885995"/>
              </a:xfrm>
              <a:custGeom>
                <a:avLst/>
                <a:gdLst/>
                <a:ahLst/>
                <a:cxnLst/>
                <a:rect l="l" t="t" r="r" b="b"/>
                <a:pathLst>
                  <a:path w="901843" h="1789890">
                    <a:moveTo>
                      <a:pt x="0" y="0"/>
                    </a:moveTo>
                    <a:lnTo>
                      <a:pt x="897414" y="0"/>
                    </a:lnTo>
                    <a:lnTo>
                      <a:pt x="901843" y="212596"/>
                    </a:lnTo>
                    <a:lnTo>
                      <a:pt x="895045" y="1789890"/>
                    </a:lnTo>
                    <a:lnTo>
                      <a:pt x="1012" y="289727"/>
                    </a:lnTo>
                    <a:lnTo>
                      <a:pt x="0" y="289727"/>
                    </a:lnTo>
                    <a:lnTo>
                      <a:pt x="0" y="288030"/>
                    </a:lnTo>
                    <a:close/>
                  </a:path>
                </a:pathLst>
              </a:custGeom>
              <a:gradFill>
                <a:gsLst>
                  <a:gs pos="0">
                    <a:schemeClr val="accent6">
                      <a:lumMod val="30000"/>
                      <a:lumOff val="70000"/>
                    </a:schemeClr>
                  </a:gs>
                  <a:gs pos="100000">
                    <a:schemeClr val="accent6">
                      <a:lumMod val="30000"/>
                      <a:lumOff val="7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22" name="Rectangle 8">
                <a:extLst>
                  <a:ext uri="{FF2B5EF4-FFF2-40B4-BE49-F238E27FC236}">
                    <a16:creationId xmlns:a16="http://schemas.microsoft.com/office/drawing/2014/main" xmlns="" id="{5CE63949-1E6E-4A43-8BAA-632190E19935}"/>
                  </a:ext>
                </a:extLst>
              </p:cNvPr>
              <p:cNvSpPr/>
              <p:nvPr/>
            </p:nvSpPr>
            <p:spPr>
              <a:xfrm>
                <a:off x="2084105" y="5383623"/>
                <a:ext cx="405505" cy="886992"/>
              </a:xfrm>
              <a:custGeom>
                <a:avLst/>
                <a:gdLst/>
                <a:ahLst/>
                <a:cxnLst/>
                <a:rect l="l" t="t" r="r" b="b"/>
                <a:pathLst>
                  <a:path w="896246" h="1791906">
                    <a:moveTo>
                      <a:pt x="0" y="0"/>
                    </a:moveTo>
                    <a:lnTo>
                      <a:pt x="440115" y="0"/>
                    </a:lnTo>
                    <a:lnTo>
                      <a:pt x="452263" y="212596"/>
                    </a:lnTo>
                    <a:lnTo>
                      <a:pt x="896246" y="1791906"/>
                    </a:lnTo>
                    <a:lnTo>
                      <a:pt x="1012" y="289727"/>
                    </a:lnTo>
                    <a:lnTo>
                      <a:pt x="0" y="289727"/>
                    </a:lnTo>
                    <a:lnTo>
                      <a:pt x="0" y="288030"/>
                    </a:lnTo>
                    <a:close/>
                  </a:path>
                </a:pathLst>
              </a:custGeom>
              <a:gradFill>
                <a:gsLst>
                  <a:gs pos="0">
                    <a:schemeClr val="accent6">
                      <a:lumMod val="20000"/>
                      <a:lumOff val="80000"/>
                    </a:schemeClr>
                  </a:gs>
                  <a:gs pos="100000">
                    <a:schemeClr val="accent6">
                      <a:lumMod val="20000"/>
                      <a:lumOff val="8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23" name="Rectangle 8">
                <a:extLst>
                  <a:ext uri="{FF2B5EF4-FFF2-40B4-BE49-F238E27FC236}">
                    <a16:creationId xmlns:a16="http://schemas.microsoft.com/office/drawing/2014/main" xmlns="" id="{ED918B14-1FD1-4ADD-AB17-886E06336360}"/>
                  </a:ext>
                </a:extLst>
              </p:cNvPr>
              <p:cNvSpPr/>
              <p:nvPr/>
            </p:nvSpPr>
            <p:spPr>
              <a:xfrm>
                <a:off x="2397817" y="6070896"/>
                <a:ext cx="184225" cy="202494"/>
              </a:xfrm>
              <a:custGeom>
                <a:avLst/>
                <a:gdLst/>
                <a:ahLst/>
                <a:cxnLst/>
                <a:rect l="l" t="t" r="r" b="b"/>
                <a:pathLst>
                  <a:path w="1791810" h="1800199">
                    <a:moveTo>
                      <a:pt x="229620" y="140779"/>
                    </a:moveTo>
                    <a:cubicBezTo>
                      <a:pt x="334730" y="140779"/>
                      <a:pt x="422984" y="212958"/>
                      <a:pt x="445844" y="310765"/>
                    </a:cubicBezTo>
                    <a:lnTo>
                      <a:pt x="454300" y="310765"/>
                    </a:lnTo>
                    <a:lnTo>
                      <a:pt x="462757" y="310765"/>
                    </a:lnTo>
                    <a:cubicBezTo>
                      <a:pt x="485617" y="212958"/>
                      <a:pt x="573869" y="140779"/>
                      <a:pt x="678980" y="140779"/>
                    </a:cubicBezTo>
                    <a:cubicBezTo>
                      <a:pt x="784090" y="140779"/>
                      <a:pt x="872344" y="212958"/>
                      <a:pt x="895204" y="310765"/>
                    </a:cubicBezTo>
                    <a:lnTo>
                      <a:pt x="903659" y="310765"/>
                    </a:lnTo>
                    <a:lnTo>
                      <a:pt x="903660" y="310765"/>
                    </a:lnTo>
                    <a:lnTo>
                      <a:pt x="912116" y="310765"/>
                    </a:lnTo>
                    <a:cubicBezTo>
                      <a:pt x="934976" y="212958"/>
                      <a:pt x="1023228" y="140779"/>
                      <a:pt x="1128339" y="140779"/>
                    </a:cubicBezTo>
                    <a:cubicBezTo>
                      <a:pt x="1233450" y="140779"/>
                      <a:pt x="1321703" y="212958"/>
                      <a:pt x="1344563" y="310765"/>
                    </a:cubicBezTo>
                    <a:lnTo>
                      <a:pt x="1353019" y="310765"/>
                    </a:lnTo>
                    <a:lnTo>
                      <a:pt x="1361476" y="310765"/>
                    </a:lnTo>
                    <a:cubicBezTo>
                      <a:pt x="1384336" y="212958"/>
                      <a:pt x="1472588" y="140779"/>
                      <a:pt x="1577699" y="140779"/>
                    </a:cubicBezTo>
                    <a:cubicBezTo>
                      <a:pt x="1680932" y="140779"/>
                      <a:pt x="1767904" y="210402"/>
                      <a:pt x="1791810" y="305762"/>
                    </a:cubicBezTo>
                    <a:lnTo>
                      <a:pt x="901188" y="1800199"/>
                    </a:lnTo>
                    <a:lnTo>
                      <a:pt x="13460" y="310615"/>
                    </a:lnTo>
                    <a:cubicBezTo>
                      <a:pt x="36351" y="212881"/>
                      <a:pt x="124565" y="140779"/>
                      <a:pt x="229620" y="140779"/>
                    </a:cubicBezTo>
                    <a:close/>
                    <a:moveTo>
                      <a:pt x="0" y="0"/>
                    </a:moveTo>
                    <a:lnTo>
                      <a:pt x="1" y="0"/>
                    </a:lnTo>
                    <a:lnTo>
                      <a:pt x="4940" y="0"/>
                    </a:lnTo>
                    <a:lnTo>
                      <a:pt x="4940" y="296318"/>
                    </a:lnTo>
                    <a:lnTo>
                      <a:pt x="1012" y="289727"/>
                    </a:lnTo>
                    <a:lnTo>
                      <a:pt x="1" y="289727"/>
                    </a:lnTo>
                    <a:lnTo>
                      <a:pt x="0" y="289727"/>
                    </a:lnTo>
                    <a:lnTo>
                      <a:pt x="0" y="288030"/>
                    </a:lnTo>
                    <a:close/>
                  </a:path>
                </a:pathLst>
              </a:custGeom>
              <a:gradFill>
                <a:gsLst>
                  <a:gs pos="15000">
                    <a:schemeClr val="tx1">
                      <a:lumMod val="72000"/>
                      <a:lumOff val="28000"/>
                    </a:schemeClr>
                  </a:gs>
                  <a:gs pos="100000">
                    <a:schemeClr val="tx1">
                      <a:lumMod val="31000"/>
                      <a:lumOff val="69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sp>
          <p:nvSpPr>
            <p:cNvPr id="15" name="Rounded Rectangle 1">
              <a:extLst>
                <a:ext uri="{FF2B5EF4-FFF2-40B4-BE49-F238E27FC236}">
                  <a16:creationId xmlns:a16="http://schemas.microsoft.com/office/drawing/2014/main" xmlns="" id="{D1887AEB-00FC-44F9-94B1-299C0D72AC72}"/>
                </a:ext>
              </a:extLst>
            </p:cNvPr>
            <p:cNvSpPr/>
            <p:nvPr/>
          </p:nvSpPr>
          <p:spPr>
            <a:xfrm rot="14400000">
              <a:off x="5606012" y="4024339"/>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F000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16" name="Rounded Rectangle 1">
              <a:extLst>
                <a:ext uri="{FF2B5EF4-FFF2-40B4-BE49-F238E27FC236}">
                  <a16:creationId xmlns:a16="http://schemas.microsoft.com/office/drawing/2014/main" xmlns="" id="{D924283B-9424-4B10-A4B9-D0934CC3797E}"/>
                </a:ext>
              </a:extLst>
            </p:cNvPr>
            <p:cNvSpPr/>
            <p:nvPr/>
          </p:nvSpPr>
          <p:spPr>
            <a:xfrm rot="4400993">
              <a:off x="5833816" y="2266987"/>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92D050"/>
            </a:solidFill>
            <a:ln w="15875">
              <a:gradFill>
                <a:gsLst>
                  <a:gs pos="0">
                    <a:schemeClr val="bg1"/>
                  </a:gs>
                  <a:gs pos="100000">
                    <a:schemeClr val="accent1">
                      <a:tint val="23500"/>
                      <a:satMod val="160000"/>
                      <a:alpha val="0"/>
                    </a:schemeClr>
                  </a:gs>
                </a:gsLst>
                <a:lin ang="2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7" name="Rounded Rectangle 1">
              <a:extLst>
                <a:ext uri="{FF2B5EF4-FFF2-40B4-BE49-F238E27FC236}">
                  <a16:creationId xmlns:a16="http://schemas.microsoft.com/office/drawing/2014/main" xmlns="" id="{BB5115E8-53E7-40CB-B10A-19763E1AAFDA}"/>
                </a:ext>
              </a:extLst>
            </p:cNvPr>
            <p:cNvSpPr/>
            <p:nvPr/>
          </p:nvSpPr>
          <p:spPr>
            <a:xfrm rot="9000000">
              <a:off x="6316872" y="3487189"/>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A9106"/>
            </a:solidFill>
            <a:ln w="15875">
              <a:gradFill>
                <a:gsLst>
                  <a:gs pos="0">
                    <a:schemeClr val="bg1"/>
                  </a:gs>
                  <a:gs pos="100000">
                    <a:schemeClr val="accent1">
                      <a:tint val="23500"/>
                      <a:satMod val="160000"/>
                      <a:alpha val="0"/>
                    </a:schemeClr>
                  </a:gs>
                </a:gsLst>
                <a:lin ang="198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18" name="Rounded Rectangle 1">
              <a:extLst>
                <a:ext uri="{FF2B5EF4-FFF2-40B4-BE49-F238E27FC236}">
                  <a16:creationId xmlns:a16="http://schemas.microsoft.com/office/drawing/2014/main" xmlns="" id="{CB2886D5-5761-48AE-A3A2-945AB09B19FC}"/>
                </a:ext>
              </a:extLst>
            </p:cNvPr>
            <p:cNvSpPr/>
            <p:nvPr/>
          </p:nvSpPr>
          <p:spPr>
            <a:xfrm rot="18596325">
              <a:off x="4851991" y="3080834"/>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00B0F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grpSp>
      <p:sp>
        <p:nvSpPr>
          <p:cNvPr id="3" name="Textfeld 2">
            <a:extLst>
              <a:ext uri="{FF2B5EF4-FFF2-40B4-BE49-F238E27FC236}">
                <a16:creationId xmlns:a16="http://schemas.microsoft.com/office/drawing/2014/main" xmlns="" id="{D1ADA08F-4890-4B8D-ACB9-51619B5DBBB9}"/>
              </a:ext>
            </a:extLst>
          </p:cNvPr>
          <p:cNvSpPr txBox="1"/>
          <p:nvPr/>
        </p:nvSpPr>
        <p:spPr>
          <a:xfrm>
            <a:off x="7916321" y="3017109"/>
            <a:ext cx="856742" cy="523220"/>
          </a:xfrm>
          <a:prstGeom prst="rect">
            <a:avLst/>
          </a:prstGeom>
          <a:noFill/>
        </p:spPr>
        <p:txBody>
          <a:bodyPr wrap="square" rtlCol="0">
            <a:spAutoFit/>
          </a:bodyPr>
          <a:lstStyle/>
          <a:p>
            <a:pPr algn="ctr"/>
            <a:r>
              <a:rPr lang="mk-MK" sz="1400" dirty="0" smtClean="0">
                <a:solidFill>
                  <a:schemeClr val="bg1"/>
                </a:solidFill>
              </a:rPr>
              <a:t>Работна клима</a:t>
            </a:r>
            <a:endParaRPr lang="de-DE" sz="1400" dirty="0">
              <a:solidFill>
                <a:schemeClr val="bg1"/>
              </a:solidFill>
            </a:endParaRPr>
          </a:p>
        </p:txBody>
      </p:sp>
      <p:sp>
        <p:nvSpPr>
          <p:cNvPr id="24" name="Textfeld 23">
            <a:extLst>
              <a:ext uri="{FF2B5EF4-FFF2-40B4-BE49-F238E27FC236}">
                <a16:creationId xmlns:a16="http://schemas.microsoft.com/office/drawing/2014/main" xmlns="" id="{1E3D70C9-1FC2-412A-8200-7366C35E615A}"/>
              </a:ext>
            </a:extLst>
          </p:cNvPr>
          <p:cNvSpPr txBox="1"/>
          <p:nvPr/>
        </p:nvSpPr>
        <p:spPr>
          <a:xfrm>
            <a:off x="9132195" y="2031318"/>
            <a:ext cx="1102137" cy="523220"/>
          </a:xfrm>
          <a:prstGeom prst="rect">
            <a:avLst/>
          </a:prstGeom>
          <a:noFill/>
        </p:spPr>
        <p:txBody>
          <a:bodyPr wrap="square" rtlCol="0">
            <a:spAutoFit/>
          </a:bodyPr>
          <a:lstStyle/>
          <a:p>
            <a:pPr algn="ctr"/>
            <a:r>
              <a:rPr lang="mk-MK" sz="1400" dirty="0" smtClean="0">
                <a:solidFill>
                  <a:schemeClr val="bg1"/>
                </a:solidFill>
              </a:rPr>
              <a:t>Стапка на заболување</a:t>
            </a:r>
            <a:endParaRPr lang="de-DE" sz="1400" dirty="0">
              <a:solidFill>
                <a:schemeClr val="bg1"/>
              </a:solidFill>
            </a:endParaRPr>
          </a:p>
        </p:txBody>
      </p:sp>
      <p:sp>
        <p:nvSpPr>
          <p:cNvPr id="25" name="Textfeld 24">
            <a:extLst>
              <a:ext uri="{FF2B5EF4-FFF2-40B4-BE49-F238E27FC236}">
                <a16:creationId xmlns:a16="http://schemas.microsoft.com/office/drawing/2014/main" xmlns="" id="{8A392CBB-D437-4AF7-ABAD-C790A3619463}"/>
              </a:ext>
            </a:extLst>
          </p:cNvPr>
          <p:cNvSpPr txBox="1"/>
          <p:nvPr/>
        </p:nvSpPr>
        <p:spPr>
          <a:xfrm>
            <a:off x="8635042" y="4153142"/>
            <a:ext cx="1204225" cy="523220"/>
          </a:xfrm>
          <a:prstGeom prst="rect">
            <a:avLst/>
          </a:prstGeom>
          <a:noFill/>
        </p:spPr>
        <p:txBody>
          <a:bodyPr wrap="square" rtlCol="0">
            <a:spAutoFit/>
          </a:bodyPr>
          <a:lstStyle/>
          <a:p>
            <a:pPr algn="ctr"/>
            <a:r>
              <a:rPr lang="mk-MK" sz="1400" dirty="0" smtClean="0">
                <a:solidFill>
                  <a:schemeClr val="bg1"/>
                </a:solidFill>
              </a:rPr>
              <a:t>Задржување на вработени</a:t>
            </a:r>
            <a:endParaRPr lang="de-DE" sz="1400" dirty="0">
              <a:solidFill>
                <a:schemeClr val="bg1"/>
              </a:solidFill>
            </a:endParaRPr>
          </a:p>
        </p:txBody>
      </p:sp>
      <p:sp>
        <p:nvSpPr>
          <p:cNvPr id="26" name="Textfeld 25">
            <a:extLst>
              <a:ext uri="{FF2B5EF4-FFF2-40B4-BE49-F238E27FC236}">
                <a16:creationId xmlns:a16="http://schemas.microsoft.com/office/drawing/2014/main" xmlns="" id="{A8F71C0B-324A-443A-88AF-A3151D5091E7}"/>
              </a:ext>
            </a:extLst>
          </p:cNvPr>
          <p:cNvSpPr txBox="1"/>
          <p:nvPr/>
        </p:nvSpPr>
        <p:spPr>
          <a:xfrm>
            <a:off x="9719348" y="3564318"/>
            <a:ext cx="1018574" cy="523220"/>
          </a:xfrm>
          <a:prstGeom prst="rect">
            <a:avLst/>
          </a:prstGeom>
          <a:noFill/>
        </p:spPr>
        <p:txBody>
          <a:bodyPr wrap="square" rtlCol="0">
            <a:spAutoFit/>
          </a:bodyPr>
          <a:lstStyle/>
          <a:p>
            <a:pPr algn="ctr"/>
            <a:r>
              <a:rPr lang="mk-MK" sz="1400" dirty="0" smtClean="0">
                <a:solidFill>
                  <a:schemeClr val="bg1"/>
                </a:solidFill>
              </a:rPr>
              <a:t>Лидерски развој</a:t>
            </a:r>
            <a:endParaRPr lang="de-DE" sz="1400" dirty="0">
              <a:solidFill>
                <a:schemeClr val="bg1"/>
              </a:solidFill>
            </a:endParaRPr>
          </a:p>
        </p:txBody>
      </p:sp>
      <p:sp>
        <p:nvSpPr>
          <p:cNvPr id="27"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7156" y="6280221"/>
            <a:ext cx="541075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sz="1000" dirty="0"/>
              <a:t>Поддршката на Европската комисија за производството на оваа публикација не претставува одобрување на содржината, која ги одразува гледиштата само на авторите и Комисијата не може да биде одговорна за каква било употреба на информациите содржани во неа.</a:t>
            </a:r>
            <a:endParaRPr lang="es-ES" sz="1000" dirty="0"/>
          </a:p>
        </p:txBody>
      </p:sp>
      <p:pic>
        <p:nvPicPr>
          <p:cNvPr id="28"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882" y="6258845"/>
            <a:ext cx="905274" cy="576706"/>
          </a:xfrm>
          <a:prstGeom prst="rect">
            <a:avLst/>
          </a:prstGeom>
        </p:spPr>
      </p:pic>
      <p:pic>
        <p:nvPicPr>
          <p:cNvPr id="29" name="Immagine 28"/>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17910" y="6439860"/>
            <a:ext cx="1127226" cy="392481"/>
          </a:xfrm>
          <a:prstGeom prst="rect">
            <a:avLst/>
          </a:prstGeom>
          <a:noFill/>
        </p:spPr>
      </p:pic>
      <p:sp>
        <p:nvSpPr>
          <p:cNvPr id="30" name="CasellaDiTesto 21"/>
          <p:cNvSpPr txBox="1"/>
          <p:nvPr/>
        </p:nvSpPr>
        <p:spPr>
          <a:xfrm>
            <a:off x="7515921" y="6166758"/>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3889264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mk-MK" dirty="0" smtClean="0">
                <a:latin typeface="Arial Black" panose="020B0A04020102020204" pitchFamily="34" charset="0"/>
              </a:rPr>
              <a:t>Лекција 2</a:t>
            </a:r>
            <a:r>
              <a:rPr lang="en-GB" dirty="0" smtClean="0">
                <a:latin typeface="Arial Black" panose="020B0A04020102020204" pitchFamily="34" charset="0"/>
              </a:rPr>
              <a:t> </a:t>
            </a:r>
            <a:endParaRPr lang="en-GB" dirty="0">
              <a:latin typeface="Arial Black" panose="020B0A04020102020204" pitchFamily="34" charset="0"/>
            </a:endParaRP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27" name="Rounded Rectangle 1">
            <a:extLst>
              <a:ext uri="{FF2B5EF4-FFF2-40B4-BE49-F238E27FC236}">
                <a16:creationId xmlns:a16="http://schemas.microsoft.com/office/drawing/2014/main" xmlns="" id="{10017132-5B62-4AD9-8B04-F854E3AE6A7C}"/>
              </a:ext>
            </a:extLst>
          </p:cNvPr>
          <p:cNvSpPr/>
          <p:nvPr/>
        </p:nvSpPr>
        <p:spPr>
          <a:xfrm rot="18596325">
            <a:off x="748141" y="1979698"/>
            <a:ext cx="1106520" cy="1361871"/>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00B0F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28" name="Textfeld 27">
            <a:extLst>
              <a:ext uri="{FF2B5EF4-FFF2-40B4-BE49-F238E27FC236}">
                <a16:creationId xmlns:a16="http://schemas.microsoft.com/office/drawing/2014/main" xmlns="" id="{33B68685-CD44-4B2C-A9C4-34CA5A4E53E1}"/>
              </a:ext>
            </a:extLst>
          </p:cNvPr>
          <p:cNvSpPr txBox="1"/>
          <p:nvPr/>
        </p:nvSpPr>
        <p:spPr>
          <a:xfrm>
            <a:off x="748315" y="2410930"/>
            <a:ext cx="899329" cy="523220"/>
          </a:xfrm>
          <a:prstGeom prst="rect">
            <a:avLst/>
          </a:prstGeom>
          <a:noFill/>
        </p:spPr>
        <p:txBody>
          <a:bodyPr wrap="square" rtlCol="0">
            <a:spAutoFit/>
          </a:bodyPr>
          <a:lstStyle/>
          <a:p>
            <a:pPr algn="ctr"/>
            <a:r>
              <a:rPr lang="mk-MK" sz="1400" dirty="0" smtClean="0">
                <a:solidFill>
                  <a:schemeClr val="bg1"/>
                </a:solidFill>
              </a:rPr>
              <a:t>Работна клима</a:t>
            </a:r>
            <a:endParaRPr lang="de-DE" sz="1400" dirty="0">
              <a:solidFill>
                <a:schemeClr val="bg1"/>
              </a:solidFill>
            </a:endParaRPr>
          </a:p>
        </p:txBody>
      </p:sp>
      <p:sp>
        <p:nvSpPr>
          <p:cNvPr id="29" name="Textfeld 28">
            <a:extLst>
              <a:ext uri="{FF2B5EF4-FFF2-40B4-BE49-F238E27FC236}">
                <a16:creationId xmlns:a16="http://schemas.microsoft.com/office/drawing/2014/main" xmlns="" id="{8EE5ECA2-0F9E-4484-9ADE-3F6F3AB74BB0}"/>
              </a:ext>
            </a:extLst>
          </p:cNvPr>
          <p:cNvSpPr txBox="1"/>
          <p:nvPr/>
        </p:nvSpPr>
        <p:spPr>
          <a:xfrm>
            <a:off x="2178671" y="1907116"/>
            <a:ext cx="3005805" cy="1477328"/>
          </a:xfrm>
          <a:prstGeom prst="rect">
            <a:avLst/>
          </a:prstGeom>
          <a:noFill/>
        </p:spPr>
        <p:txBody>
          <a:bodyPr wrap="square">
            <a:spAutoFit/>
          </a:bodyPr>
          <a:lstStyle/>
          <a:p>
            <a:r>
              <a:rPr lang="mk-MK" dirty="0" smtClean="0"/>
              <a:t>Задоволството на вработените и мотивацијата треба да бидат подобрени за три поени, во просек, на скалата, за 12 месеци.</a:t>
            </a:r>
            <a:endParaRPr lang="en-GB" dirty="0"/>
          </a:p>
        </p:txBody>
      </p:sp>
      <p:sp>
        <p:nvSpPr>
          <p:cNvPr id="55" name="Rounded Rectangle 1">
            <a:extLst>
              <a:ext uri="{FF2B5EF4-FFF2-40B4-BE49-F238E27FC236}">
                <a16:creationId xmlns:a16="http://schemas.microsoft.com/office/drawing/2014/main" xmlns="" id="{AA84A7B5-68F8-4490-869A-AE327159B226}"/>
              </a:ext>
            </a:extLst>
          </p:cNvPr>
          <p:cNvSpPr/>
          <p:nvPr/>
        </p:nvSpPr>
        <p:spPr>
          <a:xfrm rot="14400000">
            <a:off x="737208" y="3832353"/>
            <a:ext cx="1106520" cy="1361871"/>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F000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56" name="Textfeld 55">
            <a:extLst>
              <a:ext uri="{FF2B5EF4-FFF2-40B4-BE49-F238E27FC236}">
                <a16:creationId xmlns:a16="http://schemas.microsoft.com/office/drawing/2014/main" xmlns="" id="{66562E6A-516D-468F-A5C7-3F1E955AF303}"/>
              </a:ext>
            </a:extLst>
          </p:cNvPr>
          <p:cNvSpPr txBox="1"/>
          <p:nvPr/>
        </p:nvSpPr>
        <p:spPr>
          <a:xfrm>
            <a:off x="571724" y="4338144"/>
            <a:ext cx="1257076" cy="523220"/>
          </a:xfrm>
          <a:prstGeom prst="rect">
            <a:avLst/>
          </a:prstGeom>
          <a:noFill/>
        </p:spPr>
        <p:txBody>
          <a:bodyPr wrap="square" rtlCol="0">
            <a:spAutoFit/>
          </a:bodyPr>
          <a:lstStyle/>
          <a:p>
            <a:pPr algn="ctr"/>
            <a:r>
              <a:rPr lang="mk-MK" sz="1400" dirty="0" smtClean="0">
                <a:solidFill>
                  <a:schemeClr val="bg1"/>
                </a:solidFill>
              </a:rPr>
              <a:t>Задржување на вработени</a:t>
            </a:r>
            <a:endParaRPr lang="de-DE" sz="1400" dirty="0">
              <a:solidFill>
                <a:schemeClr val="bg1"/>
              </a:solidFill>
            </a:endParaRPr>
          </a:p>
        </p:txBody>
      </p:sp>
      <p:sp>
        <p:nvSpPr>
          <p:cNvPr id="57" name="Textfeld 56">
            <a:extLst>
              <a:ext uri="{FF2B5EF4-FFF2-40B4-BE49-F238E27FC236}">
                <a16:creationId xmlns:a16="http://schemas.microsoft.com/office/drawing/2014/main" xmlns="" id="{A2A1C816-26C0-49C7-969C-2326E1FDA750}"/>
              </a:ext>
            </a:extLst>
          </p:cNvPr>
          <p:cNvSpPr txBox="1"/>
          <p:nvPr/>
        </p:nvSpPr>
        <p:spPr>
          <a:xfrm>
            <a:off x="2178671" y="4136382"/>
            <a:ext cx="3005805" cy="1200329"/>
          </a:xfrm>
          <a:prstGeom prst="rect">
            <a:avLst/>
          </a:prstGeom>
          <a:noFill/>
        </p:spPr>
        <p:txBody>
          <a:bodyPr wrap="square">
            <a:spAutoFit/>
          </a:bodyPr>
          <a:lstStyle/>
          <a:p>
            <a:r>
              <a:rPr lang="mk-MK" dirty="0" smtClean="0"/>
              <a:t>Обртот на вработените треба да биде намален за пет проценти, во периодот на една календарска година.</a:t>
            </a:r>
            <a:endParaRPr lang="en-GB" dirty="0"/>
          </a:p>
        </p:txBody>
      </p:sp>
      <p:sp>
        <p:nvSpPr>
          <p:cNvPr id="14" name="Rounded Rectangle 1">
            <a:extLst>
              <a:ext uri="{FF2B5EF4-FFF2-40B4-BE49-F238E27FC236}">
                <a16:creationId xmlns:a16="http://schemas.microsoft.com/office/drawing/2014/main" xmlns="" id="{6A5DB1A5-445E-46CA-95EA-E6FB6D018B4A}"/>
              </a:ext>
            </a:extLst>
          </p:cNvPr>
          <p:cNvSpPr/>
          <p:nvPr/>
        </p:nvSpPr>
        <p:spPr>
          <a:xfrm rot="4400993">
            <a:off x="6222633" y="1834045"/>
            <a:ext cx="1086729" cy="1361871"/>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92D050"/>
          </a:solidFill>
          <a:ln w="15875">
            <a:gradFill>
              <a:gsLst>
                <a:gs pos="0">
                  <a:schemeClr val="bg1"/>
                </a:gs>
                <a:gs pos="100000">
                  <a:schemeClr val="accent1">
                    <a:tint val="23500"/>
                    <a:satMod val="160000"/>
                    <a:alpha val="0"/>
                  </a:schemeClr>
                </a:gs>
              </a:gsLst>
              <a:lin ang="2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5" name="Textfeld 14">
            <a:extLst>
              <a:ext uri="{FF2B5EF4-FFF2-40B4-BE49-F238E27FC236}">
                <a16:creationId xmlns:a16="http://schemas.microsoft.com/office/drawing/2014/main" xmlns="" id="{43A719D0-2360-4739-A80C-A544F9C9FBB3}"/>
              </a:ext>
            </a:extLst>
          </p:cNvPr>
          <p:cNvSpPr txBox="1"/>
          <p:nvPr/>
        </p:nvSpPr>
        <p:spPr>
          <a:xfrm>
            <a:off x="6361970" y="2165073"/>
            <a:ext cx="1102137" cy="523220"/>
          </a:xfrm>
          <a:prstGeom prst="rect">
            <a:avLst/>
          </a:prstGeom>
          <a:noFill/>
        </p:spPr>
        <p:txBody>
          <a:bodyPr wrap="square" rtlCol="0">
            <a:spAutoFit/>
          </a:bodyPr>
          <a:lstStyle/>
          <a:p>
            <a:pPr algn="ctr"/>
            <a:r>
              <a:rPr lang="mk-MK" sz="1400" dirty="0" smtClean="0">
                <a:solidFill>
                  <a:schemeClr val="bg1"/>
                </a:solidFill>
              </a:rPr>
              <a:t>Стапка на заболување</a:t>
            </a:r>
            <a:endParaRPr lang="de-DE" sz="1400" dirty="0">
              <a:solidFill>
                <a:schemeClr val="bg1"/>
              </a:solidFill>
            </a:endParaRPr>
          </a:p>
        </p:txBody>
      </p:sp>
      <p:sp>
        <p:nvSpPr>
          <p:cNvPr id="17" name="Textfeld 16">
            <a:extLst>
              <a:ext uri="{FF2B5EF4-FFF2-40B4-BE49-F238E27FC236}">
                <a16:creationId xmlns:a16="http://schemas.microsoft.com/office/drawing/2014/main" xmlns="" id="{6DB8C374-97B9-489F-826D-64D63D171E26}"/>
              </a:ext>
            </a:extLst>
          </p:cNvPr>
          <p:cNvSpPr txBox="1"/>
          <p:nvPr/>
        </p:nvSpPr>
        <p:spPr>
          <a:xfrm>
            <a:off x="7928498" y="1907116"/>
            <a:ext cx="3726699" cy="1200329"/>
          </a:xfrm>
          <a:prstGeom prst="rect">
            <a:avLst/>
          </a:prstGeom>
          <a:noFill/>
        </p:spPr>
        <p:txBody>
          <a:bodyPr wrap="square">
            <a:spAutoFit/>
          </a:bodyPr>
          <a:lstStyle/>
          <a:p>
            <a:r>
              <a:rPr lang="mk-MK" dirty="0" smtClean="0"/>
              <a:t>Просечната бројка на отсутни денови, на вработен годишно, треба да бидат намалени за три дена, во периодот од 12 месеци.</a:t>
            </a:r>
            <a:endParaRPr lang="de-DE" dirty="0"/>
          </a:p>
        </p:txBody>
      </p:sp>
      <p:sp>
        <p:nvSpPr>
          <p:cNvPr id="18" name="Rounded Rectangle 1">
            <a:extLst>
              <a:ext uri="{FF2B5EF4-FFF2-40B4-BE49-F238E27FC236}">
                <a16:creationId xmlns:a16="http://schemas.microsoft.com/office/drawing/2014/main" xmlns="" id="{557D7BD5-E692-40E8-9632-59C1D2E047CF}"/>
              </a:ext>
            </a:extLst>
          </p:cNvPr>
          <p:cNvSpPr/>
          <p:nvPr/>
        </p:nvSpPr>
        <p:spPr>
          <a:xfrm rot="9000000">
            <a:off x="6219672" y="3790569"/>
            <a:ext cx="1086729" cy="1361871"/>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A9106"/>
          </a:solidFill>
          <a:ln w="15875">
            <a:gradFill>
              <a:gsLst>
                <a:gs pos="0">
                  <a:schemeClr val="bg1"/>
                </a:gs>
                <a:gs pos="100000">
                  <a:schemeClr val="accent1">
                    <a:tint val="23500"/>
                    <a:satMod val="160000"/>
                    <a:alpha val="0"/>
                  </a:schemeClr>
                </a:gs>
              </a:gsLst>
              <a:lin ang="198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19" name="Textfeld 18">
            <a:extLst>
              <a:ext uri="{FF2B5EF4-FFF2-40B4-BE49-F238E27FC236}">
                <a16:creationId xmlns:a16="http://schemas.microsoft.com/office/drawing/2014/main" xmlns="" id="{A7AB6BA9-13C3-4006-9383-71FD25C98CDB}"/>
              </a:ext>
            </a:extLst>
          </p:cNvPr>
          <p:cNvSpPr txBox="1"/>
          <p:nvPr/>
        </p:nvSpPr>
        <p:spPr>
          <a:xfrm>
            <a:off x="6361970" y="4324475"/>
            <a:ext cx="1102137" cy="523220"/>
          </a:xfrm>
          <a:prstGeom prst="rect">
            <a:avLst/>
          </a:prstGeom>
          <a:noFill/>
        </p:spPr>
        <p:txBody>
          <a:bodyPr wrap="square" rtlCol="0">
            <a:spAutoFit/>
          </a:bodyPr>
          <a:lstStyle/>
          <a:p>
            <a:pPr algn="ctr"/>
            <a:r>
              <a:rPr lang="mk-MK" sz="1400" dirty="0" smtClean="0">
                <a:solidFill>
                  <a:schemeClr val="bg1"/>
                </a:solidFill>
              </a:rPr>
              <a:t>Лидерски развој</a:t>
            </a:r>
            <a:endParaRPr lang="de-DE" sz="1400" dirty="0">
              <a:solidFill>
                <a:schemeClr val="bg1"/>
              </a:solidFill>
            </a:endParaRPr>
          </a:p>
        </p:txBody>
      </p:sp>
      <p:sp>
        <p:nvSpPr>
          <p:cNvPr id="21" name="Textfeld 20">
            <a:extLst>
              <a:ext uri="{FF2B5EF4-FFF2-40B4-BE49-F238E27FC236}">
                <a16:creationId xmlns:a16="http://schemas.microsoft.com/office/drawing/2014/main" xmlns="" id="{0A12B0E1-12F7-4E5D-B66F-6727AF0D2520}"/>
              </a:ext>
            </a:extLst>
          </p:cNvPr>
          <p:cNvSpPr txBox="1"/>
          <p:nvPr/>
        </p:nvSpPr>
        <p:spPr>
          <a:xfrm>
            <a:off x="7928498" y="4074814"/>
            <a:ext cx="3139203" cy="1200329"/>
          </a:xfrm>
          <a:prstGeom prst="rect">
            <a:avLst/>
          </a:prstGeom>
          <a:noFill/>
        </p:spPr>
        <p:txBody>
          <a:bodyPr wrap="square">
            <a:spAutoFit/>
          </a:bodyPr>
          <a:lstStyle/>
          <a:p>
            <a:r>
              <a:rPr lang="mk-MK" dirty="0" smtClean="0"/>
              <a:t>Задоволството на директните надредени треба да порасне за два поени на скалата, во следните 12 месеци.</a:t>
            </a:r>
            <a:endParaRPr lang="de-DE" dirty="0"/>
          </a:p>
        </p:txBody>
      </p:sp>
      <p:sp>
        <p:nvSpPr>
          <p:cNvPr id="20"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7156" y="6280221"/>
            <a:ext cx="541075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sz="1000" dirty="0"/>
              <a:t>Поддршката на Европската комисија за производството на оваа публикација не претставува одобрување на содржината, која ги одразува гледиштата само на авторите и Комисијата не може да биде одговорна за каква било употреба на информациите содржани во неа.</a:t>
            </a:r>
            <a:endParaRPr lang="es-ES" sz="1000" dirty="0"/>
          </a:p>
        </p:txBody>
      </p:sp>
      <p:pic>
        <p:nvPicPr>
          <p:cNvPr id="22"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882" y="6258845"/>
            <a:ext cx="905274" cy="576706"/>
          </a:xfrm>
          <a:prstGeom prst="rect">
            <a:avLst/>
          </a:prstGeom>
        </p:spPr>
      </p:pic>
      <p:pic>
        <p:nvPicPr>
          <p:cNvPr id="23" name="Immagine 22"/>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17910" y="6439860"/>
            <a:ext cx="1127226" cy="392481"/>
          </a:xfrm>
          <a:prstGeom prst="rect">
            <a:avLst/>
          </a:prstGeom>
          <a:noFill/>
        </p:spPr>
      </p:pic>
      <p:sp>
        <p:nvSpPr>
          <p:cNvPr id="24" name="CasellaDiTesto 21"/>
          <p:cNvSpPr txBox="1"/>
          <p:nvPr/>
        </p:nvSpPr>
        <p:spPr>
          <a:xfrm>
            <a:off x="7515921" y="6166758"/>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984400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mk-MK" dirty="0" smtClean="0">
                <a:latin typeface="Arial Black" panose="020B0A04020102020204" pitchFamily="34" charset="0"/>
              </a:rPr>
              <a:t>Лекција 2</a:t>
            </a:r>
            <a:endParaRPr lang="en-GB" dirty="0">
              <a:latin typeface="Arial Black" panose="020B0A04020102020204" pitchFamily="34" charset="0"/>
            </a:endParaRP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5"/>
            <a:ext cx="5407325" cy="3298465"/>
          </a:xfrm>
        </p:spPr>
        <p:txBody>
          <a:bodyPr>
            <a:normAutofit/>
          </a:bodyPr>
          <a:lstStyle/>
          <a:p>
            <a:pPr marL="0" indent="0">
              <a:buNone/>
            </a:pPr>
            <a:r>
              <a:rPr lang="mk-MK" dirty="0" smtClean="0"/>
              <a:t>Најважните работи што треба и што не треба да се прават при анкета на вработените</a:t>
            </a:r>
            <a:endParaRPr lang="en-US" dirty="0"/>
          </a:p>
          <a:p>
            <a:pPr marL="0" indent="0">
              <a:buNone/>
            </a:pPr>
            <a:endParaRPr lang="en-US" sz="2000" dirty="0"/>
          </a:p>
          <a:p>
            <a:pPr marL="0" indent="0">
              <a:buNone/>
            </a:pPr>
            <a:r>
              <a:rPr lang="mk-MK" sz="1800" dirty="0" smtClean="0"/>
              <a:t>Ако следите неколку едноставни правила кога го дизајнирате и спроведувате прашалникот, ќе ја подобрите стапката на учество и ќе добиете поквалитетни резултати, а со тоа ќе се зголеми успехот на анкетата.</a:t>
            </a:r>
            <a:endParaRPr lang="de-DE" sz="1800" dirty="0"/>
          </a:p>
          <a:p>
            <a:pPr marL="0" indent="0">
              <a:buNone/>
            </a:pPr>
            <a:endParaRPr lang="en-US" sz="2000" dirty="0"/>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26" name="Textfeld 25">
            <a:extLst>
              <a:ext uri="{FF2B5EF4-FFF2-40B4-BE49-F238E27FC236}">
                <a16:creationId xmlns:a16="http://schemas.microsoft.com/office/drawing/2014/main" xmlns="" id="{A8F71C0B-324A-443A-88AF-A3151D5091E7}"/>
              </a:ext>
            </a:extLst>
          </p:cNvPr>
          <p:cNvSpPr txBox="1"/>
          <p:nvPr/>
        </p:nvSpPr>
        <p:spPr>
          <a:xfrm>
            <a:off x="8735085" y="3474989"/>
            <a:ext cx="866491" cy="646331"/>
          </a:xfrm>
          <a:prstGeom prst="rect">
            <a:avLst/>
          </a:prstGeom>
          <a:noFill/>
        </p:spPr>
        <p:txBody>
          <a:bodyPr wrap="square" rtlCol="0">
            <a:spAutoFit/>
          </a:bodyPr>
          <a:lstStyle/>
          <a:p>
            <a:pPr algn="ctr"/>
            <a:r>
              <a:rPr lang="en-US" sz="1200" dirty="0">
                <a:solidFill>
                  <a:schemeClr val="bg1"/>
                </a:solidFill>
              </a:rPr>
              <a:t>Mentor of a project group</a:t>
            </a:r>
            <a:endParaRPr lang="de-DE" sz="1200" dirty="0">
              <a:solidFill>
                <a:schemeClr val="bg1"/>
              </a:solidFill>
            </a:endParaRPr>
          </a:p>
        </p:txBody>
      </p:sp>
      <p:pic>
        <p:nvPicPr>
          <p:cNvPr id="8" name="Grafik 7">
            <a:extLst>
              <a:ext uri="{FF2B5EF4-FFF2-40B4-BE49-F238E27FC236}">
                <a16:creationId xmlns:a16="http://schemas.microsoft.com/office/drawing/2014/main" xmlns="" id="{31886CA8-6DE1-4F85-A3AF-7052FE3F878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44057" y="2572165"/>
            <a:ext cx="5582056" cy="2930580"/>
          </a:xfrm>
          <a:prstGeom prst="rect">
            <a:avLst/>
          </a:prstGeom>
        </p:spPr>
      </p:pic>
      <p:sp>
        <p:nvSpPr>
          <p:cNvPr id="13"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7156" y="6280221"/>
            <a:ext cx="541075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sz="1000" dirty="0"/>
              <a:t>Поддршката на Европската комисија за производството на оваа публикација не претставува одобрување на содржината, која ги одразува гледиштата само на авторите и Комисијата не може да биде одговорна за каква било употреба на информациите содржани во неа.</a:t>
            </a:r>
            <a:endParaRPr lang="es-ES" sz="1000" dirty="0"/>
          </a:p>
        </p:txBody>
      </p:sp>
      <p:pic>
        <p:nvPicPr>
          <p:cNvPr id="14"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1882" y="6258845"/>
            <a:ext cx="905274" cy="576706"/>
          </a:xfrm>
          <a:prstGeom prst="rect">
            <a:avLst/>
          </a:prstGeom>
        </p:spPr>
      </p:pic>
      <p:pic>
        <p:nvPicPr>
          <p:cNvPr id="15" name="Immagine 14"/>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17910" y="6439860"/>
            <a:ext cx="1127226" cy="392481"/>
          </a:xfrm>
          <a:prstGeom prst="rect">
            <a:avLst/>
          </a:prstGeom>
          <a:noFill/>
        </p:spPr>
      </p:pic>
      <p:sp>
        <p:nvSpPr>
          <p:cNvPr id="16" name="CasellaDiTesto 21"/>
          <p:cNvSpPr txBox="1"/>
          <p:nvPr/>
        </p:nvSpPr>
        <p:spPr>
          <a:xfrm>
            <a:off x="7515921" y="6166758"/>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2587159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mk-MK" dirty="0" smtClean="0">
                <a:latin typeface="Arial Black" panose="020B0A04020102020204" pitchFamily="34" charset="0"/>
              </a:rPr>
              <a:t>Лекција</a:t>
            </a:r>
            <a:r>
              <a:rPr lang="en-GB" dirty="0" smtClean="0">
                <a:latin typeface="Arial Black" panose="020B0A04020102020204" pitchFamily="34" charset="0"/>
              </a:rPr>
              <a:t> </a:t>
            </a:r>
            <a:r>
              <a:rPr lang="en-GB" dirty="0">
                <a:latin typeface="Arial Black" panose="020B0A04020102020204" pitchFamily="34" charset="0"/>
              </a:rPr>
              <a:t>2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199" y="1825626"/>
            <a:ext cx="10395857" cy="604929"/>
          </a:xfrm>
        </p:spPr>
        <p:txBody>
          <a:bodyPr>
            <a:normAutofit fontScale="85000" lnSpcReduction="10000"/>
          </a:bodyPr>
          <a:lstStyle/>
          <a:p>
            <a:pPr marL="0" indent="0">
              <a:buNone/>
            </a:pPr>
            <a:r>
              <a:rPr lang="mk-MK" dirty="0" smtClean="0"/>
              <a:t>Што не треба да правите</a:t>
            </a:r>
            <a:r>
              <a:rPr lang="en-US" dirty="0" smtClean="0"/>
              <a:t>:</a:t>
            </a:r>
            <a:r>
              <a:rPr lang="mk-MK" dirty="0" smtClean="0"/>
              <a:t> Избегнете ги овие грешки во анкета на вработените</a:t>
            </a:r>
            <a:endParaRPr lang="en-US" dirty="0"/>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26" name="Textfeld 25">
            <a:extLst>
              <a:ext uri="{FF2B5EF4-FFF2-40B4-BE49-F238E27FC236}">
                <a16:creationId xmlns:a16="http://schemas.microsoft.com/office/drawing/2014/main" xmlns="" id="{A8F71C0B-324A-443A-88AF-A3151D5091E7}"/>
              </a:ext>
            </a:extLst>
          </p:cNvPr>
          <p:cNvSpPr txBox="1"/>
          <p:nvPr/>
        </p:nvSpPr>
        <p:spPr>
          <a:xfrm>
            <a:off x="8735085" y="3216205"/>
            <a:ext cx="866491" cy="646331"/>
          </a:xfrm>
          <a:prstGeom prst="rect">
            <a:avLst/>
          </a:prstGeom>
          <a:noFill/>
        </p:spPr>
        <p:txBody>
          <a:bodyPr wrap="square" rtlCol="0">
            <a:spAutoFit/>
          </a:bodyPr>
          <a:lstStyle/>
          <a:p>
            <a:pPr algn="ctr"/>
            <a:r>
              <a:rPr lang="en-US" sz="1200" dirty="0">
                <a:solidFill>
                  <a:schemeClr val="bg1"/>
                </a:solidFill>
              </a:rPr>
              <a:t>Mentor of a project group</a:t>
            </a:r>
            <a:endParaRPr lang="de-DE" sz="1200" dirty="0">
              <a:solidFill>
                <a:schemeClr val="bg1"/>
              </a:solidFill>
            </a:endParaRPr>
          </a:p>
        </p:txBody>
      </p:sp>
      <p:sp>
        <p:nvSpPr>
          <p:cNvPr id="13" name="Textfeld 12">
            <a:extLst>
              <a:ext uri="{FF2B5EF4-FFF2-40B4-BE49-F238E27FC236}">
                <a16:creationId xmlns:a16="http://schemas.microsoft.com/office/drawing/2014/main" xmlns="" id="{53D65AAE-430D-45A8-8333-1FDBFCE57B15}"/>
              </a:ext>
            </a:extLst>
          </p:cNvPr>
          <p:cNvSpPr txBox="1"/>
          <p:nvPr/>
        </p:nvSpPr>
        <p:spPr>
          <a:xfrm>
            <a:off x="1354346" y="2440656"/>
            <a:ext cx="9575731" cy="830997"/>
          </a:xfrm>
          <a:prstGeom prst="rect">
            <a:avLst/>
          </a:prstGeom>
          <a:noFill/>
        </p:spPr>
        <p:txBody>
          <a:bodyPr wrap="square">
            <a:spAutoFit/>
          </a:bodyPr>
          <a:lstStyle/>
          <a:p>
            <a:r>
              <a:rPr lang="mk-MK" sz="1600" b="1" dirty="0" smtClean="0"/>
              <a:t>Прашалникот е предолг</a:t>
            </a:r>
            <a:r>
              <a:rPr lang="de-DE" sz="1600" b="1" dirty="0" smtClean="0"/>
              <a:t>:</a:t>
            </a:r>
            <a:r>
              <a:rPr lang="de-DE" sz="1600" dirty="0" smtClean="0"/>
              <a:t> </a:t>
            </a:r>
            <a:r>
              <a:rPr lang="mk-MK" sz="1600" dirty="0" smtClean="0"/>
              <a:t>Обидете се да најдете средина и да ја спроведете анкетата толку колку што е потребно, но што е можно пократко. Секое прашање треба да допринесува кон целта, во споротивно – избришете го.</a:t>
            </a:r>
            <a:endParaRPr lang="de-DE" sz="1600" dirty="0"/>
          </a:p>
        </p:txBody>
      </p:sp>
      <p:sp>
        <p:nvSpPr>
          <p:cNvPr id="14" name="Textfeld 13">
            <a:extLst>
              <a:ext uri="{FF2B5EF4-FFF2-40B4-BE49-F238E27FC236}">
                <a16:creationId xmlns:a16="http://schemas.microsoft.com/office/drawing/2014/main" xmlns="" id="{B7E5DD14-7439-48A3-9C7B-A0F57A4C0719}"/>
              </a:ext>
            </a:extLst>
          </p:cNvPr>
          <p:cNvSpPr txBox="1"/>
          <p:nvPr/>
        </p:nvSpPr>
        <p:spPr>
          <a:xfrm>
            <a:off x="1349274" y="3170216"/>
            <a:ext cx="9575731" cy="830997"/>
          </a:xfrm>
          <a:prstGeom prst="rect">
            <a:avLst/>
          </a:prstGeom>
          <a:noFill/>
        </p:spPr>
        <p:txBody>
          <a:bodyPr wrap="square">
            <a:spAutoFit/>
          </a:bodyPr>
          <a:lstStyle/>
          <a:p>
            <a:r>
              <a:rPr lang="mk-MK" sz="1600" b="1" dirty="0" smtClean="0"/>
              <a:t>Да нема прашања без одговор</a:t>
            </a:r>
            <a:r>
              <a:rPr lang="de-DE" sz="1600" b="1" dirty="0" smtClean="0"/>
              <a:t>:</a:t>
            </a:r>
            <a:r>
              <a:rPr lang="de-DE" sz="1600" dirty="0" smtClean="0"/>
              <a:t> </a:t>
            </a:r>
            <a:r>
              <a:rPr lang="mk-MK" sz="1600" dirty="0" smtClean="0"/>
              <a:t>Ако се дадени опции за одговор, би требало секогаш да има опција за неутрален одговор, на пр.</a:t>
            </a:r>
            <a:r>
              <a:rPr lang="en-US" sz="1600" dirty="0" smtClean="0"/>
              <a:t> ”</a:t>
            </a:r>
            <a:r>
              <a:rPr lang="mk-MK" sz="1600" dirty="0" smtClean="0"/>
              <a:t>Не знам</a:t>
            </a:r>
            <a:r>
              <a:rPr lang="en-US" sz="1600" dirty="0" smtClean="0"/>
              <a:t>”, </a:t>
            </a:r>
            <a:r>
              <a:rPr lang="mk-MK" sz="1600" dirty="0" smtClean="0"/>
              <a:t>избегнувајте искажување на мислења, коишто ќе ги пореметат резултатите.</a:t>
            </a:r>
            <a:endParaRPr lang="de-DE" sz="1600" dirty="0"/>
          </a:p>
        </p:txBody>
      </p:sp>
      <p:sp>
        <p:nvSpPr>
          <p:cNvPr id="15" name="Textfeld 14">
            <a:extLst>
              <a:ext uri="{FF2B5EF4-FFF2-40B4-BE49-F238E27FC236}">
                <a16:creationId xmlns:a16="http://schemas.microsoft.com/office/drawing/2014/main" xmlns="" id="{F013E59A-9C46-4708-8437-239BEFCE5BFC}"/>
              </a:ext>
            </a:extLst>
          </p:cNvPr>
          <p:cNvSpPr txBox="1"/>
          <p:nvPr/>
        </p:nvSpPr>
        <p:spPr>
          <a:xfrm>
            <a:off x="1349273" y="3932205"/>
            <a:ext cx="9575731" cy="830997"/>
          </a:xfrm>
          <a:prstGeom prst="rect">
            <a:avLst/>
          </a:prstGeom>
          <a:noFill/>
        </p:spPr>
        <p:txBody>
          <a:bodyPr wrap="square">
            <a:spAutoFit/>
          </a:bodyPr>
          <a:lstStyle/>
          <a:p>
            <a:r>
              <a:rPr lang="mk-MK" sz="1600" b="1" dirty="0" smtClean="0"/>
              <a:t>Формулирате комплицирани прашања на комплексен јазик </a:t>
            </a:r>
            <a:r>
              <a:rPr lang="de-DE" sz="1600" b="1" dirty="0" smtClean="0"/>
              <a:t>:</a:t>
            </a:r>
            <a:r>
              <a:rPr lang="de-DE" sz="1600" dirty="0" smtClean="0"/>
              <a:t> </a:t>
            </a:r>
            <a:r>
              <a:rPr lang="mk-MK" sz="1600" dirty="0" smtClean="0"/>
              <a:t>Избегнувајте прашања што се состојат од подпрашања, странски зборови, двојни негации</a:t>
            </a:r>
            <a:r>
              <a:rPr lang="sq-AL" sz="1600" dirty="0" smtClean="0"/>
              <a:t> </a:t>
            </a:r>
            <a:r>
              <a:rPr lang="mk-MK" sz="1600" dirty="0" smtClean="0"/>
              <a:t>или сложени реченици. Со прашања на јасен и прецизен јазик се избегнуваат недоразбирања.</a:t>
            </a:r>
            <a:endParaRPr lang="de-DE" sz="1600" dirty="0"/>
          </a:p>
        </p:txBody>
      </p:sp>
      <p:sp>
        <p:nvSpPr>
          <p:cNvPr id="17" name="Textfeld 16">
            <a:extLst>
              <a:ext uri="{FF2B5EF4-FFF2-40B4-BE49-F238E27FC236}">
                <a16:creationId xmlns:a16="http://schemas.microsoft.com/office/drawing/2014/main" xmlns="" id="{463DBC5A-F7A6-4518-BED7-92C50B35867D}"/>
              </a:ext>
            </a:extLst>
          </p:cNvPr>
          <p:cNvSpPr txBox="1"/>
          <p:nvPr/>
        </p:nvSpPr>
        <p:spPr>
          <a:xfrm>
            <a:off x="1349274" y="4629118"/>
            <a:ext cx="9575730" cy="584775"/>
          </a:xfrm>
          <a:prstGeom prst="rect">
            <a:avLst/>
          </a:prstGeom>
          <a:noFill/>
        </p:spPr>
        <p:txBody>
          <a:bodyPr wrap="square">
            <a:spAutoFit/>
          </a:bodyPr>
          <a:lstStyle/>
          <a:p>
            <a:r>
              <a:rPr lang="mk-MK" sz="1600" b="1" dirty="0" smtClean="0"/>
              <a:t>Поставувате сугестивни прашања</a:t>
            </a:r>
            <a:r>
              <a:rPr lang="de-DE" sz="1600" b="1" dirty="0" smtClean="0"/>
              <a:t>:</a:t>
            </a:r>
            <a:r>
              <a:rPr lang="de-DE" sz="1600" dirty="0" smtClean="0"/>
              <a:t> </a:t>
            </a:r>
            <a:r>
              <a:rPr lang="mk-MK" sz="1600" dirty="0" smtClean="0"/>
              <a:t>Со фразите како </a:t>
            </a:r>
            <a:r>
              <a:rPr lang="de-DE" sz="1600" dirty="0" smtClean="0"/>
              <a:t>“</a:t>
            </a:r>
            <a:r>
              <a:rPr lang="mk-MK" sz="1600" dirty="0" smtClean="0"/>
              <a:t>Дали се согласувате</a:t>
            </a:r>
            <a:r>
              <a:rPr lang="de-DE" sz="1600" dirty="0" smtClean="0"/>
              <a:t>..." </a:t>
            </a:r>
            <a:r>
              <a:rPr lang="mk-MK" sz="1600" dirty="0" smtClean="0"/>
              <a:t> ги притискате учесниците во одредена насока и ги пореметувате резултатите.</a:t>
            </a:r>
            <a:r>
              <a:rPr lang="de-DE" sz="1600" dirty="0" smtClean="0"/>
              <a:t> </a:t>
            </a:r>
            <a:endParaRPr lang="de-DE" sz="1600" dirty="0"/>
          </a:p>
        </p:txBody>
      </p:sp>
      <p:sp>
        <p:nvSpPr>
          <p:cNvPr id="19" name="Textfeld 18">
            <a:extLst>
              <a:ext uri="{FF2B5EF4-FFF2-40B4-BE49-F238E27FC236}">
                <a16:creationId xmlns:a16="http://schemas.microsoft.com/office/drawing/2014/main" xmlns="" id="{B8A0BC53-C84D-44E5-BEE0-B710FEDCD595}"/>
              </a:ext>
            </a:extLst>
          </p:cNvPr>
          <p:cNvSpPr txBox="1"/>
          <p:nvPr/>
        </p:nvSpPr>
        <p:spPr>
          <a:xfrm>
            <a:off x="1349273" y="5173594"/>
            <a:ext cx="9575729" cy="1077218"/>
          </a:xfrm>
          <a:prstGeom prst="rect">
            <a:avLst/>
          </a:prstGeom>
          <a:noFill/>
        </p:spPr>
        <p:txBody>
          <a:bodyPr wrap="square">
            <a:spAutoFit/>
          </a:bodyPr>
          <a:lstStyle/>
          <a:p>
            <a:r>
              <a:rPr lang="mk-MK" sz="1600" b="1" dirty="0" smtClean="0"/>
              <a:t>Анкетата на персоналот не резултира со акција: </a:t>
            </a:r>
            <a:r>
              <a:rPr lang="mk-MK" sz="1600" dirty="0" smtClean="0"/>
              <a:t>Анкетите се алатки за подобрување, и кога ги спроведувате, на своите вработени им сигнализирате дека постои простор за подобрување. Ако ги оставите резултатите заборавени во некоја фиока, без да дејствувате, ова ќе резултира со фрустрирани и демотивирани вработени.</a:t>
            </a:r>
            <a:endParaRPr lang="de-DE" sz="1600" dirty="0"/>
          </a:p>
        </p:txBody>
      </p:sp>
      <p:pic>
        <p:nvPicPr>
          <p:cNvPr id="20" name="Grafik 19" descr="Trauriges Gesicht mit einfarbiger Füllung">
            <a:extLst>
              <a:ext uri="{FF2B5EF4-FFF2-40B4-BE49-F238E27FC236}">
                <a16:creationId xmlns:a16="http://schemas.microsoft.com/office/drawing/2014/main" xmlns="" id="{4920CBF5-35CB-4830-8494-94E8BA910D58}"/>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642355" y="2592439"/>
            <a:ext cx="540000" cy="540000"/>
          </a:xfrm>
          <a:prstGeom prst="rect">
            <a:avLst/>
          </a:prstGeom>
        </p:spPr>
      </p:pic>
      <p:pic>
        <p:nvPicPr>
          <p:cNvPr id="22" name="Grafik 21" descr="Trauriges Gesicht mit einfarbiger Füllung">
            <a:extLst>
              <a:ext uri="{FF2B5EF4-FFF2-40B4-BE49-F238E27FC236}">
                <a16:creationId xmlns:a16="http://schemas.microsoft.com/office/drawing/2014/main" xmlns="" id="{09170621-AF5D-4A2E-8E3B-4DC6B9857D97}"/>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642355" y="3315714"/>
            <a:ext cx="540000" cy="540000"/>
          </a:xfrm>
          <a:prstGeom prst="rect">
            <a:avLst/>
          </a:prstGeom>
        </p:spPr>
      </p:pic>
      <p:pic>
        <p:nvPicPr>
          <p:cNvPr id="23" name="Grafik 22" descr="Trauriges Gesicht mit einfarbiger Füllung">
            <a:extLst>
              <a:ext uri="{FF2B5EF4-FFF2-40B4-BE49-F238E27FC236}">
                <a16:creationId xmlns:a16="http://schemas.microsoft.com/office/drawing/2014/main" xmlns="" id="{33A3A5A0-B42A-4C44-A46D-4F0C23C8A43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642355" y="4026043"/>
            <a:ext cx="540000" cy="540000"/>
          </a:xfrm>
          <a:prstGeom prst="rect">
            <a:avLst/>
          </a:prstGeom>
        </p:spPr>
      </p:pic>
      <p:pic>
        <p:nvPicPr>
          <p:cNvPr id="24" name="Grafik 23" descr="Trauriges Gesicht mit einfarbiger Füllung">
            <a:extLst>
              <a:ext uri="{FF2B5EF4-FFF2-40B4-BE49-F238E27FC236}">
                <a16:creationId xmlns:a16="http://schemas.microsoft.com/office/drawing/2014/main" xmlns="" id="{C5CAB729-E31E-4316-BFA1-0746BB520C21}"/>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642355" y="4608375"/>
            <a:ext cx="540000" cy="540000"/>
          </a:xfrm>
          <a:prstGeom prst="rect">
            <a:avLst/>
          </a:prstGeom>
        </p:spPr>
      </p:pic>
      <p:pic>
        <p:nvPicPr>
          <p:cNvPr id="25" name="Grafik 24" descr="Trauriges Gesicht mit einfarbiger Füllung">
            <a:extLst>
              <a:ext uri="{FF2B5EF4-FFF2-40B4-BE49-F238E27FC236}">
                <a16:creationId xmlns:a16="http://schemas.microsoft.com/office/drawing/2014/main" xmlns="" id="{79F55EE4-6537-49D8-9BE8-CB0EAD8AE2A6}"/>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642355" y="5315236"/>
            <a:ext cx="540000" cy="540000"/>
          </a:xfrm>
          <a:prstGeom prst="rect">
            <a:avLst/>
          </a:prstGeom>
        </p:spPr>
      </p:pic>
      <p:sp>
        <p:nvSpPr>
          <p:cNvPr id="21"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7156" y="6280221"/>
            <a:ext cx="541075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sz="1000" dirty="0"/>
              <a:t>Поддршката на Европската комисија за производството на оваа публикација не претставува одобрување на содржината, која ги одразува гледиштата само на авторите и Комисијата не може да биде одговорна за каква било употреба на информациите содржани во неа.</a:t>
            </a:r>
            <a:endParaRPr lang="es-ES" sz="1000" dirty="0"/>
          </a:p>
        </p:txBody>
      </p:sp>
      <p:pic>
        <p:nvPicPr>
          <p:cNvPr id="27"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1882" y="6258845"/>
            <a:ext cx="905274" cy="576706"/>
          </a:xfrm>
          <a:prstGeom prst="rect">
            <a:avLst/>
          </a:prstGeom>
        </p:spPr>
      </p:pic>
      <p:pic>
        <p:nvPicPr>
          <p:cNvPr id="28" name="Immagine 27"/>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417910" y="6439860"/>
            <a:ext cx="1127226" cy="392481"/>
          </a:xfrm>
          <a:prstGeom prst="rect">
            <a:avLst/>
          </a:prstGeom>
          <a:noFill/>
        </p:spPr>
      </p:pic>
      <p:sp>
        <p:nvSpPr>
          <p:cNvPr id="29" name="CasellaDiTesto 21"/>
          <p:cNvSpPr txBox="1"/>
          <p:nvPr/>
        </p:nvSpPr>
        <p:spPr>
          <a:xfrm>
            <a:off x="7515921" y="6166758"/>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42471540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mk-MK" dirty="0" smtClean="0">
                <a:latin typeface="Arial Black" panose="020B0A04020102020204" pitchFamily="34" charset="0"/>
              </a:rPr>
              <a:t>Лекција</a:t>
            </a:r>
            <a:r>
              <a:rPr lang="en-GB" dirty="0" smtClean="0">
                <a:latin typeface="Arial Black" panose="020B0A04020102020204" pitchFamily="34" charset="0"/>
              </a:rPr>
              <a:t> </a:t>
            </a:r>
            <a:r>
              <a:rPr lang="en-GB" dirty="0">
                <a:latin typeface="Arial Black" panose="020B0A04020102020204" pitchFamily="34" charset="0"/>
              </a:rPr>
              <a:t>2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6"/>
            <a:ext cx="9867182" cy="604929"/>
          </a:xfrm>
        </p:spPr>
        <p:txBody>
          <a:bodyPr/>
          <a:lstStyle/>
          <a:p>
            <a:pPr marL="0" indent="0">
              <a:buNone/>
            </a:pPr>
            <a:r>
              <a:rPr lang="mk-MK" dirty="0" smtClean="0"/>
              <a:t>Што треба да правите</a:t>
            </a:r>
            <a:r>
              <a:rPr lang="en-US" dirty="0" smtClean="0"/>
              <a:t>: </a:t>
            </a:r>
            <a:r>
              <a:rPr lang="mk-MK" dirty="0" smtClean="0"/>
              <a:t>Следете ги овие совети</a:t>
            </a:r>
            <a:endParaRPr lang="en-US" dirty="0"/>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26" name="Textfeld 25">
            <a:extLst>
              <a:ext uri="{FF2B5EF4-FFF2-40B4-BE49-F238E27FC236}">
                <a16:creationId xmlns:a16="http://schemas.microsoft.com/office/drawing/2014/main" xmlns="" id="{A8F71C0B-324A-443A-88AF-A3151D5091E7}"/>
              </a:ext>
            </a:extLst>
          </p:cNvPr>
          <p:cNvSpPr txBox="1"/>
          <p:nvPr/>
        </p:nvSpPr>
        <p:spPr>
          <a:xfrm>
            <a:off x="8735085" y="3216205"/>
            <a:ext cx="866491" cy="646331"/>
          </a:xfrm>
          <a:prstGeom prst="rect">
            <a:avLst/>
          </a:prstGeom>
          <a:noFill/>
        </p:spPr>
        <p:txBody>
          <a:bodyPr wrap="square" rtlCol="0">
            <a:spAutoFit/>
          </a:bodyPr>
          <a:lstStyle/>
          <a:p>
            <a:pPr algn="ctr"/>
            <a:r>
              <a:rPr lang="en-US" sz="1200" dirty="0">
                <a:solidFill>
                  <a:schemeClr val="bg1"/>
                </a:solidFill>
              </a:rPr>
              <a:t>Mentor of a project group</a:t>
            </a:r>
            <a:endParaRPr lang="de-DE" sz="1200" dirty="0">
              <a:solidFill>
                <a:schemeClr val="bg1"/>
              </a:solidFill>
            </a:endParaRPr>
          </a:p>
        </p:txBody>
      </p:sp>
      <p:sp>
        <p:nvSpPr>
          <p:cNvPr id="13" name="Textfeld 12">
            <a:extLst>
              <a:ext uri="{FF2B5EF4-FFF2-40B4-BE49-F238E27FC236}">
                <a16:creationId xmlns:a16="http://schemas.microsoft.com/office/drawing/2014/main" xmlns="" id="{53D65AAE-430D-45A8-8333-1FDBFCE57B15}"/>
              </a:ext>
            </a:extLst>
          </p:cNvPr>
          <p:cNvSpPr txBox="1"/>
          <p:nvPr/>
        </p:nvSpPr>
        <p:spPr>
          <a:xfrm>
            <a:off x="1354346" y="2570052"/>
            <a:ext cx="9575731" cy="1077218"/>
          </a:xfrm>
          <a:prstGeom prst="rect">
            <a:avLst/>
          </a:prstGeom>
          <a:noFill/>
        </p:spPr>
        <p:txBody>
          <a:bodyPr wrap="square">
            <a:spAutoFit/>
          </a:bodyPr>
          <a:lstStyle/>
          <a:p>
            <a:r>
              <a:rPr lang="mk-MK" sz="1600" b="1" dirty="0" smtClean="0"/>
              <a:t>Поставете ги први анонимноста и заштитата на податоци: </a:t>
            </a:r>
            <a:r>
              <a:rPr lang="mk-MK" sz="1600" dirty="0" smtClean="0"/>
              <a:t>Вработените мора да бидат апсолутно сигурни дека нивните одговори ќе останат анонимни. Во спротивно, резултатите нема да бидат толку значајни, бидејќи најверојатно не се искрени. Вклучете го одделот за заштита на лични податоци во спроведување на анкетата.</a:t>
            </a:r>
            <a:endParaRPr lang="de-DE" sz="1600" dirty="0"/>
          </a:p>
        </p:txBody>
      </p:sp>
      <p:sp>
        <p:nvSpPr>
          <p:cNvPr id="15" name="Textfeld 14">
            <a:extLst>
              <a:ext uri="{FF2B5EF4-FFF2-40B4-BE49-F238E27FC236}">
                <a16:creationId xmlns:a16="http://schemas.microsoft.com/office/drawing/2014/main" xmlns="" id="{F013E59A-9C46-4708-8437-239BEFCE5BFC}"/>
              </a:ext>
            </a:extLst>
          </p:cNvPr>
          <p:cNvSpPr txBox="1"/>
          <p:nvPr/>
        </p:nvSpPr>
        <p:spPr>
          <a:xfrm>
            <a:off x="1318793" y="3593066"/>
            <a:ext cx="9575731" cy="584775"/>
          </a:xfrm>
          <a:prstGeom prst="rect">
            <a:avLst/>
          </a:prstGeom>
          <a:noFill/>
        </p:spPr>
        <p:txBody>
          <a:bodyPr wrap="square">
            <a:spAutoFit/>
          </a:bodyPr>
          <a:lstStyle/>
          <a:p>
            <a:r>
              <a:rPr lang="mk-MK" sz="1600" b="1" dirty="0" smtClean="0"/>
              <a:t>Нагласете дека учеството е волонтерски</a:t>
            </a:r>
            <a:r>
              <a:rPr lang="en-US" sz="1600" b="1" dirty="0" smtClean="0"/>
              <a:t>: </a:t>
            </a:r>
            <a:r>
              <a:rPr lang="mk-MK" sz="1600" dirty="0" smtClean="0"/>
              <a:t>вработените не треба да бидат присилени да учествуваат, затоа што се бараат субјективни проценки и евалуации.</a:t>
            </a:r>
            <a:endParaRPr lang="de-DE" sz="1600" dirty="0"/>
          </a:p>
        </p:txBody>
      </p:sp>
      <p:sp>
        <p:nvSpPr>
          <p:cNvPr id="17" name="Textfeld 16">
            <a:extLst>
              <a:ext uri="{FF2B5EF4-FFF2-40B4-BE49-F238E27FC236}">
                <a16:creationId xmlns:a16="http://schemas.microsoft.com/office/drawing/2014/main" xmlns="" id="{463DBC5A-F7A6-4518-BED7-92C50B35867D}"/>
              </a:ext>
            </a:extLst>
          </p:cNvPr>
          <p:cNvSpPr txBox="1"/>
          <p:nvPr/>
        </p:nvSpPr>
        <p:spPr>
          <a:xfrm>
            <a:off x="1349274" y="4269260"/>
            <a:ext cx="9575730" cy="1077218"/>
          </a:xfrm>
          <a:prstGeom prst="rect">
            <a:avLst/>
          </a:prstGeom>
          <a:noFill/>
        </p:spPr>
        <p:txBody>
          <a:bodyPr wrap="square">
            <a:spAutoFit/>
          </a:bodyPr>
          <a:lstStyle/>
          <a:p>
            <a:r>
              <a:rPr lang="mk-MK" sz="1600" b="1" dirty="0" smtClean="0"/>
              <a:t>Информирајте ги вработените сеопфатно и во рана фаза: </a:t>
            </a:r>
            <a:r>
              <a:rPr lang="mk-MK" sz="1600" dirty="0" smtClean="0"/>
              <a:t>Недостатокот на транспарентност промовира несигурност и недоверба. Комуницирајте преку различните канали во вашата компанија и известете дека ќе се спроведе анкета, за кога се планира имплементација на различните фази, колку ќе трае, кои се целите итн.</a:t>
            </a:r>
            <a:endParaRPr lang="de-DE" sz="1600" dirty="0"/>
          </a:p>
        </p:txBody>
      </p:sp>
      <p:pic>
        <p:nvPicPr>
          <p:cNvPr id="4" name="Grafik 3" descr="Lachendes Gesicht mit einfarbiger Füllung">
            <a:extLst>
              <a:ext uri="{FF2B5EF4-FFF2-40B4-BE49-F238E27FC236}">
                <a16:creationId xmlns:a16="http://schemas.microsoft.com/office/drawing/2014/main" xmlns="" id="{C612D8D8-014C-4A6B-906B-0D6E1FFFE43E}"/>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748931" y="2715140"/>
            <a:ext cx="540000" cy="540000"/>
          </a:xfrm>
          <a:prstGeom prst="rect">
            <a:avLst/>
          </a:prstGeom>
        </p:spPr>
      </p:pic>
      <p:pic>
        <p:nvPicPr>
          <p:cNvPr id="21" name="Grafik 20" descr="Lachendes Gesicht mit einfarbiger Füllung">
            <a:extLst>
              <a:ext uri="{FF2B5EF4-FFF2-40B4-BE49-F238E27FC236}">
                <a16:creationId xmlns:a16="http://schemas.microsoft.com/office/drawing/2014/main" xmlns="" id="{FB7528C3-8A66-4976-8CAD-7D4B1A12A3DF}"/>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748931" y="3562113"/>
            <a:ext cx="540000" cy="540000"/>
          </a:xfrm>
          <a:prstGeom prst="rect">
            <a:avLst/>
          </a:prstGeom>
        </p:spPr>
      </p:pic>
      <p:pic>
        <p:nvPicPr>
          <p:cNvPr id="27" name="Grafik 26" descr="Lachendes Gesicht mit einfarbiger Füllung">
            <a:extLst>
              <a:ext uri="{FF2B5EF4-FFF2-40B4-BE49-F238E27FC236}">
                <a16:creationId xmlns:a16="http://schemas.microsoft.com/office/drawing/2014/main" xmlns="" id="{372765DC-765E-4858-950A-0E90A8C07F24}"/>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748931" y="4414758"/>
            <a:ext cx="540000" cy="540000"/>
          </a:xfrm>
          <a:prstGeom prst="rect">
            <a:avLst/>
          </a:prstGeom>
        </p:spPr>
      </p:pic>
      <p:sp>
        <p:nvSpPr>
          <p:cNvPr id="16"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7156" y="6280221"/>
            <a:ext cx="541075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sz="1000" dirty="0"/>
              <a:t>Поддршката на Европската комисија за производството на оваа публикација не претставува одобрување на содржината, која ги одразува гледиштата само на авторите и Комисијата не може да биде одговорна за каква било употреба на информациите содржани во неа.</a:t>
            </a:r>
            <a:endParaRPr lang="es-ES" sz="1000" dirty="0"/>
          </a:p>
        </p:txBody>
      </p:sp>
      <p:pic>
        <p:nvPicPr>
          <p:cNvPr id="18"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1882" y="6258845"/>
            <a:ext cx="905274" cy="576706"/>
          </a:xfrm>
          <a:prstGeom prst="rect">
            <a:avLst/>
          </a:prstGeom>
        </p:spPr>
      </p:pic>
      <p:pic>
        <p:nvPicPr>
          <p:cNvPr id="19" name="Immagine 18"/>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417910" y="6439860"/>
            <a:ext cx="1127226" cy="392481"/>
          </a:xfrm>
          <a:prstGeom prst="rect">
            <a:avLst/>
          </a:prstGeom>
          <a:noFill/>
        </p:spPr>
      </p:pic>
      <p:sp>
        <p:nvSpPr>
          <p:cNvPr id="20" name="CasellaDiTesto 21"/>
          <p:cNvSpPr txBox="1"/>
          <p:nvPr/>
        </p:nvSpPr>
        <p:spPr>
          <a:xfrm>
            <a:off x="7515921" y="6166758"/>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377346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mk-MK" dirty="0" smtClean="0">
                <a:latin typeface="Arial Black" panose="020B0A04020102020204" pitchFamily="34" charset="0"/>
              </a:rPr>
              <a:t>Лекција</a:t>
            </a:r>
            <a:r>
              <a:rPr lang="en-GB" dirty="0" smtClean="0">
                <a:latin typeface="Arial Black" panose="020B0A04020102020204" pitchFamily="34" charset="0"/>
              </a:rPr>
              <a:t> </a:t>
            </a:r>
            <a:r>
              <a:rPr lang="en-GB" dirty="0">
                <a:latin typeface="Arial Black" panose="020B0A04020102020204" pitchFamily="34" charset="0"/>
              </a:rPr>
              <a:t>2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6"/>
            <a:ext cx="9867182" cy="604929"/>
          </a:xfrm>
        </p:spPr>
        <p:txBody>
          <a:bodyPr/>
          <a:lstStyle/>
          <a:p>
            <a:pPr marL="0" indent="0">
              <a:buNone/>
            </a:pPr>
            <a:r>
              <a:rPr lang="mk-MK" dirty="0" smtClean="0"/>
              <a:t>Што треба да правите</a:t>
            </a:r>
            <a:r>
              <a:rPr lang="en-US" dirty="0" smtClean="0"/>
              <a:t>: </a:t>
            </a:r>
            <a:r>
              <a:rPr lang="mk-MK" dirty="0" smtClean="0"/>
              <a:t>следете ги овие совети</a:t>
            </a:r>
            <a:endParaRPr lang="en-US" dirty="0"/>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26" name="Textfeld 25">
            <a:extLst>
              <a:ext uri="{FF2B5EF4-FFF2-40B4-BE49-F238E27FC236}">
                <a16:creationId xmlns:a16="http://schemas.microsoft.com/office/drawing/2014/main" xmlns="" id="{A8F71C0B-324A-443A-88AF-A3151D5091E7}"/>
              </a:ext>
            </a:extLst>
          </p:cNvPr>
          <p:cNvSpPr txBox="1"/>
          <p:nvPr/>
        </p:nvSpPr>
        <p:spPr>
          <a:xfrm>
            <a:off x="8735085" y="3216205"/>
            <a:ext cx="866491" cy="646331"/>
          </a:xfrm>
          <a:prstGeom prst="rect">
            <a:avLst/>
          </a:prstGeom>
          <a:noFill/>
        </p:spPr>
        <p:txBody>
          <a:bodyPr wrap="square" rtlCol="0">
            <a:spAutoFit/>
          </a:bodyPr>
          <a:lstStyle/>
          <a:p>
            <a:pPr algn="ctr"/>
            <a:r>
              <a:rPr lang="en-US" sz="1200" dirty="0">
                <a:solidFill>
                  <a:schemeClr val="bg1"/>
                </a:solidFill>
              </a:rPr>
              <a:t>Mentor of a project group</a:t>
            </a:r>
            <a:endParaRPr lang="de-DE" sz="1200" dirty="0">
              <a:solidFill>
                <a:schemeClr val="bg1"/>
              </a:solidFill>
            </a:endParaRPr>
          </a:p>
        </p:txBody>
      </p:sp>
      <p:sp>
        <p:nvSpPr>
          <p:cNvPr id="13" name="Textfeld 12">
            <a:extLst>
              <a:ext uri="{FF2B5EF4-FFF2-40B4-BE49-F238E27FC236}">
                <a16:creationId xmlns:a16="http://schemas.microsoft.com/office/drawing/2014/main" xmlns="" id="{53D65AAE-430D-45A8-8333-1FDBFCE57B15}"/>
              </a:ext>
            </a:extLst>
          </p:cNvPr>
          <p:cNvSpPr txBox="1"/>
          <p:nvPr/>
        </p:nvSpPr>
        <p:spPr>
          <a:xfrm>
            <a:off x="1354346" y="2570052"/>
            <a:ext cx="9575731" cy="584775"/>
          </a:xfrm>
          <a:prstGeom prst="rect">
            <a:avLst/>
          </a:prstGeom>
          <a:noFill/>
        </p:spPr>
        <p:txBody>
          <a:bodyPr wrap="square">
            <a:spAutoFit/>
          </a:bodyPr>
          <a:lstStyle/>
          <a:p>
            <a:r>
              <a:rPr lang="mk-MK" sz="1600" b="1" dirty="0" smtClean="0"/>
              <a:t>Вклучете го работниот совет</a:t>
            </a:r>
            <a:r>
              <a:rPr lang="en-US" sz="1600" b="1" dirty="0" smtClean="0"/>
              <a:t>: </a:t>
            </a:r>
            <a:r>
              <a:rPr lang="mk-MK" sz="1600" dirty="0" smtClean="0"/>
              <a:t>Ако советот ја поддржува анкетата, довербата кај вработените расте, со тоа што расте и нивото на одговори на прашалникот, а исто така и квалитетот на резултатите.</a:t>
            </a:r>
            <a:endParaRPr lang="en-US" sz="1600" dirty="0"/>
          </a:p>
        </p:txBody>
      </p:sp>
      <p:sp>
        <p:nvSpPr>
          <p:cNvPr id="15" name="Textfeld 14">
            <a:extLst>
              <a:ext uri="{FF2B5EF4-FFF2-40B4-BE49-F238E27FC236}">
                <a16:creationId xmlns:a16="http://schemas.microsoft.com/office/drawing/2014/main" xmlns="" id="{F013E59A-9C46-4708-8437-239BEFCE5BFC}"/>
              </a:ext>
            </a:extLst>
          </p:cNvPr>
          <p:cNvSpPr txBox="1"/>
          <p:nvPr/>
        </p:nvSpPr>
        <p:spPr>
          <a:xfrm>
            <a:off x="1349276" y="3539370"/>
            <a:ext cx="9575731" cy="584775"/>
          </a:xfrm>
          <a:prstGeom prst="rect">
            <a:avLst/>
          </a:prstGeom>
          <a:noFill/>
        </p:spPr>
        <p:txBody>
          <a:bodyPr wrap="square">
            <a:spAutoFit/>
          </a:bodyPr>
          <a:lstStyle/>
          <a:p>
            <a:r>
              <a:rPr lang="mk-MK" sz="1600" b="1" dirty="0" smtClean="0"/>
              <a:t>Внимателно одберете го времето на спроведување на анкетата</a:t>
            </a:r>
            <a:r>
              <a:rPr lang="en-US" sz="1600" b="1" dirty="0" smtClean="0"/>
              <a:t>: </a:t>
            </a:r>
            <a:r>
              <a:rPr lang="mk-MK" sz="1600" dirty="0" smtClean="0"/>
              <a:t>Во текот на празниците или сезона на грип, кога многу од вработените се отсутни, нормално дека стапката на учество ќе биде пониска.</a:t>
            </a:r>
            <a:endParaRPr lang="en-US" sz="1600" dirty="0"/>
          </a:p>
        </p:txBody>
      </p:sp>
      <p:sp>
        <p:nvSpPr>
          <p:cNvPr id="17" name="Textfeld 16">
            <a:extLst>
              <a:ext uri="{FF2B5EF4-FFF2-40B4-BE49-F238E27FC236}">
                <a16:creationId xmlns:a16="http://schemas.microsoft.com/office/drawing/2014/main" xmlns="" id="{463DBC5A-F7A6-4518-BED7-92C50B35867D}"/>
              </a:ext>
            </a:extLst>
          </p:cNvPr>
          <p:cNvSpPr txBox="1"/>
          <p:nvPr/>
        </p:nvSpPr>
        <p:spPr>
          <a:xfrm>
            <a:off x="1288931" y="4507905"/>
            <a:ext cx="9575730" cy="830997"/>
          </a:xfrm>
          <a:prstGeom prst="rect">
            <a:avLst/>
          </a:prstGeom>
          <a:noFill/>
        </p:spPr>
        <p:txBody>
          <a:bodyPr wrap="square">
            <a:spAutoFit/>
          </a:bodyPr>
          <a:lstStyle/>
          <a:p>
            <a:r>
              <a:rPr lang="mk-MK" sz="1600" b="1" dirty="0" smtClean="0"/>
              <a:t>Комуницирајте за успесите</a:t>
            </a:r>
            <a:r>
              <a:rPr lang="en-US" sz="1600" b="1" dirty="0" smtClean="0"/>
              <a:t>: </a:t>
            </a:r>
            <a:r>
              <a:rPr lang="mk-MK" sz="1600" dirty="0" smtClean="0"/>
              <a:t>Ако се случат позитивни промени, известете го својот тим. Ова промовира доверба кај вработените и тие согледуваат дека нивниот збор се слуша и дека вреди да учествуваат во анкетата.</a:t>
            </a:r>
            <a:endParaRPr lang="en-US" sz="1600" dirty="0"/>
          </a:p>
        </p:txBody>
      </p:sp>
      <p:pic>
        <p:nvPicPr>
          <p:cNvPr id="4" name="Grafik 3" descr="Lachendes Gesicht mit einfarbiger Füllung">
            <a:extLst>
              <a:ext uri="{FF2B5EF4-FFF2-40B4-BE49-F238E27FC236}">
                <a16:creationId xmlns:a16="http://schemas.microsoft.com/office/drawing/2014/main" xmlns="" id="{C612D8D8-014C-4A6B-906B-0D6E1FFFE43E}"/>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748931" y="2595791"/>
            <a:ext cx="540000" cy="540000"/>
          </a:xfrm>
          <a:prstGeom prst="rect">
            <a:avLst/>
          </a:prstGeom>
        </p:spPr>
      </p:pic>
      <p:pic>
        <p:nvPicPr>
          <p:cNvPr id="21" name="Grafik 20" descr="Lachendes Gesicht mit einfarbiger Füllung">
            <a:extLst>
              <a:ext uri="{FF2B5EF4-FFF2-40B4-BE49-F238E27FC236}">
                <a16:creationId xmlns:a16="http://schemas.microsoft.com/office/drawing/2014/main" xmlns="" id="{FB7528C3-8A66-4976-8CAD-7D4B1A12A3DF}"/>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748931" y="3561757"/>
            <a:ext cx="540000" cy="540000"/>
          </a:xfrm>
          <a:prstGeom prst="rect">
            <a:avLst/>
          </a:prstGeom>
        </p:spPr>
      </p:pic>
      <p:pic>
        <p:nvPicPr>
          <p:cNvPr id="27" name="Grafik 26" descr="Lachendes Gesicht mit einfarbiger Füllung">
            <a:extLst>
              <a:ext uri="{FF2B5EF4-FFF2-40B4-BE49-F238E27FC236}">
                <a16:creationId xmlns:a16="http://schemas.microsoft.com/office/drawing/2014/main" xmlns="" id="{372765DC-765E-4858-950A-0E90A8C07F24}"/>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748931" y="4653403"/>
            <a:ext cx="540000" cy="540000"/>
          </a:xfrm>
          <a:prstGeom prst="rect">
            <a:avLst/>
          </a:prstGeom>
        </p:spPr>
      </p:pic>
      <p:sp>
        <p:nvSpPr>
          <p:cNvPr id="16"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7156" y="6280221"/>
            <a:ext cx="541075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sz="1000" dirty="0"/>
              <a:t>Поддршката на Европската комисија за производството на оваа публикација не претставува одобрување на содржината, која ги одразува гледиштата само на авторите и Комисијата не може да биде одговорна за каква било употреба на информациите содржани во неа.</a:t>
            </a:r>
            <a:endParaRPr lang="es-ES" sz="1000" dirty="0"/>
          </a:p>
        </p:txBody>
      </p:sp>
      <p:pic>
        <p:nvPicPr>
          <p:cNvPr id="18"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1882" y="6258845"/>
            <a:ext cx="905274" cy="576706"/>
          </a:xfrm>
          <a:prstGeom prst="rect">
            <a:avLst/>
          </a:prstGeom>
        </p:spPr>
      </p:pic>
      <p:pic>
        <p:nvPicPr>
          <p:cNvPr id="19" name="Immagine 18"/>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417910" y="6439860"/>
            <a:ext cx="1127226" cy="392481"/>
          </a:xfrm>
          <a:prstGeom prst="rect">
            <a:avLst/>
          </a:prstGeom>
          <a:noFill/>
        </p:spPr>
      </p:pic>
      <p:sp>
        <p:nvSpPr>
          <p:cNvPr id="20" name="CasellaDiTesto 21"/>
          <p:cNvSpPr txBox="1"/>
          <p:nvPr/>
        </p:nvSpPr>
        <p:spPr>
          <a:xfrm>
            <a:off x="7515921" y="6166758"/>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2826615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mk-MK" dirty="0" smtClean="0">
                <a:latin typeface="Arial Black" panose="020B0A04020102020204" pitchFamily="34" charset="0"/>
              </a:rPr>
              <a:t>Лекција</a:t>
            </a:r>
            <a:r>
              <a:rPr lang="en-GB" dirty="0" smtClean="0">
                <a:latin typeface="Arial Black" panose="020B0A04020102020204" pitchFamily="34" charset="0"/>
              </a:rPr>
              <a:t> </a:t>
            </a:r>
            <a:r>
              <a:rPr lang="en-GB" dirty="0">
                <a:latin typeface="Arial Black" panose="020B0A04020102020204" pitchFamily="34" charset="0"/>
              </a:rPr>
              <a:t>3</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5"/>
            <a:ext cx="9656699" cy="3816050"/>
          </a:xfrm>
        </p:spPr>
        <p:txBody>
          <a:bodyPr>
            <a:noAutofit/>
          </a:bodyPr>
          <a:lstStyle/>
          <a:p>
            <a:pPr marL="0" indent="0">
              <a:buNone/>
            </a:pPr>
            <a:r>
              <a:rPr lang="mk-MK" dirty="0" smtClean="0"/>
              <a:t>Какви видови на анкети постојат</a:t>
            </a:r>
            <a:r>
              <a:rPr lang="en-US" dirty="0" smtClean="0"/>
              <a:t>?</a:t>
            </a:r>
            <a:endParaRPr lang="en-US" dirty="0"/>
          </a:p>
          <a:p>
            <a:pPr marL="0" indent="0">
              <a:buNone/>
            </a:pPr>
            <a:endParaRPr lang="en-US" sz="1800" dirty="0"/>
          </a:p>
          <a:p>
            <a:pPr marL="0" indent="0">
              <a:buNone/>
            </a:pPr>
            <a:r>
              <a:rPr lang="mk-MK" sz="1800" dirty="0" smtClean="0"/>
              <a:t>Најпрво, анектите се делат на четири различни категории, во зависност од тоа колку често се спроведуваат и кога</a:t>
            </a:r>
            <a:r>
              <a:rPr lang="en-US" sz="1800" dirty="0" smtClean="0"/>
              <a:t>:</a:t>
            </a:r>
            <a:endParaRPr lang="en-US" sz="1800" dirty="0"/>
          </a:p>
          <a:p>
            <a:pPr marL="0" indent="0">
              <a:buNone/>
            </a:pPr>
            <a:endParaRPr lang="en-US" sz="1800" dirty="0"/>
          </a:p>
          <a:p>
            <a:pPr>
              <a:buFont typeface="Wingdings" panose="05000000000000000000" pitchFamily="2" charset="2"/>
              <a:buChar char="ü"/>
            </a:pPr>
            <a:r>
              <a:rPr lang="mk-MK" sz="1800" dirty="0"/>
              <a:t>З</a:t>
            </a:r>
            <a:r>
              <a:rPr lang="mk-MK" sz="1800" dirty="0" smtClean="0"/>
              <a:t>акажани анкети,</a:t>
            </a:r>
            <a:endParaRPr lang="en-US" sz="1800" dirty="0"/>
          </a:p>
          <a:p>
            <a:pPr>
              <a:buFont typeface="Wingdings" panose="05000000000000000000" pitchFamily="2" charset="2"/>
              <a:buChar char="ü"/>
            </a:pPr>
            <a:r>
              <a:rPr lang="mk-MK" sz="1800" dirty="0" smtClean="0"/>
              <a:t>Анкети базирани на процеси и настани,</a:t>
            </a:r>
            <a:endParaRPr lang="en-US" sz="1800" dirty="0"/>
          </a:p>
          <a:p>
            <a:pPr>
              <a:buFont typeface="Wingdings" panose="05000000000000000000" pitchFamily="2" charset="2"/>
              <a:buChar char="ü"/>
            </a:pPr>
            <a:r>
              <a:rPr lang="mk-MK" sz="1800" dirty="0"/>
              <a:t>И</a:t>
            </a:r>
            <a:r>
              <a:rPr lang="mk-MK" sz="1800" dirty="0" smtClean="0"/>
              <a:t>ндивидуално иницирани анкети (на барање),</a:t>
            </a:r>
            <a:endParaRPr lang="en-US" sz="1800" dirty="0"/>
          </a:p>
          <a:p>
            <a:pPr>
              <a:buFont typeface="Wingdings" panose="05000000000000000000" pitchFamily="2" charset="2"/>
              <a:buChar char="ü"/>
            </a:pPr>
            <a:r>
              <a:rPr lang="mk-MK" sz="1800" dirty="0" smtClean="0"/>
              <a:t>Анкети можни во секое време како отворени канали за сите (секогаш возможни).</a:t>
            </a:r>
            <a:endParaRPr lang="en-US" sz="1800" dirty="0"/>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7156" y="6280221"/>
            <a:ext cx="541075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sz="1000" dirty="0"/>
              <a:t>Поддршката на Европската комисија за производството на оваа публикација не претставува одобрување на содржината, која ги одразува гледиштата само на авторите и Комисијата не може да биде одговорна за каква било употреба на информациите содржани во неа.</a:t>
            </a:r>
            <a:endParaRPr lang="es-ES" sz="1000" dirty="0"/>
          </a:p>
        </p:txBody>
      </p:sp>
      <p:pic>
        <p:nvPicPr>
          <p:cNvPr id="13"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882" y="6258845"/>
            <a:ext cx="905274" cy="576706"/>
          </a:xfrm>
          <a:prstGeom prst="rect">
            <a:avLst/>
          </a:prstGeom>
        </p:spPr>
      </p:pic>
      <p:pic>
        <p:nvPicPr>
          <p:cNvPr id="14" name="Immagine 1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17910" y="6439860"/>
            <a:ext cx="1127226" cy="392481"/>
          </a:xfrm>
          <a:prstGeom prst="rect">
            <a:avLst/>
          </a:prstGeom>
          <a:noFill/>
        </p:spPr>
      </p:pic>
      <p:sp>
        <p:nvSpPr>
          <p:cNvPr id="15" name="CasellaDiTesto 21"/>
          <p:cNvSpPr txBox="1"/>
          <p:nvPr/>
        </p:nvSpPr>
        <p:spPr>
          <a:xfrm>
            <a:off x="7515921" y="6166758"/>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1698740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mk-MK" dirty="0" smtClean="0">
                <a:latin typeface="Arial Black" panose="020B0A04020102020204" pitchFamily="34" charset="0"/>
              </a:rPr>
              <a:t>Лекција</a:t>
            </a:r>
            <a:r>
              <a:rPr lang="en-GB" dirty="0" smtClean="0">
                <a:latin typeface="Arial Black" panose="020B0A04020102020204" pitchFamily="34" charset="0"/>
              </a:rPr>
              <a:t> </a:t>
            </a:r>
            <a:r>
              <a:rPr lang="en-GB" dirty="0">
                <a:latin typeface="Arial Black" panose="020B0A04020102020204" pitchFamily="34" charset="0"/>
              </a:rPr>
              <a:t>3</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5"/>
            <a:ext cx="9656699" cy="3816050"/>
          </a:xfrm>
        </p:spPr>
        <p:txBody>
          <a:bodyPr>
            <a:noAutofit/>
          </a:bodyPr>
          <a:lstStyle/>
          <a:p>
            <a:pPr marL="0" indent="0">
              <a:buNone/>
            </a:pPr>
            <a:r>
              <a:rPr lang="mk-MK" dirty="0" smtClean="0"/>
              <a:t>Какви видови на анкети постојат</a:t>
            </a:r>
            <a:r>
              <a:rPr lang="en-US" dirty="0" smtClean="0"/>
              <a:t>?</a:t>
            </a:r>
            <a:endParaRPr lang="en-US" dirty="0"/>
          </a:p>
          <a:p>
            <a:pPr marL="0" indent="0">
              <a:buNone/>
            </a:pPr>
            <a:endParaRPr lang="en-US" sz="1800" dirty="0"/>
          </a:p>
          <a:p>
            <a:pPr marL="0" indent="0">
              <a:buNone/>
            </a:pPr>
            <a:r>
              <a:rPr lang="mk-MK" sz="1800" dirty="0" smtClean="0"/>
              <a:t>Постојат различни видови на анкети, кои во различни термини се изведуваат, во различни интервали и во различни прилики, а во прилог е приказ на најважните</a:t>
            </a:r>
            <a:r>
              <a:rPr lang="en-US" sz="1800" dirty="0" smtClean="0"/>
              <a:t>:</a:t>
            </a:r>
            <a:endParaRPr lang="en-US" sz="1800" dirty="0"/>
          </a:p>
          <a:p>
            <a:pPr marL="0" indent="0">
              <a:buNone/>
            </a:pPr>
            <a:endParaRPr lang="en-US" sz="1800" dirty="0"/>
          </a:p>
          <a:p>
            <a:pPr marL="449263" indent="-268288">
              <a:buFont typeface="Wingdings" panose="05000000000000000000" pitchFamily="2" charset="2"/>
              <a:buChar char="ü"/>
            </a:pPr>
            <a:r>
              <a:rPr lang="mk-MK" sz="1800" dirty="0" smtClean="0"/>
              <a:t>Анкета 360 степени,</a:t>
            </a:r>
            <a:endParaRPr lang="en-US" sz="1800" dirty="0"/>
          </a:p>
          <a:p>
            <a:pPr marL="449263" indent="-268288">
              <a:buFont typeface="Wingdings" panose="05000000000000000000" pitchFamily="2" charset="2"/>
              <a:buChar char="ü"/>
            </a:pPr>
            <a:r>
              <a:rPr lang="mk-MK" sz="1800" dirty="0" smtClean="0"/>
              <a:t>Анкета за низ цела компанија,</a:t>
            </a:r>
            <a:endParaRPr lang="en-US" sz="1800" dirty="0"/>
          </a:p>
          <a:p>
            <a:pPr marL="449263" indent="-268288">
              <a:buFont typeface="Wingdings" panose="05000000000000000000" pitchFamily="2" charset="2"/>
              <a:buChar char="ü"/>
            </a:pPr>
            <a:r>
              <a:rPr lang="mk-MK" sz="1800" dirty="0" smtClean="0"/>
              <a:t>Опипливи (пулсирачки) анкети,</a:t>
            </a:r>
            <a:endParaRPr lang="en-US" sz="1800" dirty="0"/>
          </a:p>
          <a:p>
            <a:pPr marL="449263" indent="-268288">
              <a:buFont typeface="Wingdings" panose="05000000000000000000" pitchFamily="2" charset="2"/>
              <a:buChar char="ü"/>
            </a:pPr>
            <a:r>
              <a:rPr lang="mk-MK" sz="1800" dirty="0" smtClean="0"/>
              <a:t>Анкети за вклучување,</a:t>
            </a:r>
            <a:endParaRPr lang="en-US" sz="1800" dirty="0"/>
          </a:p>
          <a:p>
            <a:pPr>
              <a:buFont typeface="Wingdings" panose="05000000000000000000" pitchFamily="2" charset="2"/>
              <a:buChar char="ü"/>
            </a:pPr>
            <a:endParaRPr lang="en-US" sz="1800" dirty="0"/>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13" name="Textfeld 12">
            <a:extLst>
              <a:ext uri="{FF2B5EF4-FFF2-40B4-BE49-F238E27FC236}">
                <a16:creationId xmlns:a16="http://schemas.microsoft.com/office/drawing/2014/main" xmlns="" id="{F586924F-8871-47A8-BF7F-7B0AB64D61C9}"/>
              </a:ext>
            </a:extLst>
          </p:cNvPr>
          <p:cNvSpPr txBox="1"/>
          <p:nvPr/>
        </p:nvSpPr>
        <p:spPr>
          <a:xfrm>
            <a:off x="5666549" y="3762621"/>
            <a:ext cx="6094562" cy="1179810"/>
          </a:xfrm>
          <a:prstGeom prst="rect">
            <a:avLst/>
          </a:prstGeom>
          <a:noFill/>
        </p:spPr>
        <p:txBody>
          <a:bodyPr wrap="square">
            <a:spAutoFit/>
          </a:bodyPr>
          <a:lstStyle/>
          <a:p>
            <a:pPr marL="266700" indent="-266700">
              <a:spcBef>
                <a:spcPts val="1000"/>
              </a:spcBef>
              <a:buFont typeface="Wingdings" panose="05000000000000000000" pitchFamily="2" charset="2"/>
              <a:buChar char="ü"/>
            </a:pPr>
            <a:r>
              <a:rPr lang="mk-MK" sz="1800" dirty="0" smtClean="0"/>
              <a:t>Излезни анкети,</a:t>
            </a:r>
            <a:endParaRPr lang="en-US" sz="1800" dirty="0"/>
          </a:p>
          <a:p>
            <a:pPr marL="266700" indent="-266700">
              <a:spcBef>
                <a:spcPts val="1000"/>
              </a:spcBef>
              <a:buFont typeface="Wingdings" panose="05000000000000000000" pitchFamily="2" charset="2"/>
              <a:buChar char="ü"/>
            </a:pPr>
            <a:r>
              <a:rPr lang="mk-MK" dirty="0" smtClean="0"/>
              <a:t>Т</a:t>
            </a:r>
            <a:r>
              <a:rPr lang="mk-MK" sz="1800" dirty="0" smtClean="0"/>
              <a:t>ематски анкети,</a:t>
            </a:r>
          </a:p>
          <a:p>
            <a:pPr marL="266700" indent="-266700">
              <a:spcBef>
                <a:spcPts val="1000"/>
              </a:spcBef>
              <a:buFont typeface="Wingdings" panose="05000000000000000000" pitchFamily="2" charset="2"/>
              <a:buChar char="ü"/>
            </a:pPr>
            <a:r>
              <a:rPr lang="mk-MK" dirty="0" smtClean="0"/>
              <a:t>Анкети поврзани со</a:t>
            </a:r>
            <a:r>
              <a:rPr lang="mk-MK" sz="1800" dirty="0" smtClean="0"/>
              <a:t> проценка на ризик и здравје.</a:t>
            </a:r>
            <a:endParaRPr lang="en-US" sz="1800" dirty="0"/>
          </a:p>
        </p:txBody>
      </p:sp>
      <p:sp>
        <p:nvSpPr>
          <p:cNvPr id="14"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7156" y="6280221"/>
            <a:ext cx="541075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sz="1000" dirty="0"/>
              <a:t>Поддршката на Европската комисија за производството на оваа публикација не претставува одобрување на содржината, која ги одразува гледиштата само на авторите и Комисијата не може да биде одговорна за каква било употреба на информациите содржани во неа.</a:t>
            </a:r>
            <a:endParaRPr lang="es-ES" sz="1000" dirty="0"/>
          </a:p>
        </p:txBody>
      </p:sp>
      <p:pic>
        <p:nvPicPr>
          <p:cNvPr id="15"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882" y="6258845"/>
            <a:ext cx="905274" cy="576706"/>
          </a:xfrm>
          <a:prstGeom prst="rect">
            <a:avLst/>
          </a:prstGeom>
        </p:spPr>
      </p:pic>
      <p:pic>
        <p:nvPicPr>
          <p:cNvPr id="16" name="Immagine 15"/>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17910" y="6439860"/>
            <a:ext cx="1127226" cy="392481"/>
          </a:xfrm>
          <a:prstGeom prst="rect">
            <a:avLst/>
          </a:prstGeom>
          <a:noFill/>
        </p:spPr>
      </p:pic>
      <p:sp>
        <p:nvSpPr>
          <p:cNvPr id="17" name="CasellaDiTesto 21"/>
          <p:cNvSpPr txBox="1"/>
          <p:nvPr/>
        </p:nvSpPr>
        <p:spPr>
          <a:xfrm>
            <a:off x="7515921" y="6166758"/>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5851961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mk-MK" dirty="0" smtClean="0">
                <a:latin typeface="Arial Black" panose="020B0A04020102020204" pitchFamily="34" charset="0"/>
              </a:rPr>
              <a:t>Лекција</a:t>
            </a:r>
            <a:r>
              <a:rPr lang="en-GB" dirty="0" smtClean="0">
                <a:latin typeface="Arial Black" panose="020B0A04020102020204" pitchFamily="34" charset="0"/>
              </a:rPr>
              <a:t> </a:t>
            </a:r>
            <a:r>
              <a:rPr lang="en-GB" dirty="0">
                <a:latin typeface="Arial Black" panose="020B0A04020102020204" pitchFamily="34" charset="0"/>
              </a:rPr>
              <a:t>3</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4"/>
            <a:ext cx="9656699" cy="4122593"/>
          </a:xfrm>
        </p:spPr>
        <p:txBody>
          <a:bodyPr>
            <a:noAutofit/>
          </a:bodyPr>
          <a:lstStyle/>
          <a:p>
            <a:pPr marL="514350" indent="-514350">
              <a:lnSpc>
                <a:spcPct val="100000"/>
              </a:lnSpc>
              <a:spcBef>
                <a:spcPts val="600"/>
              </a:spcBef>
              <a:buAutoNum type="arabicPeriod"/>
            </a:pPr>
            <a:r>
              <a:rPr lang="mk-MK" sz="1600" dirty="0" smtClean="0"/>
              <a:t>Анкета 360 степени </a:t>
            </a:r>
            <a:endParaRPr lang="en-US" sz="1600" dirty="0">
              <a:solidFill>
                <a:srgbClr val="FF0000"/>
              </a:solidFill>
            </a:endParaRPr>
          </a:p>
          <a:p>
            <a:pPr marL="534988" lvl="1" indent="0">
              <a:lnSpc>
                <a:spcPct val="100000"/>
              </a:lnSpc>
              <a:spcBef>
                <a:spcPts val="600"/>
              </a:spcBef>
              <a:buNone/>
            </a:pPr>
            <a:r>
              <a:rPr lang="mk-MK" sz="1600" dirty="0" smtClean="0"/>
              <a:t>Во овој вид на анкети и извршни повратни одговори, работодавачите, надредените, доколку е применливо, потрошувачите се испитувани за извршената работа. Понатаму, менаџерот ги оценува своите лидерски способности. Ова осигурува сеопфатна споредба помеѓу надворешните фактори и самопроценувањето.</a:t>
            </a:r>
            <a:endParaRPr lang="en-US" sz="1600" dirty="0"/>
          </a:p>
          <a:p>
            <a:pPr marL="534988" lvl="1" indent="0">
              <a:lnSpc>
                <a:spcPct val="100000"/>
              </a:lnSpc>
              <a:spcBef>
                <a:spcPts val="600"/>
              </a:spcBef>
              <a:buNone/>
            </a:pPr>
            <a:endParaRPr lang="en-US" sz="1600" dirty="0"/>
          </a:p>
          <a:p>
            <a:pPr marL="514350" indent="-514350">
              <a:lnSpc>
                <a:spcPct val="100000"/>
              </a:lnSpc>
              <a:spcBef>
                <a:spcPts val="600"/>
              </a:spcBef>
              <a:buAutoNum type="arabicPeriod"/>
            </a:pPr>
            <a:r>
              <a:rPr lang="mk-MK" sz="1600" dirty="0" smtClean="0"/>
              <a:t>Анкета </a:t>
            </a:r>
            <a:r>
              <a:rPr lang="mk-MK" sz="1600" dirty="0"/>
              <a:t>за низ цела компанија </a:t>
            </a:r>
            <a:endParaRPr lang="en-US" sz="1600" dirty="0" smtClean="0"/>
          </a:p>
          <a:p>
            <a:pPr marL="534988" indent="0">
              <a:lnSpc>
                <a:spcPct val="100000"/>
              </a:lnSpc>
              <a:spcBef>
                <a:spcPts val="600"/>
              </a:spcBef>
              <a:buNone/>
            </a:pPr>
            <a:r>
              <a:rPr lang="mk-MK" sz="1600" dirty="0" smtClean="0"/>
              <a:t>Овие анкети овозможуваат информации за климата во организацијата. Ова претставува основа на фундаменталните стратегиски одлуки во корпорацијата.</a:t>
            </a:r>
            <a:endParaRPr lang="en-US" sz="1600" dirty="0" smtClean="0"/>
          </a:p>
          <a:p>
            <a:pPr marL="534988" indent="0">
              <a:lnSpc>
                <a:spcPct val="100000"/>
              </a:lnSpc>
              <a:spcBef>
                <a:spcPts val="600"/>
              </a:spcBef>
              <a:buNone/>
            </a:pPr>
            <a:endParaRPr lang="en-US" sz="1600" dirty="0"/>
          </a:p>
          <a:p>
            <a:pPr marL="514350" indent="-514350">
              <a:lnSpc>
                <a:spcPct val="100000"/>
              </a:lnSpc>
              <a:spcBef>
                <a:spcPts val="600"/>
              </a:spcBef>
              <a:buFont typeface="+mj-lt"/>
              <a:buAutoNum type="arabicPeriod" startAt="3"/>
            </a:pPr>
            <a:r>
              <a:rPr lang="mk-MK" sz="1600" dirty="0" smtClean="0"/>
              <a:t>Опипливи </a:t>
            </a:r>
            <a:r>
              <a:rPr lang="mk-MK" sz="1600" dirty="0"/>
              <a:t>(пулсирачки) анкети</a:t>
            </a:r>
            <a:endParaRPr lang="en-US" sz="1600" dirty="0" smtClean="0"/>
          </a:p>
          <a:p>
            <a:pPr marL="534988" indent="0">
              <a:lnSpc>
                <a:spcPct val="100000"/>
              </a:lnSpc>
              <a:spcBef>
                <a:spcPts val="600"/>
              </a:spcBef>
              <a:buNone/>
            </a:pPr>
            <a:r>
              <a:rPr lang="mk-MK" sz="1600" dirty="0" smtClean="0"/>
              <a:t>Идеално, овие регуларни анкети се одвиваат во интервали од три до шест месеци, или почесто, и овозможуваат мониторинг на успехот со мерки веќе иницирани на основа на анкетите. Опипливите (пулсирачки) проверки се вреден инструмент за успешен корпорациски менаџмент и контрола.</a:t>
            </a:r>
            <a:endParaRPr lang="en-US" sz="1600" dirty="0" smtClean="0"/>
          </a:p>
          <a:p>
            <a:pPr marL="514350" indent="-514350">
              <a:buAutoNum type="arabicPeriod"/>
            </a:pPr>
            <a:endParaRPr lang="en-US" sz="1800" dirty="0"/>
          </a:p>
          <a:p>
            <a:pPr marL="514350" indent="-514350">
              <a:buAutoNum type="arabicPeriod"/>
            </a:pPr>
            <a:endParaRPr lang="en-US" sz="1800" dirty="0"/>
          </a:p>
          <a:p>
            <a:pPr marL="514350" indent="-514350">
              <a:buAutoNum type="arabicPeriod"/>
            </a:pPr>
            <a:endParaRPr lang="en-US" sz="1800" dirty="0">
              <a:solidFill>
                <a:srgbClr val="FF0000"/>
              </a:solidFill>
            </a:endParaRPr>
          </a:p>
          <a:p>
            <a:pPr marL="534988" lvl="1" indent="0">
              <a:buNone/>
            </a:pPr>
            <a:endParaRPr lang="en-US" sz="1600" dirty="0"/>
          </a:p>
          <a:p>
            <a:pPr marL="534988" lvl="1" indent="0">
              <a:buNone/>
            </a:pPr>
            <a:endParaRPr lang="en-US" sz="1600" dirty="0"/>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7156" y="6280221"/>
            <a:ext cx="541075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sz="1000" dirty="0"/>
              <a:t>Поддршката на Европската комисија за производството на оваа публикација не претставува одобрување на содржината, која ги одразува гледиштата само на авторите и Комисијата не може да биде одговорна за каква било употреба на информациите содржани во неа.</a:t>
            </a:r>
            <a:endParaRPr lang="es-ES" sz="1000" dirty="0"/>
          </a:p>
        </p:txBody>
      </p:sp>
      <p:pic>
        <p:nvPicPr>
          <p:cNvPr id="13"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882" y="6258845"/>
            <a:ext cx="905274" cy="576706"/>
          </a:xfrm>
          <a:prstGeom prst="rect">
            <a:avLst/>
          </a:prstGeom>
        </p:spPr>
      </p:pic>
      <p:pic>
        <p:nvPicPr>
          <p:cNvPr id="14" name="Immagine 1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17910" y="6439860"/>
            <a:ext cx="1127226" cy="392481"/>
          </a:xfrm>
          <a:prstGeom prst="rect">
            <a:avLst/>
          </a:prstGeom>
          <a:noFill/>
        </p:spPr>
      </p:pic>
      <p:sp>
        <p:nvSpPr>
          <p:cNvPr id="15" name="CasellaDiTesto 21"/>
          <p:cNvSpPr txBox="1"/>
          <p:nvPr/>
        </p:nvSpPr>
        <p:spPr>
          <a:xfrm>
            <a:off x="7515921" y="6166758"/>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675108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mk-MK" dirty="0" smtClean="0">
                <a:latin typeface="Arial Black" panose="020B0A04020102020204" pitchFamily="34" charset="0"/>
              </a:rPr>
              <a:t>Лекција</a:t>
            </a:r>
            <a:r>
              <a:rPr lang="en-GB" dirty="0" smtClean="0">
                <a:latin typeface="Arial Black" panose="020B0A04020102020204" pitchFamily="34" charset="0"/>
              </a:rPr>
              <a:t> </a:t>
            </a:r>
            <a:r>
              <a:rPr lang="en-GB" dirty="0">
                <a:latin typeface="Arial Black" panose="020B0A04020102020204" pitchFamily="34" charset="0"/>
              </a:rPr>
              <a:t>3</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45820" y="1400786"/>
            <a:ext cx="9656699" cy="4753654"/>
          </a:xfrm>
        </p:spPr>
        <p:txBody>
          <a:bodyPr>
            <a:noAutofit/>
          </a:bodyPr>
          <a:lstStyle/>
          <a:p>
            <a:pPr marL="514350" indent="-514350">
              <a:lnSpc>
                <a:spcPct val="100000"/>
              </a:lnSpc>
              <a:spcBef>
                <a:spcPts val="600"/>
              </a:spcBef>
              <a:buFont typeface="+mj-lt"/>
              <a:buAutoNum type="arabicPeriod" startAt="4"/>
            </a:pPr>
            <a:r>
              <a:rPr lang="mk-MK" sz="1600" dirty="0" smtClean="0"/>
              <a:t>Анкети </a:t>
            </a:r>
            <a:r>
              <a:rPr lang="mk-MK" sz="1600" dirty="0"/>
              <a:t>за вклучување</a:t>
            </a:r>
            <a:endParaRPr lang="en-US" sz="1600" dirty="0">
              <a:solidFill>
                <a:srgbClr val="FF0000"/>
              </a:solidFill>
            </a:endParaRPr>
          </a:p>
          <a:p>
            <a:pPr marL="534988" lvl="1" indent="0">
              <a:lnSpc>
                <a:spcPct val="100000"/>
              </a:lnSpc>
              <a:spcBef>
                <a:spcPts val="600"/>
              </a:spcBef>
              <a:buNone/>
            </a:pPr>
            <a:r>
              <a:rPr lang="de-DE" sz="1600" dirty="0"/>
              <a:t>Onboarding-Befragungen geben Aufschluss darüber, wie die Einarbeitungsphase für neue Mitarbeitende verläuft. Das Feedback ermöglicht den Feinschliff des Onboarding-Prozesses und deckt mögliche Fehlentwicklungen auf.</a:t>
            </a:r>
            <a:endParaRPr lang="en-US" sz="1600" dirty="0"/>
          </a:p>
          <a:p>
            <a:pPr marL="534988" lvl="1" indent="0">
              <a:lnSpc>
                <a:spcPct val="100000"/>
              </a:lnSpc>
              <a:spcBef>
                <a:spcPts val="600"/>
              </a:spcBef>
              <a:buNone/>
            </a:pPr>
            <a:endParaRPr lang="en-US" sz="800" dirty="0"/>
          </a:p>
          <a:p>
            <a:pPr marL="514350" indent="-514350">
              <a:lnSpc>
                <a:spcPct val="100000"/>
              </a:lnSpc>
              <a:spcBef>
                <a:spcPts val="600"/>
              </a:spcBef>
              <a:buAutoNum type="arabicPeriod" startAt="4"/>
            </a:pPr>
            <a:r>
              <a:rPr lang="mk-MK" sz="1600" dirty="0" smtClean="0"/>
              <a:t>Излезни анкети</a:t>
            </a:r>
            <a:endParaRPr lang="en-US" sz="1600" dirty="0"/>
          </a:p>
          <a:p>
            <a:pPr marL="534988" indent="0">
              <a:lnSpc>
                <a:spcPct val="100000"/>
              </a:lnSpc>
              <a:spcBef>
                <a:spcPts val="600"/>
              </a:spcBef>
              <a:buNone/>
            </a:pPr>
            <a:r>
              <a:rPr lang="mk-MK" sz="1600" dirty="0" smtClean="0"/>
              <a:t>Овој вид на анкети даваат информации за причините зошто вработените даваат отказ. Со ова, </a:t>
            </a:r>
            <a:r>
              <a:rPr lang="ru-RU" sz="1600" dirty="0"/>
              <a:t>д</a:t>
            </a:r>
            <a:r>
              <a:rPr lang="ru-RU" sz="1600" dirty="0" smtClean="0"/>
              <a:t>обивате </a:t>
            </a:r>
            <a:r>
              <a:rPr lang="ru-RU" sz="1600" dirty="0"/>
              <a:t>вредни сознанија кои можат да ви помогнат да ја намалите стапката на обрт во вашата </a:t>
            </a:r>
            <a:r>
              <a:rPr lang="ru-RU" sz="1600" dirty="0" smtClean="0"/>
              <a:t>компанија.</a:t>
            </a:r>
            <a:endParaRPr lang="en-US" sz="1600" dirty="0"/>
          </a:p>
          <a:p>
            <a:pPr marL="534988" indent="0">
              <a:lnSpc>
                <a:spcPct val="100000"/>
              </a:lnSpc>
              <a:spcBef>
                <a:spcPts val="600"/>
              </a:spcBef>
              <a:buNone/>
            </a:pPr>
            <a:endParaRPr lang="en-US" sz="800" dirty="0"/>
          </a:p>
          <a:p>
            <a:pPr marL="514350" indent="-514350">
              <a:lnSpc>
                <a:spcPct val="100000"/>
              </a:lnSpc>
              <a:spcBef>
                <a:spcPts val="600"/>
              </a:spcBef>
              <a:buFont typeface="+mj-lt"/>
              <a:buAutoNum type="arabicPeriod" startAt="6"/>
            </a:pPr>
            <a:r>
              <a:rPr lang="mk-MK" sz="1600" dirty="0" smtClean="0"/>
              <a:t>Тематски </a:t>
            </a:r>
            <a:r>
              <a:rPr lang="mk-MK" sz="1600" dirty="0"/>
              <a:t>анкети</a:t>
            </a:r>
            <a:r>
              <a:rPr lang="mk-MK" sz="1600" dirty="0" smtClean="0"/>
              <a:t>,</a:t>
            </a:r>
            <a:endParaRPr lang="en-US" sz="1600" dirty="0" smtClean="0"/>
          </a:p>
          <a:p>
            <a:pPr marL="534988" indent="0">
              <a:lnSpc>
                <a:spcPct val="100000"/>
              </a:lnSpc>
              <a:spcBef>
                <a:spcPts val="600"/>
              </a:spcBef>
              <a:buNone/>
            </a:pPr>
            <a:r>
              <a:rPr lang="mk-MK" sz="1600" dirty="0" smtClean="0"/>
              <a:t>Овие анкети се фокусираат на специфична област, како што се внатрешни сектори за потрошувачи или специфични проблематични области.</a:t>
            </a:r>
            <a:endParaRPr lang="en-US" sz="1600" dirty="0"/>
          </a:p>
          <a:p>
            <a:pPr marL="514350" indent="-514350">
              <a:buAutoNum type="arabicPeriod"/>
            </a:pPr>
            <a:endParaRPr lang="en-US" sz="800" dirty="0"/>
          </a:p>
          <a:p>
            <a:pPr marL="514350" indent="-514350">
              <a:buFont typeface="+mj-lt"/>
              <a:buAutoNum type="arabicPeriod" startAt="7"/>
            </a:pPr>
            <a:r>
              <a:rPr lang="ru-RU" sz="1600" dirty="0" smtClean="0"/>
              <a:t>Анкети </a:t>
            </a:r>
            <a:r>
              <a:rPr lang="ru-RU" sz="1600" dirty="0"/>
              <a:t>поврзани со проценка на ризик и здравје</a:t>
            </a:r>
            <a:r>
              <a:rPr lang="ru-RU" sz="1600" dirty="0" smtClean="0"/>
              <a:t>.</a:t>
            </a:r>
            <a:endParaRPr lang="en-US" sz="1600" dirty="0"/>
          </a:p>
          <a:p>
            <a:pPr marL="534988" indent="0">
              <a:buNone/>
            </a:pPr>
            <a:r>
              <a:rPr lang="mk-MK" sz="1600" dirty="0" smtClean="0"/>
              <a:t>Овие анкети се инструмент за ризици по здравјето, стресот или истрошеноста на работното место. Ризик факторите може да се идентификуваат и елиминираат во рана фаза.</a:t>
            </a:r>
            <a:endParaRPr lang="en-US" sz="1600" dirty="0"/>
          </a:p>
          <a:p>
            <a:pPr marL="514350" indent="-514350">
              <a:buAutoNum type="arabicPeriod"/>
            </a:pPr>
            <a:endParaRPr lang="en-US" sz="1800" dirty="0">
              <a:solidFill>
                <a:srgbClr val="FF0000"/>
              </a:solidFill>
            </a:endParaRPr>
          </a:p>
          <a:p>
            <a:pPr marL="534988" lvl="1" indent="0">
              <a:buNone/>
            </a:pPr>
            <a:endParaRPr lang="en-US" sz="1600" dirty="0"/>
          </a:p>
          <a:p>
            <a:pPr marL="534988" lvl="1" indent="0">
              <a:buNone/>
            </a:pPr>
            <a:endParaRPr lang="en-US" sz="1600" dirty="0"/>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7156" y="6280221"/>
            <a:ext cx="541075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sz="1000" dirty="0"/>
              <a:t>Поддршката на Европската комисија за производството на оваа публикација не претставува одобрување на содржината, која ги одразува гледиштата само на авторите и Комисијата не може да биде одговорна за каква било употреба на информациите содржани во неа.</a:t>
            </a:r>
            <a:endParaRPr lang="es-ES" sz="1000" dirty="0"/>
          </a:p>
        </p:txBody>
      </p:sp>
      <p:pic>
        <p:nvPicPr>
          <p:cNvPr id="13"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882" y="6258845"/>
            <a:ext cx="905274" cy="576706"/>
          </a:xfrm>
          <a:prstGeom prst="rect">
            <a:avLst/>
          </a:prstGeom>
        </p:spPr>
      </p:pic>
      <p:pic>
        <p:nvPicPr>
          <p:cNvPr id="14" name="Immagine 1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17910" y="6439860"/>
            <a:ext cx="1127226" cy="392481"/>
          </a:xfrm>
          <a:prstGeom prst="rect">
            <a:avLst/>
          </a:prstGeom>
          <a:noFill/>
        </p:spPr>
      </p:pic>
      <p:sp>
        <p:nvSpPr>
          <p:cNvPr id="15" name="CasellaDiTesto 21"/>
          <p:cNvSpPr txBox="1"/>
          <p:nvPr/>
        </p:nvSpPr>
        <p:spPr>
          <a:xfrm>
            <a:off x="7515921" y="6166758"/>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8239433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D735F7F3-C1B5-4B60-A00A-4EB618DDFB5A}"/>
              </a:ext>
            </a:extLst>
          </p:cNvPr>
          <p:cNvSpPr>
            <a:spLocks noGrp="1"/>
          </p:cNvSpPr>
          <p:nvPr>
            <p:ph type="body" sz="quarter" idx="10"/>
          </p:nvPr>
        </p:nvSpPr>
        <p:spPr>
          <a:xfrm>
            <a:off x="323529" y="312876"/>
            <a:ext cx="11573197" cy="724247"/>
          </a:xfrm>
        </p:spPr>
        <p:txBody>
          <a:bodyPr>
            <a:normAutofit fontScale="92500" lnSpcReduction="10000"/>
          </a:bodyPr>
          <a:lstStyle/>
          <a:p>
            <a:r>
              <a:rPr lang="mk-MK" dirty="0" smtClean="0">
                <a:latin typeface="Arial Black" panose="020B0A04020102020204" pitchFamily="34" charset="0"/>
              </a:rPr>
              <a:t>ЦЕЛИ</a:t>
            </a:r>
            <a:endParaRPr lang="en-US" dirty="0">
              <a:latin typeface="Arial Black" panose="020B0A04020102020204" pitchFamily="34" charset="0"/>
            </a:endParaRPr>
          </a:p>
        </p:txBody>
      </p:sp>
      <p:grpSp>
        <p:nvGrpSpPr>
          <p:cNvPr id="3" name="그룹 4">
            <a:extLst>
              <a:ext uri="{FF2B5EF4-FFF2-40B4-BE49-F238E27FC236}">
                <a16:creationId xmlns:a16="http://schemas.microsoft.com/office/drawing/2014/main" xmlns="" id="{ADA5C4D0-2A66-4109-A491-06CA2CC95E5A}"/>
              </a:ext>
            </a:extLst>
          </p:cNvPr>
          <p:cNvGrpSpPr/>
          <p:nvPr/>
        </p:nvGrpSpPr>
        <p:grpSpPr>
          <a:xfrm>
            <a:off x="4364347" y="1944996"/>
            <a:ext cx="3532863" cy="4209710"/>
            <a:chOff x="4737812" y="2390015"/>
            <a:chExt cx="3159394" cy="3764690"/>
          </a:xfrm>
        </p:grpSpPr>
        <p:grpSp>
          <p:nvGrpSpPr>
            <p:cNvPr id="4" name="Group 3">
              <a:extLst>
                <a:ext uri="{FF2B5EF4-FFF2-40B4-BE49-F238E27FC236}">
                  <a16:creationId xmlns:a16="http://schemas.microsoft.com/office/drawing/2014/main" xmlns="" id="{74E9FEC3-6A2D-4AFD-9A3E-28BE920B5291}"/>
                </a:ext>
              </a:extLst>
            </p:cNvPr>
            <p:cNvGrpSpPr/>
            <p:nvPr/>
          </p:nvGrpSpPr>
          <p:grpSpPr>
            <a:xfrm rot="19800000">
              <a:off x="5964234" y="4473736"/>
              <a:ext cx="1932972" cy="1680969"/>
              <a:chOff x="2084105" y="5383623"/>
              <a:chExt cx="815482" cy="891098"/>
            </a:xfrm>
          </p:grpSpPr>
          <p:sp>
            <p:nvSpPr>
              <p:cNvPr id="9" name="Rectangle 8">
                <a:extLst>
                  <a:ext uri="{FF2B5EF4-FFF2-40B4-BE49-F238E27FC236}">
                    <a16:creationId xmlns:a16="http://schemas.microsoft.com/office/drawing/2014/main" xmlns="" id="{9D72099A-796A-4DB6-A2D1-0D17AA5FF1C8}"/>
                  </a:ext>
                </a:extLst>
              </p:cNvPr>
              <p:cNvSpPr/>
              <p:nvPr/>
            </p:nvSpPr>
            <p:spPr>
              <a:xfrm>
                <a:off x="2084105" y="5383623"/>
                <a:ext cx="815482" cy="891098"/>
              </a:xfrm>
              <a:custGeom>
                <a:avLst/>
                <a:gdLst/>
                <a:ahLst/>
                <a:cxnLst/>
                <a:rect l="l" t="t" r="r" b="b"/>
                <a:pathLst>
                  <a:path w="1802378" h="1800199">
                    <a:moveTo>
                      <a:pt x="0" y="0"/>
                    </a:moveTo>
                    <a:lnTo>
                      <a:pt x="1802378" y="0"/>
                    </a:lnTo>
                    <a:lnTo>
                      <a:pt x="1802378" y="289727"/>
                    </a:lnTo>
                    <a:lnTo>
                      <a:pt x="1801366" y="289727"/>
                    </a:lnTo>
                    <a:lnTo>
                      <a:pt x="901188" y="1800199"/>
                    </a:lnTo>
                    <a:lnTo>
                      <a:pt x="1012" y="289727"/>
                    </a:lnTo>
                    <a:lnTo>
                      <a:pt x="0" y="289727"/>
                    </a:lnTo>
                    <a:lnTo>
                      <a:pt x="0" y="288030"/>
                    </a:lnTo>
                    <a:close/>
                  </a:path>
                </a:pathLst>
              </a:custGeom>
              <a:gradFill>
                <a:gsLst>
                  <a:gs pos="0">
                    <a:schemeClr val="accent6">
                      <a:lumMod val="55000"/>
                      <a:lumOff val="45000"/>
                    </a:schemeClr>
                  </a:gs>
                  <a:gs pos="100000">
                    <a:schemeClr val="accent6">
                      <a:lumMod val="55000"/>
                      <a:lumOff val="4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0" name="Rectangle 8">
                <a:extLst>
                  <a:ext uri="{FF2B5EF4-FFF2-40B4-BE49-F238E27FC236}">
                    <a16:creationId xmlns:a16="http://schemas.microsoft.com/office/drawing/2014/main" xmlns="" id="{993C6F2A-45A7-4D12-A534-B35F982B0301}"/>
                  </a:ext>
                </a:extLst>
              </p:cNvPr>
              <p:cNvSpPr/>
              <p:nvPr/>
            </p:nvSpPr>
            <p:spPr>
              <a:xfrm>
                <a:off x="2084106" y="5383623"/>
                <a:ext cx="614896" cy="884728"/>
              </a:xfrm>
              <a:custGeom>
                <a:avLst/>
                <a:gdLst/>
                <a:ahLst/>
                <a:cxnLst/>
                <a:rect l="l" t="t" r="r" b="b"/>
                <a:pathLst>
                  <a:path w="1359043" h="1787331">
                    <a:moveTo>
                      <a:pt x="0" y="0"/>
                    </a:moveTo>
                    <a:lnTo>
                      <a:pt x="1359043" y="0"/>
                    </a:lnTo>
                    <a:lnTo>
                      <a:pt x="1359043" y="212596"/>
                    </a:lnTo>
                    <a:lnTo>
                      <a:pt x="893519" y="1787331"/>
                    </a:lnTo>
                    <a:lnTo>
                      <a:pt x="1012" y="289727"/>
                    </a:lnTo>
                    <a:lnTo>
                      <a:pt x="0" y="289727"/>
                    </a:lnTo>
                    <a:lnTo>
                      <a:pt x="0" y="288030"/>
                    </a:lnTo>
                    <a:close/>
                  </a:path>
                </a:pathLst>
              </a:custGeom>
              <a:gradFill>
                <a:gsLst>
                  <a:gs pos="0">
                    <a:schemeClr val="accent6">
                      <a:lumMod val="45000"/>
                      <a:lumOff val="55000"/>
                    </a:schemeClr>
                  </a:gs>
                  <a:gs pos="100000">
                    <a:schemeClr val="accent6">
                      <a:lumMod val="45000"/>
                      <a:lumOff val="5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1" name="Rectangle 8">
                <a:extLst>
                  <a:ext uri="{FF2B5EF4-FFF2-40B4-BE49-F238E27FC236}">
                    <a16:creationId xmlns:a16="http://schemas.microsoft.com/office/drawing/2014/main" xmlns="" id="{A564E653-42E4-4C2A-816F-A1FEA71E794F}"/>
                  </a:ext>
                </a:extLst>
              </p:cNvPr>
              <p:cNvSpPr/>
              <p:nvPr/>
            </p:nvSpPr>
            <p:spPr>
              <a:xfrm>
                <a:off x="2084106" y="5383623"/>
                <a:ext cx="408037" cy="885995"/>
              </a:xfrm>
              <a:custGeom>
                <a:avLst/>
                <a:gdLst/>
                <a:ahLst/>
                <a:cxnLst/>
                <a:rect l="l" t="t" r="r" b="b"/>
                <a:pathLst>
                  <a:path w="901843" h="1789890">
                    <a:moveTo>
                      <a:pt x="0" y="0"/>
                    </a:moveTo>
                    <a:lnTo>
                      <a:pt x="897414" y="0"/>
                    </a:lnTo>
                    <a:lnTo>
                      <a:pt x="901843" y="212596"/>
                    </a:lnTo>
                    <a:lnTo>
                      <a:pt x="895045" y="1789890"/>
                    </a:lnTo>
                    <a:lnTo>
                      <a:pt x="1012" y="289727"/>
                    </a:lnTo>
                    <a:lnTo>
                      <a:pt x="0" y="289727"/>
                    </a:lnTo>
                    <a:lnTo>
                      <a:pt x="0" y="288030"/>
                    </a:lnTo>
                    <a:close/>
                  </a:path>
                </a:pathLst>
              </a:custGeom>
              <a:gradFill>
                <a:gsLst>
                  <a:gs pos="0">
                    <a:schemeClr val="accent6">
                      <a:lumMod val="30000"/>
                      <a:lumOff val="70000"/>
                    </a:schemeClr>
                  </a:gs>
                  <a:gs pos="100000">
                    <a:schemeClr val="accent6">
                      <a:lumMod val="30000"/>
                      <a:lumOff val="7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2" name="Rectangle 8">
                <a:extLst>
                  <a:ext uri="{FF2B5EF4-FFF2-40B4-BE49-F238E27FC236}">
                    <a16:creationId xmlns:a16="http://schemas.microsoft.com/office/drawing/2014/main" xmlns="" id="{F1458674-168A-46D7-96E7-275FD01E70A4}"/>
                  </a:ext>
                </a:extLst>
              </p:cNvPr>
              <p:cNvSpPr/>
              <p:nvPr/>
            </p:nvSpPr>
            <p:spPr>
              <a:xfrm>
                <a:off x="2084105" y="5383623"/>
                <a:ext cx="405505" cy="886992"/>
              </a:xfrm>
              <a:custGeom>
                <a:avLst/>
                <a:gdLst/>
                <a:ahLst/>
                <a:cxnLst/>
                <a:rect l="l" t="t" r="r" b="b"/>
                <a:pathLst>
                  <a:path w="896246" h="1791906">
                    <a:moveTo>
                      <a:pt x="0" y="0"/>
                    </a:moveTo>
                    <a:lnTo>
                      <a:pt x="440115" y="0"/>
                    </a:lnTo>
                    <a:lnTo>
                      <a:pt x="452263" y="212596"/>
                    </a:lnTo>
                    <a:lnTo>
                      <a:pt x="896246" y="1791906"/>
                    </a:lnTo>
                    <a:lnTo>
                      <a:pt x="1012" y="289727"/>
                    </a:lnTo>
                    <a:lnTo>
                      <a:pt x="0" y="289727"/>
                    </a:lnTo>
                    <a:lnTo>
                      <a:pt x="0" y="288030"/>
                    </a:lnTo>
                    <a:close/>
                  </a:path>
                </a:pathLst>
              </a:custGeom>
              <a:gradFill>
                <a:gsLst>
                  <a:gs pos="0">
                    <a:schemeClr val="accent6">
                      <a:lumMod val="20000"/>
                      <a:lumOff val="80000"/>
                    </a:schemeClr>
                  </a:gs>
                  <a:gs pos="100000">
                    <a:schemeClr val="accent6">
                      <a:lumMod val="20000"/>
                      <a:lumOff val="8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3" name="Rectangle 8">
                <a:extLst>
                  <a:ext uri="{FF2B5EF4-FFF2-40B4-BE49-F238E27FC236}">
                    <a16:creationId xmlns:a16="http://schemas.microsoft.com/office/drawing/2014/main" xmlns="" id="{5BE9E225-E3AB-4AFA-926E-98C4CC9DAD82}"/>
                  </a:ext>
                </a:extLst>
              </p:cNvPr>
              <p:cNvSpPr/>
              <p:nvPr/>
            </p:nvSpPr>
            <p:spPr>
              <a:xfrm>
                <a:off x="2397817" y="6070896"/>
                <a:ext cx="184225" cy="202494"/>
              </a:xfrm>
              <a:custGeom>
                <a:avLst/>
                <a:gdLst/>
                <a:ahLst/>
                <a:cxnLst/>
                <a:rect l="l" t="t" r="r" b="b"/>
                <a:pathLst>
                  <a:path w="1791810" h="1800199">
                    <a:moveTo>
                      <a:pt x="229620" y="140779"/>
                    </a:moveTo>
                    <a:cubicBezTo>
                      <a:pt x="334730" y="140779"/>
                      <a:pt x="422984" y="212958"/>
                      <a:pt x="445844" y="310765"/>
                    </a:cubicBezTo>
                    <a:lnTo>
                      <a:pt x="454300" y="310765"/>
                    </a:lnTo>
                    <a:lnTo>
                      <a:pt x="462757" y="310765"/>
                    </a:lnTo>
                    <a:cubicBezTo>
                      <a:pt x="485617" y="212958"/>
                      <a:pt x="573869" y="140779"/>
                      <a:pt x="678980" y="140779"/>
                    </a:cubicBezTo>
                    <a:cubicBezTo>
                      <a:pt x="784090" y="140779"/>
                      <a:pt x="872344" y="212958"/>
                      <a:pt x="895204" y="310765"/>
                    </a:cubicBezTo>
                    <a:lnTo>
                      <a:pt x="903659" y="310765"/>
                    </a:lnTo>
                    <a:lnTo>
                      <a:pt x="903660" y="310765"/>
                    </a:lnTo>
                    <a:lnTo>
                      <a:pt x="912116" y="310765"/>
                    </a:lnTo>
                    <a:cubicBezTo>
                      <a:pt x="934976" y="212958"/>
                      <a:pt x="1023228" y="140779"/>
                      <a:pt x="1128339" y="140779"/>
                    </a:cubicBezTo>
                    <a:cubicBezTo>
                      <a:pt x="1233450" y="140779"/>
                      <a:pt x="1321703" y="212958"/>
                      <a:pt x="1344563" y="310765"/>
                    </a:cubicBezTo>
                    <a:lnTo>
                      <a:pt x="1353019" y="310765"/>
                    </a:lnTo>
                    <a:lnTo>
                      <a:pt x="1361476" y="310765"/>
                    </a:lnTo>
                    <a:cubicBezTo>
                      <a:pt x="1384336" y="212958"/>
                      <a:pt x="1472588" y="140779"/>
                      <a:pt x="1577699" y="140779"/>
                    </a:cubicBezTo>
                    <a:cubicBezTo>
                      <a:pt x="1680932" y="140779"/>
                      <a:pt x="1767904" y="210402"/>
                      <a:pt x="1791810" y="305762"/>
                    </a:cubicBezTo>
                    <a:lnTo>
                      <a:pt x="901188" y="1800199"/>
                    </a:lnTo>
                    <a:lnTo>
                      <a:pt x="13460" y="310615"/>
                    </a:lnTo>
                    <a:cubicBezTo>
                      <a:pt x="36351" y="212881"/>
                      <a:pt x="124565" y="140779"/>
                      <a:pt x="229620" y="140779"/>
                    </a:cubicBezTo>
                    <a:close/>
                    <a:moveTo>
                      <a:pt x="0" y="0"/>
                    </a:moveTo>
                    <a:lnTo>
                      <a:pt x="1" y="0"/>
                    </a:lnTo>
                    <a:lnTo>
                      <a:pt x="4940" y="0"/>
                    </a:lnTo>
                    <a:lnTo>
                      <a:pt x="4940" y="296318"/>
                    </a:lnTo>
                    <a:lnTo>
                      <a:pt x="1012" y="289727"/>
                    </a:lnTo>
                    <a:lnTo>
                      <a:pt x="1" y="289727"/>
                    </a:lnTo>
                    <a:lnTo>
                      <a:pt x="0" y="289727"/>
                    </a:lnTo>
                    <a:lnTo>
                      <a:pt x="0" y="288030"/>
                    </a:lnTo>
                    <a:close/>
                  </a:path>
                </a:pathLst>
              </a:custGeom>
              <a:gradFill>
                <a:gsLst>
                  <a:gs pos="15000">
                    <a:schemeClr val="tx1">
                      <a:lumMod val="72000"/>
                      <a:lumOff val="28000"/>
                    </a:schemeClr>
                  </a:gs>
                  <a:gs pos="100000">
                    <a:schemeClr val="tx1">
                      <a:lumMod val="31000"/>
                      <a:lumOff val="69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sp>
          <p:nvSpPr>
            <p:cNvPr id="5" name="Rounded Rectangle 1">
              <a:extLst>
                <a:ext uri="{FF2B5EF4-FFF2-40B4-BE49-F238E27FC236}">
                  <a16:creationId xmlns:a16="http://schemas.microsoft.com/office/drawing/2014/main" xmlns="" id="{9A8A57AF-EB22-48E1-BBD2-E91023FB96AB}"/>
                </a:ext>
              </a:extLst>
            </p:cNvPr>
            <p:cNvSpPr/>
            <p:nvPr/>
          </p:nvSpPr>
          <p:spPr>
            <a:xfrm rot="14400000">
              <a:off x="5606012" y="4024339"/>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F000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6" name="Rounded Rectangle 1">
              <a:extLst>
                <a:ext uri="{FF2B5EF4-FFF2-40B4-BE49-F238E27FC236}">
                  <a16:creationId xmlns:a16="http://schemas.microsoft.com/office/drawing/2014/main" xmlns="" id="{D836F338-AE06-40F8-9D00-05010C6DC326}"/>
                </a:ext>
              </a:extLst>
            </p:cNvPr>
            <p:cNvSpPr/>
            <p:nvPr/>
          </p:nvSpPr>
          <p:spPr>
            <a:xfrm rot="4400993">
              <a:off x="5833816" y="2266987"/>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92D050"/>
            </a:solidFill>
            <a:ln w="15875">
              <a:gradFill>
                <a:gsLst>
                  <a:gs pos="0">
                    <a:schemeClr val="bg1"/>
                  </a:gs>
                  <a:gs pos="100000">
                    <a:schemeClr val="accent1">
                      <a:tint val="23500"/>
                      <a:satMod val="160000"/>
                      <a:alpha val="0"/>
                    </a:schemeClr>
                  </a:gs>
                </a:gsLst>
                <a:lin ang="2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7" name="Rounded Rectangle 1">
              <a:extLst>
                <a:ext uri="{FF2B5EF4-FFF2-40B4-BE49-F238E27FC236}">
                  <a16:creationId xmlns:a16="http://schemas.microsoft.com/office/drawing/2014/main" xmlns="" id="{8E1BED9D-5776-48DF-9395-B6FA63A00B1D}"/>
                </a:ext>
              </a:extLst>
            </p:cNvPr>
            <p:cNvSpPr/>
            <p:nvPr/>
          </p:nvSpPr>
          <p:spPr>
            <a:xfrm rot="9000000">
              <a:off x="6316872" y="3487189"/>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A9106"/>
            </a:solidFill>
            <a:ln w="15875">
              <a:gradFill>
                <a:gsLst>
                  <a:gs pos="0">
                    <a:schemeClr val="bg1"/>
                  </a:gs>
                  <a:gs pos="100000">
                    <a:schemeClr val="accent1">
                      <a:tint val="23500"/>
                      <a:satMod val="160000"/>
                      <a:alpha val="0"/>
                    </a:schemeClr>
                  </a:gs>
                </a:gsLst>
                <a:lin ang="198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8" name="Rounded Rectangle 1">
              <a:extLst>
                <a:ext uri="{FF2B5EF4-FFF2-40B4-BE49-F238E27FC236}">
                  <a16:creationId xmlns:a16="http://schemas.microsoft.com/office/drawing/2014/main" xmlns="" id="{7D330C09-CAE4-4454-BBED-FB9A8A840036}"/>
                </a:ext>
              </a:extLst>
            </p:cNvPr>
            <p:cNvSpPr/>
            <p:nvPr/>
          </p:nvSpPr>
          <p:spPr>
            <a:xfrm rot="18596325">
              <a:off x="4851990" y="3080834"/>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00B0F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grpSp>
      <p:sp>
        <p:nvSpPr>
          <p:cNvPr id="14" name="TextBox 13">
            <a:extLst>
              <a:ext uri="{FF2B5EF4-FFF2-40B4-BE49-F238E27FC236}">
                <a16:creationId xmlns:a16="http://schemas.microsoft.com/office/drawing/2014/main" xmlns="" id="{70EBD466-C587-4358-B47B-56D604DA14C9}"/>
              </a:ext>
            </a:extLst>
          </p:cNvPr>
          <p:cNvSpPr txBox="1"/>
          <p:nvPr/>
        </p:nvSpPr>
        <p:spPr>
          <a:xfrm>
            <a:off x="3775195" y="2281092"/>
            <a:ext cx="832867" cy="646331"/>
          </a:xfrm>
          <a:prstGeom prst="rect">
            <a:avLst/>
          </a:prstGeom>
          <a:noFill/>
        </p:spPr>
        <p:txBody>
          <a:bodyPr wrap="square" rtlCol="0" anchor="ctr">
            <a:spAutoFit/>
          </a:bodyPr>
          <a:lstStyle/>
          <a:p>
            <a:pPr algn="ctr"/>
            <a:r>
              <a:rPr lang="en-US" altLang="ko-KR" sz="3600" b="1" dirty="0">
                <a:solidFill>
                  <a:srgbClr val="00B0F0"/>
                </a:solidFill>
                <a:cs typeface="Arial" pitchFamily="34" charset="0"/>
              </a:rPr>
              <a:t>01</a:t>
            </a:r>
            <a:endParaRPr lang="ko-KR" altLang="en-US" sz="3600" b="1" dirty="0">
              <a:solidFill>
                <a:srgbClr val="00B0F0"/>
              </a:solidFill>
              <a:cs typeface="Arial" pitchFamily="34" charset="0"/>
            </a:endParaRPr>
          </a:p>
        </p:txBody>
      </p:sp>
      <p:sp>
        <p:nvSpPr>
          <p:cNvPr id="15" name="TextBox 14">
            <a:extLst>
              <a:ext uri="{FF2B5EF4-FFF2-40B4-BE49-F238E27FC236}">
                <a16:creationId xmlns:a16="http://schemas.microsoft.com/office/drawing/2014/main" xmlns="" id="{30DB82BF-5F93-4A4D-A540-A91CB26F41BB}"/>
              </a:ext>
            </a:extLst>
          </p:cNvPr>
          <p:cNvSpPr txBox="1"/>
          <p:nvPr/>
        </p:nvSpPr>
        <p:spPr>
          <a:xfrm>
            <a:off x="7148624" y="1847185"/>
            <a:ext cx="832867" cy="646331"/>
          </a:xfrm>
          <a:prstGeom prst="rect">
            <a:avLst/>
          </a:prstGeom>
          <a:noFill/>
        </p:spPr>
        <p:txBody>
          <a:bodyPr wrap="square" rtlCol="0" anchor="ctr">
            <a:spAutoFit/>
          </a:bodyPr>
          <a:lstStyle/>
          <a:p>
            <a:pPr algn="ctr"/>
            <a:r>
              <a:rPr lang="en-US" altLang="ko-KR" sz="3600" b="1" dirty="0">
                <a:solidFill>
                  <a:srgbClr val="92D050"/>
                </a:solidFill>
                <a:cs typeface="Arial" pitchFamily="34" charset="0"/>
              </a:rPr>
              <a:t>02</a:t>
            </a:r>
            <a:endParaRPr lang="ko-KR" altLang="en-US" sz="3600" b="1" dirty="0">
              <a:solidFill>
                <a:srgbClr val="92D050"/>
              </a:solidFill>
              <a:cs typeface="Arial" pitchFamily="34" charset="0"/>
            </a:endParaRPr>
          </a:p>
        </p:txBody>
      </p:sp>
      <p:sp>
        <p:nvSpPr>
          <p:cNvPr id="16" name="TextBox 15">
            <a:extLst>
              <a:ext uri="{FF2B5EF4-FFF2-40B4-BE49-F238E27FC236}">
                <a16:creationId xmlns:a16="http://schemas.microsoft.com/office/drawing/2014/main" xmlns="" id="{99D1CA38-65F6-4018-8DAB-5AA4DE65BE74}"/>
              </a:ext>
            </a:extLst>
          </p:cNvPr>
          <p:cNvSpPr txBox="1"/>
          <p:nvPr/>
        </p:nvSpPr>
        <p:spPr>
          <a:xfrm>
            <a:off x="4496750" y="5306985"/>
            <a:ext cx="832867" cy="646331"/>
          </a:xfrm>
          <a:prstGeom prst="rect">
            <a:avLst/>
          </a:prstGeom>
          <a:noFill/>
        </p:spPr>
        <p:txBody>
          <a:bodyPr wrap="square" rtlCol="0" anchor="ctr">
            <a:spAutoFit/>
          </a:bodyPr>
          <a:lstStyle/>
          <a:p>
            <a:pPr algn="ctr"/>
            <a:r>
              <a:rPr lang="en-US" altLang="ko-KR" sz="3600" b="1" dirty="0">
                <a:solidFill>
                  <a:srgbClr val="FF0000"/>
                </a:solidFill>
                <a:cs typeface="Arial" pitchFamily="34" charset="0"/>
              </a:rPr>
              <a:t>03</a:t>
            </a:r>
            <a:endParaRPr lang="ko-KR" altLang="en-US" sz="3600" b="1" dirty="0">
              <a:solidFill>
                <a:srgbClr val="FF0000"/>
              </a:solidFill>
              <a:cs typeface="Arial" pitchFamily="34" charset="0"/>
            </a:endParaRPr>
          </a:p>
        </p:txBody>
      </p:sp>
      <p:sp>
        <p:nvSpPr>
          <p:cNvPr id="17" name="TextBox 16">
            <a:extLst>
              <a:ext uri="{FF2B5EF4-FFF2-40B4-BE49-F238E27FC236}">
                <a16:creationId xmlns:a16="http://schemas.microsoft.com/office/drawing/2014/main" xmlns="" id="{182A561C-66DD-4EA4-8107-08F9DC751ABA}"/>
              </a:ext>
            </a:extLst>
          </p:cNvPr>
          <p:cNvSpPr txBox="1"/>
          <p:nvPr/>
        </p:nvSpPr>
        <p:spPr>
          <a:xfrm>
            <a:off x="7603265" y="4074326"/>
            <a:ext cx="832867" cy="646331"/>
          </a:xfrm>
          <a:prstGeom prst="rect">
            <a:avLst/>
          </a:prstGeom>
          <a:noFill/>
        </p:spPr>
        <p:txBody>
          <a:bodyPr wrap="square" rtlCol="0" anchor="ctr">
            <a:spAutoFit/>
          </a:bodyPr>
          <a:lstStyle/>
          <a:p>
            <a:pPr algn="ctr"/>
            <a:r>
              <a:rPr lang="en-US" altLang="ko-KR" sz="3600" b="1" dirty="0">
                <a:solidFill>
                  <a:srgbClr val="FA9106"/>
                </a:solidFill>
                <a:cs typeface="Arial" pitchFamily="34" charset="0"/>
              </a:rPr>
              <a:t>04</a:t>
            </a:r>
            <a:endParaRPr lang="ko-KR" altLang="en-US" sz="3600" b="1" dirty="0">
              <a:solidFill>
                <a:srgbClr val="FA9106"/>
              </a:solidFill>
              <a:cs typeface="Arial" pitchFamily="34" charset="0"/>
            </a:endParaRPr>
          </a:p>
        </p:txBody>
      </p:sp>
      <p:grpSp>
        <p:nvGrpSpPr>
          <p:cNvPr id="18" name="Group 17">
            <a:extLst>
              <a:ext uri="{FF2B5EF4-FFF2-40B4-BE49-F238E27FC236}">
                <a16:creationId xmlns:a16="http://schemas.microsoft.com/office/drawing/2014/main" xmlns="" id="{6160CF9D-95C0-4A3C-8F0F-BB1FD13355B3}"/>
              </a:ext>
            </a:extLst>
          </p:cNvPr>
          <p:cNvGrpSpPr/>
          <p:nvPr/>
        </p:nvGrpSpPr>
        <p:grpSpPr>
          <a:xfrm>
            <a:off x="8019698" y="1899329"/>
            <a:ext cx="2948586" cy="751315"/>
            <a:chOff x="1487520" y="1250339"/>
            <a:chExt cx="4380624" cy="407401"/>
          </a:xfrm>
        </p:grpSpPr>
        <p:sp>
          <p:nvSpPr>
            <p:cNvPr id="19" name="TextBox 18">
              <a:extLst>
                <a:ext uri="{FF2B5EF4-FFF2-40B4-BE49-F238E27FC236}">
                  <a16:creationId xmlns:a16="http://schemas.microsoft.com/office/drawing/2014/main" xmlns="" id="{13CF657A-4052-46EB-8E57-3B19D2E98EB9}"/>
                </a:ext>
              </a:extLst>
            </p:cNvPr>
            <p:cNvSpPr txBox="1"/>
            <p:nvPr/>
          </p:nvSpPr>
          <p:spPr>
            <a:xfrm>
              <a:off x="1487520" y="1250339"/>
              <a:ext cx="4380624" cy="317095"/>
            </a:xfrm>
            <a:prstGeom prst="rect">
              <a:avLst/>
            </a:prstGeom>
            <a:noFill/>
          </p:spPr>
          <p:txBody>
            <a:bodyPr wrap="square" rtlCol="0" anchor="ctr">
              <a:spAutoFit/>
            </a:bodyPr>
            <a:lstStyle/>
            <a:p>
              <a:r>
                <a:rPr lang="mk-MK" altLang="ko-KR" sz="1600" b="1" dirty="0" smtClean="0">
                  <a:solidFill>
                    <a:srgbClr val="92D050"/>
                  </a:solidFill>
                  <a:cs typeface="Arial" pitchFamily="34" charset="0"/>
                </a:rPr>
                <a:t>Ќе научите како да ја спроведете анкетата </a:t>
              </a:r>
              <a:endParaRPr lang="ko-KR" altLang="en-US" sz="1600" b="1" dirty="0">
                <a:solidFill>
                  <a:srgbClr val="92D050"/>
                </a:solidFill>
                <a:cs typeface="Arial" pitchFamily="34" charset="0"/>
              </a:endParaRPr>
            </a:p>
          </p:txBody>
        </p:sp>
        <p:sp>
          <p:nvSpPr>
            <p:cNvPr id="20" name="TextBox 19">
              <a:extLst>
                <a:ext uri="{FF2B5EF4-FFF2-40B4-BE49-F238E27FC236}">
                  <a16:creationId xmlns:a16="http://schemas.microsoft.com/office/drawing/2014/main" xmlns="" id="{76D19044-9807-4A8E-A44D-70D273353DBC}"/>
                </a:ext>
              </a:extLst>
            </p:cNvPr>
            <p:cNvSpPr txBox="1"/>
            <p:nvPr/>
          </p:nvSpPr>
          <p:spPr>
            <a:xfrm>
              <a:off x="1487520" y="1515812"/>
              <a:ext cx="4380624" cy="141928"/>
            </a:xfrm>
            <a:prstGeom prst="rect">
              <a:avLst/>
            </a:prstGeom>
            <a:noFill/>
          </p:spPr>
          <p:txBody>
            <a:bodyPr wrap="square" rtlCol="0">
              <a:spAutoFit/>
            </a:bodyPr>
            <a:lstStyle/>
            <a:p>
              <a:endParaRPr lang="ko-KR" altLang="en-US" sz="1101" dirty="0">
                <a:solidFill>
                  <a:schemeClr val="tx1">
                    <a:lumMod val="75000"/>
                    <a:lumOff val="25000"/>
                  </a:schemeClr>
                </a:solidFill>
                <a:cs typeface="Arial" pitchFamily="34" charset="0"/>
              </a:endParaRPr>
            </a:p>
          </p:txBody>
        </p:sp>
      </p:grpSp>
      <p:sp>
        <p:nvSpPr>
          <p:cNvPr id="22" name="TextBox 21">
            <a:extLst>
              <a:ext uri="{FF2B5EF4-FFF2-40B4-BE49-F238E27FC236}">
                <a16:creationId xmlns:a16="http://schemas.microsoft.com/office/drawing/2014/main" xmlns="" id="{272510F1-8545-4FE8-B52B-B4CD50AC6BEA}"/>
              </a:ext>
            </a:extLst>
          </p:cNvPr>
          <p:cNvSpPr txBox="1"/>
          <p:nvPr/>
        </p:nvSpPr>
        <p:spPr>
          <a:xfrm>
            <a:off x="8436132" y="3983797"/>
            <a:ext cx="2948586" cy="830997"/>
          </a:xfrm>
          <a:prstGeom prst="rect">
            <a:avLst/>
          </a:prstGeom>
          <a:noFill/>
        </p:spPr>
        <p:txBody>
          <a:bodyPr wrap="square" rtlCol="0" anchor="ctr">
            <a:spAutoFit/>
          </a:bodyPr>
          <a:lstStyle/>
          <a:p>
            <a:r>
              <a:rPr lang="mk-MK" altLang="ko-KR" sz="1600" b="1" dirty="0" smtClean="0">
                <a:solidFill>
                  <a:srgbClr val="FA9106"/>
                </a:solidFill>
                <a:cs typeface="Arial" pitchFamily="34" charset="0"/>
              </a:rPr>
              <a:t>Ќе научите к</a:t>
            </a:r>
            <a:r>
              <a:rPr lang="mk-MK" sz="1600" b="1" dirty="0" smtClean="0">
                <a:solidFill>
                  <a:srgbClr val="FA9106"/>
                </a:solidFill>
              </a:rPr>
              <a:t>ои прашања треба да ги користите при спроведување на анкетата</a:t>
            </a:r>
            <a:endParaRPr lang="ko-KR" altLang="en-US" sz="1600" b="1" dirty="0">
              <a:solidFill>
                <a:srgbClr val="FA9106"/>
              </a:solidFill>
              <a:cs typeface="Arial" pitchFamily="34" charset="0"/>
            </a:endParaRPr>
          </a:p>
        </p:txBody>
      </p:sp>
      <p:grpSp>
        <p:nvGrpSpPr>
          <p:cNvPr id="24" name="Group 23">
            <a:extLst>
              <a:ext uri="{FF2B5EF4-FFF2-40B4-BE49-F238E27FC236}">
                <a16:creationId xmlns:a16="http://schemas.microsoft.com/office/drawing/2014/main" xmlns="" id="{23E5F1CF-9BE3-4A44-8A6C-E43C826704C5}"/>
              </a:ext>
            </a:extLst>
          </p:cNvPr>
          <p:cNvGrpSpPr/>
          <p:nvPr/>
        </p:nvGrpSpPr>
        <p:grpSpPr>
          <a:xfrm>
            <a:off x="803307" y="2206955"/>
            <a:ext cx="2971887" cy="784162"/>
            <a:chOff x="1487520" y="993388"/>
            <a:chExt cx="4380624" cy="784162"/>
          </a:xfrm>
        </p:grpSpPr>
        <p:sp>
          <p:nvSpPr>
            <p:cNvPr id="25" name="TextBox 24">
              <a:extLst>
                <a:ext uri="{FF2B5EF4-FFF2-40B4-BE49-F238E27FC236}">
                  <a16:creationId xmlns:a16="http://schemas.microsoft.com/office/drawing/2014/main" xmlns="" id="{B54C67DD-CBEB-4028-89B1-4484BECE127E}"/>
                </a:ext>
              </a:extLst>
            </p:cNvPr>
            <p:cNvSpPr txBox="1"/>
            <p:nvPr/>
          </p:nvSpPr>
          <p:spPr>
            <a:xfrm>
              <a:off x="1487520" y="993388"/>
              <a:ext cx="4380624" cy="584775"/>
            </a:xfrm>
            <a:prstGeom prst="rect">
              <a:avLst/>
            </a:prstGeom>
            <a:noFill/>
          </p:spPr>
          <p:txBody>
            <a:bodyPr wrap="square" rtlCol="0" anchor="ctr">
              <a:spAutoFit/>
            </a:bodyPr>
            <a:lstStyle/>
            <a:p>
              <a:pPr algn="r"/>
              <a:r>
                <a:rPr lang="mk-MK" altLang="ko-KR" sz="1600" b="1" dirty="0" smtClean="0">
                  <a:solidFill>
                    <a:srgbClr val="00B0F0"/>
                  </a:solidFill>
                  <a:cs typeface="Arial" pitchFamily="34" charset="0"/>
                </a:rPr>
                <a:t>Ќе научите</a:t>
              </a:r>
              <a:r>
                <a:rPr lang="mk-MK" sz="1600" b="1" dirty="0" smtClean="0">
                  <a:solidFill>
                    <a:srgbClr val="00B0F0"/>
                  </a:solidFill>
                </a:rPr>
                <a:t> како да ги вклучите вработените во анкетата</a:t>
              </a:r>
              <a:r>
                <a:rPr lang="mk-MK" altLang="ko-KR" sz="1600" b="1" dirty="0" smtClean="0">
                  <a:solidFill>
                    <a:srgbClr val="00B0F0"/>
                  </a:solidFill>
                  <a:cs typeface="Arial" pitchFamily="34" charset="0"/>
                </a:rPr>
                <a:t> </a:t>
              </a:r>
              <a:endParaRPr lang="ko-KR" altLang="en-US" sz="1600" b="1" dirty="0">
                <a:solidFill>
                  <a:srgbClr val="00B0F0"/>
                </a:solidFill>
                <a:cs typeface="Arial" pitchFamily="34" charset="0"/>
              </a:endParaRPr>
            </a:p>
          </p:txBody>
        </p:sp>
        <p:sp>
          <p:nvSpPr>
            <p:cNvPr id="26" name="TextBox 25">
              <a:extLst>
                <a:ext uri="{FF2B5EF4-FFF2-40B4-BE49-F238E27FC236}">
                  <a16:creationId xmlns:a16="http://schemas.microsoft.com/office/drawing/2014/main" xmlns="" id="{571C55EE-9421-48F9-A382-E26F842D733B}"/>
                </a:ext>
              </a:extLst>
            </p:cNvPr>
            <p:cNvSpPr txBox="1"/>
            <p:nvPr/>
          </p:nvSpPr>
          <p:spPr>
            <a:xfrm>
              <a:off x="1487520" y="1515812"/>
              <a:ext cx="4380624" cy="261738"/>
            </a:xfrm>
            <a:prstGeom prst="rect">
              <a:avLst/>
            </a:prstGeom>
            <a:noFill/>
          </p:spPr>
          <p:txBody>
            <a:bodyPr wrap="square" rtlCol="0">
              <a:spAutoFit/>
            </a:bodyPr>
            <a:lstStyle/>
            <a:p>
              <a:pPr algn="r"/>
              <a:endParaRPr lang="ko-KR" altLang="en-US" sz="1101" dirty="0">
                <a:solidFill>
                  <a:schemeClr val="tx1">
                    <a:lumMod val="75000"/>
                    <a:lumOff val="25000"/>
                  </a:schemeClr>
                </a:solidFill>
                <a:cs typeface="Arial" pitchFamily="34" charset="0"/>
              </a:endParaRPr>
            </a:p>
          </p:txBody>
        </p:sp>
      </p:grpSp>
      <p:sp>
        <p:nvSpPr>
          <p:cNvPr id="28" name="TextBox 27">
            <a:extLst>
              <a:ext uri="{FF2B5EF4-FFF2-40B4-BE49-F238E27FC236}">
                <a16:creationId xmlns:a16="http://schemas.microsoft.com/office/drawing/2014/main" xmlns="" id="{DADC9887-15A6-49B6-839F-A66B9695CF2C}"/>
              </a:ext>
            </a:extLst>
          </p:cNvPr>
          <p:cNvSpPr txBox="1"/>
          <p:nvPr/>
        </p:nvSpPr>
        <p:spPr>
          <a:xfrm>
            <a:off x="1528825" y="5214868"/>
            <a:ext cx="2971888" cy="1077218"/>
          </a:xfrm>
          <a:prstGeom prst="rect">
            <a:avLst/>
          </a:prstGeom>
          <a:noFill/>
        </p:spPr>
        <p:txBody>
          <a:bodyPr wrap="square" rtlCol="0" anchor="ctr">
            <a:spAutoFit/>
          </a:bodyPr>
          <a:lstStyle/>
          <a:p>
            <a:pPr algn="r"/>
            <a:r>
              <a:rPr lang="mk-MK" altLang="ko-KR" sz="1600" b="1" dirty="0" smtClean="0">
                <a:solidFill>
                  <a:srgbClr val="FF0000"/>
                </a:solidFill>
                <a:cs typeface="Arial" pitchFamily="34" charset="0"/>
              </a:rPr>
              <a:t>Ќе научите за </a:t>
            </a:r>
            <a:r>
              <a:rPr lang="mk-MK" sz="1600" b="1" dirty="0" smtClean="0">
                <a:solidFill>
                  <a:srgbClr val="FF0000"/>
                </a:solidFill>
              </a:rPr>
              <a:t>видовите на анкети кои постојат и како најдобро да ги користите различните видови</a:t>
            </a:r>
            <a:endParaRPr lang="ko-KR" altLang="en-US" sz="1600" b="1" dirty="0">
              <a:solidFill>
                <a:srgbClr val="FF0000"/>
              </a:solidFill>
              <a:cs typeface="Arial" pitchFamily="34" charset="0"/>
            </a:endParaRPr>
          </a:p>
        </p:txBody>
      </p:sp>
      <p:sp>
        <p:nvSpPr>
          <p:cNvPr id="30" name="Oval 21">
            <a:extLst>
              <a:ext uri="{FF2B5EF4-FFF2-40B4-BE49-F238E27FC236}">
                <a16:creationId xmlns:a16="http://schemas.microsoft.com/office/drawing/2014/main" xmlns="" id="{4535DA48-809F-4B2D-9659-3052AAD75311}"/>
              </a:ext>
            </a:extLst>
          </p:cNvPr>
          <p:cNvSpPr/>
          <p:nvPr/>
        </p:nvSpPr>
        <p:spPr>
          <a:xfrm rot="20700000">
            <a:off x="5995072" y="2177004"/>
            <a:ext cx="438803" cy="384581"/>
          </a:xfrm>
          <a:custGeom>
            <a:avLst/>
            <a:gdLst/>
            <a:ahLst/>
            <a:cxnLst/>
            <a:rect l="l" t="t" r="r" b="b"/>
            <a:pathLst>
              <a:path w="4088377" h="3321003">
                <a:moveTo>
                  <a:pt x="1365628" y="1622218"/>
                </a:moveTo>
                <a:cubicBezTo>
                  <a:pt x="1121373" y="1556771"/>
                  <a:pt x="870309" y="1701722"/>
                  <a:pt x="804861" y="1945977"/>
                </a:cubicBezTo>
                <a:cubicBezTo>
                  <a:pt x="739413" y="2190232"/>
                  <a:pt x="884365" y="2441296"/>
                  <a:pt x="1128620" y="2506744"/>
                </a:cubicBezTo>
                <a:cubicBezTo>
                  <a:pt x="1372875" y="2572191"/>
                  <a:pt x="1623939" y="2427240"/>
                  <a:pt x="1689387" y="2182985"/>
                </a:cubicBezTo>
                <a:cubicBezTo>
                  <a:pt x="1754835" y="1938730"/>
                  <a:pt x="1609883" y="1687666"/>
                  <a:pt x="1365628" y="1622218"/>
                </a:cubicBezTo>
                <a:close/>
                <a:moveTo>
                  <a:pt x="1447099" y="1318163"/>
                </a:moveTo>
                <a:cubicBezTo>
                  <a:pt x="1859279" y="1428606"/>
                  <a:pt x="2103885" y="1852277"/>
                  <a:pt x="1993442" y="2264456"/>
                </a:cubicBezTo>
                <a:cubicBezTo>
                  <a:pt x="1882999" y="2676636"/>
                  <a:pt x="1459328" y="2921242"/>
                  <a:pt x="1047149" y="2810799"/>
                </a:cubicBezTo>
                <a:cubicBezTo>
                  <a:pt x="634969" y="2700356"/>
                  <a:pt x="390363" y="2276685"/>
                  <a:pt x="500806" y="1864505"/>
                </a:cubicBezTo>
                <a:cubicBezTo>
                  <a:pt x="611249" y="1452326"/>
                  <a:pt x="1034920" y="1207720"/>
                  <a:pt x="1447099" y="1318163"/>
                </a:cubicBezTo>
                <a:close/>
                <a:moveTo>
                  <a:pt x="1476725" y="1207597"/>
                </a:moveTo>
                <a:cubicBezTo>
                  <a:pt x="1003481" y="1080792"/>
                  <a:pt x="517045" y="1361635"/>
                  <a:pt x="390240" y="1834879"/>
                </a:cubicBezTo>
                <a:cubicBezTo>
                  <a:pt x="263435" y="2308124"/>
                  <a:pt x="544279" y="2794559"/>
                  <a:pt x="1017523" y="2921365"/>
                </a:cubicBezTo>
                <a:cubicBezTo>
                  <a:pt x="1490767" y="3048170"/>
                  <a:pt x="1977202" y="2767326"/>
                  <a:pt x="2104008" y="2294082"/>
                </a:cubicBezTo>
                <a:cubicBezTo>
                  <a:pt x="2230813" y="1820838"/>
                  <a:pt x="1949969" y="1334403"/>
                  <a:pt x="1476725" y="1207597"/>
                </a:cubicBezTo>
                <a:close/>
                <a:moveTo>
                  <a:pt x="3290290" y="1590224"/>
                </a:moveTo>
                <a:cubicBezTo>
                  <a:pt x="3269727" y="1586016"/>
                  <a:pt x="3248437" y="1583806"/>
                  <a:pt x="3226630" y="1583806"/>
                </a:cubicBezTo>
                <a:cubicBezTo>
                  <a:pt x="3052179" y="1583806"/>
                  <a:pt x="2910758" y="1725227"/>
                  <a:pt x="2910758" y="1899678"/>
                </a:cubicBezTo>
                <a:cubicBezTo>
                  <a:pt x="2910758" y="2074130"/>
                  <a:pt x="3052179" y="2215551"/>
                  <a:pt x="3226630" y="2215550"/>
                </a:cubicBezTo>
                <a:cubicBezTo>
                  <a:pt x="3401082" y="2215551"/>
                  <a:pt x="3542503" y="2074130"/>
                  <a:pt x="3542502" y="1899678"/>
                </a:cubicBezTo>
                <a:cubicBezTo>
                  <a:pt x="3542503" y="1747033"/>
                  <a:pt x="3434228" y="1619677"/>
                  <a:pt x="3290290" y="1590224"/>
                </a:cubicBezTo>
                <a:close/>
                <a:moveTo>
                  <a:pt x="3334055" y="1377473"/>
                </a:moveTo>
                <a:cubicBezTo>
                  <a:pt x="3576950" y="1427177"/>
                  <a:pt x="3759665" y="1642090"/>
                  <a:pt x="3759665" y="1899678"/>
                </a:cubicBezTo>
                <a:cubicBezTo>
                  <a:pt x="3759665" y="2194064"/>
                  <a:pt x="3521017" y="2432713"/>
                  <a:pt x="3226630" y="2432713"/>
                </a:cubicBezTo>
                <a:cubicBezTo>
                  <a:pt x="2932244" y="2432712"/>
                  <a:pt x="2693596" y="2194065"/>
                  <a:pt x="2693596" y="1899678"/>
                </a:cubicBezTo>
                <a:cubicBezTo>
                  <a:pt x="2693596" y="1605292"/>
                  <a:pt x="2932244" y="1366644"/>
                  <a:pt x="3226630" y="1366644"/>
                </a:cubicBezTo>
                <a:cubicBezTo>
                  <a:pt x="3263429" y="1366644"/>
                  <a:pt x="3299356" y="1370373"/>
                  <a:pt x="3334055" y="1377473"/>
                </a:cubicBezTo>
                <a:close/>
                <a:moveTo>
                  <a:pt x="1391137" y="789478"/>
                </a:moveTo>
                <a:lnTo>
                  <a:pt x="1759910" y="888290"/>
                </a:lnTo>
                <a:lnTo>
                  <a:pt x="1754625" y="1202375"/>
                </a:lnTo>
                <a:lnTo>
                  <a:pt x="1744979" y="1199790"/>
                </a:lnTo>
                <a:cubicBezTo>
                  <a:pt x="1823578" y="1244024"/>
                  <a:pt x="1894617" y="1298265"/>
                  <a:pt x="1954704" y="1362586"/>
                </a:cubicBezTo>
                <a:lnTo>
                  <a:pt x="2234317" y="1293059"/>
                </a:lnTo>
                <a:lnTo>
                  <a:pt x="2413554" y="1630152"/>
                </a:lnTo>
                <a:lnTo>
                  <a:pt x="2214321" y="1809770"/>
                </a:lnTo>
                <a:cubicBezTo>
                  <a:pt x="2239296" y="1900740"/>
                  <a:pt x="2251067" y="1995997"/>
                  <a:pt x="2246841" y="2092825"/>
                </a:cubicBezTo>
                <a:lnTo>
                  <a:pt x="2495698" y="2230974"/>
                </a:lnTo>
                <a:lnTo>
                  <a:pt x="2396885" y="2599747"/>
                </a:lnTo>
                <a:lnTo>
                  <a:pt x="2094912" y="2594668"/>
                </a:lnTo>
                <a:cubicBezTo>
                  <a:pt x="2056732" y="2658461"/>
                  <a:pt x="2010475" y="2715996"/>
                  <a:pt x="1958644" y="2767359"/>
                </a:cubicBezTo>
                <a:lnTo>
                  <a:pt x="2057814" y="3026193"/>
                </a:lnTo>
                <a:lnTo>
                  <a:pt x="1745078" y="3245174"/>
                </a:lnTo>
                <a:lnTo>
                  <a:pt x="1507869" y="3039237"/>
                </a:lnTo>
                <a:lnTo>
                  <a:pt x="1536736" y="3019025"/>
                </a:lnTo>
                <a:cubicBezTo>
                  <a:pt x="1445878" y="3048429"/>
                  <a:pt x="1349798" y="3062567"/>
                  <a:pt x="1251837" y="3062021"/>
                </a:cubicBezTo>
                <a:lnTo>
                  <a:pt x="1108065" y="3321003"/>
                </a:lnTo>
                <a:lnTo>
                  <a:pt x="739291" y="3222191"/>
                </a:lnTo>
                <a:lnTo>
                  <a:pt x="744274" y="2926021"/>
                </a:lnTo>
                <a:cubicBezTo>
                  <a:pt x="666128" y="2881484"/>
                  <a:pt x="595548" y="2827017"/>
                  <a:pt x="535891" y="2762576"/>
                </a:cubicBezTo>
                <a:lnTo>
                  <a:pt x="540671" y="2772825"/>
                </a:lnTo>
                <a:lnTo>
                  <a:pt x="232276" y="2832568"/>
                </a:lnTo>
                <a:lnTo>
                  <a:pt x="70927" y="2486556"/>
                </a:lnTo>
                <a:lnTo>
                  <a:pt x="279495" y="2317444"/>
                </a:lnTo>
                <a:cubicBezTo>
                  <a:pt x="257233" y="2235849"/>
                  <a:pt x="245603" y="2150814"/>
                  <a:pt x="245586" y="2064274"/>
                </a:cubicBezTo>
                <a:lnTo>
                  <a:pt x="0" y="1927940"/>
                </a:lnTo>
                <a:lnTo>
                  <a:pt x="98812" y="1559167"/>
                </a:lnTo>
                <a:lnTo>
                  <a:pt x="380240" y="1563901"/>
                </a:lnTo>
                <a:cubicBezTo>
                  <a:pt x="418421" y="1496524"/>
                  <a:pt x="464524" y="1435092"/>
                  <a:pt x="516679" y="1380105"/>
                </a:cubicBezTo>
                <a:lnTo>
                  <a:pt x="422419" y="1089378"/>
                </a:lnTo>
                <a:lnTo>
                  <a:pt x="746189" y="887063"/>
                </a:lnTo>
                <a:lnTo>
                  <a:pt x="972292" y="1105134"/>
                </a:lnTo>
                <a:lnTo>
                  <a:pt x="970019" y="1106554"/>
                </a:lnTo>
                <a:cubicBezTo>
                  <a:pt x="1058903" y="1078586"/>
                  <a:pt x="1152743" y="1065659"/>
                  <a:pt x="1248316" y="1066709"/>
                </a:cubicBezTo>
                <a:lnTo>
                  <a:pt x="1238669" y="1064125"/>
                </a:lnTo>
                <a:close/>
                <a:moveTo>
                  <a:pt x="3349970" y="1300109"/>
                </a:moveTo>
                <a:cubicBezTo>
                  <a:pt x="3310130" y="1291957"/>
                  <a:pt x="3268880" y="1287676"/>
                  <a:pt x="3226630" y="1287676"/>
                </a:cubicBezTo>
                <a:cubicBezTo>
                  <a:pt x="2888631" y="1287676"/>
                  <a:pt x="2614628" y="1561679"/>
                  <a:pt x="2614628" y="1899678"/>
                </a:cubicBezTo>
                <a:cubicBezTo>
                  <a:pt x="2614628" y="2237678"/>
                  <a:pt x="2888630" y="2511680"/>
                  <a:pt x="3226630" y="2511681"/>
                </a:cubicBezTo>
                <a:cubicBezTo>
                  <a:pt x="3564630" y="2511681"/>
                  <a:pt x="3838633" y="2237678"/>
                  <a:pt x="3838633" y="1899678"/>
                </a:cubicBezTo>
                <a:cubicBezTo>
                  <a:pt x="3838632" y="1603928"/>
                  <a:pt x="3628849" y="1357176"/>
                  <a:pt x="3349970" y="1300109"/>
                </a:cubicBezTo>
                <a:close/>
                <a:moveTo>
                  <a:pt x="3358324" y="1024334"/>
                </a:moveTo>
                <a:lnTo>
                  <a:pt x="3410883" y="1234575"/>
                </a:lnTo>
                <a:lnTo>
                  <a:pt x="3403994" y="1234575"/>
                </a:lnTo>
                <a:cubicBezTo>
                  <a:pt x="3464268" y="1250018"/>
                  <a:pt x="3521292" y="1273478"/>
                  <a:pt x="3572818" y="1305612"/>
                </a:cubicBezTo>
                <a:lnTo>
                  <a:pt x="3746730" y="1209354"/>
                </a:lnTo>
                <a:lnTo>
                  <a:pt x="3926358" y="1401981"/>
                </a:lnTo>
                <a:lnTo>
                  <a:pt x="3825667" y="1557247"/>
                </a:lnTo>
                <a:cubicBezTo>
                  <a:pt x="3858552" y="1613408"/>
                  <a:pt x="3883404" y="1674784"/>
                  <a:pt x="3897877" y="1740062"/>
                </a:cubicBezTo>
                <a:lnTo>
                  <a:pt x="4088377" y="1787686"/>
                </a:lnTo>
                <a:lnTo>
                  <a:pt x="4088377" y="2051071"/>
                </a:lnTo>
                <a:lnTo>
                  <a:pt x="3886243" y="2101605"/>
                </a:lnTo>
                <a:cubicBezTo>
                  <a:pt x="3872191" y="2150933"/>
                  <a:pt x="3851639" y="2197531"/>
                  <a:pt x="3826272" y="2241013"/>
                </a:cubicBezTo>
                <a:lnTo>
                  <a:pt x="3938572" y="2395786"/>
                </a:lnTo>
                <a:lnTo>
                  <a:pt x="3769272" y="2597551"/>
                </a:lnTo>
                <a:lnTo>
                  <a:pt x="3574432" y="2502674"/>
                </a:lnTo>
                <a:lnTo>
                  <a:pt x="3590059" y="2484050"/>
                </a:lnTo>
                <a:cubicBezTo>
                  <a:pt x="3534764" y="2519868"/>
                  <a:pt x="3473263" y="2546445"/>
                  <a:pt x="3407886" y="2563572"/>
                </a:cubicBezTo>
                <a:lnTo>
                  <a:pt x="3358323" y="2761823"/>
                </a:lnTo>
                <a:lnTo>
                  <a:pt x="3094938" y="2761823"/>
                </a:lnTo>
                <a:lnTo>
                  <a:pt x="3045375" y="2563574"/>
                </a:lnTo>
                <a:cubicBezTo>
                  <a:pt x="2985349" y="2547848"/>
                  <a:pt x="2928591" y="2524155"/>
                  <a:pt x="2877330" y="2491865"/>
                </a:cubicBezTo>
                <a:lnTo>
                  <a:pt x="2882346" y="2497841"/>
                </a:lnTo>
                <a:lnTo>
                  <a:pt x="2687507" y="2592718"/>
                </a:lnTo>
                <a:lnTo>
                  <a:pt x="2518206" y="2390954"/>
                </a:lnTo>
                <a:lnTo>
                  <a:pt x="2626994" y="2241021"/>
                </a:lnTo>
                <a:cubicBezTo>
                  <a:pt x="2597591" y="2190623"/>
                  <a:pt x="2574657" y="2136035"/>
                  <a:pt x="2559194" y="2078370"/>
                </a:cubicBezTo>
                <a:lnTo>
                  <a:pt x="2371198" y="2031371"/>
                </a:lnTo>
                <a:lnTo>
                  <a:pt x="2371198" y="1767986"/>
                </a:lnTo>
                <a:lnTo>
                  <a:pt x="2559579" y="1720890"/>
                </a:lnTo>
                <a:cubicBezTo>
                  <a:pt x="2572992" y="1669175"/>
                  <a:pt x="2592745" y="1620006"/>
                  <a:pt x="2617681" y="1574051"/>
                </a:cubicBezTo>
                <a:lnTo>
                  <a:pt x="2502958" y="1397149"/>
                </a:lnTo>
                <a:lnTo>
                  <a:pt x="2682587" y="1204520"/>
                </a:lnTo>
                <a:lnTo>
                  <a:pt x="2872193" y="1309466"/>
                </a:lnTo>
                <a:lnTo>
                  <a:pt x="2870932" y="1310818"/>
                </a:lnTo>
                <a:cubicBezTo>
                  <a:pt x="2925169" y="1276310"/>
                  <a:pt x="2985393" y="1250941"/>
                  <a:pt x="3049268" y="1234575"/>
                </a:cubicBezTo>
                <a:lnTo>
                  <a:pt x="3042378" y="1234576"/>
                </a:lnTo>
                <a:lnTo>
                  <a:pt x="3094939" y="1024334"/>
                </a:lnTo>
                <a:close/>
                <a:moveTo>
                  <a:pt x="2786480" y="402820"/>
                </a:moveTo>
                <a:cubicBezTo>
                  <a:pt x="2745900" y="389943"/>
                  <a:pt x="2701172" y="388627"/>
                  <a:pt x="2657264" y="401580"/>
                </a:cubicBezTo>
                <a:cubicBezTo>
                  <a:pt x="2540176" y="436121"/>
                  <a:pt x="2473258" y="559041"/>
                  <a:pt x="2507800" y="676128"/>
                </a:cubicBezTo>
                <a:cubicBezTo>
                  <a:pt x="2542340" y="793216"/>
                  <a:pt x="2665260" y="860133"/>
                  <a:pt x="2782348" y="825592"/>
                </a:cubicBezTo>
                <a:cubicBezTo>
                  <a:pt x="2899435" y="791051"/>
                  <a:pt x="2966353" y="668132"/>
                  <a:pt x="2931812" y="551045"/>
                </a:cubicBezTo>
                <a:cubicBezTo>
                  <a:pt x="2910223" y="477864"/>
                  <a:pt x="2854113" y="424282"/>
                  <a:pt x="2786480" y="402820"/>
                </a:cubicBezTo>
                <a:close/>
                <a:moveTo>
                  <a:pt x="2932202" y="47278"/>
                </a:moveTo>
                <a:lnTo>
                  <a:pt x="3090904" y="140999"/>
                </a:lnTo>
                <a:lnTo>
                  <a:pt x="3054065" y="265147"/>
                </a:lnTo>
                <a:cubicBezTo>
                  <a:pt x="3087256" y="296329"/>
                  <a:pt x="3116089" y="332603"/>
                  <a:pt x="3138727" y="373550"/>
                </a:cubicBezTo>
                <a:lnTo>
                  <a:pt x="3276016" y="367796"/>
                </a:lnTo>
                <a:lnTo>
                  <a:pt x="3328165" y="544574"/>
                </a:lnTo>
                <a:lnTo>
                  <a:pt x="3202503" y="618514"/>
                </a:lnTo>
                <a:cubicBezTo>
                  <a:pt x="3202838" y="654403"/>
                  <a:pt x="3198271" y="689748"/>
                  <a:pt x="3189855" y="723955"/>
                </a:cubicBezTo>
                <a:lnTo>
                  <a:pt x="3295873" y="805599"/>
                </a:lnTo>
                <a:lnTo>
                  <a:pt x="3222192" y="974540"/>
                </a:lnTo>
                <a:lnTo>
                  <a:pt x="3072634" y="949439"/>
                </a:lnTo>
                <a:lnTo>
                  <a:pt x="3079435" y="933845"/>
                </a:lnTo>
                <a:cubicBezTo>
                  <a:pt x="3049413" y="968833"/>
                  <a:pt x="3013398" y="998848"/>
                  <a:pt x="2972910" y="1023288"/>
                </a:cubicBezTo>
                <a:lnTo>
                  <a:pt x="2978897" y="1166163"/>
                </a:lnTo>
                <a:lnTo>
                  <a:pt x="2802119" y="1218312"/>
                </a:lnTo>
                <a:lnTo>
                  <a:pt x="2729602" y="1095065"/>
                </a:lnTo>
                <a:cubicBezTo>
                  <a:pt x="2686199" y="1096396"/>
                  <a:pt x="2643414" y="1091732"/>
                  <a:pt x="2602615" y="1080209"/>
                </a:cubicBezTo>
                <a:lnTo>
                  <a:pt x="2607165" y="1083226"/>
                </a:lnTo>
                <a:lnTo>
                  <a:pt x="2495179" y="1185484"/>
                </a:lnTo>
                <a:lnTo>
                  <a:pt x="2341599" y="1083585"/>
                </a:lnTo>
                <a:lnTo>
                  <a:pt x="2384929" y="961414"/>
                </a:lnTo>
                <a:cubicBezTo>
                  <a:pt x="2355215" y="933409"/>
                  <a:pt x="2329015" y="901312"/>
                  <a:pt x="2307218" y="865670"/>
                </a:cubicBezTo>
                <a:lnTo>
                  <a:pt x="2171734" y="871348"/>
                </a:lnTo>
                <a:lnTo>
                  <a:pt x="2119584" y="694571"/>
                </a:lnTo>
                <a:lnTo>
                  <a:pt x="2236697" y="625662"/>
                </a:lnTo>
                <a:cubicBezTo>
                  <a:pt x="2235459" y="588297"/>
                  <a:pt x="2238982" y="551385"/>
                  <a:pt x="2246620" y="515603"/>
                </a:cubicBezTo>
                <a:lnTo>
                  <a:pt x="2134594" y="419585"/>
                </a:lnTo>
                <a:lnTo>
                  <a:pt x="2217016" y="254732"/>
                </a:lnTo>
                <a:lnTo>
                  <a:pt x="2365055" y="287627"/>
                </a:lnTo>
                <a:lnTo>
                  <a:pt x="2364476" y="288784"/>
                </a:lnTo>
                <a:cubicBezTo>
                  <a:pt x="2394046" y="254885"/>
                  <a:pt x="2429444" y="225933"/>
                  <a:pt x="2469075" y="202302"/>
                </a:cubicBezTo>
                <a:lnTo>
                  <a:pt x="2464452" y="203666"/>
                </a:lnTo>
                <a:lnTo>
                  <a:pt x="2458102" y="52150"/>
                </a:lnTo>
                <a:lnTo>
                  <a:pt x="2634880" y="0"/>
                </a:lnTo>
                <a:lnTo>
                  <a:pt x="2711784" y="130703"/>
                </a:lnTo>
                <a:lnTo>
                  <a:pt x="2707159" y="132067"/>
                </a:lnTo>
                <a:cubicBezTo>
                  <a:pt x="2750672" y="130497"/>
                  <a:pt x="2793590" y="134953"/>
                  <a:pt x="2834535" y="14631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1" name="Trapezoid 3">
            <a:extLst>
              <a:ext uri="{FF2B5EF4-FFF2-40B4-BE49-F238E27FC236}">
                <a16:creationId xmlns:a16="http://schemas.microsoft.com/office/drawing/2014/main" xmlns="" id="{366818DF-0CBE-4509-954A-F438DB3E5114}"/>
              </a:ext>
            </a:extLst>
          </p:cNvPr>
          <p:cNvSpPr/>
          <p:nvPr/>
        </p:nvSpPr>
        <p:spPr>
          <a:xfrm>
            <a:off x="6621214" y="3698098"/>
            <a:ext cx="390522" cy="398013"/>
          </a:xfrm>
          <a:custGeom>
            <a:avLst/>
            <a:gdLst/>
            <a:ahLst/>
            <a:cxnLst/>
            <a:rect l="l" t="t" r="r" b="b"/>
            <a:pathLst>
              <a:path w="3890855" h="3965475">
                <a:moveTo>
                  <a:pt x="513635" y="2426125"/>
                </a:moveTo>
                <a:lnTo>
                  <a:pt x="1518439" y="2426125"/>
                </a:lnTo>
                <a:cubicBezTo>
                  <a:pt x="1550976" y="2510415"/>
                  <a:pt x="1581900" y="2596962"/>
                  <a:pt x="1610725" y="2683637"/>
                </a:cubicBezTo>
                <a:lnTo>
                  <a:pt x="901668" y="2683637"/>
                </a:lnTo>
                <a:lnTo>
                  <a:pt x="559881" y="3707964"/>
                </a:lnTo>
                <a:lnTo>
                  <a:pt x="1917114" y="3707964"/>
                </a:lnTo>
                <a:cubicBezTo>
                  <a:pt x="1925031" y="3729959"/>
                  <a:pt x="1931702" y="3744180"/>
                  <a:pt x="1936944" y="3749452"/>
                </a:cubicBezTo>
                <a:cubicBezTo>
                  <a:pt x="1940579" y="3743065"/>
                  <a:pt x="1945876" y="3728913"/>
                  <a:pt x="1952632" y="3707964"/>
                </a:cubicBezTo>
                <a:lnTo>
                  <a:pt x="3330974" y="3707964"/>
                </a:lnTo>
                <a:lnTo>
                  <a:pt x="2989187" y="2683637"/>
                </a:lnTo>
                <a:lnTo>
                  <a:pt x="2271337" y="2683637"/>
                </a:lnTo>
                <a:cubicBezTo>
                  <a:pt x="2301469" y="2597098"/>
                  <a:pt x="2333531" y="2510572"/>
                  <a:pt x="2366939" y="2426125"/>
                </a:cubicBezTo>
                <a:lnTo>
                  <a:pt x="3377220" y="2426125"/>
                </a:lnTo>
                <a:lnTo>
                  <a:pt x="3890855" y="3965475"/>
                </a:lnTo>
                <a:lnTo>
                  <a:pt x="0" y="3965475"/>
                </a:lnTo>
                <a:close/>
                <a:moveTo>
                  <a:pt x="1936944" y="620869"/>
                </a:moveTo>
                <a:cubicBezTo>
                  <a:pt x="1782578" y="620869"/>
                  <a:pt x="1657440" y="746006"/>
                  <a:pt x="1657440" y="900372"/>
                </a:cubicBezTo>
                <a:cubicBezTo>
                  <a:pt x="1657440" y="1054738"/>
                  <a:pt x="1782578" y="1179876"/>
                  <a:pt x="1936944" y="1179876"/>
                </a:cubicBezTo>
                <a:cubicBezTo>
                  <a:pt x="2091310" y="1179876"/>
                  <a:pt x="2216447" y="1054738"/>
                  <a:pt x="2216447" y="900372"/>
                </a:cubicBezTo>
                <a:cubicBezTo>
                  <a:pt x="2216447" y="746006"/>
                  <a:pt x="2091310" y="620869"/>
                  <a:pt x="1936944" y="620869"/>
                </a:cubicBezTo>
                <a:close/>
                <a:moveTo>
                  <a:pt x="1936944" y="0"/>
                </a:moveTo>
                <a:cubicBezTo>
                  <a:pt x="2169175" y="0"/>
                  <a:pt x="2401406" y="88593"/>
                  <a:pt x="2578592" y="265779"/>
                </a:cubicBezTo>
                <a:lnTo>
                  <a:pt x="2578592" y="265780"/>
                </a:lnTo>
                <a:cubicBezTo>
                  <a:pt x="2932964" y="620153"/>
                  <a:pt x="2888999" y="1155622"/>
                  <a:pt x="2578592" y="1549077"/>
                </a:cubicBezTo>
                <a:cubicBezTo>
                  <a:pt x="2248849" y="1967039"/>
                  <a:pt x="1976153" y="3125749"/>
                  <a:pt x="1936944" y="3194660"/>
                </a:cubicBezTo>
                <a:cubicBezTo>
                  <a:pt x="1883033" y="3140450"/>
                  <a:pt x="1647095" y="1944983"/>
                  <a:pt x="1295295" y="1549076"/>
                </a:cubicBezTo>
                <a:cubicBezTo>
                  <a:pt x="962406" y="1174450"/>
                  <a:pt x="940923" y="620152"/>
                  <a:pt x="1295295" y="265779"/>
                </a:cubicBezTo>
                <a:cubicBezTo>
                  <a:pt x="1472481" y="88593"/>
                  <a:pt x="1704713" y="0"/>
                  <a:pt x="193694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32" name="Rectangle 15">
            <a:extLst>
              <a:ext uri="{FF2B5EF4-FFF2-40B4-BE49-F238E27FC236}">
                <a16:creationId xmlns:a16="http://schemas.microsoft.com/office/drawing/2014/main" xmlns="" id="{1308E848-7FCD-49BE-99CA-450B9BE699F0}"/>
              </a:ext>
            </a:extLst>
          </p:cNvPr>
          <p:cNvSpPr/>
          <p:nvPr/>
        </p:nvSpPr>
        <p:spPr>
          <a:xfrm rot="14270044">
            <a:off x="5618410" y="4360185"/>
            <a:ext cx="390293" cy="406562"/>
          </a:xfrm>
          <a:custGeom>
            <a:avLst/>
            <a:gdLst/>
            <a:ahLst/>
            <a:cxnLst/>
            <a:rect l="l" t="t" r="r" b="b"/>
            <a:pathLst>
              <a:path w="4088964" h="4259405">
                <a:moveTo>
                  <a:pt x="1480605" y="2231940"/>
                </a:moveTo>
                <a:lnTo>
                  <a:pt x="1199818" y="2044620"/>
                </a:lnTo>
                <a:lnTo>
                  <a:pt x="761621" y="2687221"/>
                </a:lnTo>
                <a:cubicBezTo>
                  <a:pt x="501536" y="2652619"/>
                  <a:pt x="265323" y="2467912"/>
                  <a:pt x="39127" y="2272940"/>
                </a:cubicBezTo>
                <a:cubicBezTo>
                  <a:pt x="-80639" y="2070133"/>
                  <a:pt x="269496" y="1743507"/>
                  <a:pt x="374515" y="1494038"/>
                </a:cubicBezTo>
                <a:lnTo>
                  <a:pt x="93728" y="1306717"/>
                </a:lnTo>
                <a:lnTo>
                  <a:pt x="1091841" y="1312633"/>
                </a:lnTo>
                <a:close/>
                <a:moveTo>
                  <a:pt x="2759566" y="226796"/>
                </a:moveTo>
                <a:cubicBezTo>
                  <a:pt x="2331051" y="377379"/>
                  <a:pt x="2150002" y="492309"/>
                  <a:pt x="1991062" y="643648"/>
                </a:cubicBezTo>
                <a:lnTo>
                  <a:pt x="1463599" y="1446568"/>
                </a:lnTo>
                <a:lnTo>
                  <a:pt x="610317" y="909936"/>
                </a:lnTo>
                <a:cubicBezTo>
                  <a:pt x="810411" y="627556"/>
                  <a:pt x="1020899" y="239191"/>
                  <a:pt x="1244930" y="61882"/>
                </a:cubicBezTo>
                <a:cubicBezTo>
                  <a:pt x="1491876" y="-75367"/>
                  <a:pt x="1697752" y="31605"/>
                  <a:pt x="2759566" y="226796"/>
                </a:cubicBezTo>
                <a:close/>
                <a:moveTo>
                  <a:pt x="1722488" y="3820535"/>
                </a:moveTo>
                <a:cubicBezTo>
                  <a:pt x="1376925" y="3801485"/>
                  <a:pt x="936112" y="3830060"/>
                  <a:pt x="666750" y="3734810"/>
                </a:cubicBezTo>
                <a:cubicBezTo>
                  <a:pt x="419100" y="3598835"/>
                  <a:pt x="400050" y="3367610"/>
                  <a:pt x="0" y="2364860"/>
                </a:cubicBezTo>
                <a:cubicBezTo>
                  <a:pt x="355600" y="2647435"/>
                  <a:pt x="549276" y="2739510"/>
                  <a:pt x="762000" y="2793485"/>
                </a:cubicBezTo>
                <a:lnTo>
                  <a:pt x="1722487" y="2812535"/>
                </a:lnTo>
                <a:close/>
                <a:moveTo>
                  <a:pt x="3605396" y="869465"/>
                </a:moveTo>
                <a:lnTo>
                  <a:pt x="3069019" y="1711228"/>
                </a:lnTo>
                <a:lnTo>
                  <a:pt x="2083849" y="1550906"/>
                </a:lnTo>
                <a:lnTo>
                  <a:pt x="2391902" y="1412941"/>
                </a:lnTo>
                <a:lnTo>
                  <a:pt x="2081217" y="699900"/>
                </a:lnTo>
                <a:cubicBezTo>
                  <a:pt x="2248971" y="498156"/>
                  <a:pt x="2531081" y="396532"/>
                  <a:pt x="2816547" y="308854"/>
                </a:cubicBezTo>
                <a:cubicBezTo>
                  <a:pt x="3051986" y="315439"/>
                  <a:pt x="3142075" y="785719"/>
                  <a:pt x="3297344" y="1007430"/>
                </a:cubicBezTo>
                <a:close/>
                <a:moveTo>
                  <a:pt x="3222215" y="3788662"/>
                </a:moveTo>
                <a:cubicBezTo>
                  <a:pt x="3089072" y="3954283"/>
                  <a:pt x="2662122" y="3869088"/>
                  <a:pt x="2413930" y="3921936"/>
                </a:cubicBezTo>
                <a:lnTo>
                  <a:pt x="2420658" y="4259405"/>
                </a:lnTo>
                <a:lnTo>
                  <a:pt x="1855155" y="3436926"/>
                </a:lnTo>
                <a:lnTo>
                  <a:pt x="2387428" y="2592563"/>
                </a:lnTo>
                <a:lnTo>
                  <a:pt x="2394156" y="2930032"/>
                </a:lnTo>
                <a:lnTo>
                  <a:pt x="3171906" y="2922431"/>
                </a:lnTo>
                <a:cubicBezTo>
                  <a:pt x="3292132" y="3155642"/>
                  <a:pt x="3275533" y="3455038"/>
                  <a:pt x="3244786" y="3752078"/>
                </a:cubicBezTo>
                <a:cubicBezTo>
                  <a:pt x="3238662" y="3765464"/>
                  <a:pt x="3231091" y="3777620"/>
                  <a:pt x="3222215" y="3788662"/>
                </a:cubicBezTo>
                <a:close/>
                <a:moveTo>
                  <a:pt x="3948285" y="2834020"/>
                </a:moveTo>
                <a:cubicBezTo>
                  <a:pt x="3833022" y="3018741"/>
                  <a:pt x="3639730" y="3281008"/>
                  <a:pt x="3342579" y="3731662"/>
                </a:cubicBezTo>
                <a:cubicBezTo>
                  <a:pt x="3371271" y="3278367"/>
                  <a:pt x="3336159" y="3066813"/>
                  <a:pt x="3258895" y="2861397"/>
                </a:cubicBezTo>
                <a:lnTo>
                  <a:pt x="2725671" y="2062291"/>
                </a:lnTo>
                <a:lnTo>
                  <a:pt x="3552883" y="1486284"/>
                </a:lnTo>
                <a:cubicBezTo>
                  <a:pt x="3734716" y="1780754"/>
                  <a:pt x="4010062" y="2126176"/>
                  <a:pt x="4085819" y="2401657"/>
                </a:cubicBezTo>
                <a:cubicBezTo>
                  <a:pt x="4100783" y="2542124"/>
                  <a:pt x="4063549" y="2649298"/>
                  <a:pt x="3948285" y="283402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3" name="Donut 15">
            <a:extLst>
              <a:ext uri="{FF2B5EF4-FFF2-40B4-BE49-F238E27FC236}">
                <a16:creationId xmlns:a16="http://schemas.microsoft.com/office/drawing/2014/main" xmlns="" id="{A9C59247-B266-4CA7-A572-6B2541F4CF8F}"/>
              </a:ext>
            </a:extLst>
          </p:cNvPr>
          <p:cNvSpPr/>
          <p:nvPr/>
        </p:nvSpPr>
        <p:spPr>
          <a:xfrm>
            <a:off x="4684884" y="3183631"/>
            <a:ext cx="412117" cy="413850"/>
          </a:xfrm>
          <a:custGeom>
            <a:avLst/>
            <a:gdLst/>
            <a:ahLst/>
            <a:cxnLst/>
            <a:rect l="l" t="t" r="r" b="b"/>
            <a:pathLst>
              <a:path w="3821708" h="3795110">
                <a:moveTo>
                  <a:pt x="1910854" y="903842"/>
                </a:moveTo>
                <a:lnTo>
                  <a:pt x="1793831" y="1129420"/>
                </a:lnTo>
                <a:lnTo>
                  <a:pt x="1791613" y="1129420"/>
                </a:lnTo>
                <a:lnTo>
                  <a:pt x="1791892" y="1133157"/>
                </a:lnTo>
                <a:lnTo>
                  <a:pt x="1791613" y="1133695"/>
                </a:lnTo>
                <a:lnTo>
                  <a:pt x="1791933" y="1133695"/>
                </a:lnTo>
                <a:lnTo>
                  <a:pt x="1833002" y="1683464"/>
                </a:lnTo>
                <a:cubicBezTo>
                  <a:pt x="1744939" y="1714584"/>
                  <a:pt x="1682254" y="1798749"/>
                  <a:pt x="1682254" y="1897555"/>
                </a:cubicBezTo>
                <a:cubicBezTo>
                  <a:pt x="1682254" y="2023808"/>
                  <a:pt x="1784602" y="2126156"/>
                  <a:pt x="1910855" y="2126156"/>
                </a:cubicBezTo>
                <a:cubicBezTo>
                  <a:pt x="1975561" y="2126156"/>
                  <a:pt x="2033988" y="2099273"/>
                  <a:pt x="2075304" y="2055803"/>
                </a:cubicBezTo>
                <a:lnTo>
                  <a:pt x="2443125" y="2288080"/>
                </a:lnTo>
                <a:lnTo>
                  <a:pt x="2443003" y="2288309"/>
                </a:lnTo>
                <a:lnTo>
                  <a:pt x="2443494" y="2288314"/>
                </a:lnTo>
                <a:lnTo>
                  <a:pt x="2446061" y="2289935"/>
                </a:lnTo>
                <a:lnTo>
                  <a:pt x="2446904" y="2288348"/>
                </a:lnTo>
                <a:lnTo>
                  <a:pt x="2652725" y="2290436"/>
                </a:lnTo>
                <a:lnTo>
                  <a:pt x="2535900" y="2120971"/>
                </a:lnTo>
                <a:lnTo>
                  <a:pt x="2536744" y="2119385"/>
                </a:lnTo>
                <a:lnTo>
                  <a:pt x="2533964" y="2118163"/>
                </a:lnTo>
                <a:lnTo>
                  <a:pt x="2533686" y="2117759"/>
                </a:lnTo>
                <a:lnTo>
                  <a:pt x="2533565" y="2117988"/>
                </a:lnTo>
                <a:lnTo>
                  <a:pt x="2134900" y="1942755"/>
                </a:lnTo>
                <a:cubicBezTo>
                  <a:pt x="2137918" y="1928156"/>
                  <a:pt x="2139456" y="1913035"/>
                  <a:pt x="2139456" y="1897555"/>
                </a:cubicBezTo>
                <a:cubicBezTo>
                  <a:pt x="2139456" y="1798748"/>
                  <a:pt x="2076770" y="1714583"/>
                  <a:pt x="1988706" y="1683463"/>
                </a:cubicBezTo>
                <a:lnTo>
                  <a:pt x="2029775" y="1133695"/>
                </a:lnTo>
                <a:lnTo>
                  <a:pt x="2030094" y="1133695"/>
                </a:lnTo>
                <a:lnTo>
                  <a:pt x="2029815" y="1133157"/>
                </a:lnTo>
                <a:lnTo>
                  <a:pt x="2030094" y="1129420"/>
                </a:lnTo>
                <a:lnTo>
                  <a:pt x="2027877" y="1129420"/>
                </a:lnTo>
                <a:close/>
                <a:moveTo>
                  <a:pt x="1910854" y="565406"/>
                </a:moveTo>
                <a:cubicBezTo>
                  <a:pt x="2646579" y="565406"/>
                  <a:pt x="3243002" y="1161829"/>
                  <a:pt x="3243002" y="1897554"/>
                </a:cubicBezTo>
                <a:cubicBezTo>
                  <a:pt x="3243002" y="2633279"/>
                  <a:pt x="2646579" y="3229702"/>
                  <a:pt x="1910854" y="3229702"/>
                </a:cubicBezTo>
                <a:cubicBezTo>
                  <a:pt x="1175129" y="3229702"/>
                  <a:pt x="578706" y="2633279"/>
                  <a:pt x="578706" y="1897554"/>
                </a:cubicBezTo>
                <a:cubicBezTo>
                  <a:pt x="578706" y="1161829"/>
                  <a:pt x="1175129" y="565406"/>
                  <a:pt x="1910854" y="565406"/>
                </a:cubicBezTo>
                <a:close/>
                <a:moveTo>
                  <a:pt x="1766837" y="367010"/>
                </a:moveTo>
                <a:cubicBezTo>
                  <a:pt x="1050362" y="432397"/>
                  <a:pt x="475174" y="981146"/>
                  <a:pt x="377476" y="1681610"/>
                </a:cubicBezTo>
                <a:lnTo>
                  <a:pt x="426306" y="1681610"/>
                </a:lnTo>
                <a:cubicBezTo>
                  <a:pt x="510474" y="1681610"/>
                  <a:pt x="578706" y="1746088"/>
                  <a:pt x="578706" y="1825626"/>
                </a:cubicBezTo>
                <a:cubicBezTo>
                  <a:pt x="578706" y="1905164"/>
                  <a:pt x="510474" y="1969642"/>
                  <a:pt x="426306" y="1969642"/>
                </a:cubicBezTo>
                <a:lnTo>
                  <a:pt x="364094" y="1969642"/>
                </a:lnTo>
                <a:cubicBezTo>
                  <a:pt x="398055" y="2738400"/>
                  <a:pt x="1003246" y="3359660"/>
                  <a:pt x="1769417" y="3427809"/>
                </a:cubicBezTo>
                <a:lnTo>
                  <a:pt x="1769417" y="3382101"/>
                </a:lnTo>
                <a:cubicBezTo>
                  <a:pt x="1769417" y="3297933"/>
                  <a:pt x="1833895" y="3229701"/>
                  <a:pt x="1913433" y="3229701"/>
                </a:cubicBezTo>
                <a:cubicBezTo>
                  <a:pt x="1992971" y="3229701"/>
                  <a:pt x="2057449" y="3297933"/>
                  <a:pt x="2057449" y="3382101"/>
                </a:cubicBezTo>
                <a:lnTo>
                  <a:pt x="2057449" y="3427707"/>
                </a:lnTo>
                <a:cubicBezTo>
                  <a:pt x="2804164" y="3358467"/>
                  <a:pt x="3396856" y="2764020"/>
                  <a:pt x="3455018" y="2020616"/>
                </a:cubicBezTo>
                <a:lnTo>
                  <a:pt x="3395402" y="2020616"/>
                </a:lnTo>
                <a:cubicBezTo>
                  <a:pt x="3311234" y="2020616"/>
                  <a:pt x="3243002" y="1956138"/>
                  <a:pt x="3243002" y="1876600"/>
                </a:cubicBezTo>
                <a:cubicBezTo>
                  <a:pt x="3243002" y="1797062"/>
                  <a:pt x="3311234" y="1732584"/>
                  <a:pt x="3395402" y="1732584"/>
                </a:cubicBezTo>
                <a:lnTo>
                  <a:pt x="3451747" y="1732584"/>
                </a:lnTo>
                <a:cubicBezTo>
                  <a:pt x="3374444" y="1008025"/>
                  <a:pt x="2788738" y="434055"/>
                  <a:pt x="2054869" y="367632"/>
                </a:cubicBezTo>
                <a:lnTo>
                  <a:pt x="2054869" y="407296"/>
                </a:lnTo>
                <a:cubicBezTo>
                  <a:pt x="2054869" y="491464"/>
                  <a:pt x="1990391" y="559696"/>
                  <a:pt x="1910853" y="559696"/>
                </a:cubicBezTo>
                <a:cubicBezTo>
                  <a:pt x="1831315" y="559696"/>
                  <a:pt x="1766837" y="491464"/>
                  <a:pt x="1766837" y="407296"/>
                </a:cubicBezTo>
                <a:close/>
                <a:moveTo>
                  <a:pt x="1910854" y="0"/>
                </a:moveTo>
                <a:cubicBezTo>
                  <a:pt x="2966190" y="0"/>
                  <a:pt x="3821708" y="849564"/>
                  <a:pt x="3821708" y="1897555"/>
                </a:cubicBezTo>
                <a:cubicBezTo>
                  <a:pt x="3821708" y="2945546"/>
                  <a:pt x="2966190" y="3795110"/>
                  <a:pt x="1910854" y="3795110"/>
                </a:cubicBezTo>
                <a:cubicBezTo>
                  <a:pt x="855518" y="3795110"/>
                  <a:pt x="0" y="2945546"/>
                  <a:pt x="0" y="1897555"/>
                </a:cubicBezTo>
                <a:cubicBezTo>
                  <a:pt x="0" y="849564"/>
                  <a:pt x="855518" y="0"/>
                  <a:pt x="191085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pic>
        <p:nvPicPr>
          <p:cNvPr id="34" name="Marcador de contenido 5">
            <a:extLst>
              <a:ext uri="{FF2B5EF4-FFF2-40B4-BE49-F238E27FC236}">
                <a16:creationId xmlns:a16="http://schemas.microsoft.com/office/drawing/2014/main" xmlns="" id="{ED4F148A-951E-4410-83EE-3C9F983C96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39" name="Imagen 38">
            <a:extLst>
              <a:ext uri="{FF2B5EF4-FFF2-40B4-BE49-F238E27FC236}">
                <a16:creationId xmlns:a16="http://schemas.microsoft.com/office/drawing/2014/main" xmlns="" id="{C609EECE-9A4C-4CD5-AD6B-41C50B8F31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36"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7156" y="6280221"/>
            <a:ext cx="541075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sz="1000" dirty="0"/>
              <a:t>Поддршката на Европската комисија за производството на оваа публикација не претставува одобрување на содржината, која ги одразува гледиштата само на авторите и Комисијата не може да биде одговорна за каква било употреба на информациите содржани во неа.</a:t>
            </a:r>
            <a:endParaRPr lang="es-ES" sz="1000" dirty="0"/>
          </a:p>
        </p:txBody>
      </p:sp>
      <p:pic>
        <p:nvPicPr>
          <p:cNvPr id="38"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882" y="6258845"/>
            <a:ext cx="905274" cy="576706"/>
          </a:xfrm>
          <a:prstGeom prst="rect">
            <a:avLst/>
          </a:prstGeom>
        </p:spPr>
      </p:pic>
      <p:pic>
        <p:nvPicPr>
          <p:cNvPr id="40" name="Immagine 3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17910" y="6439860"/>
            <a:ext cx="1127226" cy="392481"/>
          </a:xfrm>
          <a:prstGeom prst="rect">
            <a:avLst/>
          </a:prstGeom>
          <a:noFill/>
        </p:spPr>
      </p:pic>
      <p:sp>
        <p:nvSpPr>
          <p:cNvPr id="41" name="CasellaDiTesto 21"/>
          <p:cNvSpPr txBox="1"/>
          <p:nvPr/>
        </p:nvSpPr>
        <p:spPr>
          <a:xfrm>
            <a:off x="7515921" y="6166758"/>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8272960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mk-MK" dirty="0" smtClean="0">
                <a:latin typeface="Arial Black" panose="020B0A04020102020204" pitchFamily="34" charset="0"/>
              </a:rPr>
              <a:t>Лекција</a:t>
            </a:r>
            <a:r>
              <a:rPr lang="en-GB" dirty="0" smtClean="0">
                <a:latin typeface="Arial Black" panose="020B0A04020102020204" pitchFamily="34" charset="0"/>
              </a:rPr>
              <a:t> </a:t>
            </a:r>
            <a:r>
              <a:rPr lang="en-GB" dirty="0">
                <a:latin typeface="Arial Black" panose="020B0A04020102020204" pitchFamily="34" charset="0"/>
              </a:rPr>
              <a:t>3</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4"/>
            <a:ext cx="9656699" cy="4122593"/>
          </a:xfrm>
        </p:spPr>
        <p:txBody>
          <a:bodyPr>
            <a:noAutofit/>
          </a:bodyPr>
          <a:lstStyle/>
          <a:p>
            <a:pPr marL="0" indent="0">
              <a:buNone/>
            </a:pPr>
            <a:r>
              <a:rPr lang="mk-MK" dirty="0" smtClean="0"/>
              <a:t>Анкетата е завршена – што понатаму?</a:t>
            </a:r>
            <a:endParaRPr lang="en-US" dirty="0"/>
          </a:p>
          <a:p>
            <a:pPr marL="0" indent="0">
              <a:buNone/>
            </a:pPr>
            <a:endParaRPr lang="en-US" sz="1000" dirty="0"/>
          </a:p>
          <a:p>
            <a:pPr marL="0" indent="0">
              <a:buNone/>
            </a:pPr>
            <a:r>
              <a:rPr lang="mk-MK" sz="1400" dirty="0" smtClean="0"/>
              <a:t>Анкетата спроведена низ целата компанија опфаќа процес на подготовки и имплементација, исто тако и последователни процеси на истото. Најпрво, процесот на концепт и оптимизирате се одвива во текот на имплементацијата и подготовката, што трае околу пет до шест месеци. Следно, вистинската анкета се одвива во период од три до четири недели. Откако ова ќе биде комплетирано, започнува евалуацијата од анкетата и подготовката на резултатите. Потоа, следува презенитарање на резултатите на извршните директори и комитетите, но најпрво треба да се известат вработените.</a:t>
            </a:r>
            <a:endParaRPr lang="en-US" sz="1400" dirty="0"/>
          </a:p>
          <a:p>
            <a:pPr marL="0" indent="0">
              <a:buNone/>
            </a:pPr>
            <a:r>
              <a:rPr lang="mk-MK" sz="1400" dirty="0" smtClean="0"/>
              <a:t>Најпрво, сите менаџери се информираат за претстојните процеси. На работилница, се дискутираат резултатите од анкетата и се постигнува договор за соодветни мерки. Потоа, може да се премине кон имплементација на мерките, идеално, овој процес содржи евалуација на нови податоци и добри решенија, кои се комплетирани и договорени во компанијата, пред кругот да биде затворен и пред започнување на подготовката на нова анкета.</a:t>
            </a:r>
            <a:endParaRPr lang="en-US" sz="1400" dirty="0"/>
          </a:p>
          <a:p>
            <a:pPr marL="0" indent="0">
              <a:buNone/>
            </a:pPr>
            <a:r>
              <a:rPr lang="mk-MK" sz="1400" dirty="0" smtClean="0"/>
              <a:t>Особено е важно последователните процеси на анкетата константно да одат напред. Во спротивно, може да резултира во фрустрација и демотивација кај вработените, коишто имаат развиено очекувања во поглед на анкетата. Ова резултира во намалување на продуктивноста. Понатаму, се намалува желбата за учество во анкетирање и останати анкетни алатки, во иднина. Искористете ги значајните резултати од анкетата, со цел да иницирате позитивни промени.</a:t>
            </a:r>
            <a:endParaRPr lang="en-US" sz="1400" dirty="0"/>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7156" y="6280221"/>
            <a:ext cx="541075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sz="1000" dirty="0"/>
              <a:t>Поддршката на Европската комисија за производството на оваа публикација не претставува одобрување на содржината, која ги одразува гледиштата само на авторите и Комисијата не може да биде одговорна за каква било употреба на информациите содржани во неа.</a:t>
            </a:r>
            <a:endParaRPr lang="es-ES" sz="1000" dirty="0"/>
          </a:p>
        </p:txBody>
      </p:sp>
      <p:pic>
        <p:nvPicPr>
          <p:cNvPr id="13"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882" y="6258845"/>
            <a:ext cx="905274" cy="576706"/>
          </a:xfrm>
          <a:prstGeom prst="rect">
            <a:avLst/>
          </a:prstGeom>
        </p:spPr>
      </p:pic>
      <p:pic>
        <p:nvPicPr>
          <p:cNvPr id="14" name="Immagine 1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17910" y="6439860"/>
            <a:ext cx="1127226" cy="392481"/>
          </a:xfrm>
          <a:prstGeom prst="rect">
            <a:avLst/>
          </a:prstGeom>
          <a:noFill/>
        </p:spPr>
      </p:pic>
      <p:sp>
        <p:nvSpPr>
          <p:cNvPr id="15" name="CasellaDiTesto 21"/>
          <p:cNvSpPr txBox="1"/>
          <p:nvPr/>
        </p:nvSpPr>
        <p:spPr>
          <a:xfrm>
            <a:off x="7515921" y="6166758"/>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9477795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mk-MK" dirty="0" smtClean="0">
                <a:latin typeface="Arial Black" panose="020B0A04020102020204" pitchFamily="34" charset="0"/>
              </a:rPr>
              <a:t>Лекција</a:t>
            </a:r>
            <a:r>
              <a:rPr lang="en-GB" dirty="0" smtClean="0">
                <a:latin typeface="Arial Black" panose="020B0A04020102020204" pitchFamily="34" charset="0"/>
              </a:rPr>
              <a:t> </a:t>
            </a:r>
            <a:r>
              <a:rPr lang="en-GB" dirty="0">
                <a:latin typeface="Arial Black" panose="020B0A04020102020204" pitchFamily="34" charset="0"/>
              </a:rPr>
              <a:t>4</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02271" y="1402315"/>
            <a:ext cx="9656699" cy="667410"/>
          </a:xfrm>
        </p:spPr>
        <p:txBody>
          <a:bodyPr>
            <a:noAutofit/>
          </a:bodyPr>
          <a:lstStyle/>
          <a:p>
            <a:pPr marL="0" indent="0">
              <a:buNone/>
            </a:pPr>
            <a:r>
              <a:rPr lang="mk-MK" dirty="0" smtClean="0"/>
              <a:t>Пример прашања за анкетата на вработени </a:t>
            </a:r>
            <a:r>
              <a:rPr lang="en-US" dirty="0" smtClean="0"/>
              <a:t>(1</a:t>
            </a:r>
            <a:r>
              <a:rPr lang="en-US" dirty="0"/>
              <a:t>)</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aphicFrame>
        <p:nvGraphicFramePr>
          <p:cNvPr id="3" name="Tabelle 3">
            <a:extLst>
              <a:ext uri="{FF2B5EF4-FFF2-40B4-BE49-F238E27FC236}">
                <a16:creationId xmlns:a16="http://schemas.microsoft.com/office/drawing/2014/main" xmlns="" id="{5EED01C8-B1DB-488B-8A30-86285AF7F531}"/>
              </a:ext>
            </a:extLst>
          </p:cNvPr>
          <p:cNvGraphicFramePr>
            <a:graphicFrameLocks noGrp="1"/>
          </p:cNvGraphicFramePr>
          <p:nvPr>
            <p:extLst>
              <p:ext uri="{D42A27DB-BD31-4B8C-83A1-F6EECF244321}">
                <p14:modId xmlns:p14="http://schemas.microsoft.com/office/powerpoint/2010/main" val="2236515411"/>
              </p:ext>
            </p:extLst>
          </p:nvPr>
        </p:nvGraphicFramePr>
        <p:xfrm>
          <a:off x="838201" y="1851354"/>
          <a:ext cx="10091877" cy="4480560"/>
        </p:xfrm>
        <a:graphic>
          <a:graphicData uri="http://schemas.openxmlformats.org/drawingml/2006/table">
            <a:tbl>
              <a:tblPr firstRow="1" bandRow="1">
                <a:tableStyleId>{93296810-A885-4BE3-A3E7-6D5BEEA58F35}</a:tableStyleId>
              </a:tblPr>
              <a:tblGrid>
                <a:gridCol w="2103408">
                  <a:extLst>
                    <a:ext uri="{9D8B030D-6E8A-4147-A177-3AD203B41FA5}">
                      <a16:colId xmlns:a16="http://schemas.microsoft.com/office/drawing/2014/main" xmlns="" val="3196949765"/>
                    </a:ext>
                  </a:extLst>
                </a:gridCol>
                <a:gridCol w="4273080">
                  <a:extLst>
                    <a:ext uri="{9D8B030D-6E8A-4147-A177-3AD203B41FA5}">
                      <a16:colId xmlns:a16="http://schemas.microsoft.com/office/drawing/2014/main" xmlns="" val="2119935269"/>
                    </a:ext>
                  </a:extLst>
                </a:gridCol>
                <a:gridCol w="3715389">
                  <a:extLst>
                    <a:ext uri="{9D8B030D-6E8A-4147-A177-3AD203B41FA5}">
                      <a16:colId xmlns:a16="http://schemas.microsoft.com/office/drawing/2014/main" xmlns="" val="3874225550"/>
                    </a:ext>
                  </a:extLst>
                </a:gridCol>
              </a:tblGrid>
              <a:tr h="370840">
                <a:tc>
                  <a:txBody>
                    <a:bodyPr/>
                    <a:lstStyle/>
                    <a:p>
                      <a:endParaRPr lang="de-DE" dirty="0"/>
                    </a:p>
                  </a:txBody>
                  <a:tcPr/>
                </a:tc>
                <a:tc>
                  <a:txBody>
                    <a:bodyPr/>
                    <a:lstStyle/>
                    <a:p>
                      <a:r>
                        <a:rPr lang="mk-MK" dirty="0" smtClean="0"/>
                        <a:t>Поврзани</a:t>
                      </a:r>
                      <a:r>
                        <a:rPr lang="mk-MK" baseline="0" dirty="0" smtClean="0"/>
                        <a:t> со индивидуа</a:t>
                      </a:r>
                      <a:endParaRPr lang="de-DE" dirty="0"/>
                    </a:p>
                  </a:txBody>
                  <a:tcPr/>
                </a:tc>
                <a:tc>
                  <a:txBody>
                    <a:bodyPr/>
                    <a:lstStyle/>
                    <a:p>
                      <a:r>
                        <a:rPr lang="mk-MK" dirty="0" smtClean="0"/>
                        <a:t>Поврзани</a:t>
                      </a:r>
                      <a:r>
                        <a:rPr lang="mk-MK" baseline="0" dirty="0" smtClean="0"/>
                        <a:t> со компанија/работодавач</a:t>
                      </a:r>
                      <a:endParaRPr lang="de-DE" dirty="0"/>
                    </a:p>
                  </a:txBody>
                  <a:tcPr/>
                </a:tc>
                <a:extLst>
                  <a:ext uri="{0D108BD9-81ED-4DB2-BD59-A6C34878D82A}">
                    <a16:rowId xmlns:a16="http://schemas.microsoft.com/office/drawing/2014/main" xmlns="" val="2685122098"/>
                  </a:ext>
                </a:extLst>
              </a:tr>
              <a:tr h="1554786">
                <a:tc>
                  <a:txBody>
                    <a:bodyPr/>
                    <a:lstStyle/>
                    <a:p>
                      <a:r>
                        <a:rPr lang="mk-MK" sz="1100" dirty="0" smtClean="0"/>
                        <a:t>Задоволство</a:t>
                      </a:r>
                      <a:r>
                        <a:rPr lang="mk-MK" sz="1100" baseline="0" dirty="0" smtClean="0"/>
                        <a:t> и мотивација</a:t>
                      </a:r>
                      <a:endParaRPr lang="de-DE" sz="1100" dirty="0"/>
                    </a:p>
                  </a:txBody>
                  <a:tcPr anchor="ctr"/>
                </a:tc>
                <a:tc>
                  <a:txBody>
                    <a:bodyPr/>
                    <a:lstStyle/>
                    <a:p>
                      <a:pPr marL="85725" indent="-85725">
                        <a:buFont typeface="Arial" panose="020B0604020202020204" pitchFamily="34" charset="0"/>
                        <a:buChar char="•"/>
                      </a:pPr>
                      <a:r>
                        <a:rPr lang="mk-MK" sz="1100" dirty="0" smtClean="0"/>
                        <a:t>Заволен</a:t>
                      </a:r>
                      <a:r>
                        <a:rPr lang="mk-MK" sz="1100" baseline="0" dirty="0" smtClean="0"/>
                        <a:t>/на сум со планирањето на работата/задачите.</a:t>
                      </a:r>
                      <a:endParaRPr lang="en-US" sz="1100" dirty="0"/>
                    </a:p>
                    <a:p>
                      <a:pPr marL="85725" indent="-85725">
                        <a:buFont typeface="Arial" panose="020B0604020202020204" pitchFamily="34" charset="0"/>
                        <a:buChar char="•"/>
                      </a:pPr>
                      <a:r>
                        <a:rPr lang="mk-MK" sz="1100" dirty="0" smtClean="0"/>
                        <a:t>Ме мотивира навременото завршување на работата/задачите</a:t>
                      </a:r>
                      <a:endParaRPr lang="en-US" sz="1100" dirty="0"/>
                    </a:p>
                    <a:p>
                      <a:pPr marL="85725" indent="-85725">
                        <a:buFont typeface="Arial" panose="020B0604020202020204" pitchFamily="34" charset="0"/>
                        <a:buChar char="•"/>
                      </a:pPr>
                      <a:r>
                        <a:rPr lang="mk-MK" sz="1100" dirty="0" smtClean="0"/>
                        <a:t>Секојдневно ги мотивирам останатите</a:t>
                      </a:r>
                      <a:r>
                        <a:rPr lang="mk-MK" sz="1100" baseline="0" dirty="0" smtClean="0"/>
                        <a:t> преку моето однесување.</a:t>
                      </a:r>
                      <a:endParaRPr lang="de-DE" sz="1100" dirty="0"/>
                    </a:p>
                  </a:txBody>
                  <a:tcPr/>
                </a:tc>
                <a:tc>
                  <a:txBody>
                    <a:bodyPr/>
                    <a:lstStyle/>
                    <a:p>
                      <a:pPr marL="84138" indent="-84138">
                        <a:buFont typeface="Arial" panose="020B0604020202020204" pitchFamily="34" charset="0"/>
                        <a:buChar char="•"/>
                      </a:pPr>
                      <a:r>
                        <a:rPr lang="mk-MK" sz="1000" dirty="0" smtClean="0"/>
                        <a:t>Задоволен/на сум</a:t>
                      </a:r>
                      <a:r>
                        <a:rPr lang="mk-MK" sz="1000" baseline="0" dirty="0" smtClean="0"/>
                        <a:t> со работата на менаџментот.</a:t>
                      </a:r>
                      <a:endParaRPr lang="en-US" sz="1000" dirty="0"/>
                    </a:p>
                    <a:p>
                      <a:pPr marL="84138" indent="-84138">
                        <a:buFont typeface="Arial" panose="020B0604020202020204" pitchFamily="34" charset="0"/>
                        <a:buChar char="•"/>
                      </a:pPr>
                      <a:r>
                        <a:rPr lang="mk-MK" sz="1000" dirty="0" smtClean="0"/>
                        <a:t>Целите</a:t>
                      </a:r>
                      <a:r>
                        <a:rPr lang="mk-MK" sz="1000" baseline="0" dirty="0" smtClean="0"/>
                        <a:t> </a:t>
                      </a:r>
                      <a:r>
                        <a:rPr lang="mk-MK" sz="1000" dirty="0" smtClean="0"/>
                        <a:t>определени</a:t>
                      </a:r>
                      <a:r>
                        <a:rPr lang="mk-MK" sz="1000" baseline="0" dirty="0" smtClean="0"/>
                        <a:t> од страна на менаџментот, ме мотивираат.</a:t>
                      </a:r>
                      <a:endParaRPr lang="en-US" sz="1000" dirty="0"/>
                    </a:p>
                    <a:p>
                      <a:pPr marL="84138" indent="-84138">
                        <a:buFont typeface="Arial" panose="020B0604020202020204" pitchFamily="34" charset="0"/>
                        <a:buChar char="•"/>
                      </a:pPr>
                      <a:r>
                        <a:rPr lang="mk-MK" sz="1000" dirty="0" smtClean="0"/>
                        <a:t>Задоволен/на</a:t>
                      </a:r>
                      <a:r>
                        <a:rPr lang="mk-MK" sz="1000" baseline="0" dirty="0" smtClean="0"/>
                        <a:t> сум со платата.</a:t>
                      </a:r>
                      <a:endParaRPr lang="en-US" sz="1000" dirty="0"/>
                    </a:p>
                    <a:p>
                      <a:pPr marL="84138" indent="-84138">
                        <a:buFont typeface="Arial" panose="020B0604020202020204" pitchFamily="34" charset="0"/>
                        <a:buChar char="•"/>
                      </a:pPr>
                      <a:r>
                        <a:rPr lang="mk-MK" sz="1000" dirty="0" smtClean="0"/>
                        <a:t>Платата</a:t>
                      </a:r>
                      <a:r>
                        <a:rPr lang="mk-MK" sz="1000" baseline="0" dirty="0" smtClean="0"/>
                        <a:t> за мојата работа ме мотивира.</a:t>
                      </a:r>
                      <a:endParaRPr lang="en-US" sz="1000" dirty="0"/>
                    </a:p>
                    <a:p>
                      <a:pPr marL="84138" indent="-84138">
                        <a:buFont typeface="Arial" panose="020B0604020202020204" pitchFamily="34" charset="0"/>
                        <a:buChar char="•"/>
                      </a:pPr>
                      <a:r>
                        <a:rPr lang="mk-MK" sz="1000" dirty="0" smtClean="0"/>
                        <a:t>Генерално,задоволен/на</a:t>
                      </a:r>
                      <a:r>
                        <a:rPr lang="mk-MK" sz="1000" baseline="0" dirty="0" smtClean="0"/>
                        <a:t> сум од компанијата, како вработен/на.</a:t>
                      </a:r>
                      <a:endParaRPr lang="en-US" sz="1000" dirty="0"/>
                    </a:p>
                    <a:p>
                      <a:pPr marL="84138" indent="-84138">
                        <a:buFont typeface="Arial" panose="020B0604020202020204" pitchFamily="34" charset="0"/>
                        <a:buChar char="•"/>
                      </a:pPr>
                      <a:r>
                        <a:rPr lang="mk-MK" sz="1000" dirty="0" smtClean="0"/>
                        <a:t>Генерално, задоволен/на</a:t>
                      </a:r>
                      <a:r>
                        <a:rPr lang="mk-MK" sz="1000" baseline="0" dirty="0" smtClean="0"/>
                        <a:t> сум со комуникацијата во компанијата.</a:t>
                      </a:r>
                      <a:endParaRPr lang="en-US" sz="1000" dirty="0"/>
                    </a:p>
                    <a:p>
                      <a:pPr marL="84138" indent="-84138">
                        <a:buFont typeface="Arial" panose="020B0604020202020204" pitchFamily="34" charset="0"/>
                        <a:buChar char="•"/>
                      </a:pPr>
                      <a:r>
                        <a:rPr lang="mk-MK" sz="1000" dirty="0" smtClean="0"/>
                        <a:t>Придобивките од компанијата се добри.</a:t>
                      </a:r>
                      <a:endParaRPr lang="en-US" sz="1000" dirty="0"/>
                    </a:p>
                    <a:p>
                      <a:pPr marL="84138" indent="-84138">
                        <a:buFont typeface="Arial" panose="020B0604020202020204" pitchFamily="34" charset="0"/>
                        <a:buChar char="•"/>
                      </a:pPr>
                      <a:r>
                        <a:rPr lang="mk-MK" sz="1000" dirty="0" smtClean="0"/>
                        <a:t>Задоволен/на</a:t>
                      </a:r>
                      <a:r>
                        <a:rPr lang="mk-MK" sz="1000" baseline="0" dirty="0" smtClean="0"/>
                        <a:t> сум со храната (мензата).</a:t>
                      </a:r>
                      <a:endParaRPr lang="de-DE" sz="1000" dirty="0"/>
                    </a:p>
                  </a:txBody>
                  <a:tcPr/>
                </a:tc>
                <a:extLst>
                  <a:ext uri="{0D108BD9-81ED-4DB2-BD59-A6C34878D82A}">
                    <a16:rowId xmlns:a16="http://schemas.microsoft.com/office/drawing/2014/main" xmlns="" val="3308442900"/>
                  </a:ext>
                </a:extLst>
              </a:tr>
              <a:tr h="370840">
                <a:tc>
                  <a:txBody>
                    <a:bodyPr/>
                    <a:lstStyle/>
                    <a:p>
                      <a:r>
                        <a:rPr lang="mk-MK" sz="1100" dirty="0" smtClean="0"/>
                        <a:t>Стратегија</a:t>
                      </a:r>
                      <a:r>
                        <a:rPr lang="mk-MK" sz="1100" baseline="0" dirty="0" smtClean="0"/>
                        <a:t> и цели</a:t>
                      </a:r>
                      <a:endParaRPr lang="de-DE" sz="1100" dirty="0"/>
                    </a:p>
                  </a:txBody>
                  <a:tcPr anchor="ctr"/>
                </a:tc>
                <a:tc>
                  <a:txBody>
                    <a:bodyPr/>
                    <a:lstStyle/>
                    <a:p>
                      <a:pPr marL="85725" indent="-85725">
                        <a:buFont typeface="Arial" panose="020B0604020202020204" pitchFamily="34" charset="0"/>
                        <a:buChar char="•"/>
                      </a:pPr>
                      <a:r>
                        <a:rPr lang="mk-MK" sz="1100" dirty="0" smtClean="0"/>
                        <a:t>Се согласувам дека</a:t>
                      </a:r>
                      <a:r>
                        <a:rPr lang="mk-MK" sz="1100" baseline="0" dirty="0" smtClean="0"/>
                        <a:t> треба да се фокусираме на краткорични финансиски цели.</a:t>
                      </a:r>
                      <a:endParaRPr lang="en-US" sz="1100" dirty="0"/>
                    </a:p>
                    <a:p>
                      <a:pPr marL="85725" indent="-85725">
                        <a:buFont typeface="Arial" panose="020B0604020202020204" pitchFamily="34" charset="0"/>
                        <a:buChar char="•"/>
                      </a:pPr>
                      <a:r>
                        <a:rPr lang="mk-MK" sz="1100" dirty="0" smtClean="0"/>
                        <a:t>Состаноците</a:t>
                      </a:r>
                      <a:r>
                        <a:rPr lang="mk-MK" sz="1100" baseline="0" dirty="0" smtClean="0"/>
                        <a:t> со персоналот се одржуваат регуларно и даваат добра основа за тековен проблем во компанијата.</a:t>
                      </a:r>
                      <a:endParaRPr lang="en-US" sz="1100" dirty="0"/>
                    </a:p>
                    <a:p>
                      <a:pPr marL="85725" indent="-85725">
                        <a:buFont typeface="Arial" panose="020B0604020202020204" pitchFamily="34" charset="0"/>
                        <a:buChar char="•"/>
                      </a:pPr>
                      <a:r>
                        <a:rPr lang="mk-MK" sz="1100" dirty="0" smtClean="0"/>
                        <a:t>Знам зошто</a:t>
                      </a:r>
                      <a:r>
                        <a:rPr lang="mk-MK" sz="1100" baseline="0" dirty="0" smtClean="0"/>
                        <a:t> се залага компанијата/продуктот/брендот.</a:t>
                      </a:r>
                      <a:endParaRPr lang="de-DE" sz="1100" dirty="0"/>
                    </a:p>
                  </a:txBody>
                  <a:tcPr/>
                </a:tc>
                <a:tc>
                  <a:txBody>
                    <a:bodyPr/>
                    <a:lstStyle/>
                    <a:p>
                      <a:pPr marL="84138" indent="-84138">
                        <a:buFont typeface="Arial" panose="020B0604020202020204" pitchFamily="34" charset="0"/>
                        <a:buChar char="•"/>
                      </a:pPr>
                      <a:r>
                        <a:rPr lang="mk-MK" sz="1000" dirty="0" smtClean="0"/>
                        <a:t>Одлуките на менаџментот ме засегаат</a:t>
                      </a:r>
                      <a:r>
                        <a:rPr lang="mk-MK" sz="1000" baseline="0" dirty="0" smtClean="0"/>
                        <a:t> конкретно.</a:t>
                      </a:r>
                      <a:endParaRPr lang="en-US" sz="1000" dirty="0"/>
                    </a:p>
                    <a:p>
                      <a:pPr marL="84138" indent="-84138">
                        <a:buFont typeface="Arial" panose="020B0604020202020204" pitchFamily="34" charset="0"/>
                        <a:buChar char="•"/>
                      </a:pPr>
                      <a:r>
                        <a:rPr lang="mk-MK" sz="1000" dirty="0" smtClean="0"/>
                        <a:t>Ја знам корпорациската стратегија.</a:t>
                      </a:r>
                      <a:endParaRPr lang="en-US" sz="1000" dirty="0"/>
                    </a:p>
                    <a:p>
                      <a:pPr marL="84138" indent="-84138">
                        <a:buFont typeface="Arial" panose="020B0604020202020204" pitchFamily="34" charset="0"/>
                        <a:buChar char="•"/>
                      </a:pPr>
                      <a:r>
                        <a:rPr lang="mk-MK" sz="1000" dirty="0" smtClean="0"/>
                        <a:t>Задоволен</a:t>
                      </a:r>
                      <a:r>
                        <a:rPr lang="mk-MK" sz="1000" baseline="0" dirty="0" smtClean="0"/>
                        <a:t>/на сум со долгорочната корпорациска стратегија.</a:t>
                      </a:r>
                      <a:endParaRPr lang="en-US" sz="1000" dirty="0"/>
                    </a:p>
                    <a:p>
                      <a:pPr marL="84138" indent="-84138">
                        <a:buFont typeface="Arial" panose="020B0604020202020204" pitchFamily="34" charset="0"/>
                        <a:buChar char="•"/>
                      </a:pPr>
                      <a:r>
                        <a:rPr lang="mk-MK" sz="1000" dirty="0" smtClean="0"/>
                        <a:t>Моето искуство покажува дека работиме сите заедно како партнери</a:t>
                      </a:r>
                      <a:r>
                        <a:rPr lang="mk-MK" sz="1000" baseline="0" dirty="0" smtClean="0"/>
                        <a:t> </a:t>
                      </a:r>
                      <a:r>
                        <a:rPr lang="mk-MK" sz="1000" dirty="0" smtClean="0"/>
                        <a:t>и</a:t>
                      </a:r>
                      <a:r>
                        <a:rPr lang="mk-MK" sz="1000" baseline="0" dirty="0" smtClean="0"/>
                        <a:t> за групниот интерес.</a:t>
                      </a:r>
                      <a:endParaRPr lang="en-US" sz="1000" dirty="0"/>
                    </a:p>
                    <a:p>
                      <a:pPr marL="84138" indent="-84138">
                        <a:buFont typeface="Arial" panose="020B0604020202020204" pitchFamily="34" charset="0"/>
                        <a:buChar char="•"/>
                      </a:pPr>
                      <a:r>
                        <a:rPr lang="mk-MK" sz="1000" dirty="0" smtClean="0"/>
                        <a:t>Убеден/на</a:t>
                      </a:r>
                      <a:r>
                        <a:rPr lang="mk-MK" sz="1000" baseline="0" dirty="0" smtClean="0"/>
                        <a:t> сум дека ориентацијата ќе и овозможи на компанијата долгорочно да се задржи на пазарот.</a:t>
                      </a:r>
                      <a:endParaRPr lang="en-US" sz="1000" dirty="0"/>
                    </a:p>
                    <a:p>
                      <a:pPr marL="84138" indent="-84138">
                        <a:buFont typeface="Arial" panose="020B0604020202020204" pitchFamily="34" charset="0"/>
                        <a:buChar char="•"/>
                      </a:pPr>
                      <a:r>
                        <a:rPr lang="mk-MK" sz="1000" dirty="0" smtClean="0"/>
                        <a:t>Можам</a:t>
                      </a:r>
                      <a:r>
                        <a:rPr lang="mk-MK" sz="1000" baseline="0" dirty="0" smtClean="0"/>
                        <a:t> да кажам дека ги знам важностите на индивидуалните цели на компанијата.</a:t>
                      </a:r>
                      <a:endParaRPr lang="en-US" sz="1000" dirty="0"/>
                    </a:p>
                    <a:p>
                      <a:pPr marL="84138" indent="-84138">
                        <a:buFont typeface="Arial" panose="020B0604020202020204" pitchFamily="34" charset="0"/>
                        <a:buChar char="•"/>
                      </a:pPr>
                      <a:r>
                        <a:rPr lang="mk-MK" sz="1000" dirty="0" smtClean="0"/>
                        <a:t>Верувам</a:t>
                      </a:r>
                      <a:r>
                        <a:rPr lang="mk-MK" sz="1000" baseline="0" dirty="0" smtClean="0"/>
                        <a:t> дека компанијата е на вистински пат за економско подобрување.</a:t>
                      </a:r>
                      <a:endParaRPr lang="en-US" sz="1000" dirty="0"/>
                    </a:p>
                    <a:p>
                      <a:pPr marL="84138" indent="-84138">
                        <a:buFont typeface="Arial" panose="020B0604020202020204" pitchFamily="34" charset="0"/>
                        <a:buChar char="•"/>
                      </a:pPr>
                      <a:r>
                        <a:rPr lang="mk-MK" sz="1000" dirty="0" smtClean="0"/>
                        <a:t>Ги</a:t>
                      </a:r>
                      <a:r>
                        <a:rPr lang="mk-MK" sz="1000" baseline="0" dirty="0" smtClean="0"/>
                        <a:t> знам долгорочните цели на компанијата.</a:t>
                      </a:r>
                      <a:endParaRPr lang="en-US" sz="1000" dirty="0"/>
                    </a:p>
                    <a:p>
                      <a:pPr marL="84138" indent="-84138">
                        <a:buFont typeface="Arial" panose="020B0604020202020204" pitchFamily="34" charset="0"/>
                        <a:buChar char="•"/>
                      </a:pPr>
                      <a:r>
                        <a:rPr lang="mk-MK" sz="1000" dirty="0" smtClean="0"/>
                        <a:t>Можам</a:t>
                      </a:r>
                      <a:r>
                        <a:rPr lang="mk-MK" sz="1000" baseline="0" dirty="0" smtClean="0"/>
                        <a:t> да ја објаснам стратегијата на другите.</a:t>
                      </a:r>
                      <a:endParaRPr lang="de-DE" sz="1000" dirty="0"/>
                    </a:p>
                  </a:txBody>
                  <a:tcPr/>
                </a:tc>
                <a:extLst>
                  <a:ext uri="{0D108BD9-81ED-4DB2-BD59-A6C34878D82A}">
                    <a16:rowId xmlns:a16="http://schemas.microsoft.com/office/drawing/2014/main" xmlns="" val="567461331"/>
                  </a:ext>
                </a:extLst>
              </a:tr>
            </a:tbl>
          </a:graphicData>
        </a:graphic>
      </p:graphicFrame>
      <p:sp>
        <p:nvSpPr>
          <p:cNvPr id="13"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7156" y="6280221"/>
            <a:ext cx="541075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sz="1000" dirty="0"/>
              <a:t>Поддршката на Европската комисија за производството на оваа публикација не претставува одобрување на содржината, која ги одразува гледиштата само на авторите и Комисијата не може да биде одговорна за каква било употреба на информациите содржани во неа.</a:t>
            </a:r>
            <a:endParaRPr lang="es-ES" sz="1000" dirty="0"/>
          </a:p>
        </p:txBody>
      </p:sp>
      <p:pic>
        <p:nvPicPr>
          <p:cNvPr id="14"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882" y="6258845"/>
            <a:ext cx="905274" cy="576706"/>
          </a:xfrm>
          <a:prstGeom prst="rect">
            <a:avLst/>
          </a:prstGeom>
        </p:spPr>
      </p:pic>
      <p:pic>
        <p:nvPicPr>
          <p:cNvPr id="15" name="Immagine 14"/>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17910" y="6439860"/>
            <a:ext cx="1127226" cy="392481"/>
          </a:xfrm>
          <a:prstGeom prst="rect">
            <a:avLst/>
          </a:prstGeom>
          <a:noFill/>
        </p:spPr>
      </p:pic>
      <p:sp>
        <p:nvSpPr>
          <p:cNvPr id="16" name="CasellaDiTesto 21"/>
          <p:cNvSpPr txBox="1"/>
          <p:nvPr/>
        </p:nvSpPr>
        <p:spPr>
          <a:xfrm>
            <a:off x="7515921" y="6166758"/>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4194069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mk-MK" dirty="0" smtClean="0">
                <a:latin typeface="Arial Black" panose="020B0A04020102020204" pitchFamily="34" charset="0"/>
              </a:rPr>
              <a:t>Лекција</a:t>
            </a:r>
            <a:r>
              <a:rPr lang="en-GB" dirty="0" smtClean="0">
                <a:latin typeface="Arial Black" panose="020B0A04020102020204" pitchFamily="34" charset="0"/>
              </a:rPr>
              <a:t> </a:t>
            </a:r>
            <a:r>
              <a:rPr lang="en-GB" dirty="0">
                <a:latin typeface="Arial Black" panose="020B0A04020102020204" pitchFamily="34" charset="0"/>
              </a:rPr>
              <a:t>4</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748931" y="1486135"/>
            <a:ext cx="9656699" cy="667410"/>
          </a:xfrm>
        </p:spPr>
        <p:txBody>
          <a:bodyPr>
            <a:noAutofit/>
          </a:bodyPr>
          <a:lstStyle/>
          <a:p>
            <a:pPr marL="0" indent="0">
              <a:buNone/>
            </a:pPr>
            <a:r>
              <a:rPr lang="mk-MK" dirty="0" smtClean="0"/>
              <a:t>Пример прашања за анкетата на вработени </a:t>
            </a:r>
            <a:r>
              <a:rPr lang="en-US" dirty="0" smtClean="0"/>
              <a:t>(2</a:t>
            </a:r>
            <a:r>
              <a:rPr lang="en-US" dirty="0"/>
              <a:t>)</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aphicFrame>
        <p:nvGraphicFramePr>
          <p:cNvPr id="3" name="Tabelle 3">
            <a:extLst>
              <a:ext uri="{FF2B5EF4-FFF2-40B4-BE49-F238E27FC236}">
                <a16:creationId xmlns:a16="http://schemas.microsoft.com/office/drawing/2014/main" xmlns="" id="{5EED01C8-B1DB-488B-8A30-86285AF7F531}"/>
              </a:ext>
            </a:extLst>
          </p:cNvPr>
          <p:cNvGraphicFramePr>
            <a:graphicFrameLocks noGrp="1"/>
          </p:cNvGraphicFramePr>
          <p:nvPr>
            <p:extLst>
              <p:ext uri="{D42A27DB-BD31-4B8C-83A1-F6EECF244321}">
                <p14:modId xmlns:p14="http://schemas.microsoft.com/office/powerpoint/2010/main" val="3550943174"/>
              </p:ext>
            </p:extLst>
          </p:nvPr>
        </p:nvGraphicFramePr>
        <p:xfrm>
          <a:off x="838201" y="1958034"/>
          <a:ext cx="10091877" cy="4099560"/>
        </p:xfrm>
        <a:graphic>
          <a:graphicData uri="http://schemas.openxmlformats.org/drawingml/2006/table">
            <a:tbl>
              <a:tblPr firstRow="1" bandRow="1">
                <a:tableStyleId>{93296810-A885-4BE3-A3E7-6D5BEEA58F35}</a:tableStyleId>
              </a:tblPr>
              <a:tblGrid>
                <a:gridCol w="2103408">
                  <a:extLst>
                    <a:ext uri="{9D8B030D-6E8A-4147-A177-3AD203B41FA5}">
                      <a16:colId xmlns:a16="http://schemas.microsoft.com/office/drawing/2014/main" xmlns="" val="3196949765"/>
                    </a:ext>
                  </a:extLst>
                </a:gridCol>
                <a:gridCol w="4273080">
                  <a:extLst>
                    <a:ext uri="{9D8B030D-6E8A-4147-A177-3AD203B41FA5}">
                      <a16:colId xmlns:a16="http://schemas.microsoft.com/office/drawing/2014/main" xmlns="" val="2119935269"/>
                    </a:ext>
                  </a:extLst>
                </a:gridCol>
                <a:gridCol w="3715389">
                  <a:extLst>
                    <a:ext uri="{9D8B030D-6E8A-4147-A177-3AD203B41FA5}">
                      <a16:colId xmlns:a16="http://schemas.microsoft.com/office/drawing/2014/main" xmlns="" val="3874225550"/>
                    </a:ext>
                  </a:extLst>
                </a:gridCol>
              </a:tblGrid>
              <a:tr h="370840">
                <a:tc>
                  <a:txBody>
                    <a:bodyPr/>
                    <a:lstStyle/>
                    <a:p>
                      <a:endParaRPr lang="de-DE" dirty="0"/>
                    </a:p>
                  </a:txBody>
                  <a:tcPr/>
                </a:tc>
                <a:tc>
                  <a:txBody>
                    <a:bodyPr/>
                    <a:lstStyle/>
                    <a:p>
                      <a:r>
                        <a:rPr lang="mk-MK" dirty="0" smtClean="0"/>
                        <a:t>Поврзани</a:t>
                      </a:r>
                      <a:r>
                        <a:rPr lang="mk-MK" baseline="0" dirty="0" smtClean="0"/>
                        <a:t> со индивидуа</a:t>
                      </a:r>
                      <a:endParaRPr lang="de-DE" dirty="0"/>
                    </a:p>
                  </a:txBody>
                  <a:tcPr/>
                </a:tc>
                <a:tc>
                  <a:txBody>
                    <a:bodyPr/>
                    <a:lstStyle/>
                    <a:p>
                      <a:r>
                        <a:rPr lang="mk-MK" dirty="0" smtClean="0"/>
                        <a:t>Поврзани</a:t>
                      </a:r>
                      <a:r>
                        <a:rPr lang="mk-MK" baseline="0" dirty="0" smtClean="0"/>
                        <a:t> со компанија/работодавач</a:t>
                      </a:r>
                      <a:endParaRPr lang="de-DE" dirty="0"/>
                    </a:p>
                  </a:txBody>
                  <a:tcPr/>
                </a:tc>
                <a:extLst>
                  <a:ext uri="{0D108BD9-81ED-4DB2-BD59-A6C34878D82A}">
                    <a16:rowId xmlns:a16="http://schemas.microsoft.com/office/drawing/2014/main" xmlns="" val="2685122098"/>
                  </a:ext>
                </a:extLst>
              </a:tr>
              <a:tr h="370840">
                <a:tc>
                  <a:txBody>
                    <a:bodyPr/>
                    <a:lstStyle/>
                    <a:p>
                      <a:pPr algn="l"/>
                      <a:r>
                        <a:rPr lang="mk-MK" sz="1100" dirty="0" smtClean="0"/>
                        <a:t>Ориентација</a:t>
                      </a:r>
                      <a:r>
                        <a:rPr lang="mk-MK" sz="1100" baseline="0" dirty="0" smtClean="0"/>
                        <a:t> за потрошувачи</a:t>
                      </a:r>
                      <a:endParaRPr lang="de-DE" sz="1100" dirty="0"/>
                    </a:p>
                  </a:txBody>
                  <a:tcPr anchor="ctr"/>
                </a:tc>
                <a:tc>
                  <a:txBody>
                    <a:bodyPr/>
                    <a:lstStyle/>
                    <a:p>
                      <a:pPr marL="85725" indent="-85725">
                        <a:buFont typeface="Arial" panose="020B0604020202020204" pitchFamily="34" charset="0"/>
                        <a:buChar char="•"/>
                      </a:pPr>
                      <a:r>
                        <a:rPr lang="mk-MK" sz="1100" dirty="0" smtClean="0"/>
                        <a:t>Нудам контакт со потрошувачи.</a:t>
                      </a:r>
                      <a:endParaRPr lang="en-US" sz="1100" dirty="0"/>
                    </a:p>
                    <a:p>
                      <a:pPr marL="85725" indent="-85725">
                        <a:buFont typeface="Arial" panose="020B0604020202020204" pitchFamily="34" charset="0"/>
                        <a:buChar char="•"/>
                      </a:pPr>
                      <a:r>
                        <a:rPr lang="mk-MK" sz="1100" dirty="0" smtClean="0"/>
                        <a:t>Го почитувам мислењето на потрошувачите.</a:t>
                      </a:r>
                      <a:endParaRPr lang="en-US" sz="1100" dirty="0"/>
                    </a:p>
                    <a:p>
                      <a:pPr marL="85725" indent="-85725">
                        <a:buFont typeface="Arial" panose="020B0604020202020204" pitchFamily="34" charset="0"/>
                        <a:buChar char="•"/>
                      </a:pPr>
                      <a:r>
                        <a:rPr lang="mk-MK" sz="1100" dirty="0" smtClean="0"/>
                        <a:t>Уживам во односот со потрошувачите.</a:t>
                      </a:r>
                      <a:endParaRPr lang="en-US" sz="1100" dirty="0"/>
                    </a:p>
                    <a:p>
                      <a:pPr marL="85725" indent="-85725">
                        <a:buFont typeface="Arial" panose="020B0604020202020204" pitchFamily="34" charset="0"/>
                        <a:buChar char="•"/>
                      </a:pPr>
                      <a:r>
                        <a:rPr lang="mk-MK" sz="1100" dirty="0" smtClean="0"/>
                        <a:t>Перспективата на потрошувачите</a:t>
                      </a:r>
                      <a:r>
                        <a:rPr lang="mk-MK" sz="1100" baseline="0" dirty="0" smtClean="0"/>
                        <a:t> ми помага при развој.</a:t>
                      </a:r>
                      <a:endParaRPr lang="en-US" sz="1100" dirty="0"/>
                    </a:p>
                    <a:p>
                      <a:pPr marL="85725" indent="-85725">
                        <a:buFont typeface="Arial" panose="020B0604020202020204" pitchFamily="34" charset="0"/>
                        <a:buChar char="•"/>
                      </a:pPr>
                      <a:r>
                        <a:rPr lang="mk-MK" sz="1100" dirty="0" smtClean="0"/>
                        <a:t>Постоечките</a:t>
                      </a:r>
                      <a:r>
                        <a:rPr lang="mk-MK" sz="1100" baseline="0" dirty="0" smtClean="0"/>
                        <a:t> процеси, ИТ алатките и работните текови ми овозможуваат ефективно да одговорам на потребите на клиентите (надворешни и/или внатрешни).</a:t>
                      </a:r>
                      <a:endParaRPr lang="de-DE" sz="1100" dirty="0"/>
                    </a:p>
                  </a:txBody>
                  <a:tcPr/>
                </a:tc>
                <a:tc>
                  <a:txBody>
                    <a:bodyPr/>
                    <a:lstStyle/>
                    <a:p>
                      <a:pPr marL="84138" indent="-84138">
                        <a:buFont typeface="Arial" panose="020B0604020202020204" pitchFamily="34" charset="0"/>
                        <a:buChar char="•"/>
                      </a:pPr>
                      <a:r>
                        <a:rPr lang="mk-MK" sz="1100" dirty="0" smtClean="0"/>
                        <a:t>Нашата</a:t>
                      </a:r>
                      <a:r>
                        <a:rPr lang="mk-MK" sz="1100" baseline="0" dirty="0" smtClean="0"/>
                        <a:t> компанија се грижи за мислењето на потрошувачите.</a:t>
                      </a:r>
                      <a:endParaRPr lang="en-US" sz="1100" dirty="0"/>
                    </a:p>
                    <a:p>
                      <a:pPr marL="84138" indent="-84138">
                        <a:buFont typeface="Arial" panose="020B0604020202020204" pitchFamily="34" charset="0"/>
                        <a:buChar char="•"/>
                      </a:pPr>
                      <a:r>
                        <a:rPr lang="mk-MK" sz="1100" dirty="0" smtClean="0"/>
                        <a:t>Мислењето</a:t>
                      </a:r>
                      <a:r>
                        <a:rPr lang="mk-MK" sz="1100" baseline="0" dirty="0" smtClean="0"/>
                        <a:t> на потрошувачите се почитува правилно.</a:t>
                      </a:r>
                      <a:endParaRPr lang="en-US" sz="1100" dirty="0"/>
                    </a:p>
                    <a:p>
                      <a:pPr marL="84138" indent="-84138">
                        <a:buFont typeface="Arial" panose="020B0604020202020204" pitchFamily="34" charset="0"/>
                        <a:buChar char="•"/>
                      </a:pPr>
                      <a:r>
                        <a:rPr lang="mk-MK" sz="1100" dirty="0" smtClean="0"/>
                        <a:t>Задолен/</a:t>
                      </a:r>
                      <a:r>
                        <a:rPr lang="mk-MK" sz="1100" baseline="0" dirty="0" smtClean="0"/>
                        <a:t>на сум од начинот на којшто се третираат потрошувачите.</a:t>
                      </a:r>
                      <a:endParaRPr lang="en-US" sz="1100" dirty="0"/>
                    </a:p>
                    <a:p>
                      <a:pPr marL="84138" indent="-84138">
                        <a:buFont typeface="Arial" panose="020B0604020202020204" pitchFamily="34" charset="0"/>
                        <a:buChar char="•"/>
                      </a:pPr>
                      <a:r>
                        <a:rPr lang="mk-MK" sz="1100" dirty="0" smtClean="0"/>
                        <a:t>Потрошувачите</a:t>
                      </a:r>
                      <a:r>
                        <a:rPr lang="mk-MK" sz="1100" baseline="0" dirty="0" smtClean="0"/>
                        <a:t> го помагаат развојот.</a:t>
                      </a:r>
                      <a:endParaRPr lang="de-DE" sz="1100" dirty="0"/>
                    </a:p>
                  </a:txBody>
                  <a:tcPr/>
                </a:tc>
                <a:extLst>
                  <a:ext uri="{0D108BD9-81ED-4DB2-BD59-A6C34878D82A}">
                    <a16:rowId xmlns:a16="http://schemas.microsoft.com/office/drawing/2014/main" xmlns="" val="2665789532"/>
                  </a:ext>
                </a:extLst>
              </a:tr>
              <a:tr h="370840">
                <a:tc>
                  <a:txBody>
                    <a:bodyPr/>
                    <a:lstStyle/>
                    <a:p>
                      <a:pPr algn="l"/>
                      <a:r>
                        <a:rPr lang="mk-MK" sz="1100" dirty="0" smtClean="0"/>
                        <a:t>Комуникација</a:t>
                      </a:r>
                      <a:r>
                        <a:rPr lang="mk-MK" sz="1100" baseline="0" dirty="0" smtClean="0"/>
                        <a:t> / Повратен одговор</a:t>
                      </a:r>
                      <a:endParaRPr lang="de-DE" sz="1100" dirty="0"/>
                    </a:p>
                  </a:txBody>
                  <a:tcPr anchor="ctr"/>
                </a:tc>
                <a:tc>
                  <a:txBody>
                    <a:bodyPr/>
                    <a:lstStyle/>
                    <a:p>
                      <a:pPr marL="85725" indent="-85725">
                        <a:buFont typeface="Arial" panose="020B0604020202020204" pitchFamily="34" charset="0"/>
                        <a:buChar char="•"/>
                      </a:pPr>
                      <a:r>
                        <a:rPr lang="mk-MK" sz="1100" dirty="0" smtClean="0"/>
                        <a:t>Го изразувам своето</a:t>
                      </a:r>
                      <a:r>
                        <a:rPr lang="mk-MK" sz="1100" baseline="0" dirty="0" smtClean="0"/>
                        <a:t> мислење на тема за работата.</a:t>
                      </a:r>
                      <a:endParaRPr lang="en-US" sz="1100" dirty="0"/>
                    </a:p>
                    <a:p>
                      <a:pPr marL="85725" indent="-85725">
                        <a:buFont typeface="Arial" panose="020B0604020202020204" pitchFamily="34" charset="0"/>
                        <a:buChar char="•"/>
                      </a:pPr>
                      <a:r>
                        <a:rPr lang="mk-MK" sz="1100" dirty="0" smtClean="0"/>
                        <a:t>Отворено</a:t>
                      </a:r>
                      <a:r>
                        <a:rPr lang="mk-MK" sz="1100" baseline="0" dirty="0" smtClean="0"/>
                        <a:t> и искрено се однесувам кон своите колеги, на секојдневно ниво.</a:t>
                      </a:r>
                      <a:endParaRPr lang="en-US" sz="1100" dirty="0"/>
                    </a:p>
                    <a:p>
                      <a:pPr marL="85725" indent="-85725">
                        <a:buFont typeface="Arial" panose="020B0604020202020204" pitchFamily="34" charset="0"/>
                        <a:buChar char="•"/>
                      </a:pPr>
                      <a:r>
                        <a:rPr lang="mk-MK" sz="1100" baseline="0" dirty="0" smtClean="0"/>
                        <a:t>Имам прилична информираност за важни нешта и процеси.</a:t>
                      </a:r>
                      <a:endParaRPr lang="en-US" sz="1100" dirty="0"/>
                    </a:p>
                    <a:p>
                      <a:pPr marL="85725" indent="-85725">
                        <a:buFont typeface="Arial" panose="020B0604020202020204" pitchFamily="34" charset="0"/>
                        <a:buChar char="•"/>
                      </a:pPr>
                      <a:r>
                        <a:rPr lang="mk-MK" sz="1100" dirty="0" smtClean="0"/>
                        <a:t>Ги добивам сите важни</a:t>
                      </a:r>
                      <a:r>
                        <a:rPr lang="mk-MK" sz="1100" baseline="0" dirty="0" smtClean="0"/>
                        <a:t> информации за работата.</a:t>
                      </a:r>
                      <a:endParaRPr lang="en-US" sz="1100" dirty="0"/>
                    </a:p>
                    <a:p>
                      <a:pPr marL="85725" indent="-85725">
                        <a:buFont typeface="Arial" panose="020B0604020202020204" pitchFamily="34" charset="0"/>
                        <a:buChar char="•"/>
                      </a:pPr>
                      <a:r>
                        <a:rPr lang="mk-MK" sz="1100" dirty="0" smtClean="0"/>
                        <a:t>Мислам дека има смисла истражувањата да се спроведуваат на регуларна база.</a:t>
                      </a:r>
                      <a:endParaRPr lang="en-US" sz="1100" dirty="0"/>
                    </a:p>
                    <a:p>
                      <a:pPr marL="85725" indent="-85725">
                        <a:buFont typeface="Arial" panose="020B0604020202020204" pitchFamily="34" charset="0"/>
                        <a:buChar char="•"/>
                      </a:pPr>
                      <a:r>
                        <a:rPr lang="mk-MK" sz="1100" dirty="0" smtClean="0"/>
                        <a:t>Моите задачи и цели ми се јасни.</a:t>
                      </a:r>
                      <a:endParaRPr lang="de-DE" sz="1100" dirty="0"/>
                    </a:p>
                  </a:txBody>
                  <a:tcPr/>
                </a:tc>
                <a:tc>
                  <a:txBody>
                    <a:bodyPr/>
                    <a:lstStyle/>
                    <a:p>
                      <a:pPr marL="84138" indent="-84138">
                        <a:buFont typeface="Arial" panose="020B0604020202020204" pitchFamily="34" charset="0"/>
                        <a:buChar char="•"/>
                      </a:pPr>
                      <a:r>
                        <a:rPr lang="mk-MK" sz="1100" dirty="0" smtClean="0"/>
                        <a:t>Економските промени се случуваат низ соодветни стратегии од човечки ресурси.</a:t>
                      </a:r>
                      <a:endParaRPr lang="en-US" sz="1100" dirty="0"/>
                    </a:p>
                    <a:p>
                      <a:pPr marL="84138" indent="-84138">
                        <a:buFont typeface="Arial" panose="020B0604020202020204" pitchFamily="34" charset="0"/>
                        <a:buChar char="•"/>
                      </a:pPr>
                      <a:r>
                        <a:rPr lang="mk-MK" sz="1100" dirty="0" smtClean="0"/>
                        <a:t>Задоволен/на сум од начинот на којшто компанијата одговара</a:t>
                      </a:r>
                      <a:r>
                        <a:rPr lang="mk-MK" sz="1100" baseline="0" dirty="0" smtClean="0"/>
                        <a:t> на економските промени.</a:t>
                      </a:r>
                      <a:endParaRPr lang="en-US" sz="1100" dirty="0"/>
                    </a:p>
                    <a:p>
                      <a:pPr marL="84138" indent="-84138">
                        <a:buFont typeface="Arial" panose="020B0604020202020204" pitchFamily="34" charset="0"/>
                        <a:buChar char="•"/>
                      </a:pPr>
                      <a:r>
                        <a:rPr lang="mk-MK" sz="1100" dirty="0" smtClean="0"/>
                        <a:t>Гледам</a:t>
                      </a:r>
                      <a:r>
                        <a:rPr lang="mk-MK" sz="1100" baseline="0" dirty="0" smtClean="0"/>
                        <a:t> на економските промени како на шанса.</a:t>
                      </a:r>
                      <a:endParaRPr lang="en-US" sz="1100" dirty="0"/>
                    </a:p>
                    <a:p>
                      <a:pPr marL="84138" indent="-84138">
                        <a:buFont typeface="Arial" panose="020B0604020202020204" pitchFamily="34" charset="0"/>
                        <a:buChar char="•"/>
                      </a:pPr>
                      <a:r>
                        <a:rPr lang="mk-MK" sz="1100" dirty="0" smtClean="0"/>
                        <a:t>Чувствувам прилична информираност за</a:t>
                      </a:r>
                      <a:r>
                        <a:rPr lang="mk-MK" sz="1100" baseline="0" dirty="0" smtClean="0"/>
                        <a:t> тоа што се случува во компанијата.</a:t>
                      </a:r>
                      <a:endParaRPr lang="en-US" sz="1100" dirty="0"/>
                    </a:p>
                    <a:p>
                      <a:pPr marL="84138" indent="-84138">
                        <a:buFont typeface="Arial" panose="020B0604020202020204" pitchFamily="34" charset="0"/>
                        <a:buChar char="•"/>
                      </a:pPr>
                      <a:r>
                        <a:rPr lang="mk-MK" sz="1100" dirty="0" smtClean="0"/>
                        <a:t>Чувствувам</a:t>
                      </a:r>
                      <a:r>
                        <a:rPr lang="mk-MK" sz="1100" baseline="0" dirty="0" smtClean="0"/>
                        <a:t> добра информираност за економската ситуација во компанијата.</a:t>
                      </a:r>
                      <a:endParaRPr lang="en-US" sz="1100" dirty="0"/>
                    </a:p>
                    <a:p>
                      <a:pPr marL="84138" indent="-84138">
                        <a:buFont typeface="Arial" panose="020B0604020202020204" pitchFamily="34" charset="0"/>
                        <a:buChar char="•"/>
                      </a:pPr>
                      <a:r>
                        <a:rPr lang="mk-MK" sz="1100" dirty="0" smtClean="0"/>
                        <a:t>Комуникацијата е за пример</a:t>
                      </a:r>
                      <a:r>
                        <a:rPr lang="mk-MK" sz="1100" dirty="0"/>
                        <a:t>!</a:t>
                      </a:r>
                      <a:endParaRPr lang="mk-MK" sz="1100" dirty="0" smtClean="0"/>
                    </a:p>
                  </a:txBody>
                  <a:tcPr/>
                </a:tc>
                <a:extLst>
                  <a:ext uri="{0D108BD9-81ED-4DB2-BD59-A6C34878D82A}">
                    <a16:rowId xmlns:a16="http://schemas.microsoft.com/office/drawing/2014/main" xmlns="" val="540810778"/>
                  </a:ext>
                </a:extLst>
              </a:tr>
              <a:tr h="370840">
                <a:tc>
                  <a:txBody>
                    <a:bodyPr/>
                    <a:lstStyle/>
                    <a:p>
                      <a:pPr algn="l"/>
                      <a:r>
                        <a:rPr lang="mk-MK" sz="1100" dirty="0" smtClean="0"/>
                        <a:t>Иновација</a:t>
                      </a:r>
                      <a:r>
                        <a:rPr lang="de-DE" sz="1100" dirty="0" smtClean="0"/>
                        <a:t>/</a:t>
                      </a:r>
                      <a:r>
                        <a:rPr lang="mk-MK" sz="1100" dirty="0" smtClean="0"/>
                        <a:t>Процеси</a:t>
                      </a:r>
                      <a:r>
                        <a:rPr lang="mk-MK" sz="1100" baseline="0" dirty="0" smtClean="0"/>
                        <a:t> за промена</a:t>
                      </a:r>
                      <a:endParaRPr lang="de-DE" sz="1100" dirty="0"/>
                    </a:p>
                  </a:txBody>
                  <a:tcPr anchor="ctr"/>
                </a:tc>
                <a:tc>
                  <a:txBody>
                    <a:bodyPr/>
                    <a:lstStyle/>
                    <a:p>
                      <a:pPr marL="84138" indent="-84138">
                        <a:buFont typeface="Arial" panose="020B0604020202020204" pitchFamily="34" charset="0"/>
                        <a:buChar char="•"/>
                      </a:pPr>
                      <a:r>
                        <a:rPr lang="mk-MK" sz="1100" dirty="0" smtClean="0"/>
                        <a:t>Мислам</a:t>
                      </a:r>
                      <a:r>
                        <a:rPr lang="mk-MK" sz="1100" baseline="0" dirty="0" smtClean="0"/>
                        <a:t> дека истражувањата на регуларна основа имаат смисла.</a:t>
                      </a:r>
                      <a:endParaRPr lang="en-US" sz="1100" dirty="0"/>
                    </a:p>
                    <a:p>
                      <a:pPr marL="84138" indent="-84138">
                        <a:buFont typeface="Arial" panose="020B0604020202020204" pitchFamily="34" charset="0"/>
                        <a:buChar char="•"/>
                      </a:pPr>
                      <a:r>
                        <a:rPr lang="mk-MK" sz="1100" dirty="0" smtClean="0"/>
                        <a:t>Опсегот на анкетата е соодветен.</a:t>
                      </a:r>
                      <a:endParaRPr lang="de-DE" sz="1100" dirty="0"/>
                    </a:p>
                  </a:txBody>
                  <a:tcPr/>
                </a:tc>
                <a:tc>
                  <a:txBody>
                    <a:bodyPr/>
                    <a:lstStyle/>
                    <a:p>
                      <a:pPr marL="84138" indent="-84138">
                        <a:buFont typeface="Arial" panose="020B0604020202020204" pitchFamily="34" charset="0"/>
                        <a:buChar char="•"/>
                      </a:pPr>
                      <a:r>
                        <a:rPr lang="mk-MK" sz="1100" dirty="0" smtClean="0"/>
                        <a:t>Разбирливи ми се</a:t>
                      </a:r>
                      <a:r>
                        <a:rPr lang="mk-MK" sz="1100" baseline="0" dirty="0" smtClean="0"/>
                        <a:t> промените.</a:t>
                      </a:r>
                      <a:r>
                        <a:rPr lang="mk-MK" sz="1100" dirty="0" smtClean="0"/>
                        <a:t> </a:t>
                      </a:r>
                      <a:endParaRPr lang="en-US" sz="1100" dirty="0"/>
                    </a:p>
                    <a:p>
                      <a:pPr marL="84138" indent="-84138">
                        <a:buFont typeface="Arial" panose="020B0604020202020204" pitchFamily="34" charset="0"/>
                        <a:buChar char="•"/>
                      </a:pPr>
                      <a:r>
                        <a:rPr lang="mk-MK" sz="1100" dirty="0" smtClean="0"/>
                        <a:t>Ја</a:t>
                      </a:r>
                      <a:r>
                        <a:rPr lang="mk-MK" sz="1100" baseline="0" dirty="0" smtClean="0"/>
                        <a:t> доживувам компанијата како прогресивна и модерна.</a:t>
                      </a:r>
                      <a:endParaRPr lang="de-DE" sz="1100" dirty="0"/>
                    </a:p>
                  </a:txBody>
                  <a:tcPr/>
                </a:tc>
                <a:extLst>
                  <a:ext uri="{0D108BD9-81ED-4DB2-BD59-A6C34878D82A}">
                    <a16:rowId xmlns:a16="http://schemas.microsoft.com/office/drawing/2014/main" xmlns="" val="3325196527"/>
                  </a:ext>
                </a:extLst>
              </a:tr>
            </a:tbl>
          </a:graphicData>
        </a:graphic>
      </p:graphicFrame>
      <p:sp>
        <p:nvSpPr>
          <p:cNvPr id="13"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7156" y="6280221"/>
            <a:ext cx="541075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sz="1000" dirty="0"/>
              <a:t>Поддршката на Европската комисија за производството на оваа публикација не претставува одобрување на содржината, која ги одразува гледиштата само на авторите и Комисијата не може да биде одговорна за каква било употреба на информациите содржани во неа.</a:t>
            </a:r>
            <a:endParaRPr lang="es-ES" sz="1000" dirty="0"/>
          </a:p>
        </p:txBody>
      </p:sp>
      <p:pic>
        <p:nvPicPr>
          <p:cNvPr id="14"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882" y="6258845"/>
            <a:ext cx="905274" cy="576706"/>
          </a:xfrm>
          <a:prstGeom prst="rect">
            <a:avLst/>
          </a:prstGeom>
        </p:spPr>
      </p:pic>
      <p:pic>
        <p:nvPicPr>
          <p:cNvPr id="15" name="Immagine 14"/>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17910" y="6439860"/>
            <a:ext cx="1127226" cy="392481"/>
          </a:xfrm>
          <a:prstGeom prst="rect">
            <a:avLst/>
          </a:prstGeom>
          <a:noFill/>
        </p:spPr>
      </p:pic>
      <p:sp>
        <p:nvSpPr>
          <p:cNvPr id="16" name="CasellaDiTesto 21"/>
          <p:cNvSpPr txBox="1"/>
          <p:nvPr/>
        </p:nvSpPr>
        <p:spPr>
          <a:xfrm>
            <a:off x="7515921" y="6166758"/>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9078568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mk-MK" dirty="0" smtClean="0">
                <a:latin typeface="Arial Black" panose="020B0A04020102020204" pitchFamily="34" charset="0"/>
              </a:rPr>
              <a:t>Лекција</a:t>
            </a:r>
            <a:r>
              <a:rPr lang="en-GB" dirty="0" smtClean="0">
                <a:latin typeface="Arial Black" panose="020B0A04020102020204" pitchFamily="34" charset="0"/>
              </a:rPr>
              <a:t> </a:t>
            </a:r>
            <a:r>
              <a:rPr lang="en-GB" dirty="0">
                <a:latin typeface="Arial Black" panose="020B0A04020102020204" pitchFamily="34" charset="0"/>
              </a:rPr>
              <a:t>4</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748931" y="1439000"/>
            <a:ext cx="9656699" cy="667410"/>
          </a:xfrm>
        </p:spPr>
        <p:txBody>
          <a:bodyPr>
            <a:noAutofit/>
          </a:bodyPr>
          <a:lstStyle/>
          <a:p>
            <a:pPr marL="0" indent="0">
              <a:buNone/>
            </a:pPr>
            <a:r>
              <a:rPr lang="mk-MK" dirty="0" smtClean="0"/>
              <a:t>Пример прашања за анкетата на вработени </a:t>
            </a:r>
            <a:r>
              <a:rPr lang="en-US" dirty="0" smtClean="0"/>
              <a:t>(</a:t>
            </a:r>
            <a:r>
              <a:rPr lang="mk-MK" dirty="0" smtClean="0"/>
              <a:t>3</a:t>
            </a:r>
            <a:r>
              <a:rPr lang="en-US" dirty="0" smtClean="0"/>
              <a:t>)</a:t>
            </a:r>
          </a:p>
          <a:p>
            <a:pPr marL="0" indent="0">
              <a:buNone/>
            </a:pPr>
            <a:r>
              <a:rPr lang="en-US" dirty="0" smtClean="0"/>
              <a:t>(</a:t>
            </a:r>
            <a:r>
              <a:rPr lang="en-US" dirty="0"/>
              <a:t>3)</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aphicFrame>
        <p:nvGraphicFramePr>
          <p:cNvPr id="3" name="Tabelle 3">
            <a:extLst>
              <a:ext uri="{FF2B5EF4-FFF2-40B4-BE49-F238E27FC236}">
                <a16:creationId xmlns:a16="http://schemas.microsoft.com/office/drawing/2014/main" xmlns="" id="{5EED01C8-B1DB-488B-8A30-86285AF7F531}"/>
              </a:ext>
            </a:extLst>
          </p:cNvPr>
          <p:cNvGraphicFramePr>
            <a:graphicFrameLocks noGrp="1"/>
          </p:cNvGraphicFramePr>
          <p:nvPr>
            <p:extLst>
              <p:ext uri="{D42A27DB-BD31-4B8C-83A1-F6EECF244321}">
                <p14:modId xmlns:p14="http://schemas.microsoft.com/office/powerpoint/2010/main" val="3229205640"/>
              </p:ext>
            </p:extLst>
          </p:nvPr>
        </p:nvGraphicFramePr>
        <p:xfrm>
          <a:off x="838201" y="1892045"/>
          <a:ext cx="10091877" cy="4267200"/>
        </p:xfrm>
        <a:graphic>
          <a:graphicData uri="http://schemas.openxmlformats.org/drawingml/2006/table">
            <a:tbl>
              <a:tblPr firstRow="1" bandRow="1">
                <a:tableStyleId>{93296810-A885-4BE3-A3E7-6D5BEEA58F35}</a:tableStyleId>
              </a:tblPr>
              <a:tblGrid>
                <a:gridCol w="2103408">
                  <a:extLst>
                    <a:ext uri="{9D8B030D-6E8A-4147-A177-3AD203B41FA5}">
                      <a16:colId xmlns:a16="http://schemas.microsoft.com/office/drawing/2014/main" xmlns="" val="3196949765"/>
                    </a:ext>
                  </a:extLst>
                </a:gridCol>
                <a:gridCol w="4273080">
                  <a:extLst>
                    <a:ext uri="{9D8B030D-6E8A-4147-A177-3AD203B41FA5}">
                      <a16:colId xmlns:a16="http://schemas.microsoft.com/office/drawing/2014/main" xmlns="" val="2119935269"/>
                    </a:ext>
                  </a:extLst>
                </a:gridCol>
                <a:gridCol w="3715389">
                  <a:extLst>
                    <a:ext uri="{9D8B030D-6E8A-4147-A177-3AD203B41FA5}">
                      <a16:colId xmlns:a16="http://schemas.microsoft.com/office/drawing/2014/main" xmlns="" val="3874225550"/>
                    </a:ext>
                  </a:extLst>
                </a:gridCol>
              </a:tblGrid>
              <a:tr h="370840">
                <a:tc>
                  <a:txBody>
                    <a:bodyPr/>
                    <a:lstStyle/>
                    <a:p>
                      <a:endParaRPr lang="de-DE" dirty="0"/>
                    </a:p>
                  </a:txBody>
                  <a:tcPr/>
                </a:tc>
                <a:tc>
                  <a:txBody>
                    <a:bodyPr/>
                    <a:lstStyle/>
                    <a:p>
                      <a:r>
                        <a:rPr lang="mk-MK" dirty="0" smtClean="0"/>
                        <a:t>Поврзани</a:t>
                      </a:r>
                      <a:r>
                        <a:rPr lang="mk-MK" baseline="0" dirty="0" smtClean="0"/>
                        <a:t> со индивидуа</a:t>
                      </a:r>
                      <a:endParaRPr lang="de-DE" dirty="0"/>
                    </a:p>
                  </a:txBody>
                  <a:tcPr/>
                </a:tc>
                <a:tc>
                  <a:txBody>
                    <a:bodyPr/>
                    <a:lstStyle/>
                    <a:p>
                      <a:r>
                        <a:rPr lang="mk-MK" dirty="0" smtClean="0"/>
                        <a:t>Поврзани</a:t>
                      </a:r>
                      <a:r>
                        <a:rPr lang="mk-MK" baseline="0" dirty="0" smtClean="0"/>
                        <a:t> со компанија/работодавач</a:t>
                      </a:r>
                      <a:endParaRPr lang="de-DE" dirty="0"/>
                    </a:p>
                  </a:txBody>
                  <a:tcPr/>
                </a:tc>
                <a:extLst>
                  <a:ext uri="{0D108BD9-81ED-4DB2-BD59-A6C34878D82A}">
                    <a16:rowId xmlns:a16="http://schemas.microsoft.com/office/drawing/2014/main" xmlns="" val="2685122098"/>
                  </a:ext>
                </a:extLst>
              </a:tr>
              <a:tr h="370840">
                <a:tc>
                  <a:txBody>
                    <a:bodyPr/>
                    <a:lstStyle/>
                    <a:p>
                      <a:r>
                        <a:rPr lang="mk-MK" sz="1100" dirty="0" smtClean="0"/>
                        <a:t>Унапредување/понатамошна</a:t>
                      </a:r>
                      <a:r>
                        <a:rPr lang="mk-MK" sz="1100" baseline="0" dirty="0" smtClean="0"/>
                        <a:t> едукација</a:t>
                      </a:r>
                      <a:endParaRPr lang="de-DE" sz="1100" dirty="0"/>
                    </a:p>
                  </a:txBody>
                  <a:tcPr anchor="ctr"/>
                </a:tc>
                <a:tc>
                  <a:txBody>
                    <a:bodyPr/>
                    <a:lstStyle/>
                    <a:p>
                      <a:pPr marL="85725" indent="-85725">
                        <a:buFont typeface="Arial" panose="020B0604020202020204" pitchFamily="34" charset="0"/>
                        <a:buChar char="•"/>
                      </a:pPr>
                      <a:r>
                        <a:rPr lang="mk-MK" sz="1000" dirty="0" smtClean="0"/>
                        <a:t>Можам да научам нешто значајно низ</a:t>
                      </a:r>
                      <a:r>
                        <a:rPr lang="mk-MK" sz="1000" baseline="0" dirty="0" smtClean="0"/>
                        <a:t> работата.</a:t>
                      </a:r>
                      <a:endParaRPr lang="en-US" sz="1000" dirty="0"/>
                    </a:p>
                    <a:p>
                      <a:pPr marL="85725" indent="-85725">
                        <a:buFont typeface="Arial" panose="020B0604020202020204" pitchFamily="34" charset="0"/>
                        <a:buChar char="•"/>
                      </a:pPr>
                      <a:r>
                        <a:rPr lang="mk-MK" sz="1000" dirty="0" smtClean="0"/>
                        <a:t>Работата нуди работа</a:t>
                      </a:r>
                      <a:r>
                        <a:rPr lang="mk-MK" sz="1000" baseline="0" dirty="0" smtClean="0"/>
                        <a:t> за понатамошна едукација.</a:t>
                      </a:r>
                      <a:endParaRPr lang="en-US" sz="1000" dirty="0"/>
                    </a:p>
                    <a:p>
                      <a:pPr marL="85725" indent="-85725">
                        <a:buFont typeface="Arial" panose="020B0604020202020204" pitchFamily="34" charset="0"/>
                        <a:buChar char="•"/>
                      </a:pPr>
                      <a:r>
                        <a:rPr lang="mk-MK" sz="1000" dirty="0" smtClean="0"/>
                        <a:t>Задоволен/на</a:t>
                      </a:r>
                      <a:r>
                        <a:rPr lang="mk-MK" sz="1000" baseline="0" dirty="0" smtClean="0"/>
                        <a:t> сум од личниот развој низ работата.</a:t>
                      </a:r>
                      <a:endParaRPr lang="en-US" sz="1000" dirty="0"/>
                    </a:p>
                    <a:p>
                      <a:pPr marL="85725" indent="-85725">
                        <a:buFont typeface="Arial" panose="020B0604020202020204" pitchFamily="34" charset="0"/>
                        <a:buChar char="•"/>
                      </a:pPr>
                      <a:r>
                        <a:rPr lang="mk-MK" sz="1000" dirty="0" smtClean="0"/>
                        <a:t>Учењето на</a:t>
                      </a:r>
                      <a:r>
                        <a:rPr lang="mk-MK" sz="1000" baseline="0" dirty="0" smtClean="0"/>
                        <a:t> нешто значајно преку работата ме мотивира.</a:t>
                      </a:r>
                      <a:endParaRPr lang="en-US" sz="1000" dirty="0"/>
                    </a:p>
                    <a:p>
                      <a:pPr marL="85725" indent="-85725">
                        <a:buFont typeface="Arial" panose="020B0604020202020204" pitchFamily="34" charset="0"/>
                        <a:buChar char="•"/>
                      </a:pPr>
                      <a:r>
                        <a:rPr lang="mk-MK" sz="1000" dirty="0" smtClean="0"/>
                        <a:t>Работата ми нуди</a:t>
                      </a:r>
                      <a:r>
                        <a:rPr lang="mk-MK" sz="1000" baseline="0" dirty="0" smtClean="0"/>
                        <a:t> прилики за развој.</a:t>
                      </a:r>
                      <a:endParaRPr lang="de-DE" sz="1000" dirty="0"/>
                    </a:p>
                  </a:txBody>
                  <a:tcPr/>
                </a:tc>
                <a:tc>
                  <a:txBody>
                    <a:bodyPr/>
                    <a:lstStyle/>
                    <a:p>
                      <a:pPr marL="84138" indent="-84138">
                        <a:buFont typeface="Arial" panose="020B0604020202020204" pitchFamily="34" charset="0"/>
                        <a:buChar char="•"/>
                      </a:pPr>
                      <a:r>
                        <a:rPr lang="mk-MK" sz="1000" dirty="0" smtClean="0"/>
                        <a:t>Компанијата нуди добри прилики за обука.</a:t>
                      </a:r>
                      <a:endParaRPr lang="en-US" sz="1000" dirty="0"/>
                    </a:p>
                    <a:p>
                      <a:pPr marL="84138" indent="-84138">
                        <a:buFont typeface="Arial" panose="020B0604020202020204" pitchFamily="34" charset="0"/>
                        <a:buChar char="•"/>
                      </a:pPr>
                      <a:r>
                        <a:rPr lang="mk-MK" sz="1000" dirty="0" smtClean="0"/>
                        <a:t>Генерално,</a:t>
                      </a:r>
                      <a:r>
                        <a:rPr lang="mk-MK" sz="1000" baseline="0" dirty="0" smtClean="0"/>
                        <a:t> задоволен/на сум со начинот на развој на знаење во компанијата.</a:t>
                      </a:r>
                      <a:endParaRPr lang="en-US" sz="1000" dirty="0"/>
                    </a:p>
                    <a:p>
                      <a:pPr marL="84138" indent="-84138">
                        <a:buFont typeface="Arial" panose="020B0604020202020204" pitchFamily="34" charset="0"/>
                        <a:buChar char="•"/>
                      </a:pPr>
                      <a:r>
                        <a:rPr lang="mk-MK" sz="1000" dirty="0" smtClean="0"/>
                        <a:t>Компанијата ми нуди</a:t>
                      </a:r>
                      <a:r>
                        <a:rPr lang="mk-MK" sz="1000" baseline="0" dirty="0" smtClean="0"/>
                        <a:t> добри прилики за надоградување.</a:t>
                      </a:r>
                      <a:endParaRPr lang="en-US" sz="1000" dirty="0"/>
                    </a:p>
                    <a:p>
                      <a:pPr marL="84138" indent="-84138">
                        <a:buFont typeface="Arial" panose="020B0604020202020204" pitchFamily="34" charset="0"/>
                        <a:buChar char="•"/>
                      </a:pPr>
                      <a:r>
                        <a:rPr lang="mk-MK" sz="1000" dirty="0" smtClean="0"/>
                        <a:t>Компанијата промовира прилики за</a:t>
                      </a:r>
                      <a:r>
                        <a:rPr lang="mk-MK" sz="1000" baseline="0" dirty="0" smtClean="0"/>
                        <a:t> развој.</a:t>
                      </a:r>
                      <a:endParaRPr lang="en-US" sz="1000" dirty="0"/>
                    </a:p>
                    <a:p>
                      <a:pPr marL="84138" indent="-84138">
                        <a:buFont typeface="Arial" panose="020B0604020202020204" pitchFamily="34" charset="0"/>
                        <a:buChar char="•"/>
                      </a:pPr>
                      <a:r>
                        <a:rPr lang="ru-RU" sz="1000" dirty="0" smtClean="0"/>
                        <a:t>Во нашата компанија има доволно можности за обука за мој професионален развој.</a:t>
                      </a:r>
                      <a:endParaRPr lang="de-DE" sz="1000" dirty="0"/>
                    </a:p>
                  </a:txBody>
                  <a:tcPr/>
                </a:tc>
                <a:extLst>
                  <a:ext uri="{0D108BD9-81ED-4DB2-BD59-A6C34878D82A}">
                    <a16:rowId xmlns:a16="http://schemas.microsoft.com/office/drawing/2014/main" xmlns="" val="2665789532"/>
                  </a:ext>
                </a:extLst>
              </a:tr>
              <a:tr h="370840">
                <a:tc>
                  <a:txBody>
                    <a:bodyPr/>
                    <a:lstStyle/>
                    <a:p>
                      <a:r>
                        <a:rPr lang="mk-MK" sz="1100" dirty="0" smtClean="0"/>
                        <a:t>Правичност</a:t>
                      </a:r>
                      <a:r>
                        <a:rPr lang="de-DE" sz="1100" dirty="0" smtClean="0"/>
                        <a:t> /</a:t>
                      </a:r>
                      <a:r>
                        <a:rPr lang="mk-MK" sz="1100" baseline="0" dirty="0" smtClean="0"/>
                        <a:t> Доверливост</a:t>
                      </a:r>
                      <a:endParaRPr lang="de-DE" sz="1100" dirty="0"/>
                    </a:p>
                  </a:txBody>
                  <a:tcPr anchor="ctr"/>
                </a:tc>
                <a:tc>
                  <a:txBody>
                    <a:bodyPr/>
                    <a:lstStyle/>
                    <a:p>
                      <a:pPr marL="85725" indent="-85725">
                        <a:buFont typeface="Arial" panose="020B0604020202020204" pitchFamily="34" charset="0"/>
                        <a:buChar char="•"/>
                      </a:pPr>
                      <a:r>
                        <a:rPr lang="mk-MK" sz="1000" dirty="0" smtClean="0"/>
                        <a:t>Распределувам работа/ задачи</a:t>
                      </a:r>
                      <a:r>
                        <a:rPr lang="mk-MK" sz="1000" baseline="0" dirty="0" smtClean="0"/>
                        <a:t> на добар начин.</a:t>
                      </a:r>
                      <a:endParaRPr lang="en-US" sz="1000" dirty="0"/>
                    </a:p>
                    <a:p>
                      <a:pPr marL="85725" indent="-85725">
                        <a:buFont typeface="Arial" panose="020B0604020202020204" pitchFamily="34" charset="0"/>
                        <a:buChar char="•"/>
                      </a:pPr>
                      <a:r>
                        <a:rPr lang="mk-MK" sz="1000" dirty="0" smtClean="0"/>
                        <a:t>Мојот</a:t>
                      </a:r>
                      <a:r>
                        <a:rPr lang="mk-MK" sz="1000" baseline="0" dirty="0" smtClean="0"/>
                        <a:t> труд е препознаен.</a:t>
                      </a:r>
                      <a:endParaRPr lang="de-DE" sz="1000" dirty="0"/>
                    </a:p>
                  </a:txBody>
                  <a:tcPr/>
                </a:tc>
                <a:tc>
                  <a:txBody>
                    <a:bodyPr/>
                    <a:lstStyle/>
                    <a:p>
                      <a:pPr marL="84138" indent="-84138">
                        <a:buFont typeface="Arial" panose="020B0604020202020204" pitchFamily="34" charset="0"/>
                        <a:buChar char="•"/>
                      </a:pPr>
                      <a:r>
                        <a:rPr lang="mk-MK" sz="1000" dirty="0" smtClean="0"/>
                        <a:t>Сметам дека одлуките на менаџментот</a:t>
                      </a:r>
                      <a:r>
                        <a:rPr lang="mk-MK" sz="1000" baseline="0" dirty="0" smtClean="0"/>
                        <a:t> се коректни.</a:t>
                      </a:r>
                      <a:endParaRPr lang="en-US" sz="1000" dirty="0"/>
                    </a:p>
                    <a:p>
                      <a:pPr marL="84138" indent="-84138">
                        <a:buFont typeface="Arial" panose="020B0604020202020204" pitchFamily="34" charset="0"/>
                        <a:buChar char="•"/>
                      </a:pPr>
                      <a:r>
                        <a:rPr lang="mk-MK" sz="1000" dirty="0" smtClean="0"/>
                        <a:t>Коректно сум платен/на за својата работа.</a:t>
                      </a:r>
                      <a:endParaRPr lang="en-US" sz="1000" dirty="0"/>
                    </a:p>
                    <a:p>
                      <a:pPr marL="84138" indent="-84138">
                        <a:buFont typeface="Arial" panose="020B0604020202020204" pitchFamily="34" charset="0"/>
                        <a:buChar char="•"/>
                      </a:pPr>
                      <a:r>
                        <a:rPr lang="mk-MK" sz="1000" dirty="0" smtClean="0"/>
                        <a:t>Мојата работа е коректно платена.</a:t>
                      </a:r>
                      <a:endParaRPr lang="en-US" sz="1000" dirty="0"/>
                    </a:p>
                    <a:p>
                      <a:pPr marL="84138" indent="-84138">
                        <a:buFont typeface="Arial" panose="020B0604020202020204" pitchFamily="34" charset="0"/>
                        <a:buChar char="•"/>
                      </a:pPr>
                      <a:r>
                        <a:rPr lang="mk-MK" sz="1000" dirty="0" smtClean="0"/>
                        <a:t>Компанијата ми нуди сигурна работа.</a:t>
                      </a:r>
                      <a:endParaRPr lang="en-US" sz="1000" dirty="0"/>
                    </a:p>
                    <a:p>
                      <a:pPr marL="84138" indent="-84138">
                        <a:buFont typeface="Arial" panose="020B0604020202020204" pitchFamily="34" charset="0"/>
                        <a:buChar char="•"/>
                      </a:pPr>
                      <a:r>
                        <a:rPr lang="mk-MK" sz="1000" dirty="0" smtClean="0"/>
                        <a:t>Одлуките на менаџментот</a:t>
                      </a:r>
                      <a:r>
                        <a:rPr lang="mk-MK" sz="1000" baseline="0" dirty="0" smtClean="0"/>
                        <a:t> ги сметам за разбирливи.</a:t>
                      </a:r>
                      <a:endParaRPr lang="en-US" sz="1000" dirty="0"/>
                    </a:p>
                    <a:p>
                      <a:pPr marL="84138" indent="-84138">
                        <a:buFont typeface="Arial" panose="020B0604020202020204" pitchFamily="34" charset="0"/>
                        <a:buChar char="•"/>
                      </a:pPr>
                      <a:r>
                        <a:rPr lang="mk-MK" sz="1000" dirty="0" smtClean="0"/>
                        <a:t>Чувстувам</a:t>
                      </a:r>
                      <a:r>
                        <a:rPr lang="mk-MK" sz="1000" baseline="0" dirty="0" smtClean="0"/>
                        <a:t> дека сум коректно третиран/на.</a:t>
                      </a:r>
                      <a:endParaRPr lang="de-DE" sz="1000" dirty="0"/>
                    </a:p>
                  </a:txBody>
                  <a:tcPr/>
                </a:tc>
                <a:extLst>
                  <a:ext uri="{0D108BD9-81ED-4DB2-BD59-A6C34878D82A}">
                    <a16:rowId xmlns:a16="http://schemas.microsoft.com/office/drawing/2014/main" xmlns="" val="540810778"/>
                  </a:ext>
                </a:extLst>
              </a:tr>
              <a:tr h="370840">
                <a:tc>
                  <a:txBody>
                    <a:bodyPr/>
                    <a:lstStyle/>
                    <a:p>
                      <a:r>
                        <a:rPr lang="mk-MK" sz="1100" b="0" i="0" u="none" strike="noStrike" kern="1200" baseline="0" dirty="0" smtClean="0">
                          <a:solidFill>
                            <a:schemeClr val="dk1"/>
                          </a:solidFill>
                          <a:latin typeface="+mn-lt"/>
                          <a:ea typeface="+mn-ea"/>
                          <a:cs typeface="+mn-cs"/>
                        </a:rPr>
                        <a:t>Посветеност</a:t>
                      </a:r>
                      <a:r>
                        <a:rPr lang="de-DE" sz="1100" b="0" i="0" u="none" strike="noStrike" kern="1200" baseline="0" dirty="0" smtClean="0">
                          <a:solidFill>
                            <a:schemeClr val="dk1"/>
                          </a:solidFill>
                          <a:latin typeface="+mn-lt"/>
                          <a:ea typeface="+mn-ea"/>
                          <a:cs typeface="+mn-cs"/>
                        </a:rPr>
                        <a:t> </a:t>
                      </a:r>
                      <a:r>
                        <a:rPr lang="de-DE" sz="1100" b="0" i="0" u="none" strike="noStrike" kern="1200" baseline="0" dirty="0">
                          <a:solidFill>
                            <a:schemeClr val="dk1"/>
                          </a:solidFill>
                          <a:latin typeface="+mn-lt"/>
                          <a:ea typeface="+mn-ea"/>
                          <a:cs typeface="+mn-cs"/>
                        </a:rPr>
                        <a:t>/</a:t>
                      </a:r>
                    </a:p>
                    <a:p>
                      <a:r>
                        <a:rPr lang="mk-MK" sz="1100" b="0" i="0" u="none" strike="noStrike" kern="1200" baseline="0" dirty="0" smtClean="0">
                          <a:solidFill>
                            <a:schemeClr val="dk1"/>
                          </a:solidFill>
                          <a:latin typeface="+mn-lt"/>
                          <a:ea typeface="+mn-ea"/>
                          <a:cs typeface="+mn-cs"/>
                        </a:rPr>
                        <a:t>Ангажман</a:t>
                      </a:r>
                      <a:endParaRPr lang="de-DE" sz="1100" dirty="0"/>
                    </a:p>
                  </a:txBody>
                  <a:tcPr anchor="ctr"/>
                </a:tc>
                <a:tc>
                  <a:txBody>
                    <a:bodyPr/>
                    <a:lstStyle/>
                    <a:p>
                      <a:pPr marL="84138" indent="-84138">
                        <a:buFont typeface="Arial" panose="020B0604020202020204" pitchFamily="34" charset="0"/>
                        <a:buChar char="•"/>
                      </a:pPr>
                      <a:r>
                        <a:rPr lang="mk-MK" sz="1000" dirty="0" smtClean="0"/>
                        <a:t>Кога работам, заборавам на времето.</a:t>
                      </a:r>
                      <a:endParaRPr lang="en-US" sz="1000" dirty="0"/>
                    </a:p>
                    <a:p>
                      <a:pPr marL="84138" indent="-84138">
                        <a:buFont typeface="Arial" panose="020B0604020202020204" pitchFamily="34" charset="0"/>
                        <a:buChar char="•"/>
                      </a:pPr>
                      <a:r>
                        <a:rPr lang="mk-MK" sz="1000" dirty="0" smtClean="0"/>
                        <a:t>Комплетно се апсорбирам во работата.</a:t>
                      </a:r>
                      <a:endParaRPr lang="en-US" sz="1000" dirty="0"/>
                    </a:p>
                    <a:p>
                      <a:pPr marL="84138" indent="-84138">
                        <a:buFont typeface="Arial" panose="020B0604020202020204" pitchFamily="34" charset="0"/>
                        <a:buChar char="•"/>
                      </a:pPr>
                      <a:r>
                        <a:rPr lang="mk-MK" sz="1000" dirty="0" smtClean="0"/>
                        <a:t>Работата ми предизвикува ентузијазам.</a:t>
                      </a:r>
                      <a:endParaRPr lang="en-US" sz="1000" dirty="0"/>
                    </a:p>
                    <a:p>
                      <a:pPr marL="84138" indent="-84138">
                        <a:buFont typeface="Arial" panose="020B0604020202020204" pitchFamily="34" charset="0"/>
                        <a:buChar char="•"/>
                      </a:pPr>
                      <a:r>
                        <a:rPr lang="mk-MK" sz="1000" dirty="0" smtClean="0"/>
                        <a:t>Работата ме инспирира.</a:t>
                      </a:r>
                      <a:endParaRPr lang="en-US" sz="1000" dirty="0"/>
                    </a:p>
                    <a:p>
                      <a:pPr marL="84138" indent="-84138">
                        <a:buFont typeface="Arial" panose="020B0604020202020204" pitchFamily="34" charset="0"/>
                        <a:buChar char="•"/>
                      </a:pPr>
                      <a:r>
                        <a:rPr lang="mk-MK" sz="1000" dirty="0" smtClean="0"/>
                        <a:t>Се гордеам</a:t>
                      </a:r>
                      <a:r>
                        <a:rPr lang="mk-MK" sz="1000" baseline="0" dirty="0" smtClean="0"/>
                        <a:t> со својата работа.</a:t>
                      </a:r>
                      <a:endParaRPr lang="en-US" sz="1000" dirty="0"/>
                    </a:p>
                    <a:p>
                      <a:pPr marL="84138" indent="-84138">
                        <a:buFont typeface="Arial" panose="020B0604020202020204" pitchFamily="34" charset="0"/>
                        <a:buChar char="•"/>
                      </a:pPr>
                      <a:r>
                        <a:rPr lang="mk-MK" sz="1000" dirty="0" smtClean="0"/>
                        <a:t>Имам</a:t>
                      </a:r>
                      <a:r>
                        <a:rPr lang="mk-MK" sz="1000" baseline="0" dirty="0" smtClean="0"/>
                        <a:t> полна енергија кога работам.</a:t>
                      </a:r>
                      <a:endParaRPr lang="en-US" sz="1000" dirty="0"/>
                    </a:p>
                    <a:p>
                      <a:pPr marL="84138" indent="-84138">
                        <a:buFont typeface="Arial" panose="020B0604020202020204" pitchFamily="34" charset="0"/>
                        <a:buChar char="•"/>
                      </a:pPr>
                      <a:r>
                        <a:rPr lang="mk-MK" sz="1000" dirty="0" smtClean="0"/>
                        <a:t>Кога работам,</a:t>
                      </a:r>
                      <a:r>
                        <a:rPr lang="mk-MK" sz="1000" baseline="0" dirty="0" smtClean="0"/>
                        <a:t> се чувствувам енергично и здраво.</a:t>
                      </a:r>
                      <a:endParaRPr lang="en-US" sz="1000" dirty="0"/>
                    </a:p>
                    <a:p>
                      <a:pPr marL="84138" indent="-84138">
                        <a:buFont typeface="Arial" panose="020B0604020202020204" pitchFamily="34" charset="0"/>
                        <a:buChar char="•"/>
                      </a:pPr>
                      <a:r>
                        <a:rPr lang="mk-MK" sz="1000" dirty="0" smtClean="0"/>
                        <a:t>Кога се будам наутро, се радувам за работата.</a:t>
                      </a:r>
                      <a:endParaRPr lang="en-US" sz="1000" dirty="0"/>
                    </a:p>
                    <a:p>
                      <a:pPr marL="84138" indent="-84138">
                        <a:buFont typeface="Arial" panose="020B0604020202020204" pitchFamily="34" charset="0"/>
                        <a:buChar char="•"/>
                      </a:pPr>
                      <a:r>
                        <a:rPr lang="mk-MK" sz="1000" dirty="0" smtClean="0"/>
                        <a:t>Се</a:t>
                      </a:r>
                      <a:r>
                        <a:rPr lang="mk-MK" sz="1000" baseline="0" dirty="0" smtClean="0"/>
                        <a:t> гордеам што работам во мојата компанија.</a:t>
                      </a:r>
                      <a:endParaRPr lang="en-US" sz="1000" dirty="0"/>
                    </a:p>
                  </a:txBody>
                  <a:tcPr/>
                </a:tc>
                <a:tc>
                  <a:txBody>
                    <a:bodyPr/>
                    <a:lstStyle/>
                    <a:p>
                      <a:pPr marL="84138" indent="-84138">
                        <a:buFont typeface="Arial" panose="020B0604020202020204" pitchFamily="34" charset="0"/>
                        <a:buChar char="•"/>
                      </a:pPr>
                      <a:r>
                        <a:rPr lang="mk-MK" sz="1000" dirty="0" smtClean="0"/>
                        <a:t>Компанијата се смета</a:t>
                      </a:r>
                      <a:r>
                        <a:rPr lang="mk-MK" sz="1000" baseline="0" dirty="0" smtClean="0"/>
                        <a:t> за атрактивна во мојата приватна околина.</a:t>
                      </a:r>
                      <a:endParaRPr lang="en-US" sz="1000" dirty="0"/>
                    </a:p>
                    <a:p>
                      <a:pPr marL="84138" indent="-84138">
                        <a:buFont typeface="Arial" panose="020B0604020202020204" pitchFamily="34" charset="0"/>
                        <a:buChar char="•"/>
                      </a:pPr>
                      <a:r>
                        <a:rPr lang="mk-MK" sz="1000" dirty="0" smtClean="0"/>
                        <a:t>Чувствувам дека привлечноста на</a:t>
                      </a:r>
                      <a:r>
                        <a:rPr lang="mk-MK" sz="1000" baseline="0" dirty="0" smtClean="0"/>
                        <a:t> пазарот на трудот се зголемува.</a:t>
                      </a:r>
                      <a:endParaRPr lang="en-US" sz="1000" dirty="0"/>
                    </a:p>
                    <a:p>
                      <a:pPr marL="84138" indent="-84138">
                        <a:buFont typeface="Arial" panose="020B0604020202020204" pitchFamily="34" charset="0"/>
                        <a:buChar char="•"/>
                      </a:pPr>
                      <a:r>
                        <a:rPr lang="mk-MK" sz="1000" dirty="0" smtClean="0"/>
                        <a:t>Сликата на компанијата потпомага</a:t>
                      </a:r>
                      <a:r>
                        <a:rPr lang="mk-MK" sz="1000" baseline="0" dirty="0" smtClean="0"/>
                        <a:t> да се доведат и задржат најдобрите таленти.</a:t>
                      </a:r>
                      <a:endParaRPr lang="en-US" sz="1000" dirty="0"/>
                    </a:p>
                    <a:p>
                      <a:pPr marL="84138" indent="-84138">
                        <a:buFont typeface="Arial" panose="020B0604020202020204" pitchFamily="34" charset="0"/>
                        <a:buChar char="•"/>
                      </a:pPr>
                      <a:r>
                        <a:rPr lang="mk-MK" sz="1000" dirty="0" smtClean="0"/>
                        <a:t>Би ја препорачал/ла</a:t>
                      </a:r>
                      <a:r>
                        <a:rPr lang="mk-MK" sz="1000" baseline="0" dirty="0" smtClean="0"/>
                        <a:t> компанијата на пријател или познаник.</a:t>
                      </a:r>
                      <a:endParaRPr lang="en-US" sz="1000" dirty="0"/>
                    </a:p>
                    <a:p>
                      <a:pPr marL="84138" indent="-84138">
                        <a:buFont typeface="Arial" panose="020B0604020202020204" pitchFamily="34" charset="0"/>
                        <a:buChar char="•"/>
                      </a:pPr>
                      <a:r>
                        <a:rPr lang="mk-MK" sz="1000" dirty="0" smtClean="0"/>
                        <a:t>Чувстувам силна</a:t>
                      </a:r>
                      <a:r>
                        <a:rPr lang="mk-MK" sz="1000" baseline="0" dirty="0" smtClean="0"/>
                        <a:t> поврзаност со својата работа.</a:t>
                      </a:r>
                      <a:endParaRPr lang="de-DE" sz="1000" dirty="0"/>
                    </a:p>
                  </a:txBody>
                  <a:tcPr/>
                </a:tc>
                <a:extLst>
                  <a:ext uri="{0D108BD9-81ED-4DB2-BD59-A6C34878D82A}">
                    <a16:rowId xmlns:a16="http://schemas.microsoft.com/office/drawing/2014/main" xmlns="" val="3325196527"/>
                  </a:ext>
                </a:extLst>
              </a:tr>
            </a:tbl>
          </a:graphicData>
        </a:graphic>
      </p:graphicFrame>
      <p:sp>
        <p:nvSpPr>
          <p:cNvPr id="13"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7156" y="6280221"/>
            <a:ext cx="541075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sz="1000" dirty="0"/>
              <a:t>Поддршката на Европската комисија за производството на оваа публикација не претставува одобрување на содржината, која ги одразува гледиштата само на авторите и Комисијата не може да биде одговорна за каква било употреба на информациите содржани во неа.</a:t>
            </a:r>
            <a:endParaRPr lang="es-ES" sz="1000" dirty="0"/>
          </a:p>
        </p:txBody>
      </p:sp>
      <p:pic>
        <p:nvPicPr>
          <p:cNvPr id="14"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882" y="6258845"/>
            <a:ext cx="905274" cy="576706"/>
          </a:xfrm>
          <a:prstGeom prst="rect">
            <a:avLst/>
          </a:prstGeom>
        </p:spPr>
      </p:pic>
      <p:pic>
        <p:nvPicPr>
          <p:cNvPr id="15" name="Immagine 14"/>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17910" y="6439860"/>
            <a:ext cx="1127226" cy="392481"/>
          </a:xfrm>
          <a:prstGeom prst="rect">
            <a:avLst/>
          </a:prstGeom>
          <a:noFill/>
        </p:spPr>
      </p:pic>
      <p:sp>
        <p:nvSpPr>
          <p:cNvPr id="16" name="CasellaDiTesto 21"/>
          <p:cNvSpPr txBox="1"/>
          <p:nvPr/>
        </p:nvSpPr>
        <p:spPr>
          <a:xfrm>
            <a:off x="7515921" y="6166758"/>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5422650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mk-MK" dirty="0" smtClean="0">
                <a:latin typeface="Arial Black" panose="020B0A04020102020204" pitchFamily="34" charset="0"/>
              </a:rPr>
              <a:t>Лекција</a:t>
            </a:r>
            <a:r>
              <a:rPr lang="en-GB" dirty="0" smtClean="0">
                <a:latin typeface="Arial Black" panose="020B0A04020102020204" pitchFamily="34" charset="0"/>
              </a:rPr>
              <a:t> </a:t>
            </a:r>
            <a:r>
              <a:rPr lang="en-GB" dirty="0">
                <a:latin typeface="Arial Black" panose="020B0A04020102020204" pitchFamily="34" charset="0"/>
              </a:rPr>
              <a:t>4</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748931" y="1439000"/>
            <a:ext cx="9656699" cy="667410"/>
          </a:xfrm>
        </p:spPr>
        <p:txBody>
          <a:bodyPr>
            <a:noAutofit/>
          </a:bodyPr>
          <a:lstStyle/>
          <a:p>
            <a:pPr marL="0" indent="0">
              <a:buNone/>
            </a:pPr>
            <a:r>
              <a:rPr lang="mk-MK" dirty="0" smtClean="0"/>
              <a:t>Пример прашања за анкетата на вработени </a:t>
            </a:r>
            <a:r>
              <a:rPr lang="en-US" dirty="0" smtClean="0"/>
              <a:t>(4</a:t>
            </a:r>
            <a:r>
              <a:rPr lang="en-US" dirty="0"/>
              <a:t>)</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aphicFrame>
        <p:nvGraphicFramePr>
          <p:cNvPr id="3" name="Tabelle 3">
            <a:extLst>
              <a:ext uri="{FF2B5EF4-FFF2-40B4-BE49-F238E27FC236}">
                <a16:creationId xmlns:a16="http://schemas.microsoft.com/office/drawing/2014/main" xmlns="" id="{5EED01C8-B1DB-488B-8A30-86285AF7F531}"/>
              </a:ext>
            </a:extLst>
          </p:cNvPr>
          <p:cNvGraphicFramePr>
            <a:graphicFrameLocks noGrp="1"/>
          </p:cNvGraphicFramePr>
          <p:nvPr>
            <p:extLst>
              <p:ext uri="{D42A27DB-BD31-4B8C-83A1-F6EECF244321}">
                <p14:modId xmlns:p14="http://schemas.microsoft.com/office/powerpoint/2010/main" val="2813739532"/>
              </p:ext>
            </p:extLst>
          </p:nvPr>
        </p:nvGraphicFramePr>
        <p:xfrm>
          <a:off x="838201" y="1892045"/>
          <a:ext cx="10091877" cy="3937000"/>
        </p:xfrm>
        <a:graphic>
          <a:graphicData uri="http://schemas.openxmlformats.org/drawingml/2006/table">
            <a:tbl>
              <a:tblPr firstRow="1" bandRow="1">
                <a:tableStyleId>{93296810-A885-4BE3-A3E7-6D5BEEA58F35}</a:tableStyleId>
              </a:tblPr>
              <a:tblGrid>
                <a:gridCol w="2103408">
                  <a:extLst>
                    <a:ext uri="{9D8B030D-6E8A-4147-A177-3AD203B41FA5}">
                      <a16:colId xmlns:a16="http://schemas.microsoft.com/office/drawing/2014/main" xmlns="" val="3196949765"/>
                    </a:ext>
                  </a:extLst>
                </a:gridCol>
                <a:gridCol w="4273080">
                  <a:extLst>
                    <a:ext uri="{9D8B030D-6E8A-4147-A177-3AD203B41FA5}">
                      <a16:colId xmlns:a16="http://schemas.microsoft.com/office/drawing/2014/main" xmlns="" val="2119935269"/>
                    </a:ext>
                  </a:extLst>
                </a:gridCol>
                <a:gridCol w="3715389">
                  <a:extLst>
                    <a:ext uri="{9D8B030D-6E8A-4147-A177-3AD203B41FA5}">
                      <a16:colId xmlns:a16="http://schemas.microsoft.com/office/drawing/2014/main" xmlns="" val="3874225550"/>
                    </a:ext>
                  </a:extLst>
                </a:gridCol>
              </a:tblGrid>
              <a:tr h="370840">
                <a:tc>
                  <a:txBody>
                    <a:bodyPr/>
                    <a:lstStyle/>
                    <a:p>
                      <a:endParaRPr lang="de-DE" dirty="0"/>
                    </a:p>
                  </a:txBody>
                  <a:tcPr/>
                </a:tc>
                <a:tc>
                  <a:txBody>
                    <a:bodyPr/>
                    <a:lstStyle/>
                    <a:p>
                      <a:r>
                        <a:rPr lang="mk-MK" dirty="0" smtClean="0"/>
                        <a:t>Поврзани со индивидуа</a:t>
                      </a:r>
                      <a:endParaRPr lang="de-DE" dirty="0"/>
                    </a:p>
                  </a:txBody>
                  <a:tcPr/>
                </a:tc>
                <a:tc>
                  <a:txBody>
                    <a:bodyPr/>
                    <a:lstStyle/>
                    <a:p>
                      <a:r>
                        <a:rPr lang="mk-MK" dirty="0" smtClean="0"/>
                        <a:t>Поврзани</a:t>
                      </a:r>
                      <a:r>
                        <a:rPr lang="mk-MK" baseline="0" dirty="0" smtClean="0"/>
                        <a:t> со работодавач/компанија</a:t>
                      </a:r>
                      <a:endParaRPr lang="de-DE" dirty="0"/>
                    </a:p>
                  </a:txBody>
                  <a:tcPr/>
                </a:tc>
                <a:extLst>
                  <a:ext uri="{0D108BD9-81ED-4DB2-BD59-A6C34878D82A}">
                    <a16:rowId xmlns:a16="http://schemas.microsoft.com/office/drawing/2014/main" xmlns="" val="2685122098"/>
                  </a:ext>
                </a:extLst>
              </a:tr>
              <a:tr h="370840">
                <a:tc>
                  <a:txBody>
                    <a:bodyPr/>
                    <a:lstStyle/>
                    <a:p>
                      <a:r>
                        <a:rPr lang="mk-MK" sz="900" dirty="0" smtClean="0"/>
                        <a:t>Работна</a:t>
                      </a:r>
                      <a:r>
                        <a:rPr lang="mk-MK" sz="900" baseline="0" dirty="0" smtClean="0"/>
                        <a:t> клима</a:t>
                      </a:r>
                      <a:r>
                        <a:rPr lang="de-DE" sz="900" dirty="0" smtClean="0"/>
                        <a:t>/</a:t>
                      </a:r>
                      <a:endParaRPr lang="de-DE" sz="900" dirty="0"/>
                    </a:p>
                    <a:p>
                      <a:r>
                        <a:rPr lang="mk-MK" sz="900" dirty="0" smtClean="0"/>
                        <a:t>Препознавање</a:t>
                      </a:r>
                      <a:endParaRPr lang="de-DE" sz="900" dirty="0"/>
                    </a:p>
                  </a:txBody>
                  <a:tcPr anchor="ctr"/>
                </a:tc>
                <a:tc>
                  <a:txBody>
                    <a:bodyPr/>
                    <a:lstStyle/>
                    <a:p>
                      <a:pPr marL="85725" indent="-85725">
                        <a:buFont typeface="Arial" panose="020B0604020202020204" pitchFamily="34" charset="0"/>
                        <a:buChar char="•"/>
                      </a:pPr>
                      <a:r>
                        <a:rPr lang="mk-MK" sz="900" dirty="0" smtClean="0"/>
                        <a:t>Моите идеа и сугестии</a:t>
                      </a:r>
                      <a:r>
                        <a:rPr lang="mk-MK" sz="900" baseline="0" dirty="0" smtClean="0"/>
                        <a:t> и предлози ќе бидат земени во предвид.</a:t>
                      </a:r>
                      <a:endParaRPr lang="en-US" sz="900" dirty="0"/>
                    </a:p>
                    <a:p>
                      <a:pPr marL="85725" indent="-85725">
                        <a:buFont typeface="Arial" panose="020B0604020202020204" pitchFamily="34" charset="0"/>
                        <a:buChar char="•"/>
                      </a:pPr>
                      <a:r>
                        <a:rPr lang="mk-MK" sz="900" dirty="0" smtClean="0"/>
                        <a:t>Моите сопствени идеи</a:t>
                      </a:r>
                      <a:r>
                        <a:rPr lang="mk-MK" sz="900" baseline="0" dirty="0" smtClean="0"/>
                        <a:t> и предлози се земаат во предвид.</a:t>
                      </a:r>
                      <a:endParaRPr lang="en-US" sz="900" dirty="0"/>
                    </a:p>
                    <a:p>
                      <a:pPr marL="85725" indent="-85725">
                        <a:buFont typeface="Arial" panose="020B0604020202020204" pitchFamily="34" charset="0"/>
                        <a:buChar char="•"/>
                      </a:pPr>
                      <a:r>
                        <a:rPr lang="mk-MK" sz="900" dirty="0" smtClean="0"/>
                        <a:t>Моите сопствени идеа и предлози се вреднувани.</a:t>
                      </a:r>
                      <a:endParaRPr lang="en-US" sz="900" dirty="0"/>
                    </a:p>
                    <a:p>
                      <a:pPr marL="85725" indent="-85725">
                        <a:buFont typeface="Arial" panose="020B0604020202020204" pitchFamily="34" charset="0"/>
                        <a:buChar char="•"/>
                      </a:pPr>
                      <a:r>
                        <a:rPr lang="mk-MK" sz="900" dirty="0" smtClean="0"/>
                        <a:t>Генерално, задоволен/на сум од работните услови.</a:t>
                      </a:r>
                      <a:endParaRPr lang="en-US" sz="900" dirty="0"/>
                    </a:p>
                    <a:p>
                      <a:pPr marL="85725" indent="-85725">
                        <a:buFont typeface="Arial" panose="020B0604020202020204" pitchFamily="34" charset="0"/>
                        <a:buChar char="•"/>
                      </a:pPr>
                      <a:r>
                        <a:rPr lang="mk-MK" sz="900" dirty="0" smtClean="0"/>
                        <a:t>Кога ќе</a:t>
                      </a:r>
                      <a:r>
                        <a:rPr lang="mk-MK" sz="900" baseline="0" dirty="0" smtClean="0"/>
                        <a:t> помислам на успесите и вложениот труд, чувствувам дека вложениот труд е соодветен.</a:t>
                      </a:r>
                      <a:endParaRPr lang="de-DE" sz="900" dirty="0"/>
                    </a:p>
                  </a:txBody>
                  <a:tcPr/>
                </a:tc>
                <a:tc>
                  <a:txBody>
                    <a:bodyPr/>
                    <a:lstStyle/>
                    <a:p>
                      <a:pPr marL="84138" indent="-84138">
                        <a:buFont typeface="Arial" panose="020B0604020202020204" pitchFamily="34" charset="0"/>
                        <a:buChar char="•"/>
                      </a:pPr>
                      <a:r>
                        <a:rPr lang="mk-MK" sz="900" dirty="0" smtClean="0"/>
                        <a:t>Задоволен/</a:t>
                      </a:r>
                      <a:r>
                        <a:rPr lang="mk-MK" sz="900" baseline="0" dirty="0" smtClean="0"/>
                        <a:t> на сум од организациските промени во компанијата.</a:t>
                      </a:r>
                      <a:endParaRPr lang="en-US" sz="900" dirty="0"/>
                    </a:p>
                    <a:p>
                      <a:pPr marL="84138" indent="-84138">
                        <a:buFont typeface="Arial" panose="020B0604020202020204" pitchFamily="34" charset="0"/>
                        <a:buChar char="•"/>
                      </a:pPr>
                      <a:r>
                        <a:rPr lang="mk-MK" sz="900" dirty="0" smtClean="0"/>
                        <a:t>Организациските</a:t>
                      </a:r>
                      <a:r>
                        <a:rPr lang="mk-MK" sz="900" baseline="0" dirty="0" smtClean="0"/>
                        <a:t> промени ме поттикнуваат.</a:t>
                      </a:r>
                      <a:endParaRPr lang="en-US" sz="900" dirty="0"/>
                    </a:p>
                    <a:p>
                      <a:pPr marL="84138" indent="-84138">
                        <a:buFont typeface="Arial" panose="020B0604020202020204" pitchFamily="34" charset="0"/>
                        <a:buChar char="•"/>
                      </a:pPr>
                      <a:r>
                        <a:rPr lang="mk-MK" sz="900" dirty="0" smtClean="0"/>
                        <a:t>Мојата</a:t>
                      </a:r>
                      <a:r>
                        <a:rPr lang="mk-MK" sz="900" baseline="0" dirty="0" smtClean="0"/>
                        <a:t> репутација во компанијата е добра.</a:t>
                      </a:r>
                      <a:endParaRPr lang="en-US" sz="900" dirty="0"/>
                    </a:p>
                    <a:p>
                      <a:pPr marL="84138" indent="-84138">
                        <a:buFont typeface="Arial" panose="020B0604020202020204" pitchFamily="34" charset="0"/>
                        <a:buChar char="•"/>
                      </a:pPr>
                      <a:r>
                        <a:rPr lang="mk-MK" sz="900" dirty="0" smtClean="0"/>
                        <a:t>Во</a:t>
                      </a:r>
                      <a:r>
                        <a:rPr lang="mk-MK" sz="900" baseline="0" dirty="0" smtClean="0"/>
                        <a:t> работната околина, потребите за (дигитален) маркетинг бизнис се прилично поддржани.</a:t>
                      </a:r>
                      <a:endParaRPr lang="en-US" sz="900" dirty="0"/>
                    </a:p>
                    <a:p>
                      <a:pPr marL="84138" indent="-84138">
                        <a:buFont typeface="Arial" panose="020B0604020202020204" pitchFamily="34" charset="0"/>
                        <a:buChar char="•"/>
                      </a:pPr>
                      <a:r>
                        <a:rPr lang="mk-MK" sz="900" dirty="0" smtClean="0"/>
                        <a:t>Генерално, работната атмосфера</a:t>
                      </a:r>
                      <a:r>
                        <a:rPr lang="mk-MK" sz="900" baseline="0" dirty="0" smtClean="0"/>
                        <a:t> е добра.</a:t>
                      </a:r>
                      <a:endParaRPr lang="de-DE" sz="900" dirty="0"/>
                    </a:p>
                  </a:txBody>
                  <a:tcPr/>
                </a:tc>
                <a:extLst>
                  <a:ext uri="{0D108BD9-81ED-4DB2-BD59-A6C34878D82A}">
                    <a16:rowId xmlns:a16="http://schemas.microsoft.com/office/drawing/2014/main" xmlns="" val="2665789532"/>
                  </a:ext>
                </a:extLst>
              </a:tr>
              <a:tr h="370840">
                <a:tc>
                  <a:txBody>
                    <a:bodyPr/>
                    <a:lstStyle/>
                    <a:p>
                      <a:r>
                        <a:rPr lang="mk-MK" sz="900" dirty="0" smtClean="0"/>
                        <a:t>Работни</a:t>
                      </a:r>
                      <a:r>
                        <a:rPr lang="mk-MK" sz="900" baseline="0" dirty="0" smtClean="0"/>
                        <a:t> услови и процеси</a:t>
                      </a:r>
                      <a:endParaRPr lang="de-DE" sz="900" dirty="0"/>
                    </a:p>
                  </a:txBody>
                  <a:tcPr anchor="ctr"/>
                </a:tc>
                <a:tc>
                  <a:txBody>
                    <a:bodyPr/>
                    <a:lstStyle/>
                    <a:p>
                      <a:pPr marL="85725" indent="-85725">
                        <a:buFont typeface="Arial" panose="020B0604020202020204" pitchFamily="34" charset="0"/>
                        <a:buChar char="•"/>
                      </a:pPr>
                      <a:r>
                        <a:rPr lang="mk-MK" sz="900" dirty="0" smtClean="0"/>
                        <a:t>Можам самостојно да решавам</a:t>
                      </a:r>
                      <a:r>
                        <a:rPr lang="mk-MK" sz="900" baseline="0" dirty="0" smtClean="0"/>
                        <a:t> проблеми.</a:t>
                      </a:r>
                      <a:endParaRPr lang="en-US" sz="900" dirty="0"/>
                    </a:p>
                    <a:p>
                      <a:pPr marL="85725" indent="-85725">
                        <a:buFont typeface="Arial" panose="020B0604020202020204" pitchFamily="34" charset="0"/>
                        <a:buChar char="•"/>
                      </a:pPr>
                      <a:r>
                        <a:rPr lang="mk-MK" sz="900" dirty="0" smtClean="0"/>
                        <a:t>Се обидувам</a:t>
                      </a:r>
                      <a:r>
                        <a:rPr lang="mk-MK" sz="900" baseline="0" dirty="0" smtClean="0"/>
                        <a:t> да најдам решенија за проблемите на работа.</a:t>
                      </a:r>
                      <a:endParaRPr lang="en-US" sz="900" dirty="0"/>
                    </a:p>
                    <a:p>
                      <a:pPr marL="85725" indent="-85725">
                        <a:buFont typeface="Arial" panose="020B0604020202020204" pitchFamily="34" charset="0"/>
                        <a:buChar char="•"/>
                      </a:pPr>
                      <a:r>
                        <a:rPr lang="mk-MK" sz="900" dirty="0" smtClean="0"/>
                        <a:t>Задолен/на сум од начинот, на којшто ги решавам проблемите на работа.</a:t>
                      </a:r>
                      <a:endParaRPr lang="en-US" sz="900" dirty="0"/>
                    </a:p>
                    <a:p>
                      <a:pPr marL="85725" indent="-85725">
                        <a:buFont typeface="Arial" panose="020B0604020202020204" pitchFamily="34" charset="0"/>
                        <a:buChar char="•"/>
                      </a:pPr>
                      <a:r>
                        <a:rPr lang="mk-MK" sz="900" dirty="0" smtClean="0"/>
                        <a:t>Ги решавам проблемите на ефективен начин.</a:t>
                      </a:r>
                      <a:endParaRPr lang="en-US" sz="900" dirty="0"/>
                    </a:p>
                    <a:p>
                      <a:pPr marL="85725" indent="-85725">
                        <a:buFont typeface="Arial" panose="020B0604020202020204" pitchFamily="34" charset="0"/>
                        <a:buChar char="•"/>
                      </a:pPr>
                      <a:r>
                        <a:rPr lang="mk-MK" sz="900" dirty="0" smtClean="0"/>
                        <a:t>На работното место, не постои недостаток на работен простор и средства за работа.</a:t>
                      </a:r>
                      <a:endParaRPr lang="en-US" sz="900" dirty="0"/>
                    </a:p>
                    <a:p>
                      <a:pPr marL="85725" indent="-85725">
                        <a:buFont typeface="Arial" panose="020B0604020202020204" pitchFamily="34" charset="0"/>
                        <a:buChar char="•"/>
                      </a:pPr>
                      <a:r>
                        <a:rPr lang="mk-MK" sz="900" dirty="0" smtClean="0"/>
                        <a:t>Можам самостојно да ја испланирам и да ја организирам работата.</a:t>
                      </a:r>
                      <a:endParaRPr lang="en-US" sz="900" dirty="0"/>
                    </a:p>
                    <a:p>
                      <a:pPr marL="85725" indent="-85725">
                        <a:buFont typeface="Arial" panose="020B0604020202020204" pitchFamily="34" charset="0"/>
                        <a:buChar char="•"/>
                      </a:pPr>
                      <a:r>
                        <a:rPr lang="mk-MK" sz="900" dirty="0" smtClean="0"/>
                        <a:t>На работа, целосно</a:t>
                      </a:r>
                      <a:r>
                        <a:rPr lang="mk-MK" sz="900" baseline="0" dirty="0" smtClean="0"/>
                        <a:t> сум посветен/на на она што го работам.</a:t>
                      </a:r>
                      <a:endParaRPr lang="en-US" sz="900" dirty="0"/>
                    </a:p>
                    <a:p>
                      <a:pPr marL="85725" indent="-85725">
                        <a:buFont typeface="Arial" panose="020B0604020202020204" pitchFamily="34" charset="0"/>
                        <a:buChar char="•"/>
                      </a:pPr>
                      <a:r>
                        <a:rPr lang="mk-MK" sz="900" dirty="0" smtClean="0"/>
                        <a:t>Компанијата има можност да биде прилично подобра</a:t>
                      </a:r>
                      <a:r>
                        <a:rPr lang="mk-MK" sz="900" baseline="0" dirty="0" smtClean="0"/>
                        <a:t> од конкуренцијата, дури и во време на криза.</a:t>
                      </a:r>
                      <a:endParaRPr lang="en-US" sz="900" dirty="0"/>
                    </a:p>
                    <a:p>
                      <a:pPr marL="85725" indent="-85725">
                        <a:buFont typeface="Arial" panose="020B0604020202020204" pitchFamily="34" charset="0"/>
                        <a:buChar char="•"/>
                      </a:pPr>
                      <a:r>
                        <a:rPr lang="mk-MK" sz="900" dirty="0" smtClean="0"/>
                        <a:t>Генерално,</a:t>
                      </a:r>
                      <a:r>
                        <a:rPr lang="mk-MK" sz="900" baseline="0" dirty="0" smtClean="0"/>
                        <a:t> задоволен/на сум од работните услови.</a:t>
                      </a:r>
                      <a:endParaRPr lang="en-US" sz="900" dirty="0"/>
                    </a:p>
                    <a:p>
                      <a:pPr marL="85725" indent="-85725">
                        <a:buFont typeface="Arial" panose="020B0604020202020204" pitchFamily="34" charset="0"/>
                        <a:buChar char="•"/>
                      </a:pPr>
                      <a:r>
                        <a:rPr lang="mk-MK" sz="900" dirty="0" smtClean="0"/>
                        <a:t>Опремата</a:t>
                      </a:r>
                      <a:r>
                        <a:rPr lang="mk-MK" sz="900" baseline="0" dirty="0" smtClean="0"/>
                        <a:t> на работното место е солидна (технологија, материјали, алатки).</a:t>
                      </a:r>
                      <a:endParaRPr lang="en-US" sz="900" dirty="0"/>
                    </a:p>
                    <a:p>
                      <a:pPr marL="85725" indent="-85725">
                        <a:buFont typeface="Arial" panose="020B0604020202020204" pitchFamily="34" charset="0"/>
                        <a:buChar char="•"/>
                      </a:pPr>
                      <a:r>
                        <a:rPr lang="mk-MK" sz="900" dirty="0" smtClean="0"/>
                        <a:t>Надворешните услови на моето работно</a:t>
                      </a:r>
                      <a:r>
                        <a:rPr lang="mk-MK" sz="900" baseline="0" dirty="0" smtClean="0"/>
                        <a:t> место се добри (светло, воздух, бучава, хигиена, итн).</a:t>
                      </a:r>
                      <a:endParaRPr lang="de-DE" sz="900" dirty="0"/>
                    </a:p>
                  </a:txBody>
                  <a:tcPr/>
                </a:tc>
                <a:tc>
                  <a:txBody>
                    <a:bodyPr/>
                    <a:lstStyle/>
                    <a:p>
                      <a:pPr marL="84138" indent="-84138">
                        <a:buFont typeface="Arial" panose="020B0604020202020204" pitchFamily="34" charset="0"/>
                        <a:buChar char="•"/>
                      </a:pPr>
                      <a:r>
                        <a:rPr lang="mk-MK" sz="900" dirty="0" smtClean="0"/>
                        <a:t>Мојата компанија нуди околина за добри перформанси.</a:t>
                      </a:r>
                      <a:endParaRPr lang="en-US" sz="900" dirty="0"/>
                    </a:p>
                    <a:p>
                      <a:pPr marL="84138" indent="-84138">
                        <a:buFont typeface="Arial" panose="020B0604020202020204" pitchFamily="34" charset="0"/>
                        <a:buChar char="•"/>
                      </a:pPr>
                      <a:r>
                        <a:rPr lang="mk-MK" sz="900" dirty="0" smtClean="0"/>
                        <a:t>Задоволен/на сум од понудените информации на</a:t>
                      </a:r>
                      <a:r>
                        <a:rPr lang="mk-MK" sz="900" baseline="0" dirty="0" smtClean="0"/>
                        <a:t> интернет.</a:t>
                      </a:r>
                      <a:endParaRPr lang="de-DE" sz="900" dirty="0"/>
                    </a:p>
                  </a:txBody>
                  <a:tcPr/>
                </a:tc>
                <a:extLst>
                  <a:ext uri="{0D108BD9-81ED-4DB2-BD59-A6C34878D82A}">
                    <a16:rowId xmlns:a16="http://schemas.microsoft.com/office/drawing/2014/main" xmlns="" val="540810778"/>
                  </a:ext>
                </a:extLst>
              </a:tr>
              <a:tr h="370840">
                <a:tc>
                  <a:txBody>
                    <a:bodyPr/>
                    <a:lstStyle/>
                    <a:p>
                      <a:r>
                        <a:rPr lang="mk-MK" sz="900" dirty="0" smtClean="0"/>
                        <a:t>Барања</a:t>
                      </a:r>
                      <a:r>
                        <a:rPr lang="mk-MK" sz="900" baseline="0" dirty="0" smtClean="0"/>
                        <a:t> од работата / здравје</a:t>
                      </a:r>
                      <a:endParaRPr lang="de-DE" sz="900" dirty="0"/>
                    </a:p>
                  </a:txBody>
                  <a:tcPr anchor="ctr"/>
                </a:tc>
                <a:tc>
                  <a:txBody>
                    <a:bodyPr/>
                    <a:lstStyle/>
                    <a:p>
                      <a:pPr marL="84138" indent="-84138">
                        <a:buFont typeface="Arial" panose="020B0604020202020204" pitchFamily="34" charset="0"/>
                        <a:buChar char="•"/>
                      </a:pPr>
                      <a:endParaRPr lang="en-US" sz="900" dirty="0"/>
                    </a:p>
                  </a:txBody>
                  <a:tcPr/>
                </a:tc>
                <a:tc>
                  <a:txBody>
                    <a:bodyPr/>
                    <a:lstStyle/>
                    <a:p>
                      <a:pPr marL="84138" indent="-84138">
                        <a:buFont typeface="Arial" panose="020B0604020202020204" pitchFamily="34" charset="0"/>
                        <a:buChar char="•"/>
                      </a:pPr>
                      <a:endParaRPr lang="de-DE" sz="900" dirty="0"/>
                    </a:p>
                  </a:txBody>
                  <a:tcPr/>
                </a:tc>
                <a:extLst>
                  <a:ext uri="{0D108BD9-81ED-4DB2-BD59-A6C34878D82A}">
                    <a16:rowId xmlns:a16="http://schemas.microsoft.com/office/drawing/2014/main" xmlns="" val="3325196527"/>
                  </a:ext>
                </a:extLst>
              </a:tr>
            </a:tbl>
          </a:graphicData>
        </a:graphic>
      </p:graphicFrame>
      <p:sp>
        <p:nvSpPr>
          <p:cNvPr id="13"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7156" y="6280221"/>
            <a:ext cx="541075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sz="1000" dirty="0"/>
              <a:t>Поддршката на Европската комисија за производството на оваа публикација не претставува одобрување на содржината, која ги одразува гледиштата само на авторите и Комисијата не може да биде одговорна за каква било употреба на информациите содржани во неа.</a:t>
            </a:r>
            <a:endParaRPr lang="es-ES" sz="1000" dirty="0"/>
          </a:p>
        </p:txBody>
      </p:sp>
      <p:pic>
        <p:nvPicPr>
          <p:cNvPr id="14"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882" y="6258845"/>
            <a:ext cx="905274" cy="576706"/>
          </a:xfrm>
          <a:prstGeom prst="rect">
            <a:avLst/>
          </a:prstGeom>
        </p:spPr>
      </p:pic>
      <p:pic>
        <p:nvPicPr>
          <p:cNvPr id="15" name="Immagine 14"/>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17910" y="6439860"/>
            <a:ext cx="1127226" cy="392481"/>
          </a:xfrm>
          <a:prstGeom prst="rect">
            <a:avLst/>
          </a:prstGeom>
          <a:noFill/>
        </p:spPr>
      </p:pic>
      <p:sp>
        <p:nvSpPr>
          <p:cNvPr id="16" name="CasellaDiTesto 21"/>
          <p:cNvSpPr txBox="1"/>
          <p:nvPr/>
        </p:nvSpPr>
        <p:spPr>
          <a:xfrm>
            <a:off x="7515921" y="6166758"/>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5345139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mk-MK" dirty="0" smtClean="0">
                <a:latin typeface="Arial Black" panose="020B0A04020102020204" pitchFamily="34" charset="0"/>
              </a:rPr>
              <a:t>Лекција</a:t>
            </a:r>
            <a:r>
              <a:rPr lang="en-GB" dirty="0" smtClean="0">
                <a:latin typeface="Arial Black" panose="020B0A04020102020204" pitchFamily="34" charset="0"/>
              </a:rPr>
              <a:t> </a:t>
            </a:r>
            <a:r>
              <a:rPr lang="en-GB" dirty="0">
                <a:latin typeface="Arial Black" panose="020B0A04020102020204" pitchFamily="34" charset="0"/>
              </a:rPr>
              <a:t>4</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748931" y="1439000"/>
            <a:ext cx="9656699" cy="667410"/>
          </a:xfrm>
        </p:spPr>
        <p:txBody>
          <a:bodyPr>
            <a:noAutofit/>
          </a:bodyPr>
          <a:lstStyle/>
          <a:p>
            <a:pPr marL="0" indent="0">
              <a:buNone/>
            </a:pPr>
            <a:r>
              <a:rPr lang="mk-MK" dirty="0" smtClean="0"/>
              <a:t>Пример прашања за анкетата на вработени </a:t>
            </a:r>
            <a:r>
              <a:rPr lang="en-US" dirty="0" smtClean="0"/>
              <a:t>(5</a:t>
            </a:r>
            <a:r>
              <a:rPr lang="en-US" dirty="0"/>
              <a:t>)</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aphicFrame>
        <p:nvGraphicFramePr>
          <p:cNvPr id="3" name="Tabelle 3">
            <a:extLst>
              <a:ext uri="{FF2B5EF4-FFF2-40B4-BE49-F238E27FC236}">
                <a16:creationId xmlns:a16="http://schemas.microsoft.com/office/drawing/2014/main" xmlns="" id="{5EED01C8-B1DB-488B-8A30-86285AF7F531}"/>
              </a:ext>
            </a:extLst>
          </p:cNvPr>
          <p:cNvGraphicFramePr>
            <a:graphicFrameLocks noGrp="1"/>
          </p:cNvGraphicFramePr>
          <p:nvPr>
            <p:extLst>
              <p:ext uri="{D42A27DB-BD31-4B8C-83A1-F6EECF244321}">
                <p14:modId xmlns:p14="http://schemas.microsoft.com/office/powerpoint/2010/main" val="2105040798"/>
              </p:ext>
            </p:extLst>
          </p:nvPr>
        </p:nvGraphicFramePr>
        <p:xfrm>
          <a:off x="838201" y="1892045"/>
          <a:ext cx="10091877" cy="4411980"/>
        </p:xfrm>
        <a:graphic>
          <a:graphicData uri="http://schemas.openxmlformats.org/drawingml/2006/table">
            <a:tbl>
              <a:tblPr firstRow="1" bandRow="1">
                <a:tableStyleId>{93296810-A885-4BE3-A3E7-6D5BEEA58F35}</a:tableStyleId>
              </a:tblPr>
              <a:tblGrid>
                <a:gridCol w="2103408">
                  <a:extLst>
                    <a:ext uri="{9D8B030D-6E8A-4147-A177-3AD203B41FA5}">
                      <a16:colId xmlns:a16="http://schemas.microsoft.com/office/drawing/2014/main" xmlns="" val="3196949765"/>
                    </a:ext>
                  </a:extLst>
                </a:gridCol>
                <a:gridCol w="4273080">
                  <a:extLst>
                    <a:ext uri="{9D8B030D-6E8A-4147-A177-3AD203B41FA5}">
                      <a16:colId xmlns:a16="http://schemas.microsoft.com/office/drawing/2014/main" xmlns="" val="2119935269"/>
                    </a:ext>
                  </a:extLst>
                </a:gridCol>
                <a:gridCol w="3715389">
                  <a:extLst>
                    <a:ext uri="{9D8B030D-6E8A-4147-A177-3AD203B41FA5}">
                      <a16:colId xmlns:a16="http://schemas.microsoft.com/office/drawing/2014/main" xmlns="" val="3874225550"/>
                    </a:ext>
                  </a:extLst>
                </a:gridCol>
              </a:tblGrid>
              <a:tr h="370840">
                <a:tc>
                  <a:txBody>
                    <a:bodyPr/>
                    <a:lstStyle/>
                    <a:p>
                      <a:endParaRPr lang="de-DE" dirty="0"/>
                    </a:p>
                  </a:txBody>
                  <a:tcPr/>
                </a:tc>
                <a:tc>
                  <a:txBody>
                    <a:bodyPr/>
                    <a:lstStyle/>
                    <a:p>
                      <a:r>
                        <a:rPr lang="mk-MK" dirty="0" smtClean="0"/>
                        <a:t>Поврзани</a:t>
                      </a:r>
                      <a:r>
                        <a:rPr lang="mk-MK" baseline="0" dirty="0" smtClean="0"/>
                        <a:t> со индивидуа</a:t>
                      </a:r>
                      <a:endParaRPr lang="de-DE" dirty="0"/>
                    </a:p>
                  </a:txBody>
                  <a:tcPr/>
                </a:tc>
                <a:tc>
                  <a:txBody>
                    <a:bodyPr/>
                    <a:lstStyle/>
                    <a:p>
                      <a:r>
                        <a:rPr lang="mk-MK" dirty="0" smtClean="0"/>
                        <a:t>Поврзани</a:t>
                      </a:r>
                      <a:r>
                        <a:rPr lang="mk-MK" baseline="0" dirty="0" smtClean="0"/>
                        <a:t> со работодавач/компанија</a:t>
                      </a:r>
                      <a:endParaRPr lang="de-DE" dirty="0"/>
                    </a:p>
                  </a:txBody>
                  <a:tcPr/>
                </a:tc>
                <a:extLst>
                  <a:ext uri="{0D108BD9-81ED-4DB2-BD59-A6C34878D82A}">
                    <a16:rowId xmlns:a16="http://schemas.microsoft.com/office/drawing/2014/main" xmlns="" val="2685122098"/>
                  </a:ext>
                </a:extLst>
              </a:tr>
              <a:tr h="370840">
                <a:tc>
                  <a:txBody>
                    <a:bodyPr/>
                    <a:lstStyle/>
                    <a:p>
                      <a:r>
                        <a:rPr lang="mk-MK" sz="1050" dirty="0" smtClean="0"/>
                        <a:t>Барања</a:t>
                      </a:r>
                      <a:r>
                        <a:rPr lang="mk-MK" sz="1050" baseline="0" dirty="0" smtClean="0"/>
                        <a:t> од работата / здравје</a:t>
                      </a:r>
                      <a:endParaRPr lang="de-DE" sz="1050" dirty="0"/>
                    </a:p>
                  </a:txBody>
                  <a:tcPr anchor="ctr"/>
                </a:tc>
                <a:tc>
                  <a:txBody>
                    <a:bodyPr/>
                    <a:lstStyle/>
                    <a:p>
                      <a:pPr marL="84138" indent="-84138">
                        <a:buFont typeface="Arial" panose="020B0604020202020204" pitchFamily="34" charset="0"/>
                        <a:buChar char="•"/>
                      </a:pPr>
                      <a:r>
                        <a:rPr lang="mk-MK" sz="1050" dirty="0" smtClean="0"/>
                        <a:t>Ја</a:t>
                      </a:r>
                      <a:r>
                        <a:rPr lang="mk-MK" sz="1050" baseline="0" dirty="0" smtClean="0"/>
                        <a:t> планирам својата работа/задачи.</a:t>
                      </a:r>
                      <a:endParaRPr lang="en-US" sz="1050" dirty="0"/>
                    </a:p>
                    <a:p>
                      <a:pPr marL="84138" indent="-84138">
                        <a:buFont typeface="Arial" panose="020B0604020202020204" pitchFamily="34" charset="0"/>
                        <a:buChar char="•"/>
                      </a:pPr>
                      <a:r>
                        <a:rPr lang="mk-MK" sz="1050" dirty="0" smtClean="0"/>
                        <a:t>Мојата работа</a:t>
                      </a:r>
                      <a:r>
                        <a:rPr lang="mk-MK" sz="1050" baseline="0" dirty="0" smtClean="0"/>
                        <a:t> има високи барања.</a:t>
                      </a:r>
                      <a:endParaRPr lang="en-US" sz="1050" dirty="0"/>
                    </a:p>
                    <a:p>
                      <a:pPr marL="84138" indent="-84138">
                        <a:buFont typeface="Arial" panose="020B0604020202020204" pitchFamily="34" charset="0"/>
                        <a:buChar char="•"/>
                      </a:pPr>
                      <a:r>
                        <a:rPr lang="mk-MK" sz="1050" dirty="0" smtClean="0"/>
                        <a:t>Мојата работа</a:t>
                      </a:r>
                      <a:r>
                        <a:rPr lang="mk-MK" sz="1050" baseline="0" dirty="0" smtClean="0"/>
                        <a:t> има разумни барања.</a:t>
                      </a:r>
                      <a:endParaRPr lang="en-US" sz="1050" dirty="0"/>
                    </a:p>
                    <a:p>
                      <a:pPr marL="84138" indent="-84138">
                        <a:buFont typeface="Arial" panose="020B0604020202020204" pitchFamily="34" charset="0"/>
                        <a:buChar char="•"/>
                      </a:pPr>
                      <a:r>
                        <a:rPr lang="mk-MK" sz="1050" dirty="0" smtClean="0"/>
                        <a:t>Задоволен/на</a:t>
                      </a:r>
                      <a:r>
                        <a:rPr lang="mk-MK" sz="1050" baseline="0" dirty="0" smtClean="0"/>
                        <a:t> сум од барањата што ги има мојата работа.</a:t>
                      </a:r>
                      <a:endParaRPr lang="en-US" sz="1050" dirty="0"/>
                    </a:p>
                    <a:p>
                      <a:pPr marL="84138" indent="-84138">
                        <a:buFont typeface="Arial" panose="020B0604020202020204" pitchFamily="34" charset="0"/>
                        <a:buChar char="•"/>
                      </a:pPr>
                      <a:r>
                        <a:rPr lang="mk-MK" sz="1050" dirty="0" smtClean="0"/>
                        <a:t>Барањата</a:t>
                      </a:r>
                      <a:r>
                        <a:rPr lang="mk-MK" sz="1050" baseline="0" dirty="0" smtClean="0"/>
                        <a:t> од мојата работа ме мотивираат.</a:t>
                      </a:r>
                      <a:endParaRPr lang="en-US" sz="1050" dirty="0"/>
                    </a:p>
                    <a:p>
                      <a:pPr marL="84138" indent="-84138">
                        <a:buFont typeface="Arial" panose="020B0604020202020204" pitchFamily="34" charset="0"/>
                        <a:buChar char="•"/>
                      </a:pPr>
                      <a:r>
                        <a:rPr lang="mk-MK" sz="1050" dirty="0" smtClean="0"/>
                        <a:t>Често сум под притисок на</a:t>
                      </a:r>
                      <a:r>
                        <a:rPr lang="mk-MK" sz="1050" baseline="0" dirty="0" smtClean="0"/>
                        <a:t> времето.</a:t>
                      </a:r>
                      <a:endParaRPr lang="en-US" sz="1050" dirty="0"/>
                    </a:p>
                    <a:p>
                      <a:pPr marL="84138" indent="-84138">
                        <a:buFont typeface="Arial" panose="020B0604020202020204" pitchFamily="34" charset="0"/>
                        <a:buChar char="•"/>
                      </a:pPr>
                      <a:r>
                        <a:rPr lang="mk-MK" sz="1050" dirty="0" smtClean="0"/>
                        <a:t>Имам премногу работа.</a:t>
                      </a:r>
                      <a:endParaRPr lang="en-US" sz="1050" dirty="0"/>
                    </a:p>
                    <a:p>
                      <a:pPr marL="84138" indent="-84138">
                        <a:buFont typeface="Arial" panose="020B0604020202020204" pitchFamily="34" charset="0"/>
                        <a:buChar char="•"/>
                      </a:pPr>
                      <a:r>
                        <a:rPr lang="mk-MK" sz="1050" dirty="0" smtClean="0"/>
                        <a:t>Постојат</a:t>
                      </a:r>
                      <a:r>
                        <a:rPr lang="mk-MK" sz="1050" baseline="0" dirty="0" smtClean="0"/>
                        <a:t> работи, којшто се премногу комплицирани.</a:t>
                      </a:r>
                      <a:endParaRPr lang="en-US" sz="1050" dirty="0"/>
                    </a:p>
                    <a:p>
                      <a:pPr marL="84138" indent="-84138">
                        <a:buFont typeface="Arial" panose="020B0604020202020204" pitchFamily="34" charset="0"/>
                        <a:buChar char="•"/>
                      </a:pPr>
                      <a:r>
                        <a:rPr lang="mk-MK" sz="1050" dirty="0" smtClean="0"/>
                        <a:t>Постојат барања за</a:t>
                      </a:r>
                      <a:r>
                        <a:rPr lang="mk-MK" sz="1050" baseline="0" dirty="0" smtClean="0"/>
                        <a:t> концентрација, коишто се превисоки.</a:t>
                      </a:r>
                      <a:endParaRPr lang="en-US" sz="1050" dirty="0"/>
                    </a:p>
                    <a:p>
                      <a:pPr marL="84138" indent="-84138">
                        <a:buFont typeface="Arial" panose="020B0604020202020204" pitchFamily="34" charset="0"/>
                        <a:buChar char="•"/>
                      </a:pPr>
                      <a:r>
                        <a:rPr lang="mk-MK" sz="1050" dirty="0" smtClean="0"/>
                        <a:t>Често</a:t>
                      </a:r>
                      <a:r>
                        <a:rPr lang="mk-MK" sz="1050" baseline="0" dirty="0" smtClean="0"/>
                        <a:t> повторувачките задачи ме изморуваат.</a:t>
                      </a:r>
                      <a:endParaRPr lang="en-US" sz="1050" dirty="0"/>
                    </a:p>
                    <a:p>
                      <a:pPr marL="84138" indent="-84138">
                        <a:buFont typeface="Arial" panose="020B0604020202020204" pitchFamily="34" charset="0"/>
                        <a:buChar char="•"/>
                      </a:pPr>
                      <a:r>
                        <a:rPr lang="mk-MK" sz="1050" dirty="0" smtClean="0"/>
                        <a:t>Барањата</a:t>
                      </a:r>
                      <a:r>
                        <a:rPr lang="mk-MK" sz="1050" baseline="0" dirty="0" smtClean="0"/>
                        <a:t> често се нејасни.</a:t>
                      </a:r>
                      <a:endParaRPr lang="en-US" sz="1050" dirty="0"/>
                    </a:p>
                    <a:p>
                      <a:pPr marL="84138" indent="-84138">
                        <a:buFont typeface="Arial" panose="020B0604020202020204" pitchFamily="34" charset="0"/>
                        <a:buChar char="•"/>
                      </a:pPr>
                      <a:r>
                        <a:rPr lang="mk-MK" sz="1050" dirty="0" smtClean="0"/>
                        <a:t>Комуникацијата со моите клиенти</a:t>
                      </a:r>
                      <a:r>
                        <a:rPr lang="mk-MK" sz="1050" baseline="0" dirty="0" smtClean="0"/>
                        <a:t> (пациенти) е често многу тешка.</a:t>
                      </a:r>
                      <a:endParaRPr lang="en-US" sz="1050" dirty="0"/>
                    </a:p>
                    <a:p>
                      <a:pPr marL="84138" indent="-84138">
                        <a:buFont typeface="Arial" panose="020B0604020202020204" pitchFamily="34" charset="0"/>
                        <a:buChar char="•"/>
                      </a:pPr>
                      <a:r>
                        <a:rPr lang="mk-MK" sz="1050" dirty="0" smtClean="0"/>
                        <a:t>Моите клиенти (пациенти) се</a:t>
                      </a:r>
                      <a:r>
                        <a:rPr lang="mk-MK" sz="1050" baseline="0" dirty="0" smtClean="0"/>
                        <a:t> често некултурни.</a:t>
                      </a:r>
                      <a:endParaRPr lang="en-US" sz="1050" dirty="0"/>
                    </a:p>
                    <a:p>
                      <a:pPr marL="84138" indent="-84138">
                        <a:buFont typeface="Arial" panose="020B0604020202020204" pitchFamily="34" charset="0"/>
                        <a:buChar char="•"/>
                      </a:pPr>
                      <a:r>
                        <a:rPr lang="mk-MK" sz="1050" dirty="0" smtClean="0"/>
                        <a:t>Тоа</a:t>
                      </a:r>
                      <a:r>
                        <a:rPr lang="mk-MK" sz="1050" baseline="0" dirty="0" smtClean="0"/>
                        <a:t> што ќе го слушнам за (животот) ситуацијата на моите клиенти (пациенти) е тешко за процесирање.</a:t>
                      </a:r>
                      <a:endParaRPr lang="en-US" sz="1050" dirty="0"/>
                    </a:p>
                    <a:p>
                      <a:pPr marL="84138" indent="-84138">
                        <a:buFont typeface="Arial" panose="020B0604020202020204" pitchFamily="34" charset="0"/>
                        <a:buChar char="•"/>
                      </a:pPr>
                      <a:r>
                        <a:rPr lang="mk-MK" sz="1050" dirty="0" smtClean="0"/>
                        <a:t>Често ги</a:t>
                      </a:r>
                      <a:r>
                        <a:rPr lang="mk-MK" sz="1050" baseline="0" dirty="0" smtClean="0"/>
                        <a:t> нема потребните информации, материјали и работна опрема (пр.компјутер) на достапност.</a:t>
                      </a:r>
                    </a:p>
                    <a:p>
                      <a:pPr marL="84138" indent="-84138">
                        <a:buFont typeface="Arial" panose="020B0604020202020204" pitchFamily="34" charset="0"/>
                        <a:buChar char="•"/>
                      </a:pPr>
                      <a:r>
                        <a:rPr lang="mk-MK" sz="1050" dirty="0" smtClean="0"/>
                        <a:t>Постојано сум прекинуван во мојата вистинска работа</a:t>
                      </a:r>
                      <a:r>
                        <a:rPr lang="mk-MK" sz="1050" baseline="0" dirty="0" smtClean="0"/>
                        <a:t> на </a:t>
                      </a:r>
                      <a:r>
                        <a:rPr lang="mk-MK" sz="1050" dirty="0" smtClean="0"/>
                        <a:t>пр. на телефон.</a:t>
                      </a:r>
                      <a:endParaRPr lang="en-US" sz="1050" dirty="0"/>
                    </a:p>
                    <a:p>
                      <a:pPr marL="84138" indent="-84138">
                        <a:buFont typeface="Arial" panose="020B0604020202020204" pitchFamily="34" charset="0"/>
                        <a:buChar char="•"/>
                      </a:pPr>
                      <a:r>
                        <a:rPr lang="mk-MK" sz="1050" baseline="0" dirty="0" smtClean="0"/>
                        <a:t>Работните услови се неповолни (бучва, нечистотија, влажност, температура).</a:t>
                      </a:r>
                    </a:p>
                    <a:p>
                      <a:pPr marL="84138" indent="-84138">
                        <a:buFont typeface="Arial" panose="020B0604020202020204" pitchFamily="34" charset="0"/>
                        <a:buChar char="•"/>
                      </a:pPr>
                      <a:r>
                        <a:rPr lang="mk-MK" sz="1050" dirty="0" smtClean="0"/>
                        <a:t>Работата бара</a:t>
                      </a:r>
                      <a:r>
                        <a:rPr lang="mk-MK" sz="1050" baseline="0" dirty="0" smtClean="0"/>
                        <a:t> многу физички труд.</a:t>
                      </a:r>
                      <a:endParaRPr lang="en-US" sz="1050" dirty="0"/>
                    </a:p>
                    <a:p>
                      <a:pPr marL="84138" indent="-84138">
                        <a:buFont typeface="Arial" panose="020B0604020202020204" pitchFamily="34" charset="0"/>
                        <a:buChar char="•"/>
                      </a:pPr>
                      <a:r>
                        <a:rPr lang="mk-MK" sz="1050" dirty="0" smtClean="0"/>
                        <a:t>Работата</a:t>
                      </a:r>
                      <a:r>
                        <a:rPr lang="mk-MK" sz="1050" baseline="0" dirty="0" smtClean="0"/>
                        <a:t> ми овозможува доволно паузи.</a:t>
                      </a:r>
                      <a:endParaRPr lang="en-US" sz="1050" dirty="0"/>
                    </a:p>
                  </a:txBody>
                  <a:tcPr/>
                </a:tc>
                <a:tc>
                  <a:txBody>
                    <a:bodyPr/>
                    <a:lstStyle/>
                    <a:p>
                      <a:pPr marL="84138" indent="-84138">
                        <a:buFont typeface="Arial" panose="020B0604020202020204" pitchFamily="34" charset="0"/>
                        <a:buChar char="•"/>
                      </a:pPr>
                      <a:r>
                        <a:rPr lang="mk-MK" sz="1050" dirty="0" smtClean="0"/>
                        <a:t>Доживувам</a:t>
                      </a:r>
                      <a:r>
                        <a:rPr lang="mk-MK" sz="1050" baseline="0" dirty="0" smtClean="0"/>
                        <a:t> дека организацијата во компанијата се менува.</a:t>
                      </a:r>
                      <a:endParaRPr lang="en-US" sz="1050" dirty="0"/>
                    </a:p>
                    <a:p>
                      <a:pPr marL="84138" indent="-84138">
                        <a:buFont typeface="Arial" panose="020B0604020202020204" pitchFamily="34" charset="0"/>
                        <a:buChar char="•"/>
                      </a:pPr>
                      <a:r>
                        <a:rPr lang="mk-MK" sz="1050" dirty="0" smtClean="0"/>
                        <a:t>Мерките за унапредување</a:t>
                      </a:r>
                      <a:r>
                        <a:rPr lang="mk-MK" sz="1050" baseline="0" dirty="0" smtClean="0"/>
                        <a:t> на здравјето се добри.</a:t>
                      </a:r>
                      <a:endParaRPr lang="de-DE" sz="1050" dirty="0"/>
                    </a:p>
                  </a:txBody>
                  <a:tcPr/>
                </a:tc>
                <a:extLst>
                  <a:ext uri="{0D108BD9-81ED-4DB2-BD59-A6C34878D82A}">
                    <a16:rowId xmlns:a16="http://schemas.microsoft.com/office/drawing/2014/main" xmlns="" val="3325196527"/>
                  </a:ext>
                </a:extLst>
              </a:tr>
            </a:tbl>
          </a:graphicData>
        </a:graphic>
      </p:graphicFrame>
      <p:sp>
        <p:nvSpPr>
          <p:cNvPr id="13"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7156" y="6280221"/>
            <a:ext cx="541075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sz="1000" dirty="0"/>
              <a:t>Поддршката на Европската комисија за производството на оваа публикација не претставува одобрување на содржината, која ги одразува гледиштата само на авторите и Комисијата не може да биде одговорна за каква било употреба на информациите содржани во неа.</a:t>
            </a:r>
            <a:endParaRPr lang="es-ES" sz="1000" dirty="0"/>
          </a:p>
        </p:txBody>
      </p:sp>
      <p:pic>
        <p:nvPicPr>
          <p:cNvPr id="14"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882" y="6258845"/>
            <a:ext cx="905274" cy="576706"/>
          </a:xfrm>
          <a:prstGeom prst="rect">
            <a:avLst/>
          </a:prstGeom>
        </p:spPr>
      </p:pic>
      <p:pic>
        <p:nvPicPr>
          <p:cNvPr id="15" name="Immagine 14"/>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17910" y="6439860"/>
            <a:ext cx="1127226" cy="392481"/>
          </a:xfrm>
          <a:prstGeom prst="rect">
            <a:avLst/>
          </a:prstGeom>
          <a:noFill/>
        </p:spPr>
      </p:pic>
      <p:sp>
        <p:nvSpPr>
          <p:cNvPr id="16" name="CasellaDiTesto 21"/>
          <p:cNvSpPr txBox="1"/>
          <p:nvPr/>
        </p:nvSpPr>
        <p:spPr>
          <a:xfrm>
            <a:off x="7515921" y="6166758"/>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6792851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6962FAD-B50C-4A95-BAB1-466DECB43BBB}"/>
              </a:ext>
            </a:extLst>
          </p:cNvPr>
          <p:cNvSpPr>
            <a:spLocks noGrp="1"/>
          </p:cNvSpPr>
          <p:nvPr>
            <p:ph type="title"/>
          </p:nvPr>
        </p:nvSpPr>
        <p:spPr>
          <a:xfrm>
            <a:off x="612559" y="3978336"/>
            <a:ext cx="11058620" cy="1325563"/>
          </a:xfrm>
        </p:spPr>
        <p:txBody>
          <a:bodyPr/>
          <a:lstStyle/>
          <a:p>
            <a:pPr algn="ctr"/>
            <a:r>
              <a:rPr lang="mk-MK" dirty="0" smtClean="0">
                <a:latin typeface="Dubai Medium" panose="020B0604020202020204" pitchFamily="34" charset="-78"/>
                <a:cs typeface="Dubai Medium" panose="020B0604020202020204" pitchFamily="34" charset="-78"/>
              </a:rPr>
              <a:t>ВИ БЛАГОДАРИМЕ НА ВНИМАНИЕТО</a:t>
            </a:r>
            <a:endParaRPr lang="es-ES" dirty="0">
              <a:latin typeface="Dubai Medium" panose="020B0604020202020204" pitchFamily="34" charset="-78"/>
              <a:cs typeface="Dubai Medium" panose="020B0604020202020204" pitchFamily="34" charset="-78"/>
            </a:endParaRPr>
          </a:p>
        </p:txBody>
      </p:sp>
      <p:pic>
        <p:nvPicPr>
          <p:cNvPr id="5" name="Marcador de contenido 4">
            <a:extLst>
              <a:ext uri="{FF2B5EF4-FFF2-40B4-BE49-F238E27FC236}">
                <a16:creationId xmlns:a16="http://schemas.microsoft.com/office/drawing/2014/main" xmlns="" id="{D9683A29-BA71-45CB-AEE8-946FB95831C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0730" y="321074"/>
            <a:ext cx="8315419" cy="2558590"/>
          </a:xfrm>
        </p:spPr>
      </p:pic>
      <p:pic>
        <p:nvPicPr>
          <p:cNvPr id="7" name="Imagen 6">
            <a:extLst>
              <a:ext uri="{FF2B5EF4-FFF2-40B4-BE49-F238E27FC236}">
                <a16:creationId xmlns:a16="http://schemas.microsoft.com/office/drawing/2014/main" xmlns="" id="{64C3AAEE-087E-4E94-82FA-A1E406B3AC9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65094" y="5914739"/>
            <a:ext cx="3302255" cy="943261"/>
          </a:xfrm>
          <a:prstGeom prst="rect">
            <a:avLst/>
          </a:prstGeom>
        </p:spPr>
      </p:pic>
      <p:sp>
        <p:nvSpPr>
          <p:cNvPr id="8" name="CuadroTexto 7">
            <a:extLst>
              <a:ext uri="{FF2B5EF4-FFF2-40B4-BE49-F238E27FC236}">
                <a16:creationId xmlns:a16="http://schemas.microsoft.com/office/drawing/2014/main" xmlns="" id="{CFF98D33-E1A8-437F-850D-C0B8BE1A0A78}"/>
              </a:ext>
            </a:extLst>
          </p:cNvPr>
          <p:cNvSpPr txBox="1"/>
          <p:nvPr/>
        </p:nvSpPr>
        <p:spPr>
          <a:xfrm>
            <a:off x="1306785" y="3233214"/>
            <a:ext cx="9783192" cy="923330"/>
          </a:xfrm>
          <a:prstGeom prst="rect">
            <a:avLst/>
          </a:prstGeom>
          <a:noFill/>
        </p:spPr>
        <p:txBody>
          <a:bodyPr wrap="square" rtlCol="0">
            <a:spAutoFit/>
          </a:bodyPr>
          <a:lstStyle/>
          <a:p>
            <a:pPr algn="ctr"/>
            <a:r>
              <a:rPr lang="ru-RU" b="1" dirty="0"/>
              <a:t>Регулатива за работна способност во мали и микро претпријатија преку мултимедијални прилагодливи алатки</a:t>
            </a:r>
          </a:p>
          <a:p>
            <a:endParaRPr lang="es-ES" dirty="0">
              <a:latin typeface="Microsoft JhengHei" panose="020B0604030504040204" pitchFamily="34" charset="-120"/>
              <a:ea typeface="Microsoft JhengHei" panose="020B0604030504040204" pitchFamily="34" charset="-120"/>
            </a:endParaRPr>
          </a:p>
        </p:txBody>
      </p:sp>
      <p:pic>
        <p:nvPicPr>
          <p:cNvPr id="11" name="Marcador de contenido 5">
            <a:extLst>
              <a:ext uri="{FF2B5EF4-FFF2-40B4-BE49-F238E27FC236}">
                <a16:creationId xmlns:a16="http://schemas.microsoft.com/office/drawing/2014/main" xmlns="" id="{46E2CADC-EB20-4EE1-B3BA-A18D3AC411E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549735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D735F7F3-C1B5-4B60-A00A-4EB618DDFB5A}"/>
              </a:ext>
            </a:extLst>
          </p:cNvPr>
          <p:cNvSpPr>
            <a:spLocks noGrp="1"/>
          </p:cNvSpPr>
          <p:nvPr>
            <p:ph type="body" sz="quarter" idx="10"/>
          </p:nvPr>
        </p:nvSpPr>
        <p:spPr>
          <a:xfrm>
            <a:off x="237264" y="624181"/>
            <a:ext cx="11573197" cy="724247"/>
          </a:xfrm>
        </p:spPr>
        <p:txBody>
          <a:bodyPr>
            <a:normAutofit fontScale="92500" lnSpcReduction="10000"/>
          </a:bodyPr>
          <a:lstStyle/>
          <a:p>
            <a:r>
              <a:rPr lang="mk-MK" dirty="0" smtClean="0">
                <a:latin typeface="Arial Black" panose="020B0A04020102020204" pitchFamily="34" charset="0"/>
              </a:rPr>
              <a:t>Содржини</a:t>
            </a:r>
          </a:p>
          <a:p>
            <a:endParaRPr lang="en-US" dirty="0">
              <a:latin typeface="Arial Black" panose="020B0A04020102020204" pitchFamily="34" charset="0"/>
            </a:endParaRPr>
          </a:p>
        </p:txBody>
      </p:sp>
      <p:sp>
        <p:nvSpPr>
          <p:cNvPr id="8" name="TextBox 7">
            <a:extLst>
              <a:ext uri="{FF2B5EF4-FFF2-40B4-BE49-F238E27FC236}">
                <a16:creationId xmlns:a16="http://schemas.microsoft.com/office/drawing/2014/main" xmlns="" id="{EB790E39-0A9E-43B2-A53B-F50A017C9814}"/>
              </a:ext>
            </a:extLst>
          </p:cNvPr>
          <p:cNvSpPr txBox="1"/>
          <p:nvPr/>
        </p:nvSpPr>
        <p:spPr>
          <a:xfrm>
            <a:off x="6163174" y="2192566"/>
            <a:ext cx="321341" cy="523220"/>
          </a:xfrm>
          <a:prstGeom prst="rect">
            <a:avLst/>
          </a:prstGeom>
          <a:noFill/>
        </p:spPr>
        <p:txBody>
          <a:bodyPr wrap="square" rtlCol="0">
            <a:spAutoFit/>
          </a:bodyPr>
          <a:lstStyle/>
          <a:p>
            <a:pPr algn="ctr"/>
            <a:r>
              <a:rPr lang="en-US" altLang="ko-KR" sz="2800" b="1" dirty="0">
                <a:solidFill>
                  <a:srgbClr val="00B0F0"/>
                </a:solidFill>
                <a:cs typeface="Arial" pitchFamily="34" charset="0"/>
              </a:rPr>
              <a:t>A</a:t>
            </a:r>
            <a:endParaRPr lang="ko-KR" altLang="en-US" sz="2800" b="1" dirty="0">
              <a:solidFill>
                <a:srgbClr val="00B0F0"/>
              </a:solidFill>
              <a:cs typeface="Arial" pitchFamily="34" charset="0"/>
            </a:endParaRPr>
          </a:p>
        </p:txBody>
      </p:sp>
      <p:sp>
        <p:nvSpPr>
          <p:cNvPr id="9" name="TextBox 8">
            <a:extLst>
              <a:ext uri="{FF2B5EF4-FFF2-40B4-BE49-F238E27FC236}">
                <a16:creationId xmlns:a16="http://schemas.microsoft.com/office/drawing/2014/main" xmlns="" id="{1FA3BD48-89FD-468C-AD39-5F4FCCBCA7AC}"/>
              </a:ext>
            </a:extLst>
          </p:cNvPr>
          <p:cNvSpPr txBox="1"/>
          <p:nvPr/>
        </p:nvSpPr>
        <p:spPr>
          <a:xfrm>
            <a:off x="6519926" y="3004940"/>
            <a:ext cx="370614" cy="523220"/>
          </a:xfrm>
          <a:prstGeom prst="rect">
            <a:avLst/>
          </a:prstGeom>
          <a:noFill/>
        </p:spPr>
        <p:txBody>
          <a:bodyPr wrap="square" rtlCol="0">
            <a:spAutoFit/>
          </a:bodyPr>
          <a:lstStyle/>
          <a:p>
            <a:pPr algn="ctr"/>
            <a:r>
              <a:rPr lang="en-US" altLang="ko-KR" sz="2800" b="1" dirty="0">
                <a:solidFill>
                  <a:srgbClr val="92D050"/>
                </a:solidFill>
                <a:cs typeface="Arial" pitchFamily="34" charset="0"/>
              </a:rPr>
              <a:t>B</a:t>
            </a:r>
            <a:endParaRPr lang="ko-KR" altLang="en-US" sz="2800" b="1" dirty="0">
              <a:solidFill>
                <a:srgbClr val="92D050"/>
              </a:solidFill>
              <a:cs typeface="Arial" pitchFamily="34" charset="0"/>
            </a:endParaRPr>
          </a:p>
        </p:txBody>
      </p:sp>
      <p:sp>
        <p:nvSpPr>
          <p:cNvPr id="10" name="TextBox 9">
            <a:extLst>
              <a:ext uri="{FF2B5EF4-FFF2-40B4-BE49-F238E27FC236}">
                <a16:creationId xmlns:a16="http://schemas.microsoft.com/office/drawing/2014/main" xmlns="" id="{44746392-0CCB-49BF-A202-891A645A3DD5}"/>
              </a:ext>
            </a:extLst>
          </p:cNvPr>
          <p:cNvSpPr txBox="1"/>
          <p:nvPr/>
        </p:nvSpPr>
        <p:spPr>
          <a:xfrm>
            <a:off x="6144455" y="3817314"/>
            <a:ext cx="370614" cy="523220"/>
          </a:xfrm>
          <a:prstGeom prst="rect">
            <a:avLst/>
          </a:prstGeom>
          <a:noFill/>
        </p:spPr>
        <p:txBody>
          <a:bodyPr wrap="square" rtlCol="0">
            <a:spAutoFit/>
          </a:bodyPr>
          <a:lstStyle/>
          <a:p>
            <a:pPr algn="ctr"/>
            <a:r>
              <a:rPr lang="en-US" altLang="ko-KR" sz="2800" b="1" dirty="0">
                <a:solidFill>
                  <a:srgbClr val="FF0000"/>
                </a:solidFill>
                <a:cs typeface="Arial" pitchFamily="34" charset="0"/>
              </a:rPr>
              <a:t>C</a:t>
            </a:r>
            <a:endParaRPr lang="ko-KR" altLang="en-US" sz="2800" b="1" dirty="0">
              <a:solidFill>
                <a:srgbClr val="FF0000"/>
              </a:solidFill>
              <a:cs typeface="Arial" pitchFamily="34" charset="0"/>
            </a:endParaRPr>
          </a:p>
        </p:txBody>
      </p:sp>
      <p:sp>
        <p:nvSpPr>
          <p:cNvPr id="12" name="TextBox 11">
            <a:extLst>
              <a:ext uri="{FF2B5EF4-FFF2-40B4-BE49-F238E27FC236}">
                <a16:creationId xmlns:a16="http://schemas.microsoft.com/office/drawing/2014/main" xmlns="" id="{963D26C5-5DBB-42E6-B2C1-C24C3678DA73}"/>
              </a:ext>
            </a:extLst>
          </p:cNvPr>
          <p:cNvSpPr txBox="1"/>
          <p:nvPr/>
        </p:nvSpPr>
        <p:spPr>
          <a:xfrm>
            <a:off x="5768984" y="4629688"/>
            <a:ext cx="370614" cy="523220"/>
          </a:xfrm>
          <a:prstGeom prst="rect">
            <a:avLst/>
          </a:prstGeom>
          <a:noFill/>
        </p:spPr>
        <p:txBody>
          <a:bodyPr wrap="square" rtlCol="0">
            <a:spAutoFit/>
          </a:bodyPr>
          <a:lstStyle/>
          <a:p>
            <a:pPr algn="ctr"/>
            <a:r>
              <a:rPr lang="en-US" altLang="ko-KR" sz="2800" b="1" dirty="0">
                <a:solidFill>
                  <a:srgbClr val="FA9106"/>
                </a:solidFill>
                <a:cs typeface="Arial" pitchFamily="34" charset="0"/>
              </a:rPr>
              <a:t>D</a:t>
            </a:r>
            <a:endParaRPr lang="ko-KR" altLang="en-US" sz="2800" b="1" dirty="0">
              <a:solidFill>
                <a:srgbClr val="FA9106"/>
              </a:solidFill>
              <a:cs typeface="Arial" pitchFamily="34" charset="0"/>
            </a:endParaRPr>
          </a:p>
        </p:txBody>
      </p:sp>
      <p:grpSp>
        <p:nvGrpSpPr>
          <p:cNvPr id="13" name="Group 12">
            <a:extLst>
              <a:ext uri="{FF2B5EF4-FFF2-40B4-BE49-F238E27FC236}">
                <a16:creationId xmlns:a16="http://schemas.microsoft.com/office/drawing/2014/main" xmlns="" id="{50CA1238-EE64-49D0-8D49-B945A7DC9053}"/>
              </a:ext>
            </a:extLst>
          </p:cNvPr>
          <p:cNvGrpSpPr/>
          <p:nvPr/>
        </p:nvGrpSpPr>
        <p:grpSpPr>
          <a:xfrm>
            <a:off x="1587904" y="2134708"/>
            <a:ext cx="4340895" cy="454271"/>
            <a:chOff x="803640" y="3362835"/>
            <a:chExt cx="2059657" cy="454271"/>
          </a:xfrm>
        </p:grpSpPr>
        <p:sp>
          <p:nvSpPr>
            <p:cNvPr id="14" name="TextBox 13">
              <a:extLst>
                <a:ext uri="{FF2B5EF4-FFF2-40B4-BE49-F238E27FC236}">
                  <a16:creationId xmlns:a16="http://schemas.microsoft.com/office/drawing/2014/main" xmlns="" id="{03D50BB4-2AFF-4EFF-9757-C792E311594C}"/>
                </a:ext>
              </a:extLst>
            </p:cNvPr>
            <p:cNvSpPr txBox="1"/>
            <p:nvPr/>
          </p:nvSpPr>
          <p:spPr>
            <a:xfrm>
              <a:off x="803640" y="3540107"/>
              <a:ext cx="2059657" cy="276999"/>
            </a:xfrm>
            <a:prstGeom prst="rect">
              <a:avLst/>
            </a:prstGeom>
            <a:noFill/>
          </p:spPr>
          <p:txBody>
            <a:bodyPr wrap="square" rtlCol="0">
              <a:spAutoFit/>
            </a:bodyPr>
            <a:lstStyle/>
            <a:p>
              <a:pPr algn="r"/>
              <a:r>
                <a:rPr lang="mk-MK" altLang="ko-KR" sz="1200" dirty="0" smtClean="0">
                  <a:solidFill>
                    <a:schemeClr val="tx1">
                      <a:lumMod val="75000"/>
                      <a:lumOff val="25000"/>
                    </a:schemeClr>
                  </a:solidFill>
                  <a:cs typeface="Arial" pitchFamily="34" charset="0"/>
                </a:rPr>
                <a:t>Општи информации за анкетата на вработените</a:t>
              </a:r>
              <a:endParaRPr lang="ko-KR" altLang="en-US" sz="1200" dirty="0">
                <a:solidFill>
                  <a:schemeClr val="tx1">
                    <a:lumMod val="75000"/>
                    <a:lumOff val="25000"/>
                  </a:schemeClr>
                </a:solidFill>
                <a:cs typeface="Arial" pitchFamily="34" charset="0"/>
              </a:endParaRPr>
            </a:p>
          </p:txBody>
        </p:sp>
        <p:sp>
          <p:nvSpPr>
            <p:cNvPr id="15" name="TextBox 14">
              <a:extLst>
                <a:ext uri="{FF2B5EF4-FFF2-40B4-BE49-F238E27FC236}">
                  <a16:creationId xmlns:a16="http://schemas.microsoft.com/office/drawing/2014/main" xmlns="" id="{EEB21451-3D32-45CC-BD8A-EB946C4CBC92}"/>
                </a:ext>
              </a:extLst>
            </p:cNvPr>
            <p:cNvSpPr txBox="1"/>
            <p:nvPr/>
          </p:nvSpPr>
          <p:spPr>
            <a:xfrm>
              <a:off x="803640" y="3362835"/>
              <a:ext cx="2059657" cy="276999"/>
            </a:xfrm>
            <a:prstGeom prst="rect">
              <a:avLst/>
            </a:prstGeom>
            <a:noFill/>
          </p:spPr>
          <p:txBody>
            <a:bodyPr wrap="square" rtlCol="0">
              <a:spAutoFit/>
            </a:bodyPr>
            <a:lstStyle/>
            <a:p>
              <a:pPr algn="r"/>
              <a:r>
                <a:rPr lang="mk-MK" altLang="ko-KR" sz="1200" b="1" dirty="0" smtClean="0">
                  <a:solidFill>
                    <a:schemeClr val="tx1">
                      <a:lumMod val="75000"/>
                      <a:lumOff val="25000"/>
                    </a:schemeClr>
                  </a:solidFill>
                  <a:cs typeface="Arial" pitchFamily="34" charset="0"/>
                </a:rPr>
                <a:t>Лекција 1</a:t>
              </a:r>
              <a:endParaRPr lang="ko-KR" altLang="en-US" sz="1200" b="1" dirty="0">
                <a:solidFill>
                  <a:schemeClr val="tx1">
                    <a:lumMod val="75000"/>
                    <a:lumOff val="25000"/>
                  </a:schemeClr>
                </a:solidFill>
                <a:cs typeface="Arial" pitchFamily="34" charset="0"/>
              </a:endParaRPr>
            </a:p>
          </p:txBody>
        </p:sp>
      </p:grpSp>
      <p:grpSp>
        <p:nvGrpSpPr>
          <p:cNvPr id="16" name="Group 15">
            <a:extLst>
              <a:ext uri="{FF2B5EF4-FFF2-40B4-BE49-F238E27FC236}">
                <a16:creationId xmlns:a16="http://schemas.microsoft.com/office/drawing/2014/main" xmlns="" id="{DB5F67C5-0C35-4A74-9380-0E6FB01419DA}"/>
              </a:ext>
            </a:extLst>
          </p:cNvPr>
          <p:cNvGrpSpPr/>
          <p:nvPr/>
        </p:nvGrpSpPr>
        <p:grpSpPr>
          <a:xfrm>
            <a:off x="1955871" y="2945236"/>
            <a:ext cx="4340895" cy="638937"/>
            <a:chOff x="803640" y="3362835"/>
            <a:chExt cx="2059657" cy="638937"/>
          </a:xfrm>
        </p:grpSpPr>
        <p:sp>
          <p:nvSpPr>
            <p:cNvPr id="17" name="TextBox 16">
              <a:extLst>
                <a:ext uri="{FF2B5EF4-FFF2-40B4-BE49-F238E27FC236}">
                  <a16:creationId xmlns:a16="http://schemas.microsoft.com/office/drawing/2014/main" xmlns="" id="{37B5E419-154A-4D5B-BCA1-E4F12B8BA449}"/>
                </a:ext>
              </a:extLst>
            </p:cNvPr>
            <p:cNvSpPr txBox="1"/>
            <p:nvPr/>
          </p:nvSpPr>
          <p:spPr>
            <a:xfrm>
              <a:off x="803640" y="3540107"/>
              <a:ext cx="2059657" cy="461665"/>
            </a:xfrm>
            <a:prstGeom prst="rect">
              <a:avLst/>
            </a:prstGeom>
            <a:noFill/>
          </p:spPr>
          <p:txBody>
            <a:bodyPr wrap="square" rtlCol="0">
              <a:spAutoFit/>
            </a:bodyPr>
            <a:lstStyle/>
            <a:p>
              <a:pPr algn="r"/>
              <a:r>
                <a:rPr lang="mk-MK" altLang="ko-KR" sz="1200" dirty="0" smtClean="0">
                  <a:solidFill>
                    <a:schemeClr val="tx1">
                      <a:lumMod val="75000"/>
                      <a:lumOff val="25000"/>
                    </a:schemeClr>
                  </a:solidFill>
                  <a:cs typeface="Arial" pitchFamily="34" charset="0"/>
                </a:rPr>
                <a:t>Што треба, а  што не треба да се прави при анкетата на вработените?</a:t>
              </a:r>
              <a:endParaRPr lang="ko-KR" altLang="en-US" sz="1200" dirty="0">
                <a:solidFill>
                  <a:schemeClr val="tx1">
                    <a:lumMod val="75000"/>
                    <a:lumOff val="25000"/>
                  </a:schemeClr>
                </a:solidFill>
                <a:cs typeface="Arial" pitchFamily="34" charset="0"/>
              </a:endParaRPr>
            </a:p>
          </p:txBody>
        </p:sp>
        <p:sp>
          <p:nvSpPr>
            <p:cNvPr id="18" name="TextBox 17">
              <a:extLst>
                <a:ext uri="{FF2B5EF4-FFF2-40B4-BE49-F238E27FC236}">
                  <a16:creationId xmlns:a16="http://schemas.microsoft.com/office/drawing/2014/main" xmlns="" id="{5BAAC0B1-C454-4F64-81FC-046CDD68DA2E}"/>
                </a:ext>
              </a:extLst>
            </p:cNvPr>
            <p:cNvSpPr txBox="1"/>
            <p:nvPr/>
          </p:nvSpPr>
          <p:spPr>
            <a:xfrm>
              <a:off x="803640" y="3362835"/>
              <a:ext cx="2059657" cy="276999"/>
            </a:xfrm>
            <a:prstGeom prst="rect">
              <a:avLst/>
            </a:prstGeom>
            <a:noFill/>
          </p:spPr>
          <p:txBody>
            <a:bodyPr wrap="square" rtlCol="0">
              <a:spAutoFit/>
            </a:bodyPr>
            <a:lstStyle/>
            <a:p>
              <a:pPr algn="r"/>
              <a:r>
                <a:rPr lang="mk-MK" altLang="ko-KR" sz="1200" b="1" dirty="0" smtClean="0">
                  <a:solidFill>
                    <a:schemeClr val="tx1">
                      <a:lumMod val="75000"/>
                      <a:lumOff val="25000"/>
                    </a:schemeClr>
                  </a:solidFill>
                  <a:cs typeface="Arial" pitchFamily="34" charset="0"/>
                </a:rPr>
                <a:t>Лекција 2</a:t>
              </a:r>
              <a:endParaRPr lang="ko-KR" altLang="en-US" sz="1200" b="1" dirty="0">
                <a:solidFill>
                  <a:schemeClr val="tx1">
                    <a:lumMod val="75000"/>
                    <a:lumOff val="25000"/>
                  </a:schemeClr>
                </a:solidFill>
                <a:cs typeface="Arial" pitchFamily="34" charset="0"/>
              </a:endParaRPr>
            </a:p>
          </p:txBody>
        </p:sp>
      </p:grpSp>
      <p:grpSp>
        <p:nvGrpSpPr>
          <p:cNvPr id="19" name="Group 18">
            <a:extLst>
              <a:ext uri="{FF2B5EF4-FFF2-40B4-BE49-F238E27FC236}">
                <a16:creationId xmlns:a16="http://schemas.microsoft.com/office/drawing/2014/main" xmlns="" id="{64DDFC54-02B2-47A7-AB6B-A14EDBE8D9F6}"/>
              </a:ext>
            </a:extLst>
          </p:cNvPr>
          <p:cNvGrpSpPr/>
          <p:nvPr/>
        </p:nvGrpSpPr>
        <p:grpSpPr>
          <a:xfrm>
            <a:off x="1585033" y="3757610"/>
            <a:ext cx="4340895" cy="454271"/>
            <a:chOff x="803640" y="3362835"/>
            <a:chExt cx="2059657" cy="454271"/>
          </a:xfrm>
        </p:grpSpPr>
        <p:sp>
          <p:nvSpPr>
            <p:cNvPr id="20" name="TextBox 19">
              <a:extLst>
                <a:ext uri="{FF2B5EF4-FFF2-40B4-BE49-F238E27FC236}">
                  <a16:creationId xmlns:a16="http://schemas.microsoft.com/office/drawing/2014/main" xmlns="" id="{620FC092-4036-409B-A785-741981BE862A}"/>
                </a:ext>
              </a:extLst>
            </p:cNvPr>
            <p:cNvSpPr txBox="1"/>
            <p:nvPr/>
          </p:nvSpPr>
          <p:spPr>
            <a:xfrm>
              <a:off x="803640" y="3540107"/>
              <a:ext cx="2059657" cy="276999"/>
            </a:xfrm>
            <a:prstGeom prst="rect">
              <a:avLst/>
            </a:prstGeom>
            <a:noFill/>
          </p:spPr>
          <p:txBody>
            <a:bodyPr wrap="square" rtlCol="0">
              <a:spAutoFit/>
            </a:bodyPr>
            <a:lstStyle/>
            <a:p>
              <a:pPr algn="r"/>
              <a:r>
                <a:rPr lang="mk-MK" altLang="ko-KR" sz="1200" dirty="0" smtClean="0">
                  <a:solidFill>
                    <a:schemeClr val="tx1">
                      <a:lumMod val="75000"/>
                      <a:lumOff val="25000"/>
                    </a:schemeClr>
                  </a:solidFill>
                  <a:cs typeface="Arial" pitchFamily="34" charset="0"/>
                </a:rPr>
                <a:t>Видови на анкета на вработените</a:t>
              </a:r>
              <a:endParaRPr lang="ko-KR" altLang="en-US" sz="1200" dirty="0">
                <a:solidFill>
                  <a:schemeClr val="tx1">
                    <a:lumMod val="75000"/>
                    <a:lumOff val="25000"/>
                  </a:schemeClr>
                </a:solidFill>
                <a:cs typeface="Arial" pitchFamily="34" charset="0"/>
              </a:endParaRPr>
            </a:p>
          </p:txBody>
        </p:sp>
        <p:sp>
          <p:nvSpPr>
            <p:cNvPr id="21" name="TextBox 20">
              <a:extLst>
                <a:ext uri="{FF2B5EF4-FFF2-40B4-BE49-F238E27FC236}">
                  <a16:creationId xmlns:a16="http://schemas.microsoft.com/office/drawing/2014/main" xmlns="" id="{2BDC7500-A9A0-4BA0-8518-582A74707798}"/>
                </a:ext>
              </a:extLst>
            </p:cNvPr>
            <p:cNvSpPr txBox="1"/>
            <p:nvPr/>
          </p:nvSpPr>
          <p:spPr>
            <a:xfrm>
              <a:off x="803640" y="3362835"/>
              <a:ext cx="2059657" cy="276999"/>
            </a:xfrm>
            <a:prstGeom prst="rect">
              <a:avLst/>
            </a:prstGeom>
            <a:noFill/>
          </p:spPr>
          <p:txBody>
            <a:bodyPr wrap="square" rtlCol="0">
              <a:spAutoFit/>
            </a:bodyPr>
            <a:lstStyle/>
            <a:p>
              <a:pPr algn="r"/>
              <a:r>
                <a:rPr lang="mk-MK" altLang="ko-KR" sz="1200" b="1" dirty="0" smtClean="0">
                  <a:solidFill>
                    <a:schemeClr val="tx1">
                      <a:lumMod val="75000"/>
                      <a:lumOff val="25000"/>
                    </a:schemeClr>
                  </a:solidFill>
                  <a:cs typeface="Arial" pitchFamily="34" charset="0"/>
                </a:rPr>
                <a:t>Лекција 3</a:t>
              </a:r>
              <a:endParaRPr lang="ko-KR" altLang="en-US" sz="1200" b="1" dirty="0">
                <a:solidFill>
                  <a:schemeClr val="tx1">
                    <a:lumMod val="75000"/>
                    <a:lumOff val="25000"/>
                  </a:schemeClr>
                </a:solidFill>
                <a:cs typeface="Arial" pitchFamily="34" charset="0"/>
              </a:endParaRPr>
            </a:p>
          </p:txBody>
        </p:sp>
      </p:grpSp>
      <p:grpSp>
        <p:nvGrpSpPr>
          <p:cNvPr id="22" name="Group 21">
            <a:extLst>
              <a:ext uri="{FF2B5EF4-FFF2-40B4-BE49-F238E27FC236}">
                <a16:creationId xmlns:a16="http://schemas.microsoft.com/office/drawing/2014/main" xmlns="" id="{D7431ED3-B6AC-437D-A719-A102D68CAABB}"/>
              </a:ext>
            </a:extLst>
          </p:cNvPr>
          <p:cNvGrpSpPr/>
          <p:nvPr/>
        </p:nvGrpSpPr>
        <p:grpSpPr>
          <a:xfrm>
            <a:off x="1161716" y="4561357"/>
            <a:ext cx="4392653" cy="647564"/>
            <a:chOff x="779082" y="3354208"/>
            <a:chExt cx="2084215" cy="647564"/>
          </a:xfrm>
        </p:grpSpPr>
        <p:sp>
          <p:nvSpPr>
            <p:cNvPr id="23" name="TextBox 22">
              <a:extLst>
                <a:ext uri="{FF2B5EF4-FFF2-40B4-BE49-F238E27FC236}">
                  <a16:creationId xmlns:a16="http://schemas.microsoft.com/office/drawing/2014/main" xmlns="" id="{558F5E7E-B570-4B6C-9FBB-ACCA80ACF385}"/>
                </a:ext>
              </a:extLst>
            </p:cNvPr>
            <p:cNvSpPr txBox="1"/>
            <p:nvPr/>
          </p:nvSpPr>
          <p:spPr>
            <a:xfrm>
              <a:off x="803640" y="3540107"/>
              <a:ext cx="2059657" cy="461665"/>
            </a:xfrm>
            <a:prstGeom prst="rect">
              <a:avLst/>
            </a:prstGeom>
            <a:noFill/>
          </p:spPr>
          <p:txBody>
            <a:bodyPr wrap="square" rtlCol="0">
              <a:spAutoFit/>
            </a:bodyPr>
            <a:lstStyle/>
            <a:p>
              <a:pPr algn="r"/>
              <a:r>
                <a:rPr lang="mk-MK" altLang="ko-KR" sz="1200" dirty="0" smtClean="0">
                  <a:solidFill>
                    <a:schemeClr val="tx1">
                      <a:lumMod val="75000"/>
                      <a:lumOff val="25000"/>
                    </a:schemeClr>
                  </a:solidFill>
                  <a:cs typeface="Arial" pitchFamily="34" charset="0"/>
                </a:rPr>
                <a:t>Едноставни прашања кои можат да се користат во анкета на вработените</a:t>
              </a:r>
              <a:r>
                <a:rPr lang="en-US" altLang="ko-KR" sz="1200" dirty="0" smtClean="0">
                  <a:solidFill>
                    <a:schemeClr val="tx1">
                      <a:lumMod val="75000"/>
                      <a:lumOff val="25000"/>
                    </a:schemeClr>
                  </a:solidFill>
                  <a:cs typeface="Arial" pitchFamily="34" charset="0"/>
                </a:rPr>
                <a:t>     </a:t>
              </a:r>
              <a:endParaRPr lang="ko-KR" altLang="en-US" sz="1200" dirty="0">
                <a:solidFill>
                  <a:schemeClr val="tx1">
                    <a:lumMod val="75000"/>
                    <a:lumOff val="25000"/>
                  </a:schemeClr>
                </a:solidFill>
                <a:cs typeface="Arial" pitchFamily="34" charset="0"/>
              </a:endParaRPr>
            </a:p>
          </p:txBody>
        </p:sp>
        <p:sp>
          <p:nvSpPr>
            <p:cNvPr id="24" name="TextBox 23">
              <a:extLst>
                <a:ext uri="{FF2B5EF4-FFF2-40B4-BE49-F238E27FC236}">
                  <a16:creationId xmlns:a16="http://schemas.microsoft.com/office/drawing/2014/main" xmlns="" id="{C04F902B-62E6-4ED5-B54E-F62A75DBEABD}"/>
                </a:ext>
              </a:extLst>
            </p:cNvPr>
            <p:cNvSpPr txBox="1"/>
            <p:nvPr/>
          </p:nvSpPr>
          <p:spPr>
            <a:xfrm>
              <a:off x="779082" y="3354208"/>
              <a:ext cx="2059657" cy="276999"/>
            </a:xfrm>
            <a:prstGeom prst="rect">
              <a:avLst/>
            </a:prstGeom>
            <a:noFill/>
          </p:spPr>
          <p:txBody>
            <a:bodyPr wrap="square" rtlCol="0">
              <a:spAutoFit/>
            </a:bodyPr>
            <a:lstStyle/>
            <a:p>
              <a:pPr algn="r"/>
              <a:r>
                <a:rPr lang="mk-MK" altLang="ko-KR" sz="1200" b="1" dirty="0" smtClean="0">
                  <a:solidFill>
                    <a:schemeClr val="tx1">
                      <a:lumMod val="75000"/>
                      <a:lumOff val="25000"/>
                    </a:schemeClr>
                  </a:solidFill>
                  <a:cs typeface="Arial" pitchFamily="34" charset="0"/>
                </a:rPr>
                <a:t>Лекција</a:t>
              </a:r>
              <a:r>
                <a:rPr lang="en-US" altLang="ko-KR" sz="1200" b="1" dirty="0" smtClean="0">
                  <a:solidFill>
                    <a:schemeClr val="tx1">
                      <a:lumMod val="75000"/>
                      <a:lumOff val="25000"/>
                    </a:schemeClr>
                  </a:solidFill>
                  <a:cs typeface="Arial" pitchFamily="34" charset="0"/>
                </a:rPr>
                <a:t> </a:t>
              </a:r>
              <a:r>
                <a:rPr lang="en-US" altLang="ko-KR" sz="1200" b="1" dirty="0">
                  <a:solidFill>
                    <a:schemeClr val="tx1">
                      <a:lumMod val="75000"/>
                      <a:lumOff val="25000"/>
                    </a:schemeClr>
                  </a:solidFill>
                  <a:cs typeface="Arial" pitchFamily="34" charset="0"/>
                </a:rPr>
                <a:t>4</a:t>
              </a:r>
              <a:endParaRPr lang="ko-KR" altLang="en-US" sz="1200" b="1" dirty="0">
                <a:solidFill>
                  <a:schemeClr val="tx1">
                    <a:lumMod val="75000"/>
                    <a:lumOff val="25000"/>
                  </a:schemeClr>
                </a:solidFill>
                <a:cs typeface="Arial" pitchFamily="34" charset="0"/>
              </a:endParaRPr>
            </a:p>
          </p:txBody>
        </p:sp>
      </p:grpSp>
      <p:grpSp>
        <p:nvGrpSpPr>
          <p:cNvPr id="28" name="그룹 3">
            <a:extLst>
              <a:ext uri="{FF2B5EF4-FFF2-40B4-BE49-F238E27FC236}">
                <a16:creationId xmlns:a16="http://schemas.microsoft.com/office/drawing/2014/main" xmlns="" id="{4A381888-C6EC-43CD-AFBB-E5C1CB0A89E3}"/>
              </a:ext>
            </a:extLst>
          </p:cNvPr>
          <p:cNvGrpSpPr/>
          <p:nvPr/>
        </p:nvGrpSpPr>
        <p:grpSpPr>
          <a:xfrm>
            <a:off x="6954508" y="1408170"/>
            <a:ext cx="3592477" cy="4647381"/>
            <a:chOff x="7334031" y="1957604"/>
            <a:chExt cx="3230740" cy="4179423"/>
          </a:xfrm>
        </p:grpSpPr>
        <p:sp>
          <p:nvSpPr>
            <p:cNvPr id="29" name="Isosceles Triangle 1">
              <a:extLst>
                <a:ext uri="{FF2B5EF4-FFF2-40B4-BE49-F238E27FC236}">
                  <a16:creationId xmlns:a16="http://schemas.microsoft.com/office/drawing/2014/main" xmlns="" id="{F7CE0B50-C9F8-4259-9CA5-D4D3D0398600}"/>
                </a:ext>
              </a:extLst>
            </p:cNvPr>
            <p:cNvSpPr/>
            <p:nvPr/>
          </p:nvSpPr>
          <p:spPr>
            <a:xfrm>
              <a:off x="7334031" y="4888932"/>
              <a:ext cx="1941697" cy="1248095"/>
            </a:xfrm>
            <a:custGeom>
              <a:avLst/>
              <a:gdLst/>
              <a:ahLst/>
              <a:cxnLst/>
              <a:rect l="l" t="t" r="r" b="b"/>
              <a:pathLst>
                <a:path w="1512168" h="972000">
                  <a:moveTo>
                    <a:pt x="504056" y="0"/>
                  </a:moveTo>
                  <a:lnTo>
                    <a:pt x="1512168" y="0"/>
                  </a:lnTo>
                  <a:lnTo>
                    <a:pt x="1512168" y="972000"/>
                  </a:lnTo>
                  <a:lnTo>
                    <a:pt x="0" y="972000"/>
                  </a:lnTo>
                  <a:close/>
                </a:path>
              </a:pathLst>
            </a:cu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30" name="Rectangle 16">
              <a:extLst>
                <a:ext uri="{FF2B5EF4-FFF2-40B4-BE49-F238E27FC236}">
                  <a16:creationId xmlns:a16="http://schemas.microsoft.com/office/drawing/2014/main" xmlns="" id="{9986D70A-86E3-47DF-9673-CC7D8D37C244}"/>
                </a:ext>
              </a:extLst>
            </p:cNvPr>
            <p:cNvSpPr/>
            <p:nvPr/>
          </p:nvSpPr>
          <p:spPr>
            <a:xfrm rot="19800000">
              <a:off x="8184184" y="1957604"/>
              <a:ext cx="1294465" cy="1600904"/>
            </a:xfrm>
            <a:custGeom>
              <a:avLst/>
              <a:gdLst/>
              <a:ahLst/>
              <a:cxnLst/>
              <a:rect l="l" t="t" r="r" b="b"/>
              <a:pathLst>
                <a:path w="1294465" h="1600904">
                  <a:moveTo>
                    <a:pt x="647233" y="0"/>
                  </a:moveTo>
                  <a:lnTo>
                    <a:pt x="1294465" y="1248095"/>
                  </a:lnTo>
                  <a:lnTo>
                    <a:pt x="730978" y="1248095"/>
                  </a:lnTo>
                  <a:cubicBezTo>
                    <a:pt x="732008" y="1357299"/>
                    <a:pt x="814164" y="1343408"/>
                    <a:pt x="825235" y="1451213"/>
                  </a:cubicBezTo>
                  <a:cubicBezTo>
                    <a:pt x="824578" y="1543844"/>
                    <a:pt x="757290" y="1593445"/>
                    <a:pt x="652160" y="1600904"/>
                  </a:cubicBezTo>
                  <a:cubicBezTo>
                    <a:pt x="563856" y="1598932"/>
                    <a:pt x="475031" y="1557072"/>
                    <a:pt x="469230" y="1479280"/>
                  </a:cubicBezTo>
                  <a:cubicBezTo>
                    <a:pt x="469784" y="1377606"/>
                    <a:pt x="572108" y="1350747"/>
                    <a:pt x="560674" y="1248095"/>
                  </a:cubicBezTo>
                  <a:lnTo>
                    <a:pt x="0" y="1248095"/>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31" name="Isosceles Triangle 4">
              <a:extLst>
                <a:ext uri="{FF2B5EF4-FFF2-40B4-BE49-F238E27FC236}">
                  <a16:creationId xmlns:a16="http://schemas.microsoft.com/office/drawing/2014/main" xmlns="" id="{A590E6A2-8397-440E-91A6-A16558EB0A5F}"/>
                </a:ext>
              </a:extLst>
            </p:cNvPr>
            <p:cNvSpPr/>
            <p:nvPr/>
          </p:nvSpPr>
          <p:spPr>
            <a:xfrm>
              <a:off x="7991235" y="3640053"/>
              <a:ext cx="1294465" cy="1583028"/>
            </a:xfrm>
            <a:custGeom>
              <a:avLst/>
              <a:gdLst/>
              <a:ahLst/>
              <a:cxnLst/>
              <a:rect l="l" t="t" r="r" b="b"/>
              <a:pathLst>
                <a:path w="1294465" h="1583028">
                  <a:moveTo>
                    <a:pt x="647233" y="0"/>
                  </a:moveTo>
                  <a:lnTo>
                    <a:pt x="1207846" y="0"/>
                  </a:lnTo>
                  <a:cubicBezTo>
                    <a:pt x="1221046" y="104799"/>
                    <a:pt x="1117021" y="131256"/>
                    <a:pt x="1116463" y="233773"/>
                  </a:cubicBezTo>
                  <a:cubicBezTo>
                    <a:pt x="1122156" y="310112"/>
                    <a:pt x="1207800" y="351849"/>
                    <a:pt x="1294465" y="354722"/>
                  </a:cubicBezTo>
                  <a:lnTo>
                    <a:pt x="1294465" y="1248095"/>
                  </a:lnTo>
                  <a:lnTo>
                    <a:pt x="732378" y="1248095"/>
                  </a:lnTo>
                  <a:cubicBezTo>
                    <a:pt x="741388" y="1338213"/>
                    <a:pt x="814812" y="1331847"/>
                    <a:pt x="825235" y="1433338"/>
                  </a:cubicBezTo>
                  <a:cubicBezTo>
                    <a:pt x="824578" y="1525968"/>
                    <a:pt x="757290" y="1575569"/>
                    <a:pt x="652160" y="1583028"/>
                  </a:cubicBezTo>
                  <a:cubicBezTo>
                    <a:pt x="563856" y="1581056"/>
                    <a:pt x="475032" y="1539196"/>
                    <a:pt x="469230" y="1461404"/>
                  </a:cubicBezTo>
                  <a:cubicBezTo>
                    <a:pt x="469751" y="1365932"/>
                    <a:pt x="560004" y="1336426"/>
                    <a:pt x="561088" y="1248095"/>
                  </a:cubicBezTo>
                  <a:lnTo>
                    <a:pt x="0" y="1248095"/>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32" name="Isosceles Triangle 4">
              <a:extLst>
                <a:ext uri="{FF2B5EF4-FFF2-40B4-BE49-F238E27FC236}">
                  <a16:creationId xmlns:a16="http://schemas.microsoft.com/office/drawing/2014/main" xmlns="" id="{9F49F21F-B291-4F97-A98A-476F95E94E59}"/>
                </a:ext>
              </a:extLst>
            </p:cNvPr>
            <p:cNvSpPr/>
            <p:nvPr/>
          </p:nvSpPr>
          <p:spPr>
            <a:xfrm flipH="1">
              <a:off x="8950381" y="3640054"/>
              <a:ext cx="1614390" cy="1248095"/>
            </a:xfrm>
            <a:custGeom>
              <a:avLst/>
              <a:gdLst/>
              <a:ahLst/>
              <a:cxnLst/>
              <a:rect l="l" t="t" r="r" b="b"/>
              <a:pathLst>
                <a:path w="1614390" h="1248095">
                  <a:moveTo>
                    <a:pt x="1206748" y="0"/>
                  </a:moveTo>
                  <a:lnTo>
                    <a:pt x="647233" y="0"/>
                  </a:lnTo>
                  <a:lnTo>
                    <a:pt x="0" y="1248095"/>
                  </a:lnTo>
                  <a:lnTo>
                    <a:pt x="1294465" y="1248095"/>
                  </a:lnTo>
                  <a:lnTo>
                    <a:pt x="1294465" y="710919"/>
                  </a:lnTo>
                  <a:cubicBezTo>
                    <a:pt x="1369199" y="726645"/>
                    <a:pt x="1369193" y="792243"/>
                    <a:pt x="1464699" y="802051"/>
                  </a:cubicBezTo>
                  <a:cubicBezTo>
                    <a:pt x="1557329" y="801393"/>
                    <a:pt x="1606931" y="734105"/>
                    <a:pt x="1614390" y="628975"/>
                  </a:cubicBezTo>
                  <a:cubicBezTo>
                    <a:pt x="1612417" y="540671"/>
                    <a:pt x="1570557" y="451847"/>
                    <a:pt x="1492766" y="446046"/>
                  </a:cubicBezTo>
                  <a:cubicBezTo>
                    <a:pt x="1402925" y="446535"/>
                    <a:pt x="1371498" y="526484"/>
                    <a:pt x="1294465" y="537352"/>
                  </a:cubicBezTo>
                  <a:lnTo>
                    <a:pt x="1294465" y="354151"/>
                  </a:lnTo>
                  <a:lnTo>
                    <a:pt x="1285364" y="355396"/>
                  </a:lnTo>
                  <a:cubicBezTo>
                    <a:pt x="1180234" y="347937"/>
                    <a:pt x="1112946" y="298336"/>
                    <a:pt x="1112288" y="205706"/>
                  </a:cubicBezTo>
                  <a:cubicBezTo>
                    <a:pt x="1123447" y="97055"/>
                    <a:pt x="1206810" y="112018"/>
                    <a:pt x="1206748" y="0"/>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34" name="TextBox 33">
              <a:extLst>
                <a:ext uri="{FF2B5EF4-FFF2-40B4-BE49-F238E27FC236}">
                  <a16:creationId xmlns:a16="http://schemas.microsoft.com/office/drawing/2014/main" xmlns="" id="{ADFD18C3-EC3E-416C-9324-DA7FDDA63898}"/>
                </a:ext>
              </a:extLst>
            </p:cNvPr>
            <p:cNvSpPr txBox="1"/>
            <p:nvPr/>
          </p:nvSpPr>
          <p:spPr>
            <a:xfrm rot="19822586">
              <a:off x="8644241" y="2525710"/>
              <a:ext cx="389519" cy="525892"/>
            </a:xfrm>
            <a:prstGeom prst="rect">
              <a:avLst/>
            </a:prstGeom>
            <a:noFill/>
          </p:spPr>
          <p:txBody>
            <a:bodyPr wrap="none" rtlCol="0">
              <a:spAutoFit/>
            </a:bodyPr>
            <a:lstStyle/>
            <a:p>
              <a:r>
                <a:rPr lang="en-US" altLang="ko-KR" sz="3200" b="1" dirty="0">
                  <a:solidFill>
                    <a:schemeClr val="bg1"/>
                  </a:solidFill>
                  <a:cs typeface="Arial" pitchFamily="34" charset="0"/>
                </a:rPr>
                <a:t>A</a:t>
              </a:r>
              <a:endParaRPr lang="ko-KR" altLang="en-US" sz="3200" b="1" dirty="0">
                <a:solidFill>
                  <a:schemeClr val="bg1"/>
                </a:solidFill>
                <a:cs typeface="Arial" pitchFamily="34" charset="0"/>
              </a:endParaRPr>
            </a:p>
          </p:txBody>
        </p:sp>
        <p:sp>
          <p:nvSpPr>
            <p:cNvPr id="35" name="TextBox 34">
              <a:extLst>
                <a:ext uri="{FF2B5EF4-FFF2-40B4-BE49-F238E27FC236}">
                  <a16:creationId xmlns:a16="http://schemas.microsoft.com/office/drawing/2014/main" xmlns="" id="{F4DD6382-D1AD-4B89-88A4-157F92C4CE01}"/>
                </a:ext>
              </a:extLst>
            </p:cNvPr>
            <p:cNvSpPr txBox="1"/>
            <p:nvPr/>
          </p:nvSpPr>
          <p:spPr>
            <a:xfrm>
              <a:off x="8397907" y="4005065"/>
              <a:ext cx="373660" cy="525892"/>
            </a:xfrm>
            <a:prstGeom prst="rect">
              <a:avLst/>
            </a:prstGeom>
            <a:noFill/>
          </p:spPr>
          <p:txBody>
            <a:bodyPr wrap="none" rtlCol="0">
              <a:spAutoFit/>
            </a:bodyPr>
            <a:lstStyle/>
            <a:p>
              <a:r>
                <a:rPr lang="en-US" altLang="ko-KR" sz="3200" b="1" dirty="0">
                  <a:solidFill>
                    <a:schemeClr val="bg1"/>
                  </a:solidFill>
                  <a:cs typeface="Arial" pitchFamily="34" charset="0"/>
                </a:rPr>
                <a:t>B</a:t>
              </a:r>
              <a:endParaRPr lang="ko-KR" altLang="en-US" sz="3200" b="1" dirty="0">
                <a:solidFill>
                  <a:schemeClr val="bg1"/>
                </a:solidFill>
                <a:cs typeface="Arial" pitchFamily="34" charset="0"/>
              </a:endParaRPr>
            </a:p>
          </p:txBody>
        </p:sp>
        <p:sp>
          <p:nvSpPr>
            <p:cNvPr id="36" name="TextBox 35">
              <a:extLst>
                <a:ext uri="{FF2B5EF4-FFF2-40B4-BE49-F238E27FC236}">
                  <a16:creationId xmlns:a16="http://schemas.microsoft.com/office/drawing/2014/main" xmlns="" id="{F2F01800-1AA8-4CDD-802B-3002C4B32990}"/>
                </a:ext>
              </a:extLst>
            </p:cNvPr>
            <p:cNvSpPr txBox="1"/>
            <p:nvPr/>
          </p:nvSpPr>
          <p:spPr>
            <a:xfrm>
              <a:off x="9516965" y="4005065"/>
              <a:ext cx="362128" cy="525892"/>
            </a:xfrm>
            <a:prstGeom prst="rect">
              <a:avLst/>
            </a:prstGeom>
            <a:noFill/>
          </p:spPr>
          <p:txBody>
            <a:bodyPr wrap="none" rtlCol="0">
              <a:spAutoFit/>
            </a:bodyPr>
            <a:lstStyle/>
            <a:p>
              <a:r>
                <a:rPr lang="en-US" altLang="ko-KR" sz="3200" b="1" dirty="0">
                  <a:solidFill>
                    <a:schemeClr val="bg1"/>
                  </a:solidFill>
                  <a:cs typeface="Arial" pitchFamily="34" charset="0"/>
                </a:rPr>
                <a:t>C</a:t>
              </a:r>
              <a:endParaRPr lang="ko-KR" altLang="en-US" sz="3200" b="1" dirty="0">
                <a:solidFill>
                  <a:schemeClr val="bg1"/>
                </a:solidFill>
                <a:cs typeface="Arial" pitchFamily="34" charset="0"/>
              </a:endParaRPr>
            </a:p>
          </p:txBody>
        </p:sp>
        <p:sp>
          <p:nvSpPr>
            <p:cNvPr id="37" name="TextBox 36">
              <a:extLst>
                <a:ext uri="{FF2B5EF4-FFF2-40B4-BE49-F238E27FC236}">
                  <a16:creationId xmlns:a16="http://schemas.microsoft.com/office/drawing/2014/main" xmlns="" id="{8F94B6C4-3405-45B5-AD97-BBB5B349149F}"/>
                </a:ext>
              </a:extLst>
            </p:cNvPr>
            <p:cNvSpPr txBox="1"/>
            <p:nvPr/>
          </p:nvSpPr>
          <p:spPr>
            <a:xfrm>
              <a:off x="8157244" y="5223082"/>
              <a:ext cx="398168" cy="525892"/>
            </a:xfrm>
            <a:prstGeom prst="rect">
              <a:avLst/>
            </a:prstGeom>
            <a:noFill/>
          </p:spPr>
          <p:txBody>
            <a:bodyPr wrap="none" rtlCol="0">
              <a:spAutoFit/>
            </a:bodyPr>
            <a:lstStyle/>
            <a:p>
              <a:r>
                <a:rPr lang="en-US" altLang="ko-KR" sz="3200" b="1" dirty="0">
                  <a:solidFill>
                    <a:schemeClr val="bg1"/>
                  </a:solidFill>
                  <a:cs typeface="Arial" pitchFamily="34" charset="0"/>
                </a:rPr>
                <a:t>D</a:t>
              </a:r>
              <a:endParaRPr lang="ko-KR" altLang="en-US" sz="3200" b="1" dirty="0">
                <a:solidFill>
                  <a:schemeClr val="bg1"/>
                </a:solidFill>
                <a:cs typeface="Arial" pitchFamily="34" charset="0"/>
              </a:endParaRPr>
            </a:p>
          </p:txBody>
        </p:sp>
        <p:sp>
          <p:nvSpPr>
            <p:cNvPr id="38" name="TextBox 37">
              <a:extLst>
                <a:ext uri="{FF2B5EF4-FFF2-40B4-BE49-F238E27FC236}">
                  <a16:creationId xmlns:a16="http://schemas.microsoft.com/office/drawing/2014/main" xmlns="" id="{C3844151-3F33-426B-ACA4-557B6731A2F3}"/>
                </a:ext>
              </a:extLst>
            </p:cNvPr>
            <p:cNvSpPr txBox="1"/>
            <p:nvPr/>
          </p:nvSpPr>
          <p:spPr>
            <a:xfrm>
              <a:off x="9838067" y="5223082"/>
              <a:ext cx="346271" cy="525892"/>
            </a:xfrm>
            <a:prstGeom prst="rect">
              <a:avLst/>
            </a:prstGeom>
            <a:noFill/>
          </p:spPr>
          <p:txBody>
            <a:bodyPr wrap="none" rtlCol="0">
              <a:spAutoFit/>
            </a:bodyPr>
            <a:lstStyle/>
            <a:p>
              <a:r>
                <a:rPr lang="en-US" altLang="ko-KR" sz="3200" b="1" dirty="0">
                  <a:solidFill>
                    <a:schemeClr val="bg1"/>
                  </a:solidFill>
                  <a:cs typeface="Arial" pitchFamily="34" charset="0"/>
                </a:rPr>
                <a:t>E</a:t>
              </a:r>
              <a:endParaRPr lang="ko-KR" altLang="en-US" sz="3200" b="1" dirty="0">
                <a:solidFill>
                  <a:schemeClr val="bg1"/>
                </a:solidFill>
                <a:cs typeface="Arial" pitchFamily="34" charset="0"/>
              </a:endParaRPr>
            </a:p>
          </p:txBody>
        </p:sp>
      </p:grpSp>
      <p:sp>
        <p:nvSpPr>
          <p:cNvPr id="39" name="Freeform 15">
            <a:extLst>
              <a:ext uri="{FF2B5EF4-FFF2-40B4-BE49-F238E27FC236}">
                <a16:creationId xmlns:a16="http://schemas.microsoft.com/office/drawing/2014/main" xmlns="" id="{7424D6A8-ED9A-4C5D-9138-14BBAF9C5AEC}"/>
              </a:ext>
            </a:extLst>
          </p:cNvPr>
          <p:cNvSpPr/>
          <p:nvPr/>
        </p:nvSpPr>
        <p:spPr>
          <a:xfrm flipH="1">
            <a:off x="8574193" y="413322"/>
            <a:ext cx="1745432" cy="2015386"/>
          </a:xfrm>
          <a:custGeom>
            <a:avLst/>
            <a:gdLst>
              <a:gd name="connsiteX0" fmla="*/ 657277 w 1286167"/>
              <a:gd name="connsiteY0" fmla="*/ 0 h 1635343"/>
              <a:gd name="connsiteX1" fmla="*/ 0 w 1286167"/>
              <a:gd name="connsiteY1" fmla="*/ 85964 h 1635343"/>
              <a:gd name="connsiteX2" fmla="*/ 202361 w 1286167"/>
              <a:gd name="connsiteY2" fmla="*/ 516695 h 1635343"/>
              <a:gd name="connsiteX3" fmla="*/ 281735 w 1286167"/>
              <a:gd name="connsiteY3" fmla="*/ 1030909 h 1635343"/>
              <a:gd name="connsiteX4" fmla="*/ 617145 w 1286167"/>
              <a:gd name="connsiteY4" fmla="*/ 1624788 h 1635343"/>
              <a:gd name="connsiteX5" fmla="*/ 670736 w 1286167"/>
              <a:gd name="connsiteY5" fmla="*/ 1347585 h 1635343"/>
              <a:gd name="connsiteX6" fmla="*/ 584804 w 1286167"/>
              <a:gd name="connsiteY6" fmla="*/ 1105319 h 1635343"/>
              <a:gd name="connsiteX7" fmla="*/ 626846 w 1286167"/>
              <a:gd name="connsiteY7" fmla="*/ 930825 h 1635343"/>
              <a:gd name="connsiteX8" fmla="*/ 1012531 w 1286167"/>
              <a:gd name="connsiteY8" fmla="*/ 1142811 h 1635343"/>
              <a:gd name="connsiteX9" fmla="*/ 1015937 w 1286167"/>
              <a:gd name="connsiteY9" fmla="*/ 1241005 h 1635343"/>
              <a:gd name="connsiteX10" fmla="*/ 1286167 w 1286167"/>
              <a:gd name="connsiteY10" fmla="*/ 1072342 h 1635343"/>
              <a:gd name="connsiteX11" fmla="*/ 1262175 w 1286167"/>
              <a:gd name="connsiteY11" fmla="*/ 962717 h 1635343"/>
              <a:gd name="connsiteX12" fmla="*/ 903613 w 1286167"/>
              <a:gd name="connsiteY12" fmla="*/ 532228 h 1635343"/>
              <a:gd name="connsiteX13" fmla="*/ 658324 w 1286167"/>
              <a:gd name="connsiteY13" fmla="*/ 353162 h 1635343"/>
              <a:gd name="connsiteX14" fmla="*/ 657277 w 1286167"/>
              <a:gd name="connsiteY14" fmla="*/ 0 h 1635343"/>
              <a:gd name="connsiteX0" fmla="*/ 657277 w 1286167"/>
              <a:gd name="connsiteY0" fmla="*/ 0 h 1567090"/>
              <a:gd name="connsiteX1" fmla="*/ 0 w 1286167"/>
              <a:gd name="connsiteY1" fmla="*/ 85964 h 1567090"/>
              <a:gd name="connsiteX2" fmla="*/ 202361 w 1286167"/>
              <a:gd name="connsiteY2" fmla="*/ 516695 h 1567090"/>
              <a:gd name="connsiteX3" fmla="*/ 281735 w 1286167"/>
              <a:gd name="connsiteY3" fmla="*/ 1030909 h 1567090"/>
              <a:gd name="connsiteX4" fmla="*/ 785395 w 1286167"/>
              <a:gd name="connsiteY4" fmla="*/ 1551636 h 1567090"/>
              <a:gd name="connsiteX5" fmla="*/ 670736 w 1286167"/>
              <a:gd name="connsiteY5" fmla="*/ 1347585 h 1567090"/>
              <a:gd name="connsiteX6" fmla="*/ 584804 w 1286167"/>
              <a:gd name="connsiteY6" fmla="*/ 1105319 h 1567090"/>
              <a:gd name="connsiteX7" fmla="*/ 626846 w 1286167"/>
              <a:gd name="connsiteY7" fmla="*/ 930825 h 1567090"/>
              <a:gd name="connsiteX8" fmla="*/ 1012531 w 1286167"/>
              <a:gd name="connsiteY8" fmla="*/ 1142811 h 1567090"/>
              <a:gd name="connsiteX9" fmla="*/ 1015937 w 1286167"/>
              <a:gd name="connsiteY9" fmla="*/ 1241005 h 1567090"/>
              <a:gd name="connsiteX10" fmla="*/ 1286167 w 1286167"/>
              <a:gd name="connsiteY10" fmla="*/ 1072342 h 1567090"/>
              <a:gd name="connsiteX11" fmla="*/ 1262175 w 1286167"/>
              <a:gd name="connsiteY11" fmla="*/ 962717 h 1567090"/>
              <a:gd name="connsiteX12" fmla="*/ 903613 w 1286167"/>
              <a:gd name="connsiteY12" fmla="*/ 532228 h 1567090"/>
              <a:gd name="connsiteX13" fmla="*/ 658324 w 1286167"/>
              <a:gd name="connsiteY13" fmla="*/ 353162 h 1567090"/>
              <a:gd name="connsiteX14" fmla="*/ 657277 w 1286167"/>
              <a:gd name="connsiteY14" fmla="*/ 0 h 1567090"/>
              <a:gd name="connsiteX0" fmla="*/ 657277 w 1286167"/>
              <a:gd name="connsiteY0" fmla="*/ 0 h 1561547"/>
              <a:gd name="connsiteX1" fmla="*/ 0 w 1286167"/>
              <a:gd name="connsiteY1" fmla="*/ 85964 h 1561547"/>
              <a:gd name="connsiteX2" fmla="*/ 202361 w 1286167"/>
              <a:gd name="connsiteY2" fmla="*/ 516695 h 1561547"/>
              <a:gd name="connsiteX3" fmla="*/ 281735 w 1286167"/>
              <a:gd name="connsiteY3" fmla="*/ 1030909 h 1561547"/>
              <a:gd name="connsiteX4" fmla="*/ 785395 w 1286167"/>
              <a:gd name="connsiteY4" fmla="*/ 1551636 h 1561547"/>
              <a:gd name="connsiteX5" fmla="*/ 707312 w 1286167"/>
              <a:gd name="connsiteY5" fmla="*/ 1259803 h 1561547"/>
              <a:gd name="connsiteX6" fmla="*/ 584804 w 1286167"/>
              <a:gd name="connsiteY6" fmla="*/ 1105319 h 1561547"/>
              <a:gd name="connsiteX7" fmla="*/ 626846 w 1286167"/>
              <a:gd name="connsiteY7" fmla="*/ 930825 h 1561547"/>
              <a:gd name="connsiteX8" fmla="*/ 1012531 w 1286167"/>
              <a:gd name="connsiteY8" fmla="*/ 1142811 h 1561547"/>
              <a:gd name="connsiteX9" fmla="*/ 1015937 w 1286167"/>
              <a:gd name="connsiteY9" fmla="*/ 1241005 h 1561547"/>
              <a:gd name="connsiteX10" fmla="*/ 1286167 w 1286167"/>
              <a:gd name="connsiteY10" fmla="*/ 1072342 h 1561547"/>
              <a:gd name="connsiteX11" fmla="*/ 1262175 w 1286167"/>
              <a:gd name="connsiteY11" fmla="*/ 962717 h 1561547"/>
              <a:gd name="connsiteX12" fmla="*/ 903613 w 1286167"/>
              <a:gd name="connsiteY12" fmla="*/ 532228 h 1561547"/>
              <a:gd name="connsiteX13" fmla="*/ 658324 w 1286167"/>
              <a:gd name="connsiteY13" fmla="*/ 353162 h 1561547"/>
              <a:gd name="connsiteX14" fmla="*/ 657277 w 1286167"/>
              <a:gd name="connsiteY14" fmla="*/ 0 h 1561547"/>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84804 w 1286167"/>
              <a:gd name="connsiteY6" fmla="*/ 1105319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99435 w 1286167"/>
              <a:gd name="connsiteY6" fmla="*/ 1076058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99435 w 1286167"/>
              <a:gd name="connsiteY6" fmla="*/ 1076058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2240"/>
              <a:gd name="connsiteX1" fmla="*/ 0 w 1286167"/>
              <a:gd name="connsiteY1" fmla="*/ 85964 h 1562240"/>
              <a:gd name="connsiteX2" fmla="*/ 202361 w 1286167"/>
              <a:gd name="connsiteY2" fmla="*/ 516695 h 1562240"/>
              <a:gd name="connsiteX3" fmla="*/ 281735 w 1286167"/>
              <a:gd name="connsiteY3" fmla="*/ 1030909 h 1562240"/>
              <a:gd name="connsiteX4" fmla="*/ 785395 w 1286167"/>
              <a:gd name="connsiteY4" fmla="*/ 1551636 h 1562240"/>
              <a:gd name="connsiteX5" fmla="*/ 758519 w 1286167"/>
              <a:gd name="connsiteY5" fmla="*/ 1296379 h 1562240"/>
              <a:gd name="connsiteX6" fmla="*/ 599435 w 1286167"/>
              <a:gd name="connsiteY6" fmla="*/ 1076058 h 1562240"/>
              <a:gd name="connsiteX7" fmla="*/ 626846 w 1286167"/>
              <a:gd name="connsiteY7" fmla="*/ 930825 h 1562240"/>
              <a:gd name="connsiteX8" fmla="*/ 1012531 w 1286167"/>
              <a:gd name="connsiteY8" fmla="*/ 1142811 h 1562240"/>
              <a:gd name="connsiteX9" fmla="*/ 1015937 w 1286167"/>
              <a:gd name="connsiteY9" fmla="*/ 1241005 h 1562240"/>
              <a:gd name="connsiteX10" fmla="*/ 1286167 w 1286167"/>
              <a:gd name="connsiteY10" fmla="*/ 1072342 h 1562240"/>
              <a:gd name="connsiteX11" fmla="*/ 1262175 w 1286167"/>
              <a:gd name="connsiteY11" fmla="*/ 962717 h 1562240"/>
              <a:gd name="connsiteX12" fmla="*/ 903613 w 1286167"/>
              <a:gd name="connsiteY12" fmla="*/ 532228 h 1562240"/>
              <a:gd name="connsiteX13" fmla="*/ 658324 w 1286167"/>
              <a:gd name="connsiteY13" fmla="*/ 353162 h 1562240"/>
              <a:gd name="connsiteX14" fmla="*/ 657277 w 1286167"/>
              <a:gd name="connsiteY14" fmla="*/ 0 h 1562240"/>
              <a:gd name="connsiteX0" fmla="*/ 657277 w 1286167"/>
              <a:gd name="connsiteY0" fmla="*/ 0 h 1562240"/>
              <a:gd name="connsiteX1" fmla="*/ 0 w 1286167"/>
              <a:gd name="connsiteY1" fmla="*/ 85964 h 1562240"/>
              <a:gd name="connsiteX2" fmla="*/ 202361 w 1286167"/>
              <a:gd name="connsiteY2" fmla="*/ 516695 h 1562240"/>
              <a:gd name="connsiteX3" fmla="*/ 281735 w 1286167"/>
              <a:gd name="connsiteY3" fmla="*/ 1104061 h 1562240"/>
              <a:gd name="connsiteX4" fmla="*/ 785395 w 1286167"/>
              <a:gd name="connsiteY4" fmla="*/ 1551636 h 1562240"/>
              <a:gd name="connsiteX5" fmla="*/ 758519 w 1286167"/>
              <a:gd name="connsiteY5" fmla="*/ 1296379 h 1562240"/>
              <a:gd name="connsiteX6" fmla="*/ 599435 w 1286167"/>
              <a:gd name="connsiteY6" fmla="*/ 1076058 h 1562240"/>
              <a:gd name="connsiteX7" fmla="*/ 626846 w 1286167"/>
              <a:gd name="connsiteY7" fmla="*/ 930825 h 1562240"/>
              <a:gd name="connsiteX8" fmla="*/ 1012531 w 1286167"/>
              <a:gd name="connsiteY8" fmla="*/ 1142811 h 1562240"/>
              <a:gd name="connsiteX9" fmla="*/ 1015937 w 1286167"/>
              <a:gd name="connsiteY9" fmla="*/ 1241005 h 1562240"/>
              <a:gd name="connsiteX10" fmla="*/ 1286167 w 1286167"/>
              <a:gd name="connsiteY10" fmla="*/ 1072342 h 1562240"/>
              <a:gd name="connsiteX11" fmla="*/ 1262175 w 1286167"/>
              <a:gd name="connsiteY11" fmla="*/ 962717 h 1562240"/>
              <a:gd name="connsiteX12" fmla="*/ 903613 w 1286167"/>
              <a:gd name="connsiteY12" fmla="*/ 532228 h 1562240"/>
              <a:gd name="connsiteX13" fmla="*/ 658324 w 1286167"/>
              <a:gd name="connsiteY13" fmla="*/ 353162 h 1562240"/>
              <a:gd name="connsiteX14" fmla="*/ 657277 w 1286167"/>
              <a:gd name="connsiteY14" fmla="*/ 0 h 1562240"/>
              <a:gd name="connsiteX0" fmla="*/ 671907 w 1300797"/>
              <a:gd name="connsiteY0" fmla="*/ 1818 h 1564058"/>
              <a:gd name="connsiteX1" fmla="*/ 0 w 1300797"/>
              <a:gd name="connsiteY1" fmla="*/ 0 h 1564058"/>
              <a:gd name="connsiteX2" fmla="*/ 216991 w 1300797"/>
              <a:gd name="connsiteY2" fmla="*/ 518513 h 1564058"/>
              <a:gd name="connsiteX3" fmla="*/ 296365 w 1300797"/>
              <a:gd name="connsiteY3" fmla="*/ 1105879 h 1564058"/>
              <a:gd name="connsiteX4" fmla="*/ 800025 w 1300797"/>
              <a:gd name="connsiteY4" fmla="*/ 1553454 h 1564058"/>
              <a:gd name="connsiteX5" fmla="*/ 773149 w 1300797"/>
              <a:gd name="connsiteY5" fmla="*/ 1298197 h 1564058"/>
              <a:gd name="connsiteX6" fmla="*/ 614065 w 1300797"/>
              <a:gd name="connsiteY6" fmla="*/ 1077876 h 1564058"/>
              <a:gd name="connsiteX7" fmla="*/ 641476 w 1300797"/>
              <a:gd name="connsiteY7" fmla="*/ 932643 h 1564058"/>
              <a:gd name="connsiteX8" fmla="*/ 1027161 w 1300797"/>
              <a:gd name="connsiteY8" fmla="*/ 1144629 h 1564058"/>
              <a:gd name="connsiteX9" fmla="*/ 1030567 w 1300797"/>
              <a:gd name="connsiteY9" fmla="*/ 1242823 h 1564058"/>
              <a:gd name="connsiteX10" fmla="*/ 1300797 w 1300797"/>
              <a:gd name="connsiteY10" fmla="*/ 1074160 h 1564058"/>
              <a:gd name="connsiteX11" fmla="*/ 1276805 w 1300797"/>
              <a:gd name="connsiteY11" fmla="*/ 964535 h 1564058"/>
              <a:gd name="connsiteX12" fmla="*/ 918243 w 1300797"/>
              <a:gd name="connsiteY12" fmla="*/ 534046 h 1564058"/>
              <a:gd name="connsiteX13" fmla="*/ 672954 w 1300797"/>
              <a:gd name="connsiteY13" fmla="*/ 354980 h 1564058"/>
              <a:gd name="connsiteX14" fmla="*/ 671907 w 1300797"/>
              <a:gd name="connsiteY14" fmla="*/ 1818 h 1564058"/>
              <a:gd name="connsiteX0" fmla="*/ 423190 w 1300797"/>
              <a:gd name="connsiteY0" fmla="*/ 0 h 1569555"/>
              <a:gd name="connsiteX1" fmla="*/ 0 w 1300797"/>
              <a:gd name="connsiteY1" fmla="*/ 5497 h 1569555"/>
              <a:gd name="connsiteX2" fmla="*/ 216991 w 1300797"/>
              <a:gd name="connsiteY2" fmla="*/ 524010 h 1569555"/>
              <a:gd name="connsiteX3" fmla="*/ 296365 w 1300797"/>
              <a:gd name="connsiteY3" fmla="*/ 1111376 h 1569555"/>
              <a:gd name="connsiteX4" fmla="*/ 800025 w 1300797"/>
              <a:gd name="connsiteY4" fmla="*/ 1558951 h 1569555"/>
              <a:gd name="connsiteX5" fmla="*/ 773149 w 1300797"/>
              <a:gd name="connsiteY5" fmla="*/ 1303694 h 1569555"/>
              <a:gd name="connsiteX6" fmla="*/ 614065 w 1300797"/>
              <a:gd name="connsiteY6" fmla="*/ 1083373 h 1569555"/>
              <a:gd name="connsiteX7" fmla="*/ 641476 w 1300797"/>
              <a:gd name="connsiteY7" fmla="*/ 938140 h 1569555"/>
              <a:gd name="connsiteX8" fmla="*/ 1027161 w 1300797"/>
              <a:gd name="connsiteY8" fmla="*/ 1150126 h 1569555"/>
              <a:gd name="connsiteX9" fmla="*/ 1030567 w 1300797"/>
              <a:gd name="connsiteY9" fmla="*/ 1248320 h 1569555"/>
              <a:gd name="connsiteX10" fmla="*/ 1300797 w 1300797"/>
              <a:gd name="connsiteY10" fmla="*/ 1079657 h 1569555"/>
              <a:gd name="connsiteX11" fmla="*/ 1276805 w 1300797"/>
              <a:gd name="connsiteY11" fmla="*/ 970032 h 1569555"/>
              <a:gd name="connsiteX12" fmla="*/ 918243 w 1300797"/>
              <a:gd name="connsiteY12" fmla="*/ 539543 h 1569555"/>
              <a:gd name="connsiteX13" fmla="*/ 672954 w 1300797"/>
              <a:gd name="connsiteY13" fmla="*/ 360477 h 1569555"/>
              <a:gd name="connsiteX14" fmla="*/ 423190 w 1300797"/>
              <a:gd name="connsiteY14" fmla="*/ 0 h 1569555"/>
              <a:gd name="connsiteX0" fmla="*/ 576810 w 1454417"/>
              <a:gd name="connsiteY0" fmla="*/ 0 h 1569555"/>
              <a:gd name="connsiteX1" fmla="*/ 0 w 1454417"/>
              <a:gd name="connsiteY1" fmla="*/ 137170 h 1569555"/>
              <a:gd name="connsiteX2" fmla="*/ 370611 w 1454417"/>
              <a:gd name="connsiteY2" fmla="*/ 524010 h 1569555"/>
              <a:gd name="connsiteX3" fmla="*/ 449985 w 1454417"/>
              <a:gd name="connsiteY3" fmla="*/ 1111376 h 1569555"/>
              <a:gd name="connsiteX4" fmla="*/ 953645 w 1454417"/>
              <a:gd name="connsiteY4" fmla="*/ 1558951 h 1569555"/>
              <a:gd name="connsiteX5" fmla="*/ 926769 w 1454417"/>
              <a:gd name="connsiteY5" fmla="*/ 1303694 h 1569555"/>
              <a:gd name="connsiteX6" fmla="*/ 767685 w 1454417"/>
              <a:gd name="connsiteY6" fmla="*/ 1083373 h 1569555"/>
              <a:gd name="connsiteX7" fmla="*/ 795096 w 1454417"/>
              <a:gd name="connsiteY7" fmla="*/ 938140 h 1569555"/>
              <a:gd name="connsiteX8" fmla="*/ 1180781 w 1454417"/>
              <a:gd name="connsiteY8" fmla="*/ 1150126 h 1569555"/>
              <a:gd name="connsiteX9" fmla="*/ 1184187 w 1454417"/>
              <a:gd name="connsiteY9" fmla="*/ 1248320 h 1569555"/>
              <a:gd name="connsiteX10" fmla="*/ 1454417 w 1454417"/>
              <a:gd name="connsiteY10" fmla="*/ 1079657 h 1569555"/>
              <a:gd name="connsiteX11" fmla="*/ 1430425 w 1454417"/>
              <a:gd name="connsiteY11" fmla="*/ 970032 h 1569555"/>
              <a:gd name="connsiteX12" fmla="*/ 1071863 w 1454417"/>
              <a:gd name="connsiteY12" fmla="*/ 539543 h 1569555"/>
              <a:gd name="connsiteX13" fmla="*/ 826574 w 1454417"/>
              <a:gd name="connsiteY13" fmla="*/ 360477 h 1569555"/>
              <a:gd name="connsiteX14" fmla="*/ 576810 w 1454417"/>
              <a:gd name="connsiteY14" fmla="*/ 0 h 1569555"/>
              <a:gd name="connsiteX0" fmla="*/ 576810 w 1454417"/>
              <a:gd name="connsiteY0" fmla="*/ 0 h 1569555"/>
              <a:gd name="connsiteX1" fmla="*/ 0 w 1454417"/>
              <a:gd name="connsiteY1" fmla="*/ 137170 h 1569555"/>
              <a:gd name="connsiteX2" fmla="*/ 370611 w 1454417"/>
              <a:gd name="connsiteY2" fmla="*/ 524010 h 1569555"/>
              <a:gd name="connsiteX3" fmla="*/ 449985 w 1454417"/>
              <a:gd name="connsiteY3" fmla="*/ 1111376 h 1569555"/>
              <a:gd name="connsiteX4" fmla="*/ 953645 w 1454417"/>
              <a:gd name="connsiteY4" fmla="*/ 1558951 h 1569555"/>
              <a:gd name="connsiteX5" fmla="*/ 926769 w 1454417"/>
              <a:gd name="connsiteY5" fmla="*/ 1303694 h 1569555"/>
              <a:gd name="connsiteX6" fmla="*/ 767685 w 1454417"/>
              <a:gd name="connsiteY6" fmla="*/ 1083373 h 1569555"/>
              <a:gd name="connsiteX7" fmla="*/ 795096 w 1454417"/>
              <a:gd name="connsiteY7" fmla="*/ 938140 h 1569555"/>
              <a:gd name="connsiteX8" fmla="*/ 1180781 w 1454417"/>
              <a:gd name="connsiteY8" fmla="*/ 1150126 h 1569555"/>
              <a:gd name="connsiteX9" fmla="*/ 1184187 w 1454417"/>
              <a:gd name="connsiteY9" fmla="*/ 1248320 h 1569555"/>
              <a:gd name="connsiteX10" fmla="*/ 1454417 w 1454417"/>
              <a:gd name="connsiteY10" fmla="*/ 1079657 h 1569555"/>
              <a:gd name="connsiteX11" fmla="*/ 1430425 w 1454417"/>
              <a:gd name="connsiteY11" fmla="*/ 970032 h 1569555"/>
              <a:gd name="connsiteX12" fmla="*/ 1071863 w 1454417"/>
              <a:gd name="connsiteY12" fmla="*/ 539543 h 1569555"/>
              <a:gd name="connsiteX13" fmla="*/ 826574 w 1454417"/>
              <a:gd name="connsiteY13" fmla="*/ 360477 h 1569555"/>
              <a:gd name="connsiteX14" fmla="*/ 576810 w 1454417"/>
              <a:gd name="connsiteY14" fmla="*/ 0 h 1569555"/>
              <a:gd name="connsiteX0" fmla="*/ 481712 w 1359319"/>
              <a:gd name="connsiteY0" fmla="*/ 0 h 1569555"/>
              <a:gd name="connsiteX1" fmla="*/ 0 w 1359319"/>
              <a:gd name="connsiteY1" fmla="*/ 173746 h 1569555"/>
              <a:gd name="connsiteX2" fmla="*/ 275513 w 1359319"/>
              <a:gd name="connsiteY2" fmla="*/ 524010 h 1569555"/>
              <a:gd name="connsiteX3" fmla="*/ 354887 w 1359319"/>
              <a:gd name="connsiteY3" fmla="*/ 1111376 h 1569555"/>
              <a:gd name="connsiteX4" fmla="*/ 858547 w 1359319"/>
              <a:gd name="connsiteY4" fmla="*/ 1558951 h 1569555"/>
              <a:gd name="connsiteX5" fmla="*/ 831671 w 1359319"/>
              <a:gd name="connsiteY5" fmla="*/ 1303694 h 1569555"/>
              <a:gd name="connsiteX6" fmla="*/ 672587 w 1359319"/>
              <a:gd name="connsiteY6" fmla="*/ 1083373 h 1569555"/>
              <a:gd name="connsiteX7" fmla="*/ 699998 w 1359319"/>
              <a:gd name="connsiteY7" fmla="*/ 938140 h 1569555"/>
              <a:gd name="connsiteX8" fmla="*/ 1085683 w 1359319"/>
              <a:gd name="connsiteY8" fmla="*/ 1150126 h 1569555"/>
              <a:gd name="connsiteX9" fmla="*/ 1089089 w 1359319"/>
              <a:gd name="connsiteY9" fmla="*/ 1248320 h 1569555"/>
              <a:gd name="connsiteX10" fmla="*/ 1359319 w 1359319"/>
              <a:gd name="connsiteY10" fmla="*/ 1079657 h 1569555"/>
              <a:gd name="connsiteX11" fmla="*/ 1335327 w 1359319"/>
              <a:gd name="connsiteY11" fmla="*/ 970032 h 1569555"/>
              <a:gd name="connsiteX12" fmla="*/ 976765 w 1359319"/>
              <a:gd name="connsiteY12" fmla="*/ 539543 h 1569555"/>
              <a:gd name="connsiteX13" fmla="*/ 731476 w 1359319"/>
              <a:gd name="connsiteY13" fmla="*/ 360477 h 1569555"/>
              <a:gd name="connsiteX14" fmla="*/ 481712 w 1359319"/>
              <a:gd name="connsiteY14" fmla="*/ 0 h 1569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9319" h="1569555">
                <a:moveTo>
                  <a:pt x="481712" y="0"/>
                </a:moveTo>
                <a:lnTo>
                  <a:pt x="0" y="173746"/>
                </a:lnTo>
                <a:cubicBezTo>
                  <a:pt x="156408" y="327895"/>
                  <a:pt x="235460" y="366520"/>
                  <a:pt x="275513" y="524010"/>
                </a:cubicBezTo>
                <a:cubicBezTo>
                  <a:pt x="305214" y="688403"/>
                  <a:pt x="276554" y="939924"/>
                  <a:pt x="354887" y="1111376"/>
                </a:cubicBezTo>
                <a:cubicBezTo>
                  <a:pt x="514114" y="1391429"/>
                  <a:pt x="819538" y="1558054"/>
                  <a:pt x="858547" y="1558951"/>
                </a:cubicBezTo>
                <a:cubicBezTo>
                  <a:pt x="918941" y="1614168"/>
                  <a:pt x="990000" y="1442526"/>
                  <a:pt x="831671" y="1303694"/>
                </a:cubicBezTo>
                <a:cubicBezTo>
                  <a:pt x="783217" y="1229194"/>
                  <a:pt x="691562" y="1180029"/>
                  <a:pt x="672587" y="1083373"/>
                </a:cubicBezTo>
                <a:cubicBezTo>
                  <a:pt x="664534" y="998822"/>
                  <a:pt x="629286" y="951447"/>
                  <a:pt x="699998" y="938140"/>
                </a:cubicBezTo>
                <a:cubicBezTo>
                  <a:pt x="772331" y="938959"/>
                  <a:pt x="999946" y="982285"/>
                  <a:pt x="1085683" y="1150126"/>
                </a:cubicBezTo>
                <a:cubicBezTo>
                  <a:pt x="1085248" y="1181184"/>
                  <a:pt x="1086375" y="1214348"/>
                  <a:pt x="1089089" y="1248320"/>
                </a:cubicBezTo>
                <a:lnTo>
                  <a:pt x="1359319" y="1079657"/>
                </a:lnTo>
                <a:cubicBezTo>
                  <a:pt x="1350276" y="1041053"/>
                  <a:pt x="1342018" y="1003838"/>
                  <a:pt x="1335327" y="970032"/>
                </a:cubicBezTo>
                <a:cubicBezTo>
                  <a:pt x="1258828" y="807882"/>
                  <a:pt x="1077407" y="641135"/>
                  <a:pt x="976765" y="539543"/>
                </a:cubicBezTo>
                <a:cubicBezTo>
                  <a:pt x="844384" y="437291"/>
                  <a:pt x="815539" y="414413"/>
                  <a:pt x="731476" y="360477"/>
                </a:cubicBezTo>
                <a:lnTo>
                  <a:pt x="481712" y="0"/>
                </a:lnTo>
                <a:close/>
              </a:path>
            </a:pathLst>
          </a:custGeom>
          <a:solidFill>
            <a:srgbClr val="FEC88A"/>
          </a:solidFill>
          <a:ln w="342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ko-KR" altLang="en-US">
              <a:solidFill>
                <a:schemeClr val="tx1"/>
              </a:solidFill>
            </a:endParaRPr>
          </a:p>
        </p:txBody>
      </p:sp>
      <p:sp>
        <p:nvSpPr>
          <p:cNvPr id="40" name="Rectangle 39">
            <a:extLst>
              <a:ext uri="{FF2B5EF4-FFF2-40B4-BE49-F238E27FC236}">
                <a16:creationId xmlns:a16="http://schemas.microsoft.com/office/drawing/2014/main" xmlns="" id="{43F70076-1048-436B-BD8E-82A571293D22}"/>
              </a:ext>
            </a:extLst>
          </p:cNvPr>
          <p:cNvSpPr/>
          <p:nvPr/>
        </p:nvSpPr>
        <p:spPr>
          <a:xfrm rot="2072551">
            <a:off x="9359267" y="578459"/>
            <a:ext cx="869183" cy="3429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41" name="Rectangle 42">
            <a:extLst>
              <a:ext uri="{FF2B5EF4-FFF2-40B4-BE49-F238E27FC236}">
                <a16:creationId xmlns:a16="http://schemas.microsoft.com/office/drawing/2014/main" xmlns="" id="{1533F12C-AB79-4F27-B044-1B014576EF71}"/>
              </a:ext>
            </a:extLst>
          </p:cNvPr>
          <p:cNvSpPr/>
          <p:nvPr/>
        </p:nvSpPr>
        <p:spPr>
          <a:xfrm rot="2072551">
            <a:off x="9692852" y="-405650"/>
            <a:ext cx="1066637" cy="1146066"/>
          </a:xfrm>
          <a:custGeom>
            <a:avLst/>
            <a:gdLst>
              <a:gd name="connsiteX0" fmla="*/ 0 w 777759"/>
              <a:gd name="connsiteY0" fmla="*/ 0 h 968130"/>
              <a:gd name="connsiteX1" fmla="*/ 777759 w 777759"/>
              <a:gd name="connsiteY1" fmla="*/ 0 h 968130"/>
              <a:gd name="connsiteX2" fmla="*/ 777759 w 777759"/>
              <a:gd name="connsiteY2" fmla="*/ 968130 h 968130"/>
              <a:gd name="connsiteX3" fmla="*/ 0 w 777759"/>
              <a:gd name="connsiteY3" fmla="*/ 968130 h 968130"/>
              <a:gd name="connsiteX4" fmla="*/ 0 w 777759"/>
              <a:gd name="connsiteY4" fmla="*/ 0 h 968130"/>
              <a:gd name="connsiteX0" fmla="*/ 0 w 789458"/>
              <a:gd name="connsiteY0" fmla="*/ 500269 h 968130"/>
              <a:gd name="connsiteX1" fmla="*/ 789458 w 789458"/>
              <a:gd name="connsiteY1" fmla="*/ 0 h 968130"/>
              <a:gd name="connsiteX2" fmla="*/ 789458 w 789458"/>
              <a:gd name="connsiteY2" fmla="*/ 968130 h 968130"/>
              <a:gd name="connsiteX3" fmla="*/ 11699 w 789458"/>
              <a:gd name="connsiteY3" fmla="*/ 968130 h 968130"/>
              <a:gd name="connsiteX4" fmla="*/ 0 w 789458"/>
              <a:gd name="connsiteY4" fmla="*/ 500269 h 968130"/>
              <a:gd name="connsiteX0" fmla="*/ 0 w 788533"/>
              <a:gd name="connsiteY0" fmla="*/ 562468 h 968130"/>
              <a:gd name="connsiteX1" fmla="*/ 788533 w 788533"/>
              <a:gd name="connsiteY1" fmla="*/ 0 h 968130"/>
              <a:gd name="connsiteX2" fmla="*/ 788533 w 788533"/>
              <a:gd name="connsiteY2" fmla="*/ 968130 h 968130"/>
              <a:gd name="connsiteX3" fmla="*/ 10774 w 788533"/>
              <a:gd name="connsiteY3" fmla="*/ 968130 h 968130"/>
              <a:gd name="connsiteX4" fmla="*/ 0 w 788533"/>
              <a:gd name="connsiteY4" fmla="*/ 562468 h 968130"/>
              <a:gd name="connsiteX0" fmla="*/ 0 w 788995"/>
              <a:gd name="connsiteY0" fmla="*/ 531368 h 968130"/>
              <a:gd name="connsiteX1" fmla="*/ 788995 w 788995"/>
              <a:gd name="connsiteY1" fmla="*/ 0 h 968130"/>
              <a:gd name="connsiteX2" fmla="*/ 788995 w 788995"/>
              <a:gd name="connsiteY2" fmla="*/ 968130 h 968130"/>
              <a:gd name="connsiteX3" fmla="*/ 11236 w 788995"/>
              <a:gd name="connsiteY3" fmla="*/ 968130 h 968130"/>
              <a:gd name="connsiteX4" fmla="*/ 0 w 788995"/>
              <a:gd name="connsiteY4" fmla="*/ 531368 h 968130"/>
              <a:gd name="connsiteX0" fmla="*/ 0 w 791382"/>
              <a:gd name="connsiteY0" fmla="*/ 370911 h 968130"/>
              <a:gd name="connsiteX1" fmla="*/ 791382 w 791382"/>
              <a:gd name="connsiteY1" fmla="*/ 0 h 968130"/>
              <a:gd name="connsiteX2" fmla="*/ 791382 w 791382"/>
              <a:gd name="connsiteY2" fmla="*/ 968130 h 968130"/>
              <a:gd name="connsiteX3" fmla="*/ 13623 w 791382"/>
              <a:gd name="connsiteY3" fmla="*/ 968130 h 968130"/>
              <a:gd name="connsiteX4" fmla="*/ 0 w 791382"/>
              <a:gd name="connsiteY4" fmla="*/ 370911 h 968130"/>
              <a:gd name="connsiteX0" fmla="*/ 0 w 797009"/>
              <a:gd name="connsiteY0" fmla="*/ 545890 h 1143109"/>
              <a:gd name="connsiteX1" fmla="*/ 797009 w 797009"/>
              <a:gd name="connsiteY1" fmla="*/ 0 h 1143109"/>
              <a:gd name="connsiteX2" fmla="*/ 791382 w 797009"/>
              <a:gd name="connsiteY2" fmla="*/ 1143109 h 1143109"/>
              <a:gd name="connsiteX3" fmla="*/ 13623 w 797009"/>
              <a:gd name="connsiteY3" fmla="*/ 1143109 h 1143109"/>
              <a:gd name="connsiteX4" fmla="*/ 0 w 797009"/>
              <a:gd name="connsiteY4" fmla="*/ 545890 h 1143109"/>
              <a:gd name="connsiteX0" fmla="*/ 0 w 789665"/>
              <a:gd name="connsiteY0" fmla="*/ 805888 h 1143109"/>
              <a:gd name="connsiteX1" fmla="*/ 789665 w 789665"/>
              <a:gd name="connsiteY1" fmla="*/ 0 h 1143109"/>
              <a:gd name="connsiteX2" fmla="*/ 784038 w 789665"/>
              <a:gd name="connsiteY2" fmla="*/ 1143109 h 1143109"/>
              <a:gd name="connsiteX3" fmla="*/ 6279 w 789665"/>
              <a:gd name="connsiteY3" fmla="*/ 1143109 h 1143109"/>
              <a:gd name="connsiteX4" fmla="*/ 0 w 789665"/>
              <a:gd name="connsiteY4" fmla="*/ 805888 h 1143109"/>
              <a:gd name="connsiteX0" fmla="*/ 0 w 786044"/>
              <a:gd name="connsiteY0" fmla="*/ 537896 h 875117"/>
              <a:gd name="connsiteX1" fmla="*/ 786044 w 786044"/>
              <a:gd name="connsiteY1" fmla="*/ 0 h 875117"/>
              <a:gd name="connsiteX2" fmla="*/ 784038 w 786044"/>
              <a:gd name="connsiteY2" fmla="*/ 875117 h 875117"/>
              <a:gd name="connsiteX3" fmla="*/ 6279 w 786044"/>
              <a:gd name="connsiteY3" fmla="*/ 875117 h 875117"/>
              <a:gd name="connsiteX4" fmla="*/ 0 w 786044"/>
              <a:gd name="connsiteY4" fmla="*/ 537896 h 875117"/>
              <a:gd name="connsiteX0" fmla="*/ 0 w 784222"/>
              <a:gd name="connsiteY0" fmla="*/ 555319 h 892540"/>
              <a:gd name="connsiteX1" fmla="*/ 774722 w 784222"/>
              <a:gd name="connsiteY1" fmla="*/ 0 h 892540"/>
              <a:gd name="connsiteX2" fmla="*/ 784038 w 784222"/>
              <a:gd name="connsiteY2" fmla="*/ 892540 h 892540"/>
              <a:gd name="connsiteX3" fmla="*/ 6279 w 784222"/>
              <a:gd name="connsiteY3" fmla="*/ 892540 h 892540"/>
              <a:gd name="connsiteX4" fmla="*/ 0 w 784222"/>
              <a:gd name="connsiteY4" fmla="*/ 555319 h 892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4222" h="892540">
                <a:moveTo>
                  <a:pt x="0" y="555319"/>
                </a:moveTo>
                <a:lnTo>
                  <a:pt x="774722" y="0"/>
                </a:lnTo>
                <a:cubicBezTo>
                  <a:pt x="772846" y="381036"/>
                  <a:pt x="785914" y="511504"/>
                  <a:pt x="784038" y="892540"/>
                </a:cubicBezTo>
                <a:lnTo>
                  <a:pt x="6279" y="892540"/>
                </a:lnTo>
                <a:lnTo>
                  <a:pt x="0" y="555319"/>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pic>
        <p:nvPicPr>
          <p:cNvPr id="42" name="Imagen 41">
            <a:extLst>
              <a:ext uri="{FF2B5EF4-FFF2-40B4-BE49-F238E27FC236}">
                <a16:creationId xmlns:a16="http://schemas.microsoft.com/office/drawing/2014/main" xmlns="" id="{2E61834E-5ECA-45B9-9A17-AA713EF7DF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43" name="Marcador de contenido 5">
            <a:extLst>
              <a:ext uri="{FF2B5EF4-FFF2-40B4-BE49-F238E27FC236}">
                <a16:creationId xmlns:a16="http://schemas.microsoft.com/office/drawing/2014/main" xmlns="" id="{F00DBABD-EB25-42DD-A2DD-0819EF2CDC1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
        <p:nvSpPr>
          <p:cNvPr id="46"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7156" y="6280221"/>
            <a:ext cx="541075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sz="1000" dirty="0"/>
              <a:t>Поддршката на Европската комисија за производството на оваа публикација не претставува одобрување на содржината, која ги одразува гледиштата само на авторите и Комисијата не може да биде одговорна за каква било употреба на информациите содржани во неа.</a:t>
            </a:r>
            <a:endParaRPr lang="es-ES" sz="1000" dirty="0"/>
          </a:p>
        </p:txBody>
      </p:sp>
      <p:pic>
        <p:nvPicPr>
          <p:cNvPr id="47"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882" y="6258845"/>
            <a:ext cx="905274" cy="576706"/>
          </a:xfrm>
          <a:prstGeom prst="rect">
            <a:avLst/>
          </a:prstGeom>
        </p:spPr>
      </p:pic>
      <p:pic>
        <p:nvPicPr>
          <p:cNvPr id="48" name="Immagine 47"/>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17910" y="6439860"/>
            <a:ext cx="1127226" cy="392481"/>
          </a:xfrm>
          <a:prstGeom prst="rect">
            <a:avLst/>
          </a:prstGeom>
          <a:noFill/>
        </p:spPr>
      </p:pic>
      <p:sp>
        <p:nvSpPr>
          <p:cNvPr id="49" name="CasellaDiTesto 21"/>
          <p:cNvSpPr txBox="1"/>
          <p:nvPr/>
        </p:nvSpPr>
        <p:spPr>
          <a:xfrm>
            <a:off x="7515921" y="6166758"/>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8482126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mk-MK" dirty="0" smtClean="0">
                <a:latin typeface="Arial Black" panose="020B0A04020102020204" pitchFamily="34" charset="0"/>
              </a:rPr>
              <a:t>Лекција 1</a:t>
            </a:r>
            <a:endParaRPr lang="en-GB" dirty="0">
              <a:latin typeface="Arial Black" panose="020B0A04020102020204" pitchFamily="34" charset="0"/>
            </a:endParaRP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1" y="1877384"/>
            <a:ext cx="7365520" cy="3816050"/>
          </a:xfrm>
        </p:spPr>
        <p:txBody>
          <a:bodyPr>
            <a:noAutofit/>
          </a:bodyPr>
          <a:lstStyle/>
          <a:p>
            <a:pPr marL="0" indent="0">
              <a:buNone/>
            </a:pPr>
            <a:endParaRPr lang="en-US" sz="1800" dirty="0"/>
          </a:p>
          <a:p>
            <a:pPr marL="0" indent="0">
              <a:buNone/>
            </a:pPr>
            <a:endParaRPr lang="en-US" sz="1800" dirty="0"/>
          </a:p>
          <a:p>
            <a:pPr marL="0" indent="0">
              <a:buNone/>
            </a:pPr>
            <a:r>
              <a:rPr lang="mk-MK" sz="1800" dirty="0" smtClean="0"/>
              <a:t>Намалената ангажираност на вработените предизвикува повеќе отсуство од работа, поголем обрт на вработени и инхибитираност на иновативноста. Затоа, би било добро одблиску да се посматра ангажираноста на вработените и да се подобрува истатата. Во овој водич, низ возбудлива студија на случај, ќе научите колку е значаен повратниот одговор. Ќе ви покажеме како правилно да дизајнирате, имплементирате и да евалуирате една анкета на вработени.</a:t>
            </a:r>
            <a:endParaRPr lang="en-US" sz="1800" dirty="0" smtClean="0"/>
          </a:p>
          <a:p>
            <a:pPr marL="0" indent="0">
              <a:buNone/>
            </a:pPr>
            <a:endParaRPr lang="en-US" sz="1800" dirty="0"/>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4" name="Grafik 3">
            <a:extLst>
              <a:ext uri="{FF2B5EF4-FFF2-40B4-BE49-F238E27FC236}">
                <a16:creationId xmlns:a16="http://schemas.microsoft.com/office/drawing/2014/main" xmlns="" id="{4F35164A-6DE2-4278-A7F8-07C9776421B8}"/>
              </a:ext>
            </a:extLst>
          </p:cNvPr>
          <p:cNvPicPr>
            <a:picLocks noChangeAspect="1"/>
          </p:cNvPicPr>
          <p:nvPr/>
        </p:nvPicPr>
        <p:blipFill rotWithShape="1">
          <a:blip r:embed="rId4">
            <a:extLst>
              <a:ext uri="{28A0092B-C50C-407E-A947-70E740481C1C}">
                <a14:useLocalDpi xmlns:a14="http://schemas.microsoft.com/office/drawing/2010/main" val="0"/>
              </a:ext>
            </a:extLst>
          </a:blip>
          <a:srcRect r="22899"/>
          <a:stretch/>
        </p:blipFill>
        <p:spPr>
          <a:xfrm>
            <a:off x="9277697" y="1847300"/>
            <a:ext cx="2914303" cy="4182218"/>
          </a:xfrm>
          <a:prstGeom prst="rect">
            <a:avLst/>
          </a:prstGeom>
        </p:spPr>
      </p:pic>
      <p:sp>
        <p:nvSpPr>
          <p:cNvPr id="13"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7156" y="6280221"/>
            <a:ext cx="541075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sz="1000" dirty="0"/>
              <a:t>Поддршката на Европската комисија за производството на оваа публикација не претставува одобрување на содржината, која ги одразува гледиштата само на авторите и Комисијата не може да биде одговорна за каква било употреба на информациите содржани во неа.</a:t>
            </a:r>
            <a:endParaRPr lang="es-ES" sz="1000" dirty="0"/>
          </a:p>
        </p:txBody>
      </p:sp>
      <p:pic>
        <p:nvPicPr>
          <p:cNvPr id="14"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1882" y="6258845"/>
            <a:ext cx="905274" cy="576706"/>
          </a:xfrm>
          <a:prstGeom prst="rect">
            <a:avLst/>
          </a:prstGeom>
        </p:spPr>
      </p:pic>
      <p:pic>
        <p:nvPicPr>
          <p:cNvPr id="15" name="Immagine 14"/>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17910" y="6439860"/>
            <a:ext cx="1127226" cy="392481"/>
          </a:xfrm>
          <a:prstGeom prst="rect">
            <a:avLst/>
          </a:prstGeom>
          <a:noFill/>
        </p:spPr>
      </p:pic>
      <p:sp>
        <p:nvSpPr>
          <p:cNvPr id="16" name="CasellaDiTesto 21"/>
          <p:cNvSpPr txBox="1"/>
          <p:nvPr/>
        </p:nvSpPr>
        <p:spPr>
          <a:xfrm>
            <a:off x="7515921" y="6166758"/>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41505609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mk-MK" dirty="0" smtClean="0">
                <a:latin typeface="Arial Black" panose="020B0A04020102020204" pitchFamily="34" charset="0"/>
              </a:rPr>
              <a:t>Лекција 1</a:t>
            </a:r>
            <a:r>
              <a:rPr lang="en-GB" dirty="0" smtClean="0">
                <a:latin typeface="Arial Black" panose="020B0A04020102020204" pitchFamily="34" charset="0"/>
              </a:rPr>
              <a:t> </a:t>
            </a:r>
            <a:endParaRPr lang="en-GB" dirty="0">
              <a:latin typeface="Arial Black" panose="020B0A04020102020204" pitchFamily="34" charset="0"/>
            </a:endParaRP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4641010" y="1825625"/>
            <a:ext cx="5371207" cy="4036654"/>
          </a:xfrm>
        </p:spPr>
        <p:txBody>
          <a:bodyPr>
            <a:normAutofit/>
          </a:bodyPr>
          <a:lstStyle/>
          <a:p>
            <a:pPr marL="0" indent="0">
              <a:buNone/>
            </a:pPr>
            <a:r>
              <a:rPr lang="mk-MK" sz="2000" b="1" dirty="0" smtClean="0"/>
              <a:t>Како да ја зголемам ангажираноста на вработените во мојата компанија?</a:t>
            </a:r>
            <a:endParaRPr lang="en-GB" sz="2000" b="1" dirty="0"/>
          </a:p>
          <a:p>
            <a:pPr marL="0" indent="0">
              <a:buNone/>
            </a:pPr>
            <a:endParaRPr lang="en-US" sz="1800" dirty="0"/>
          </a:p>
          <a:p>
            <a:pPr marL="92075" indent="0">
              <a:buNone/>
            </a:pPr>
            <a:r>
              <a:rPr lang="mk-MK" sz="1800" dirty="0" smtClean="0"/>
              <a:t>Клучот за поголема мотивација и идентификација се </a:t>
            </a:r>
            <a:r>
              <a:rPr lang="mk-MK" sz="1800" b="1" dirty="0" smtClean="0"/>
              <a:t>одржливите истражувања на вработени и соодветното изведување на мерките: </a:t>
            </a:r>
            <a:r>
              <a:rPr lang="mk-MK" sz="1800" dirty="0" smtClean="0"/>
              <a:t>редовно барајте повратен одговор од своите вработени и дозволете тоа да влијае на вашите одлуки. Тоа резултира со чувство на транспарентност и можност за учество. </a:t>
            </a:r>
            <a:r>
              <a:rPr lang="mk-MK" sz="1800" b="1" dirty="0" smtClean="0"/>
              <a:t>Од добиените резултати од анкетата, вие ќе добиете корисен увид, на основа на којшто може да дејствувате.</a:t>
            </a:r>
            <a:endParaRPr lang="de-DE" sz="1800" b="1" dirty="0"/>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6" name="Grafik 5">
            <a:extLst>
              <a:ext uri="{FF2B5EF4-FFF2-40B4-BE49-F238E27FC236}">
                <a16:creationId xmlns:a16="http://schemas.microsoft.com/office/drawing/2014/main" xmlns="" id="{65650BF3-7318-48EB-B6A7-D4D565F8B87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355" y="2962219"/>
            <a:ext cx="2785064" cy="1856709"/>
          </a:xfrm>
          <a:prstGeom prst="rect">
            <a:avLst/>
          </a:prstGeom>
        </p:spPr>
      </p:pic>
      <p:sp>
        <p:nvSpPr>
          <p:cNvPr id="13"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7156" y="6280221"/>
            <a:ext cx="541075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sz="1000" dirty="0"/>
              <a:t>Поддршката на Европската комисија за производството на оваа публикација не претставува одобрување на содржината, која ги одразува гледиштата само на авторите и Комисијата не може да биде одговорна за каква било употреба на информациите содржани во неа.</a:t>
            </a:r>
            <a:endParaRPr lang="es-ES" sz="1000" dirty="0"/>
          </a:p>
        </p:txBody>
      </p:sp>
      <p:pic>
        <p:nvPicPr>
          <p:cNvPr id="14"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1882" y="6258845"/>
            <a:ext cx="905274" cy="576706"/>
          </a:xfrm>
          <a:prstGeom prst="rect">
            <a:avLst/>
          </a:prstGeom>
        </p:spPr>
      </p:pic>
      <p:pic>
        <p:nvPicPr>
          <p:cNvPr id="15" name="Immagine 14"/>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17910" y="6439860"/>
            <a:ext cx="1127226" cy="392481"/>
          </a:xfrm>
          <a:prstGeom prst="rect">
            <a:avLst/>
          </a:prstGeom>
          <a:noFill/>
        </p:spPr>
      </p:pic>
      <p:sp>
        <p:nvSpPr>
          <p:cNvPr id="16" name="CasellaDiTesto 21"/>
          <p:cNvSpPr txBox="1"/>
          <p:nvPr/>
        </p:nvSpPr>
        <p:spPr>
          <a:xfrm>
            <a:off x="7515921" y="6166758"/>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43435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mk-MK" dirty="0" smtClean="0">
                <a:latin typeface="Arial Black" panose="020B0A04020102020204" pitchFamily="34" charset="0"/>
              </a:rPr>
              <a:t>Лекција 1</a:t>
            </a:r>
            <a:r>
              <a:rPr lang="en-GB" dirty="0" smtClean="0">
                <a:latin typeface="Arial Black" panose="020B0A04020102020204" pitchFamily="34" charset="0"/>
              </a:rPr>
              <a:t> </a:t>
            </a:r>
            <a:endParaRPr lang="en-GB" dirty="0">
              <a:latin typeface="Arial Black" panose="020B0A04020102020204" pitchFamily="34" charset="0"/>
            </a:endParaRP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5"/>
            <a:ext cx="4674079" cy="4036654"/>
          </a:xfrm>
        </p:spPr>
        <p:txBody>
          <a:bodyPr>
            <a:normAutofit/>
          </a:bodyPr>
          <a:lstStyle/>
          <a:p>
            <a:pPr marL="0" indent="0">
              <a:buNone/>
            </a:pPr>
            <a:r>
              <a:rPr lang="mk-MK" sz="2000" b="1" dirty="0" smtClean="0"/>
              <a:t>Како да креирате анкета на вработените?</a:t>
            </a:r>
            <a:endParaRPr lang="en-GB" sz="2000" b="1" dirty="0"/>
          </a:p>
          <a:p>
            <a:pPr marL="92075" indent="0">
              <a:buNone/>
            </a:pPr>
            <a:endParaRPr lang="mk-MK" sz="1800" dirty="0" smtClean="0"/>
          </a:p>
          <a:p>
            <a:pPr marL="0" indent="0">
              <a:buNone/>
            </a:pPr>
            <a:r>
              <a:rPr lang="mk-MK" sz="1800" dirty="0" smtClean="0"/>
              <a:t>Содржината на анкетата е индивидуална. </a:t>
            </a:r>
            <a:r>
              <a:rPr lang="mk-MK" sz="1800" b="1" dirty="0" smtClean="0"/>
              <a:t>Во зависност од целта, ќе акцентирате различни теми: </a:t>
            </a:r>
            <a:r>
              <a:rPr lang="mk-MK" sz="1800" dirty="0" smtClean="0"/>
              <a:t>на пример, ако сакате да го подобрите здравствениот менаџмент на компанијата, фокусот на прашањата ќе зависи од оваа тема. </a:t>
            </a:r>
            <a:r>
              <a:rPr lang="mk-MK" sz="1800" b="1" dirty="0" smtClean="0"/>
              <a:t>Дефинирајте јасна цел, пред да започнете да ја дизајнирате анкетата. </a:t>
            </a:r>
            <a:r>
              <a:rPr lang="mk-MK" sz="1800" dirty="0" smtClean="0"/>
              <a:t>Најдобро е да користите специјален наменски софтвер за анкетата.</a:t>
            </a:r>
            <a:endParaRPr lang="de-DE" sz="1800" b="1" dirty="0"/>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4" name="Grafik 3">
            <a:extLst>
              <a:ext uri="{FF2B5EF4-FFF2-40B4-BE49-F238E27FC236}">
                <a16:creationId xmlns:a16="http://schemas.microsoft.com/office/drawing/2014/main" xmlns="" id="{3F9C9286-F127-4D4C-861B-4CDD7BDE444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30619" y="2793943"/>
            <a:ext cx="2627031" cy="1856709"/>
          </a:xfrm>
          <a:prstGeom prst="rect">
            <a:avLst/>
          </a:prstGeom>
        </p:spPr>
      </p:pic>
      <p:sp>
        <p:nvSpPr>
          <p:cNvPr id="13"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7156" y="6280221"/>
            <a:ext cx="541075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sz="1000" dirty="0"/>
              <a:t>Поддршката на Европската комисија за производството на оваа публикација не претставува одобрување на содржината, која ги одразува гледиштата само на авторите и Комисијата не може да биде одговорна за каква било употреба на информациите содржани во неа.</a:t>
            </a:r>
            <a:endParaRPr lang="es-ES" sz="1000" dirty="0"/>
          </a:p>
        </p:txBody>
      </p:sp>
      <p:pic>
        <p:nvPicPr>
          <p:cNvPr id="14"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1882" y="6258845"/>
            <a:ext cx="905274" cy="576706"/>
          </a:xfrm>
          <a:prstGeom prst="rect">
            <a:avLst/>
          </a:prstGeom>
        </p:spPr>
      </p:pic>
      <p:pic>
        <p:nvPicPr>
          <p:cNvPr id="15" name="Immagine 14"/>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17910" y="6439860"/>
            <a:ext cx="1127226" cy="392481"/>
          </a:xfrm>
          <a:prstGeom prst="rect">
            <a:avLst/>
          </a:prstGeom>
          <a:noFill/>
        </p:spPr>
      </p:pic>
      <p:sp>
        <p:nvSpPr>
          <p:cNvPr id="16" name="CasellaDiTesto 21"/>
          <p:cNvSpPr txBox="1"/>
          <p:nvPr/>
        </p:nvSpPr>
        <p:spPr>
          <a:xfrm>
            <a:off x="7515921" y="6166758"/>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4086043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mk-MK" dirty="0" smtClean="0">
                <a:latin typeface="Arial Black" panose="020B0A04020102020204" pitchFamily="34" charset="0"/>
              </a:rPr>
              <a:t>Лекција 1</a:t>
            </a:r>
            <a:r>
              <a:rPr lang="en-GB" dirty="0" smtClean="0">
                <a:latin typeface="Arial Black" panose="020B0A04020102020204" pitchFamily="34" charset="0"/>
              </a:rPr>
              <a:t> </a:t>
            </a:r>
            <a:endParaRPr lang="en-GB" dirty="0">
              <a:latin typeface="Arial Black" panose="020B0A04020102020204" pitchFamily="34" charset="0"/>
            </a:endParaRP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4641010" y="1825625"/>
            <a:ext cx="6289068" cy="4036654"/>
          </a:xfrm>
        </p:spPr>
        <p:txBody>
          <a:bodyPr>
            <a:normAutofit fontScale="92500" lnSpcReduction="10000"/>
          </a:bodyPr>
          <a:lstStyle/>
          <a:p>
            <a:pPr marL="0" indent="0">
              <a:buNone/>
            </a:pPr>
            <a:r>
              <a:rPr lang="mk-MK" sz="2000" b="1" dirty="0" smtClean="0"/>
              <a:t>Кои се придобивките од анкетата на вработените?</a:t>
            </a:r>
            <a:endParaRPr lang="en-GB" sz="2000" b="1" dirty="0"/>
          </a:p>
          <a:p>
            <a:pPr marL="0" indent="0">
              <a:buNone/>
            </a:pPr>
            <a:endParaRPr lang="en-US" sz="1800" dirty="0"/>
          </a:p>
          <a:p>
            <a:pPr marL="92075" indent="0">
              <a:buNone/>
            </a:pPr>
            <a:r>
              <a:rPr lang="mk-MK" sz="1900" dirty="0" smtClean="0"/>
              <a:t>Анкетата на вработените претставува основа на човечките ресурси и корпорациски развој, којшто се ориентирани кон вработените. Ако се постават вистинските прашања, ќе и се овозможи на компанијата пристап до релевантни податоци, коишто ќе дадат можност за дијагноза на силните страни и ќе ја дадат потребата за акција во компанијата. Анкетата на вработените им овозможува на менаџерите </a:t>
            </a:r>
            <a:r>
              <a:rPr lang="mk-MK" sz="1900" b="1" dirty="0" smtClean="0"/>
              <a:t>вреден и директен повратен одговор од страна на нивниот тим - незаменлив елемент за подобрување на квалитетот на лидерство, и, меѓу другото, задржување на вработените. </a:t>
            </a:r>
            <a:r>
              <a:rPr lang="mk-MK" sz="1900" dirty="0" smtClean="0"/>
              <a:t>Резултатите од анкетата на вработените, исто така, нуди можност за заеднички изведени мерки во компанијата. Ова овозможува интензивна комуникација помеѓу менаџерите и ја намалува социјалната дистанца.</a:t>
            </a:r>
            <a:endParaRPr lang="de-DE" sz="1900" b="1" dirty="0"/>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4" name="Grafik 3">
            <a:extLst>
              <a:ext uri="{FF2B5EF4-FFF2-40B4-BE49-F238E27FC236}">
                <a16:creationId xmlns:a16="http://schemas.microsoft.com/office/drawing/2014/main" xmlns="" id="{7E8FEFBC-B2F9-43F3-9076-7800C802DB8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9946" y="2677843"/>
            <a:ext cx="3758755" cy="2498006"/>
          </a:xfrm>
          <a:prstGeom prst="rect">
            <a:avLst/>
          </a:prstGeom>
        </p:spPr>
      </p:pic>
      <p:sp>
        <p:nvSpPr>
          <p:cNvPr id="13"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7156" y="6280221"/>
            <a:ext cx="541075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sz="1000" dirty="0"/>
              <a:t>Поддршката на Европската комисија за производството на оваа публикација не претставува одобрување на содржината, која ги одразува гледиштата само на авторите и Комисијата не може да биде одговорна за каква било употреба на информациите содржани во неа.</a:t>
            </a:r>
            <a:endParaRPr lang="es-ES" sz="1000" dirty="0"/>
          </a:p>
        </p:txBody>
      </p:sp>
      <p:pic>
        <p:nvPicPr>
          <p:cNvPr id="14"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1882" y="6258845"/>
            <a:ext cx="905274" cy="576706"/>
          </a:xfrm>
          <a:prstGeom prst="rect">
            <a:avLst/>
          </a:prstGeom>
        </p:spPr>
      </p:pic>
      <p:pic>
        <p:nvPicPr>
          <p:cNvPr id="15" name="Immagine 14"/>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17910" y="6439860"/>
            <a:ext cx="1127226" cy="392481"/>
          </a:xfrm>
          <a:prstGeom prst="rect">
            <a:avLst/>
          </a:prstGeom>
          <a:noFill/>
        </p:spPr>
      </p:pic>
      <p:sp>
        <p:nvSpPr>
          <p:cNvPr id="16" name="CasellaDiTesto 21"/>
          <p:cNvSpPr txBox="1"/>
          <p:nvPr/>
        </p:nvSpPr>
        <p:spPr>
          <a:xfrm>
            <a:off x="7515921" y="6166758"/>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3412214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mk-MK" dirty="0" smtClean="0">
                <a:latin typeface="Arial Black" panose="020B0A04020102020204" pitchFamily="34" charset="0"/>
              </a:rPr>
              <a:t>Лекција 1</a:t>
            </a:r>
            <a:r>
              <a:rPr lang="en-GB" dirty="0" smtClean="0">
                <a:latin typeface="Arial Black" panose="020B0A04020102020204" pitchFamily="34" charset="0"/>
              </a:rPr>
              <a:t> </a:t>
            </a:r>
            <a:endParaRPr lang="en-GB" dirty="0">
              <a:latin typeface="Arial Black" panose="020B0A04020102020204" pitchFamily="34" charset="0"/>
            </a:endParaRP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199" y="1825624"/>
            <a:ext cx="10652185" cy="750201"/>
          </a:xfrm>
        </p:spPr>
        <p:txBody>
          <a:bodyPr>
            <a:noAutofit/>
          </a:bodyPr>
          <a:lstStyle/>
          <a:p>
            <a:pPr marL="0" indent="0">
              <a:buNone/>
            </a:pPr>
            <a:r>
              <a:rPr lang="mk-MK" dirty="0" smtClean="0"/>
              <a:t>Преглед на најважните предности на анкета на вработените</a:t>
            </a:r>
            <a:r>
              <a:rPr lang="en-US" dirty="0" smtClean="0"/>
              <a:t>:</a:t>
            </a:r>
            <a:endParaRPr lang="en-US" dirty="0"/>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13" name="Rectangle: Rounded Corners 1">
            <a:extLst>
              <a:ext uri="{FF2B5EF4-FFF2-40B4-BE49-F238E27FC236}">
                <a16:creationId xmlns:a16="http://schemas.microsoft.com/office/drawing/2014/main" xmlns="" id="{9E4BCDD2-2DB9-4DDF-B0F0-BF8C2A25CA27}"/>
              </a:ext>
            </a:extLst>
          </p:cNvPr>
          <p:cNvSpPr/>
          <p:nvPr/>
        </p:nvSpPr>
        <p:spPr>
          <a:xfrm>
            <a:off x="1647019" y="2859451"/>
            <a:ext cx="2342592" cy="2088000"/>
          </a:xfrm>
          <a:prstGeom prst="roundRect">
            <a:avLst/>
          </a:prstGeom>
          <a:solidFill>
            <a:srgbClr val="00B0F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p>
          <a:p>
            <a:pPr algn="ctr"/>
            <a:r>
              <a:rPr lang="mk-MK" sz="1400" b="1" dirty="0" smtClean="0"/>
              <a:t>Подобри одлуки:</a:t>
            </a:r>
          </a:p>
          <a:p>
            <a:pPr algn="ctr"/>
            <a:r>
              <a:rPr lang="mk-MK" sz="1400" dirty="0" smtClean="0"/>
              <a:t>Подобрата информираност води до подобри одлуки. Со увид во вашата работна сила, се создава најдобрата основа за ова.</a:t>
            </a:r>
            <a:endParaRPr lang="en-ID" sz="1400" dirty="0"/>
          </a:p>
        </p:txBody>
      </p:sp>
      <p:sp>
        <p:nvSpPr>
          <p:cNvPr id="14" name="Rectangle: Rounded Corners 17">
            <a:extLst>
              <a:ext uri="{FF2B5EF4-FFF2-40B4-BE49-F238E27FC236}">
                <a16:creationId xmlns:a16="http://schemas.microsoft.com/office/drawing/2014/main" xmlns="" id="{845E4510-F0DA-4F55-A5F6-CBB130FE6856}"/>
              </a:ext>
            </a:extLst>
          </p:cNvPr>
          <p:cNvSpPr/>
          <p:nvPr/>
        </p:nvSpPr>
        <p:spPr>
          <a:xfrm>
            <a:off x="4632958" y="2858064"/>
            <a:ext cx="2499362" cy="2088000"/>
          </a:xfrm>
          <a:prstGeom prst="roundRect">
            <a:avLst/>
          </a:prstGeom>
          <a:solidFill>
            <a:srgbClr val="92D05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p>
          <a:p>
            <a:pPr algn="ctr"/>
            <a:r>
              <a:rPr lang="mk-MK" sz="1400" b="1" dirty="0" smtClean="0"/>
              <a:t>Подобра комуникација:</a:t>
            </a:r>
          </a:p>
          <a:p>
            <a:pPr algn="ctr"/>
            <a:r>
              <a:rPr lang="mk-MK" sz="1400" dirty="0" smtClean="0"/>
              <a:t>Ако прашате, ќе добиете одговор.  Анонимните анкети го олеснуваат искажувањето на мислење кај вработените. Со ова, се создава можност за брз одговор.</a:t>
            </a:r>
            <a:endParaRPr lang="en-ID" sz="1400" dirty="0"/>
          </a:p>
        </p:txBody>
      </p:sp>
      <p:sp>
        <p:nvSpPr>
          <p:cNvPr id="15" name="Rectangle: Rounded Corners 21">
            <a:extLst>
              <a:ext uri="{FF2B5EF4-FFF2-40B4-BE49-F238E27FC236}">
                <a16:creationId xmlns:a16="http://schemas.microsoft.com/office/drawing/2014/main" xmlns="" id="{8B2141C9-2D65-4F69-8CA0-EFF45DF8D5A0}"/>
              </a:ext>
            </a:extLst>
          </p:cNvPr>
          <p:cNvSpPr/>
          <p:nvPr/>
        </p:nvSpPr>
        <p:spPr>
          <a:xfrm>
            <a:off x="7847691" y="2875317"/>
            <a:ext cx="2343600" cy="2088000"/>
          </a:xfrm>
          <a:prstGeom prst="roundRect">
            <a:avLst/>
          </a:prstGeom>
          <a:solidFill>
            <a:srgbClr val="FF000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k-MK" sz="1400" b="1" dirty="0" smtClean="0"/>
              <a:t>Поголема доверба и одобрување:</a:t>
            </a:r>
          </a:p>
          <a:p>
            <a:pPr algn="ctr"/>
            <a:r>
              <a:rPr lang="mk-MK" sz="1400" dirty="0" smtClean="0"/>
              <a:t>Ако вработените почувствуваат дека учествуваат во промените во компанијата, тоа го зголемува прифаќањето на мерките.</a:t>
            </a:r>
            <a:endParaRPr lang="en-ID" sz="1400" dirty="0"/>
          </a:p>
        </p:txBody>
      </p:sp>
      <p:sp>
        <p:nvSpPr>
          <p:cNvPr id="19" name="Oval 2">
            <a:extLst>
              <a:ext uri="{FF2B5EF4-FFF2-40B4-BE49-F238E27FC236}">
                <a16:creationId xmlns:a16="http://schemas.microsoft.com/office/drawing/2014/main" xmlns="" id="{CFB5D85D-7480-46F7-8B19-CE68CA6A74B5}"/>
              </a:ext>
            </a:extLst>
          </p:cNvPr>
          <p:cNvSpPr/>
          <p:nvPr/>
        </p:nvSpPr>
        <p:spPr>
          <a:xfrm>
            <a:off x="1332974" y="2648918"/>
            <a:ext cx="628650" cy="628650"/>
          </a:xfrm>
          <a:prstGeom prst="ellipse">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01</a:t>
            </a:r>
            <a:endParaRPr lang="en-ID" dirty="0"/>
          </a:p>
        </p:txBody>
      </p:sp>
      <p:sp>
        <p:nvSpPr>
          <p:cNvPr id="20" name="Oval 13">
            <a:extLst>
              <a:ext uri="{FF2B5EF4-FFF2-40B4-BE49-F238E27FC236}">
                <a16:creationId xmlns:a16="http://schemas.microsoft.com/office/drawing/2014/main" xmlns="" id="{6B0AABBC-3844-45DB-B878-4FEEA7941075}"/>
              </a:ext>
            </a:extLst>
          </p:cNvPr>
          <p:cNvSpPr/>
          <p:nvPr/>
        </p:nvSpPr>
        <p:spPr>
          <a:xfrm>
            <a:off x="4310287" y="2647531"/>
            <a:ext cx="628650" cy="628650"/>
          </a:xfrm>
          <a:prstGeom prst="ellipse">
            <a:avLst/>
          </a:prstGeom>
          <a:solidFill>
            <a:srgbClr val="92D05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02</a:t>
            </a:r>
            <a:endParaRPr lang="en-ID" dirty="0"/>
          </a:p>
        </p:txBody>
      </p:sp>
      <p:sp>
        <p:nvSpPr>
          <p:cNvPr id="21" name="Oval 14">
            <a:extLst>
              <a:ext uri="{FF2B5EF4-FFF2-40B4-BE49-F238E27FC236}">
                <a16:creationId xmlns:a16="http://schemas.microsoft.com/office/drawing/2014/main" xmlns="" id="{19439283-307C-46EB-A395-7B584BAD41AC}"/>
              </a:ext>
            </a:extLst>
          </p:cNvPr>
          <p:cNvSpPr/>
          <p:nvPr/>
        </p:nvSpPr>
        <p:spPr>
          <a:xfrm>
            <a:off x="7507767" y="2647531"/>
            <a:ext cx="628650" cy="628650"/>
          </a:xfrm>
          <a:prstGeom prst="ellipse">
            <a:avLst/>
          </a:prstGeom>
          <a:solidFill>
            <a:srgbClr val="FF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03</a:t>
            </a:r>
            <a:endParaRPr lang="en-ID" dirty="0"/>
          </a:p>
        </p:txBody>
      </p:sp>
      <p:sp>
        <p:nvSpPr>
          <p:cNvPr id="24" name="Textfeld 23">
            <a:extLst>
              <a:ext uri="{FF2B5EF4-FFF2-40B4-BE49-F238E27FC236}">
                <a16:creationId xmlns:a16="http://schemas.microsoft.com/office/drawing/2014/main" xmlns="" id="{42478C23-20C5-49D7-9406-2F342C694695}"/>
              </a:ext>
            </a:extLst>
          </p:cNvPr>
          <p:cNvSpPr txBox="1"/>
          <p:nvPr/>
        </p:nvSpPr>
        <p:spPr>
          <a:xfrm>
            <a:off x="838198" y="5316262"/>
            <a:ext cx="9591137" cy="707886"/>
          </a:xfrm>
          <a:prstGeom prst="rect">
            <a:avLst/>
          </a:prstGeom>
          <a:noFill/>
          <a:ln>
            <a:solidFill>
              <a:srgbClr val="69116B"/>
            </a:solidFill>
          </a:ln>
        </p:spPr>
        <p:txBody>
          <a:bodyPr wrap="square">
            <a:spAutoFit/>
          </a:bodyPr>
          <a:lstStyle/>
          <a:p>
            <a:r>
              <a:rPr lang="mk-MK" sz="2000" b="1" dirty="0" smtClean="0">
                <a:solidFill>
                  <a:srgbClr val="69116B"/>
                </a:solidFill>
              </a:rPr>
              <a:t>Ако ги искористите придобивките и постапувате соодветно, ќе имате поангажирани вработени, кои имаат повеќе желба за учество, кои се полојални и помотивирани.</a:t>
            </a:r>
            <a:endParaRPr lang="de-DE" sz="2000" b="1" dirty="0">
              <a:solidFill>
                <a:srgbClr val="69116B"/>
              </a:solidFill>
            </a:endParaRPr>
          </a:p>
        </p:txBody>
      </p:sp>
      <p:sp>
        <p:nvSpPr>
          <p:cNvPr id="16"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7156" y="6280221"/>
            <a:ext cx="541075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sz="1000" dirty="0"/>
              <a:t>Поддршката на Европската комисија за производството на оваа публикација не претставува одобрување на содржината, која ги одразува гледиштата само на авторите и Комисијата не може да биде одговорна за каква било употреба на информациите содржани во неа.</a:t>
            </a:r>
            <a:endParaRPr lang="es-ES" sz="1000" dirty="0"/>
          </a:p>
        </p:txBody>
      </p:sp>
      <p:pic>
        <p:nvPicPr>
          <p:cNvPr id="17"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882" y="6258845"/>
            <a:ext cx="905274" cy="576706"/>
          </a:xfrm>
          <a:prstGeom prst="rect">
            <a:avLst/>
          </a:prstGeom>
        </p:spPr>
      </p:pic>
      <p:pic>
        <p:nvPicPr>
          <p:cNvPr id="18" name="Immagine 17"/>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17910" y="6439860"/>
            <a:ext cx="1127226" cy="392481"/>
          </a:xfrm>
          <a:prstGeom prst="rect">
            <a:avLst/>
          </a:prstGeom>
          <a:noFill/>
        </p:spPr>
      </p:pic>
      <p:sp>
        <p:nvSpPr>
          <p:cNvPr id="22" name="CasellaDiTesto 21"/>
          <p:cNvSpPr txBox="1"/>
          <p:nvPr/>
        </p:nvSpPr>
        <p:spPr>
          <a:xfrm>
            <a:off x="7515921" y="6166758"/>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9234053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mk-MK" dirty="0" smtClean="0">
                <a:latin typeface="Arial Black" panose="020B0A04020102020204" pitchFamily="34" charset="0"/>
              </a:rPr>
              <a:t>Лекција 1</a:t>
            </a:r>
            <a:r>
              <a:rPr lang="en-GB" dirty="0" smtClean="0">
                <a:latin typeface="Arial Black" panose="020B0A04020102020204" pitchFamily="34" charset="0"/>
              </a:rPr>
              <a:t> </a:t>
            </a:r>
            <a:endParaRPr lang="en-GB" dirty="0">
              <a:latin typeface="Arial Black" panose="020B0A04020102020204" pitchFamily="34" charset="0"/>
            </a:endParaRP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4641010" y="1825625"/>
            <a:ext cx="6289068" cy="4036654"/>
          </a:xfrm>
        </p:spPr>
        <p:txBody>
          <a:bodyPr>
            <a:normAutofit/>
          </a:bodyPr>
          <a:lstStyle/>
          <a:p>
            <a:pPr marL="0" indent="0">
              <a:buNone/>
            </a:pPr>
            <a:r>
              <a:rPr lang="mk-MK" sz="2000" b="1" dirty="0" smtClean="0"/>
              <a:t>Ангажираноста и посветеноста се важни прашања</a:t>
            </a:r>
            <a:endParaRPr lang="en-GB" sz="2000" b="1" dirty="0"/>
          </a:p>
          <a:p>
            <a:pPr marL="0" indent="0">
              <a:buNone/>
            </a:pPr>
            <a:endParaRPr lang="en-US" sz="1800" dirty="0"/>
          </a:p>
          <a:p>
            <a:pPr marL="92075" indent="0">
              <a:buNone/>
            </a:pPr>
            <a:r>
              <a:rPr lang="mk-MK" sz="1800" dirty="0" smtClean="0"/>
              <a:t>Ангажираноста и посветеноста на вработените спаѓаат помеѓу клучните фактори за успех кај компаниите, и затоа овие прашања се важни при спроведување на анкета на вработените. Овие прашања одат подалеку од задоволството на вработениот, што носи мала придобивка за компанијата. </a:t>
            </a:r>
            <a:r>
              <a:rPr lang="mk-MK" sz="1800" b="1" dirty="0" smtClean="0"/>
              <a:t>Вработените со поголем степен на ангажираност покажуваат надпросечни перформанси и зголемена продуктивност. </a:t>
            </a:r>
            <a:r>
              <a:rPr lang="mk-MK" sz="1800" dirty="0" smtClean="0"/>
              <a:t>Поголемиот степен на ангажираност осигурува помало отсуство на вработените и помал обрт на истите во компанијата.</a:t>
            </a:r>
            <a:endParaRPr lang="de-DE" sz="1800" b="1" dirty="0"/>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13" name="Grafik 12">
            <a:extLst>
              <a:ext uri="{FF2B5EF4-FFF2-40B4-BE49-F238E27FC236}">
                <a16:creationId xmlns:a16="http://schemas.microsoft.com/office/drawing/2014/main" xmlns="" id="{14F2528C-C562-4A1E-A39C-CBE45241CC5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5675" y="2648408"/>
            <a:ext cx="3386506" cy="2257671"/>
          </a:xfrm>
          <a:prstGeom prst="rect">
            <a:avLst/>
          </a:prstGeom>
        </p:spPr>
      </p:pic>
      <p:sp>
        <p:nvSpPr>
          <p:cNvPr id="14"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7156" y="6280221"/>
            <a:ext cx="5410754"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sz="1000" dirty="0"/>
              <a:t>Поддршката на Европската комисија за производството на оваа публикација не претставува одобрување на содржината, која ги одразува гледиштата само на авторите и Комисијата не може да биде одговорна за каква било употреба на информациите содржани во неа.</a:t>
            </a:r>
            <a:endParaRPr lang="es-ES" sz="1000" dirty="0"/>
          </a:p>
        </p:txBody>
      </p:sp>
      <p:pic>
        <p:nvPicPr>
          <p:cNvPr id="15"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1882" y="6258845"/>
            <a:ext cx="905274" cy="576706"/>
          </a:xfrm>
          <a:prstGeom prst="rect">
            <a:avLst/>
          </a:prstGeom>
        </p:spPr>
      </p:pic>
      <p:pic>
        <p:nvPicPr>
          <p:cNvPr id="16" name="Immagine 15"/>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17910" y="6439860"/>
            <a:ext cx="1127226" cy="392481"/>
          </a:xfrm>
          <a:prstGeom prst="rect">
            <a:avLst/>
          </a:prstGeom>
          <a:noFill/>
        </p:spPr>
      </p:pic>
      <p:sp>
        <p:nvSpPr>
          <p:cNvPr id="17" name="CasellaDiTesto 21"/>
          <p:cNvSpPr txBox="1"/>
          <p:nvPr/>
        </p:nvSpPr>
        <p:spPr>
          <a:xfrm>
            <a:off x="7515921" y="6166758"/>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82679579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374</TotalTime>
  <Words>5679</Words>
  <Application>Microsoft Office PowerPoint</Application>
  <PresentationFormat>Widescreen</PresentationFormat>
  <Paragraphs>368</Paragraphs>
  <Slides>26</Slides>
  <Notes>0</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26</vt:i4>
      </vt:variant>
    </vt:vector>
  </HeadingPairs>
  <TitlesOfParts>
    <vt:vector size="36" baseType="lpstr">
      <vt:lpstr>맑은 고딕</vt:lpstr>
      <vt:lpstr>Microsoft JhengHei</vt:lpstr>
      <vt:lpstr>Microsoft JhengHei UI</vt:lpstr>
      <vt:lpstr>Arial</vt:lpstr>
      <vt:lpstr>Arial Black</vt:lpstr>
      <vt:lpstr>Calibri</vt:lpstr>
      <vt:lpstr>Calibri Light</vt:lpstr>
      <vt:lpstr>Dubai Medium</vt:lpstr>
      <vt:lpstr>Wingdings</vt:lpstr>
      <vt:lpstr>Tema de Office</vt:lpstr>
      <vt:lpstr>Анкета на вработените Како да ја зголемам ангажираноста на вработените во мојата компанија?</vt:lpstr>
      <vt:lpstr>Presentazione standard di PowerPoint</vt:lpstr>
      <vt:lpstr>Presentazione standard di PowerPoint</vt:lpstr>
      <vt:lpstr>Лекција 1</vt:lpstr>
      <vt:lpstr>Лекција 1 </vt:lpstr>
      <vt:lpstr>Лекција 1 </vt:lpstr>
      <vt:lpstr>Лекција 1 </vt:lpstr>
      <vt:lpstr>Лекција 1 </vt:lpstr>
      <vt:lpstr>Лекција 1 </vt:lpstr>
      <vt:lpstr>Лекција 2 </vt:lpstr>
      <vt:lpstr>Лекција 2 </vt:lpstr>
      <vt:lpstr>Лекција 2</vt:lpstr>
      <vt:lpstr>Лекција 2 </vt:lpstr>
      <vt:lpstr>Лекција 2 </vt:lpstr>
      <vt:lpstr>Лекција 2 </vt:lpstr>
      <vt:lpstr>Лекција 3</vt:lpstr>
      <vt:lpstr>Лекција 3</vt:lpstr>
      <vt:lpstr>Лекција 3</vt:lpstr>
      <vt:lpstr>Лекција 3</vt:lpstr>
      <vt:lpstr>Лекција 3</vt:lpstr>
      <vt:lpstr>Лекција 4</vt:lpstr>
      <vt:lpstr>Лекција 4</vt:lpstr>
      <vt:lpstr>Лекција 4</vt:lpstr>
      <vt:lpstr>Лекција 4</vt:lpstr>
      <vt:lpstr>Лекција 4</vt:lpstr>
      <vt:lpstr>ВИ БЛАГОДАРИМЕ НА ВНИМАНИЕТО</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Regulation of the work ability in small and micro enterprises through multimedia tool</dc:title>
  <dc:creator>Dulce Rodriguez Ortiz</dc:creator>
  <cp:lastModifiedBy>Windows User</cp:lastModifiedBy>
  <cp:revision>63</cp:revision>
  <dcterms:created xsi:type="dcterms:W3CDTF">2021-01-13T11:07:57Z</dcterms:created>
  <dcterms:modified xsi:type="dcterms:W3CDTF">2022-07-03T19:18:26Z</dcterms:modified>
</cp:coreProperties>
</file>