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28"/>
  </p:notesMasterIdLst>
  <p:sldIdLst>
    <p:sldId id="257" r:id="rId2"/>
    <p:sldId id="313" r:id="rId3"/>
    <p:sldId id="323" r:id="rId4"/>
    <p:sldId id="325" r:id="rId5"/>
    <p:sldId id="336" r:id="rId6"/>
    <p:sldId id="346" r:id="rId7"/>
    <p:sldId id="347" r:id="rId8"/>
    <p:sldId id="326" r:id="rId9"/>
    <p:sldId id="348" r:id="rId10"/>
    <p:sldId id="327" r:id="rId11"/>
    <p:sldId id="328" r:id="rId12"/>
    <p:sldId id="330" r:id="rId13"/>
    <p:sldId id="349" r:id="rId14"/>
    <p:sldId id="350" r:id="rId15"/>
    <p:sldId id="351" r:id="rId16"/>
    <p:sldId id="335" r:id="rId17"/>
    <p:sldId id="352" r:id="rId18"/>
    <p:sldId id="337" r:id="rId19"/>
    <p:sldId id="353" r:id="rId20"/>
    <p:sldId id="338" r:id="rId21"/>
    <p:sldId id="339" r:id="rId22"/>
    <p:sldId id="356" r:id="rId23"/>
    <p:sldId id="357" r:id="rId24"/>
    <p:sldId id="358" r:id="rId25"/>
    <p:sldId id="359" r:id="rId26"/>
    <p:sldId id="324" r:id="rId2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116B"/>
    <a:srgbClr val="FA910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0CC109-B42B-4E13-8EE2-18024BCF4E0E}" type="datetimeFigureOut">
              <a:rPr lang="es-ES" smtClean="0"/>
              <a:t>03/07/2022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07AD87-97B4-4E47-839A-0B32A1AAAFA8}" type="slidenum">
              <a:rPr lang="es-ES" smtClean="0"/>
              <a:t>‹N›</a:t>
            </a:fld>
            <a:endParaRPr lang="es-ES"/>
          </a:p>
        </p:txBody>
      </p:sp>
    </p:spTree>
    <p:extLst>
      <p:ext uri="{BB962C8B-B14F-4D97-AF65-F5344CB8AC3E}">
        <p14:creationId xmlns:p14="http://schemas.microsoft.com/office/powerpoint/2010/main" val="2055967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32E1004-3CE5-4DDA-88F7-5666A407852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xmlns="" id="{BA5E2BD3-E83F-4017-8977-2B08EC915D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xmlns="" id="{86BE14C7-5F5E-4916-A8E7-2BD81F3E7C38}"/>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04269C8E-E801-434E-89E0-69AAD739B582}"/>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54D84EA7-AD76-4E03-B6C0-AD051C01F5E7}"/>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58179833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A735790-4E70-43B8-BB84-BAA8D7C01962}"/>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F5C1C69B-4148-4658-BFE1-06B7A7F5CF1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734BEF79-C19C-4E8A-B11A-96424C16C841}"/>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F262D5F7-689B-4D53-AB86-457276CF8A0F}"/>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85C5D060-362F-4E2C-8617-13D1095252CC}"/>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3113224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48D9DA91-D940-45A4-AA9D-4201DF39A79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B8DD96CD-0EB8-41CC-B876-3EA6D5A2DA1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35A18A11-A4A0-4BE0-8069-675EC1A48DC7}"/>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AD2E613B-38FF-4978-A0A8-0E9550A57357}"/>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F0778532-B72F-4B41-905D-17B0F341391B}"/>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69878083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xmlns=""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264949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99FF886-8BA1-4244-8F6D-E11415941D0E}"/>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1B5AD947-0D72-48D8-9952-36C538A1BD0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CF226A9E-9CCF-4785-8DDB-FC35E3FD98B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2E129768-82AD-4305-AE9E-F906D97AD031}"/>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A5CFC126-FB7C-456E-9F3A-EB18DABF347C}"/>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8093425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EC230D9-E2CB-4F58-B0FD-77788BE6387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FB28F752-A37B-4E02-B91C-A938BAACF5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6F85C713-C168-4C49-8CEE-43C4FAE61BE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896C2D41-5671-4B59-B77A-945529F865A2}"/>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CA15FCF6-E064-49DE-8AAA-029303AD8858}"/>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9633099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8D6A137-EAB5-4F2C-B6CB-738753F6F03C}"/>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BB37BB7F-8AAD-4570-9DB3-CA2AB543292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xmlns="" id="{81FB55B7-8EF2-4E7E-9F56-5291D9F25DF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xmlns="" id="{BB2F6D9E-D787-4C9F-B7E1-CF4F0FC187CB}"/>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a16="http://schemas.microsoft.com/office/drawing/2014/main" xmlns="" id="{D0507819-A5F3-4E59-A19D-9D64D7A3AB8E}"/>
              </a:ext>
            </a:extLst>
          </p:cNvPr>
          <p:cNvSpPr>
            <a:spLocks noGrp="1"/>
          </p:cNvSpPr>
          <p:nvPr>
            <p:ph type="ftr" sz="quarter" idx="11"/>
          </p:nvPr>
        </p:nvSpPr>
        <p:spPr/>
        <p:txBody>
          <a:bodyPr/>
          <a:lstStyle/>
          <a:p>
            <a:pPr algn="l"/>
            <a:endParaRPr lang="en-US"/>
          </a:p>
        </p:txBody>
      </p:sp>
      <p:sp>
        <p:nvSpPr>
          <p:cNvPr id="7" name="Marcador de número de diapositiva 6">
            <a:extLst>
              <a:ext uri="{FF2B5EF4-FFF2-40B4-BE49-F238E27FC236}">
                <a16:creationId xmlns:a16="http://schemas.microsoft.com/office/drawing/2014/main" xmlns="" id="{AA566F6D-6C4F-49F1-8B3F-19C2E949F908}"/>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96468925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1AFE2A1-DBD8-46D3-9989-21BD4F71A1E2}"/>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7959E9F1-4F89-4634-9021-29A89E39E3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B3D548D5-DD83-4B39-A4DF-8B47C322943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xmlns="" id="{48FFAB72-E232-4942-995D-D59E08A53B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7F6095AD-6D63-436B-833B-BA894405C7D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xmlns="" id="{2C16BBEE-C5BD-4CB8-87DA-FC945E76E80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8" name="Marcador de pie de página 7">
            <a:extLst>
              <a:ext uri="{FF2B5EF4-FFF2-40B4-BE49-F238E27FC236}">
                <a16:creationId xmlns:a16="http://schemas.microsoft.com/office/drawing/2014/main" xmlns="" id="{F5DF973E-CA09-4255-9DEB-A654120A004C}"/>
              </a:ext>
            </a:extLst>
          </p:cNvPr>
          <p:cNvSpPr>
            <a:spLocks noGrp="1"/>
          </p:cNvSpPr>
          <p:nvPr>
            <p:ph type="ftr" sz="quarter" idx="11"/>
          </p:nvPr>
        </p:nvSpPr>
        <p:spPr/>
        <p:txBody>
          <a:bodyPr/>
          <a:lstStyle/>
          <a:p>
            <a:pPr algn="l"/>
            <a:endParaRPr lang="en-US"/>
          </a:p>
        </p:txBody>
      </p:sp>
      <p:sp>
        <p:nvSpPr>
          <p:cNvPr id="9" name="Marcador de número de diapositiva 8">
            <a:extLst>
              <a:ext uri="{FF2B5EF4-FFF2-40B4-BE49-F238E27FC236}">
                <a16:creationId xmlns:a16="http://schemas.microsoft.com/office/drawing/2014/main" xmlns="" id="{5A98B498-8EC9-4C34-9BF3-58318F0F699E}"/>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91750943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D7446C3-F2A2-4FBA-A25F-4BC0D5963096}"/>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xmlns="" id="{4A2463FD-6754-4D7D-9B38-2F366801E2D8}"/>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4" name="Marcador de pie de página 3">
            <a:extLst>
              <a:ext uri="{FF2B5EF4-FFF2-40B4-BE49-F238E27FC236}">
                <a16:creationId xmlns:a16="http://schemas.microsoft.com/office/drawing/2014/main" xmlns="" id="{4016E6BD-8DDF-4C0F-A91D-5C43EA562FC0}"/>
              </a:ext>
            </a:extLst>
          </p:cNvPr>
          <p:cNvSpPr>
            <a:spLocks noGrp="1"/>
          </p:cNvSpPr>
          <p:nvPr>
            <p:ph type="ftr" sz="quarter" idx="11"/>
          </p:nvPr>
        </p:nvSpPr>
        <p:spPr/>
        <p:txBody>
          <a:bodyPr/>
          <a:lstStyle/>
          <a:p>
            <a:pPr algn="l"/>
            <a:endParaRPr lang="en-US"/>
          </a:p>
        </p:txBody>
      </p:sp>
      <p:sp>
        <p:nvSpPr>
          <p:cNvPr id="5" name="Marcador de número de diapositiva 4">
            <a:extLst>
              <a:ext uri="{FF2B5EF4-FFF2-40B4-BE49-F238E27FC236}">
                <a16:creationId xmlns:a16="http://schemas.microsoft.com/office/drawing/2014/main" xmlns="" id="{4D479B88-7292-439B-8829-42AF66539009}"/>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69531999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902D2257-2CA8-445F-88E6-977295DA7C45}"/>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3" name="Marcador de pie de página 2">
            <a:extLst>
              <a:ext uri="{FF2B5EF4-FFF2-40B4-BE49-F238E27FC236}">
                <a16:creationId xmlns:a16="http://schemas.microsoft.com/office/drawing/2014/main" xmlns="" id="{E6FA5DBB-6029-44BB-AB9F-71254C4527D6}"/>
              </a:ext>
            </a:extLst>
          </p:cNvPr>
          <p:cNvSpPr>
            <a:spLocks noGrp="1"/>
          </p:cNvSpPr>
          <p:nvPr>
            <p:ph type="ftr" sz="quarter" idx="11"/>
          </p:nvPr>
        </p:nvSpPr>
        <p:spPr/>
        <p:txBody>
          <a:bodyPr/>
          <a:lstStyle/>
          <a:p>
            <a:pPr algn="l"/>
            <a:endParaRPr lang="en-US"/>
          </a:p>
        </p:txBody>
      </p:sp>
      <p:sp>
        <p:nvSpPr>
          <p:cNvPr id="4" name="Marcador de número de diapositiva 3">
            <a:extLst>
              <a:ext uri="{FF2B5EF4-FFF2-40B4-BE49-F238E27FC236}">
                <a16:creationId xmlns:a16="http://schemas.microsoft.com/office/drawing/2014/main" xmlns="" id="{602ACA95-3B38-4625-98FC-2A83EEF39235}"/>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41515579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0C94F84-9B4D-4255-A579-48A4185F63E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A73D761A-F52A-4C2C-A5D4-2BA28764E2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xmlns="" id="{6DBA5391-344C-43AE-9B3A-78428F3388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36A696CD-4CE0-478E-ABC4-5A6D256E668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a16="http://schemas.microsoft.com/office/drawing/2014/main" xmlns="" id="{4FB62538-29FB-43EB-9B64-E2B9BB460540}"/>
              </a:ext>
            </a:extLst>
          </p:cNvPr>
          <p:cNvSpPr>
            <a:spLocks noGrp="1"/>
          </p:cNvSpPr>
          <p:nvPr>
            <p:ph type="ftr" sz="quarter" idx="11"/>
          </p:nvPr>
        </p:nvSpPr>
        <p:spPr/>
        <p:txBody>
          <a:bodyPr/>
          <a:lstStyle/>
          <a:p>
            <a:pPr algn="l"/>
            <a:endParaRPr lang="en-US"/>
          </a:p>
        </p:txBody>
      </p:sp>
      <p:sp>
        <p:nvSpPr>
          <p:cNvPr id="7" name="Marcador de número de diapositiva 6">
            <a:extLst>
              <a:ext uri="{FF2B5EF4-FFF2-40B4-BE49-F238E27FC236}">
                <a16:creationId xmlns:a16="http://schemas.microsoft.com/office/drawing/2014/main" xmlns="" id="{94EE8059-D07E-4517-924F-B041A4877D7E}"/>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7596346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6993797-B9F6-4DB6-9305-5DC44DCB9AB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xmlns="" id="{74796F8E-F9F6-4ADE-8543-84A1390B1A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xmlns="" id="{668589C2-11F7-4008-9C04-4C08E2E7B1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7B7754CC-5941-470C-983E-BF12E714B096}"/>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a16="http://schemas.microsoft.com/office/drawing/2014/main" xmlns="" id="{0E962A53-EF29-4DC5-8BC5-134F5BA0F6DF}"/>
              </a:ext>
            </a:extLst>
          </p:cNvPr>
          <p:cNvSpPr>
            <a:spLocks noGrp="1"/>
          </p:cNvSpPr>
          <p:nvPr>
            <p:ph type="ftr" sz="quarter" idx="11"/>
          </p:nvPr>
        </p:nvSpPr>
        <p:spPr/>
        <p:txBody>
          <a:bodyPr/>
          <a:lstStyle/>
          <a:p>
            <a:pPr algn="l"/>
            <a:endParaRPr lang="en-US"/>
          </a:p>
        </p:txBody>
      </p:sp>
      <p:sp>
        <p:nvSpPr>
          <p:cNvPr id="7" name="Marcador de número de diapositiva 6">
            <a:extLst>
              <a:ext uri="{FF2B5EF4-FFF2-40B4-BE49-F238E27FC236}">
                <a16:creationId xmlns:a16="http://schemas.microsoft.com/office/drawing/2014/main" xmlns="" id="{F1085023-156D-4463-80EB-88B5DFF44C99}"/>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96107992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8CC460B4-EB33-4435-AEDF-5EADDE95D8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4A051B69-E22A-45F2-ABC8-B5FA4365C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E0E4C365-0D9B-4126-942F-4BDAF8360B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C963C-C1DB-4AFD-9DDC-0691666BF49B}" type="datetime2">
              <a:rPr lang="en-US" smtClean="0"/>
              <a:t>Sunday, July 3, 2022</a:t>
            </a:fld>
            <a:endParaRPr lang="en-US" cap="all" dirty="0"/>
          </a:p>
        </p:txBody>
      </p:sp>
      <p:sp>
        <p:nvSpPr>
          <p:cNvPr id="5" name="Marcador de pie de página 4">
            <a:extLst>
              <a:ext uri="{FF2B5EF4-FFF2-40B4-BE49-F238E27FC236}">
                <a16:creationId xmlns:a16="http://schemas.microsoft.com/office/drawing/2014/main" xmlns="" id="{1579D783-07D5-42D0-B94C-3573DADAD1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endParaRPr lang="en-US"/>
          </a:p>
        </p:txBody>
      </p:sp>
      <p:sp>
        <p:nvSpPr>
          <p:cNvPr id="6" name="Marcador de número de diapositiva 5">
            <a:extLst>
              <a:ext uri="{FF2B5EF4-FFF2-40B4-BE49-F238E27FC236}">
                <a16:creationId xmlns:a16="http://schemas.microsoft.com/office/drawing/2014/main" xmlns="" id="{3B049F81-8522-4AD6-8C85-F71648DC2F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389E6-C847-4AD0-B56D-D205B2EAB1EE}" type="slidenum">
              <a:rPr lang="en-US" smtClean="0"/>
              <a:t>‹N›</a:t>
            </a:fld>
            <a:endParaRPr lang="en-US" sz="800" dirty="0"/>
          </a:p>
        </p:txBody>
      </p:sp>
    </p:spTree>
    <p:extLst>
      <p:ext uri="{BB962C8B-B14F-4D97-AF65-F5344CB8AC3E}">
        <p14:creationId xmlns:p14="http://schemas.microsoft.com/office/powerpoint/2010/main" val="335184169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700"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4.png"/><Relationship Id="rId7"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3.sv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4.png"/><Relationship Id="rId7"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5.svg"/><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4.png"/><Relationship Id="rId7"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5.svg"/><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2.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6962FAD-B50C-4A95-BAB1-466DECB43BBB}"/>
              </a:ext>
            </a:extLst>
          </p:cNvPr>
          <p:cNvSpPr>
            <a:spLocks noGrp="1"/>
          </p:cNvSpPr>
          <p:nvPr>
            <p:ph type="title"/>
          </p:nvPr>
        </p:nvSpPr>
        <p:spPr>
          <a:xfrm>
            <a:off x="612559" y="3808429"/>
            <a:ext cx="11058620" cy="2106310"/>
          </a:xfrm>
        </p:spPr>
        <p:txBody>
          <a:bodyPr>
            <a:noAutofit/>
          </a:bodyPr>
          <a:lstStyle/>
          <a:p>
            <a:pPr algn="ctr">
              <a:lnSpc>
                <a:spcPct val="114000"/>
              </a:lnSpc>
            </a:pPr>
            <a:r>
              <a:rPr lang="en-GB" dirty="0">
                <a:latin typeface="Microsoft JhengHei UI" panose="020B0604030504040204" pitchFamily="34" charset="-120"/>
                <a:ea typeface="Microsoft JhengHei UI" panose="020B0604030504040204" pitchFamily="34" charset="-120"/>
                <a:cs typeface="Dubai Medium" panose="020B0604020202020204" pitchFamily="34" charset="-78"/>
              </a:rPr>
              <a:t>Mitarbeiterbefragung</a:t>
            </a:r>
            <a:br>
              <a:rPr lang="en-GB" dirty="0">
                <a:latin typeface="Microsoft JhengHei UI" panose="020B0604030504040204" pitchFamily="34" charset="-120"/>
                <a:ea typeface="Microsoft JhengHei UI" panose="020B0604030504040204" pitchFamily="34" charset="-120"/>
                <a:cs typeface="Dubai Medium" panose="020B0604020202020204" pitchFamily="34" charset="-78"/>
              </a:rPr>
            </a:br>
            <a:r>
              <a:rPr lang="en-US" sz="2800" dirty="0">
                <a:latin typeface="Microsoft JhengHei UI" panose="020B0604030504040204" pitchFamily="34" charset="-120"/>
                <a:ea typeface="Microsoft JhengHei UI" panose="020B0604030504040204" pitchFamily="34" charset="-120"/>
                <a:cs typeface="Dubai Medium" panose="020B0604020202020204" pitchFamily="34" charset="-78"/>
              </a:rPr>
              <a:t>Wie kann ich das Engagement der Mitarbeiter in </a:t>
            </a:r>
            <a:r>
              <a:rPr lang="en-US" sz="2800" dirty="0" err="1">
                <a:latin typeface="Microsoft JhengHei UI" panose="020B0604030504040204" pitchFamily="34" charset="-120"/>
                <a:ea typeface="Microsoft JhengHei UI" panose="020B0604030504040204" pitchFamily="34" charset="-120"/>
                <a:cs typeface="Dubai Medium" panose="020B0604020202020204" pitchFamily="34" charset="-78"/>
              </a:rPr>
              <a:t>meinem</a:t>
            </a:r>
            <a:r>
              <a:rPr lang="en-US" sz="2800" dirty="0">
                <a:latin typeface="Microsoft JhengHei UI" panose="020B0604030504040204" pitchFamily="34" charset="-120"/>
                <a:ea typeface="Microsoft JhengHei UI" panose="020B0604030504040204" pitchFamily="34" charset="-120"/>
                <a:cs typeface="Dubai Medium" panose="020B0604020202020204" pitchFamily="34" charset="-78"/>
              </a:rPr>
              <a:t> </a:t>
            </a:r>
            <a:r>
              <a:rPr lang="en-US" sz="2800" dirty="0" err="1">
                <a:latin typeface="Microsoft JhengHei UI" panose="020B0604030504040204" pitchFamily="34" charset="-120"/>
                <a:ea typeface="Microsoft JhengHei UI" panose="020B0604030504040204" pitchFamily="34" charset="-120"/>
                <a:cs typeface="Dubai Medium" panose="020B0604020202020204" pitchFamily="34" charset="-78"/>
              </a:rPr>
              <a:t>Unternehmen</a:t>
            </a:r>
            <a:r>
              <a:rPr lang="en-US" sz="2800" dirty="0">
                <a:latin typeface="Microsoft JhengHei UI" panose="020B0604030504040204" pitchFamily="34" charset="-120"/>
                <a:ea typeface="Microsoft JhengHei UI" panose="020B0604030504040204" pitchFamily="34" charset="-120"/>
                <a:cs typeface="Dubai Medium" panose="020B0604020202020204" pitchFamily="34" charset="-78"/>
              </a:rPr>
              <a:t> steigern?</a:t>
            </a:r>
            <a:endParaRPr lang="en-GB" sz="2800" dirty="0">
              <a:latin typeface="Dubai Medium" panose="020B0604020202020204" pitchFamily="34" charset="-78"/>
              <a:cs typeface="Dubai Medium" panose="020B0604020202020204" pitchFamily="34" charset="-78"/>
            </a:endParaRPr>
          </a:p>
        </p:txBody>
      </p:sp>
      <p:pic>
        <p:nvPicPr>
          <p:cNvPr id="5" name="Marcador de contenido 4">
            <a:extLst>
              <a:ext uri="{FF2B5EF4-FFF2-40B4-BE49-F238E27FC236}">
                <a16:creationId xmlns:a16="http://schemas.microsoft.com/office/drawing/2014/main" xmlns="" id="{D9683A29-BA71-45CB-AEE8-946FB95831C2}"/>
              </a:ext>
            </a:extLst>
          </p:cNvPr>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180730" y="321074"/>
            <a:ext cx="8315419" cy="2558590"/>
          </a:xfrm>
        </p:spPr>
      </p:pic>
      <p:pic>
        <p:nvPicPr>
          <p:cNvPr id="7" name="Imagen 6">
            <a:extLst>
              <a:ext uri="{FF2B5EF4-FFF2-40B4-BE49-F238E27FC236}">
                <a16:creationId xmlns:a16="http://schemas.microsoft.com/office/drawing/2014/main" xmlns="" id="{64C3AAEE-087E-4E94-82FA-A1E406B3AC9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65094" y="5914739"/>
            <a:ext cx="3302255" cy="943261"/>
          </a:xfrm>
          <a:prstGeom prst="rect">
            <a:avLst/>
          </a:prstGeom>
        </p:spPr>
      </p:pic>
      <p:sp>
        <p:nvSpPr>
          <p:cNvPr id="8" name="CuadroTexto 7">
            <a:extLst>
              <a:ext uri="{FF2B5EF4-FFF2-40B4-BE49-F238E27FC236}">
                <a16:creationId xmlns:a16="http://schemas.microsoft.com/office/drawing/2014/main" xmlns="" id="{CFF98D33-E1A8-437F-850D-C0B8BE1A0A78}"/>
              </a:ext>
            </a:extLst>
          </p:cNvPr>
          <p:cNvSpPr txBox="1"/>
          <p:nvPr/>
        </p:nvSpPr>
        <p:spPr>
          <a:xfrm>
            <a:off x="1306785" y="3233214"/>
            <a:ext cx="9783192" cy="646331"/>
          </a:xfrm>
          <a:prstGeom prst="rect">
            <a:avLst/>
          </a:prstGeom>
          <a:noFill/>
        </p:spPr>
        <p:txBody>
          <a:bodyPr wrap="square" rtlCol="0">
            <a:spAutoFit/>
          </a:bodyPr>
          <a:lstStyle/>
          <a:p>
            <a:pPr algn="ctr"/>
            <a:r>
              <a:rPr lang="en-US" sz="1800" b="1" i="0" u="none" strike="noStrike" baseline="0" dirty="0" err="1">
                <a:solidFill>
                  <a:srgbClr val="000000"/>
                </a:solidFill>
                <a:latin typeface="Microsoft JhengHei" panose="020B0604030504040204" pitchFamily="34" charset="-120"/>
                <a:ea typeface="Microsoft JhengHei" panose="020B0604030504040204" pitchFamily="34" charset="-120"/>
              </a:rPr>
              <a:t>Optimierung</a:t>
            </a:r>
            <a:r>
              <a:rPr lang="en-US" sz="1800" b="1" i="0" u="none" strike="noStrike" baseline="0" dirty="0">
                <a:solidFill>
                  <a:srgbClr val="000000"/>
                </a:solidFill>
                <a:latin typeface="Microsoft JhengHei" panose="020B0604030504040204" pitchFamily="34" charset="-120"/>
                <a:ea typeface="Microsoft JhengHei" panose="020B0604030504040204" pitchFamily="34" charset="-120"/>
              </a:rPr>
              <a:t> der Arbeitsfähigkeit in Klein- und Kleinstunternehmen durch Multimedia-Tools</a:t>
            </a:r>
            <a:endParaRPr lang="es-ES" dirty="0">
              <a:latin typeface="Microsoft JhengHei" panose="020B0604030504040204" pitchFamily="34" charset="-120"/>
              <a:ea typeface="Microsoft JhengHei" panose="020B0604030504040204" pitchFamily="34" charset="-120"/>
            </a:endParaRPr>
          </a:p>
        </p:txBody>
      </p:sp>
      <p:pic>
        <p:nvPicPr>
          <p:cNvPr id="11" name="Marcador de contenido 5">
            <a:extLst>
              <a:ext uri="{FF2B5EF4-FFF2-40B4-BE49-F238E27FC236}">
                <a16:creationId xmlns:a16="http://schemas.microsoft.com/office/drawing/2014/main" xmlns="" id="{46E2CADC-EB20-4EE1-B3BA-A18D3AC411E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246587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508958" y="1354347"/>
            <a:ext cx="7041197" cy="4979831"/>
          </a:xfrm>
        </p:spPr>
        <p:txBody>
          <a:bodyPr>
            <a:normAutofit/>
          </a:bodyPr>
          <a:lstStyle/>
          <a:p>
            <a:pPr marL="0" indent="0">
              <a:buNone/>
            </a:pPr>
            <a:r>
              <a:rPr lang="en-US" dirty="0"/>
              <a:t>Setzen Sie klare Ziele für die </a:t>
            </a:r>
            <a:r>
              <a:rPr lang="en-US" dirty="0" err="1"/>
              <a:t>Mitarbeiterbefragung</a:t>
            </a:r>
            <a:endParaRPr lang="en-US" sz="2000" dirty="0"/>
          </a:p>
          <a:p>
            <a:pPr marL="0" indent="0">
              <a:buNone/>
            </a:pPr>
            <a:endParaRPr lang="en-US" sz="1800" dirty="0"/>
          </a:p>
          <a:p>
            <a:pPr marL="0" indent="0" algn="just">
              <a:buNone/>
            </a:pPr>
            <a:r>
              <a:rPr lang="en-US" sz="1800" dirty="0"/>
              <a:t>Bevor Sie einen Fragebogen erstellen und die Mitarbeiterbefragung durchführen, sollten Sie sich über die Ziele im Klaren sein, die Sie erreichen wollen - versuchen Sie, die Ziele so konkret wie möglich zu formulieren. Denn nur wenn Sie genau wissen, was Sie erreichen wollen, können Sie später feststellen, ob die Maßnahmen erfolgreich waren.</a:t>
            </a:r>
          </a:p>
          <a:p>
            <a:pPr marL="0" indent="0" algn="just">
              <a:buNone/>
            </a:pPr>
            <a:r>
              <a:rPr lang="en-US" sz="1800" dirty="0"/>
              <a:t> Denken Sie immer daran, dass die Mitarbeiterbefragung nur ein Mittel zum Zweck ist: Mit den Maßnahmen, die Sie aus den Umfrageergebnissen ableiten, werden Sie Ihre Ziele erreichen.</a:t>
            </a:r>
          </a:p>
          <a:p>
            <a:pPr marL="0" indent="0" algn="just">
              <a:buNone/>
            </a:pPr>
            <a:r>
              <a:rPr lang="en-US" sz="1800" dirty="0"/>
              <a:t>So könnten konkrete Ziele aussehen - beachten Sie aber, dass Sie Vergleichswerte aus früheren Erhebungen oder </a:t>
            </a:r>
            <a:r>
              <a:rPr lang="en-US" sz="1800" dirty="0" err="1"/>
              <a:t>externe</a:t>
            </a:r>
            <a:r>
              <a:rPr lang="en-US" sz="1800" dirty="0"/>
              <a:t> </a:t>
            </a:r>
            <a:r>
              <a:rPr lang="en-US" sz="1800" dirty="0" err="1"/>
              <a:t>Branchen</a:t>
            </a:r>
            <a:r>
              <a:rPr lang="en-US" sz="1800" dirty="0"/>
              <a:t>-benchmarks benötigen, um den Erfolg überhaupt messen zu können:</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grpSp>
        <p:nvGrpSpPr>
          <p:cNvPr id="13" name="그룹 4">
            <a:extLst>
              <a:ext uri="{FF2B5EF4-FFF2-40B4-BE49-F238E27FC236}">
                <a16:creationId xmlns:a16="http://schemas.microsoft.com/office/drawing/2014/main" xmlns="" id="{61EE115C-999E-4DFF-851E-2A0E7937480F}"/>
              </a:ext>
            </a:extLst>
          </p:cNvPr>
          <p:cNvGrpSpPr/>
          <p:nvPr/>
        </p:nvGrpSpPr>
        <p:grpSpPr>
          <a:xfrm>
            <a:off x="7782204" y="1825625"/>
            <a:ext cx="3532862" cy="4209710"/>
            <a:chOff x="4737813" y="2390015"/>
            <a:chExt cx="3159393" cy="3764690"/>
          </a:xfrm>
        </p:grpSpPr>
        <p:grpSp>
          <p:nvGrpSpPr>
            <p:cNvPr id="14" name="Group 3">
              <a:extLst>
                <a:ext uri="{FF2B5EF4-FFF2-40B4-BE49-F238E27FC236}">
                  <a16:creationId xmlns:a16="http://schemas.microsoft.com/office/drawing/2014/main" xmlns="" id="{EE1716C8-5FFA-4D6A-8770-508DC6B1760D}"/>
                </a:ext>
              </a:extLst>
            </p:cNvPr>
            <p:cNvGrpSpPr/>
            <p:nvPr/>
          </p:nvGrpSpPr>
          <p:grpSpPr>
            <a:xfrm rot="19800000">
              <a:off x="5964234" y="4473736"/>
              <a:ext cx="1932972" cy="1680969"/>
              <a:chOff x="2084105" y="5383623"/>
              <a:chExt cx="815482" cy="891098"/>
            </a:xfrm>
          </p:grpSpPr>
          <p:sp>
            <p:nvSpPr>
              <p:cNvPr id="19" name="Rectangle 8">
                <a:extLst>
                  <a:ext uri="{FF2B5EF4-FFF2-40B4-BE49-F238E27FC236}">
                    <a16:creationId xmlns:a16="http://schemas.microsoft.com/office/drawing/2014/main" xmlns="" id="{91ED1CC3-52F0-4319-9033-16B97C2E50AE}"/>
                  </a:ext>
                </a:extLst>
              </p:cNvPr>
              <p:cNvSpPr/>
              <p:nvPr/>
            </p:nvSpPr>
            <p:spPr>
              <a:xfrm>
                <a:off x="2084105" y="5383623"/>
                <a:ext cx="815482" cy="891098"/>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chemeClr val="accent6">
                      <a:lumMod val="55000"/>
                      <a:lumOff val="45000"/>
                    </a:schemeClr>
                  </a:gs>
                  <a:gs pos="100000">
                    <a:schemeClr val="accent6">
                      <a:lumMod val="55000"/>
                      <a:lumOff val="4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0" name="Rectangle 8">
                <a:extLst>
                  <a:ext uri="{FF2B5EF4-FFF2-40B4-BE49-F238E27FC236}">
                    <a16:creationId xmlns:a16="http://schemas.microsoft.com/office/drawing/2014/main" xmlns="" id="{01AB0CB5-E625-4E6C-8AE4-1E08CDE54A1F}"/>
                  </a:ext>
                </a:extLst>
              </p:cNvPr>
              <p:cNvSpPr/>
              <p:nvPr/>
            </p:nvSpPr>
            <p:spPr>
              <a:xfrm>
                <a:off x="2084106" y="5383623"/>
                <a:ext cx="614896" cy="884728"/>
              </a:xfrm>
              <a:custGeom>
                <a:avLst/>
                <a:gdLst/>
                <a:ahLst/>
                <a:cxnLst/>
                <a:rect l="l" t="t" r="r" b="b"/>
                <a:pathLst>
                  <a:path w="1359043" h="1787331">
                    <a:moveTo>
                      <a:pt x="0" y="0"/>
                    </a:moveTo>
                    <a:lnTo>
                      <a:pt x="1359043" y="0"/>
                    </a:lnTo>
                    <a:lnTo>
                      <a:pt x="1359043" y="212596"/>
                    </a:lnTo>
                    <a:lnTo>
                      <a:pt x="893519" y="1787331"/>
                    </a:lnTo>
                    <a:lnTo>
                      <a:pt x="1012" y="289727"/>
                    </a:lnTo>
                    <a:lnTo>
                      <a:pt x="0" y="289727"/>
                    </a:lnTo>
                    <a:lnTo>
                      <a:pt x="0" y="288030"/>
                    </a:lnTo>
                    <a:close/>
                  </a:path>
                </a:pathLst>
              </a:custGeom>
              <a:gradFill>
                <a:gsLst>
                  <a:gs pos="0">
                    <a:schemeClr val="accent6">
                      <a:lumMod val="45000"/>
                      <a:lumOff val="55000"/>
                    </a:schemeClr>
                  </a:gs>
                  <a:gs pos="100000">
                    <a:schemeClr val="accent6">
                      <a:lumMod val="45000"/>
                      <a:lumOff val="5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1" name="Rectangle 8">
                <a:extLst>
                  <a:ext uri="{FF2B5EF4-FFF2-40B4-BE49-F238E27FC236}">
                    <a16:creationId xmlns:a16="http://schemas.microsoft.com/office/drawing/2014/main" xmlns="" id="{0B72EDFD-16FE-4AC0-BA8D-CEE8D8FB6873}"/>
                  </a:ext>
                </a:extLst>
              </p:cNvPr>
              <p:cNvSpPr/>
              <p:nvPr/>
            </p:nvSpPr>
            <p:spPr>
              <a:xfrm>
                <a:off x="2084106" y="5383623"/>
                <a:ext cx="408037" cy="885995"/>
              </a:xfrm>
              <a:custGeom>
                <a:avLst/>
                <a:gdLst/>
                <a:ahLst/>
                <a:cxnLst/>
                <a:rect l="l" t="t" r="r" b="b"/>
                <a:pathLst>
                  <a:path w="901843" h="1789890">
                    <a:moveTo>
                      <a:pt x="0" y="0"/>
                    </a:moveTo>
                    <a:lnTo>
                      <a:pt x="897414" y="0"/>
                    </a:lnTo>
                    <a:lnTo>
                      <a:pt x="901843" y="212596"/>
                    </a:lnTo>
                    <a:lnTo>
                      <a:pt x="895045" y="1789890"/>
                    </a:lnTo>
                    <a:lnTo>
                      <a:pt x="1012" y="289727"/>
                    </a:lnTo>
                    <a:lnTo>
                      <a:pt x="0" y="289727"/>
                    </a:lnTo>
                    <a:lnTo>
                      <a:pt x="0" y="288030"/>
                    </a:lnTo>
                    <a:close/>
                  </a:path>
                </a:pathLst>
              </a:custGeom>
              <a:gradFill>
                <a:gsLst>
                  <a:gs pos="0">
                    <a:schemeClr val="accent6">
                      <a:lumMod val="30000"/>
                      <a:lumOff val="70000"/>
                    </a:schemeClr>
                  </a:gs>
                  <a:gs pos="100000">
                    <a:schemeClr val="accent6">
                      <a:lumMod val="30000"/>
                      <a:lumOff val="7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2" name="Rectangle 8">
                <a:extLst>
                  <a:ext uri="{FF2B5EF4-FFF2-40B4-BE49-F238E27FC236}">
                    <a16:creationId xmlns:a16="http://schemas.microsoft.com/office/drawing/2014/main" xmlns="" id="{5CE63949-1E6E-4A43-8BAA-632190E19935}"/>
                  </a:ext>
                </a:extLst>
              </p:cNvPr>
              <p:cNvSpPr/>
              <p:nvPr/>
            </p:nvSpPr>
            <p:spPr>
              <a:xfrm>
                <a:off x="2084105" y="5383623"/>
                <a:ext cx="405505" cy="886992"/>
              </a:xfrm>
              <a:custGeom>
                <a:avLst/>
                <a:gdLst/>
                <a:ahLst/>
                <a:cxnLst/>
                <a:rect l="l" t="t" r="r" b="b"/>
                <a:pathLst>
                  <a:path w="896246" h="1791906">
                    <a:moveTo>
                      <a:pt x="0" y="0"/>
                    </a:moveTo>
                    <a:lnTo>
                      <a:pt x="440115" y="0"/>
                    </a:lnTo>
                    <a:lnTo>
                      <a:pt x="452263" y="212596"/>
                    </a:lnTo>
                    <a:lnTo>
                      <a:pt x="896246" y="1791906"/>
                    </a:lnTo>
                    <a:lnTo>
                      <a:pt x="1012" y="289727"/>
                    </a:lnTo>
                    <a:lnTo>
                      <a:pt x="0" y="289727"/>
                    </a:lnTo>
                    <a:lnTo>
                      <a:pt x="0" y="288030"/>
                    </a:lnTo>
                    <a:close/>
                  </a:path>
                </a:pathLst>
              </a:custGeom>
              <a:gradFill>
                <a:gsLst>
                  <a:gs pos="0">
                    <a:schemeClr val="accent6">
                      <a:lumMod val="20000"/>
                      <a:lumOff val="80000"/>
                    </a:schemeClr>
                  </a:gs>
                  <a:gs pos="100000">
                    <a:schemeClr val="accent6">
                      <a:lumMod val="20000"/>
                      <a:lumOff val="8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3" name="Rectangle 8">
                <a:extLst>
                  <a:ext uri="{FF2B5EF4-FFF2-40B4-BE49-F238E27FC236}">
                    <a16:creationId xmlns:a16="http://schemas.microsoft.com/office/drawing/2014/main" xmlns="" id="{ED918B14-1FD1-4ADD-AB17-886E06336360}"/>
                  </a:ext>
                </a:extLst>
              </p:cNvPr>
              <p:cNvSpPr/>
              <p:nvPr/>
            </p:nvSpPr>
            <p:spPr>
              <a:xfrm>
                <a:off x="2397817" y="6070896"/>
                <a:ext cx="184225" cy="202494"/>
              </a:xfrm>
              <a:custGeom>
                <a:avLst/>
                <a:gdLst/>
                <a:ahLst/>
                <a:cxnLst/>
                <a:rect l="l" t="t" r="r" b="b"/>
                <a:pathLst>
                  <a:path w="1791810" h="1800199">
                    <a:moveTo>
                      <a:pt x="229620" y="140779"/>
                    </a:moveTo>
                    <a:cubicBezTo>
                      <a:pt x="334730" y="140779"/>
                      <a:pt x="422984" y="212958"/>
                      <a:pt x="445844" y="310765"/>
                    </a:cubicBezTo>
                    <a:lnTo>
                      <a:pt x="454300" y="310765"/>
                    </a:lnTo>
                    <a:lnTo>
                      <a:pt x="462757" y="310765"/>
                    </a:lnTo>
                    <a:cubicBezTo>
                      <a:pt x="485617" y="212958"/>
                      <a:pt x="573869" y="140779"/>
                      <a:pt x="678980" y="140779"/>
                    </a:cubicBezTo>
                    <a:cubicBezTo>
                      <a:pt x="784090" y="140779"/>
                      <a:pt x="872344" y="212958"/>
                      <a:pt x="895204" y="310765"/>
                    </a:cubicBezTo>
                    <a:lnTo>
                      <a:pt x="903659" y="310765"/>
                    </a:lnTo>
                    <a:lnTo>
                      <a:pt x="903660" y="310765"/>
                    </a:lnTo>
                    <a:lnTo>
                      <a:pt x="912116" y="310765"/>
                    </a:lnTo>
                    <a:cubicBezTo>
                      <a:pt x="934976" y="212958"/>
                      <a:pt x="1023228" y="140779"/>
                      <a:pt x="1128339" y="140779"/>
                    </a:cubicBezTo>
                    <a:cubicBezTo>
                      <a:pt x="1233450" y="140779"/>
                      <a:pt x="1321703" y="212958"/>
                      <a:pt x="1344563" y="310765"/>
                    </a:cubicBezTo>
                    <a:lnTo>
                      <a:pt x="1353019" y="310765"/>
                    </a:lnTo>
                    <a:lnTo>
                      <a:pt x="1361476" y="310765"/>
                    </a:lnTo>
                    <a:cubicBezTo>
                      <a:pt x="1384336" y="212958"/>
                      <a:pt x="1472588" y="140779"/>
                      <a:pt x="1577699" y="140779"/>
                    </a:cubicBezTo>
                    <a:cubicBezTo>
                      <a:pt x="1680932" y="140779"/>
                      <a:pt x="1767904" y="210402"/>
                      <a:pt x="1791810" y="305762"/>
                    </a:cubicBezTo>
                    <a:lnTo>
                      <a:pt x="901188" y="1800199"/>
                    </a:lnTo>
                    <a:lnTo>
                      <a:pt x="13460" y="310615"/>
                    </a:lnTo>
                    <a:cubicBezTo>
                      <a:pt x="36351" y="212881"/>
                      <a:pt x="124565" y="140779"/>
                      <a:pt x="229620" y="140779"/>
                    </a:cubicBezTo>
                    <a:close/>
                    <a:moveTo>
                      <a:pt x="0" y="0"/>
                    </a:moveTo>
                    <a:lnTo>
                      <a:pt x="1" y="0"/>
                    </a:lnTo>
                    <a:lnTo>
                      <a:pt x="4940" y="0"/>
                    </a:lnTo>
                    <a:lnTo>
                      <a:pt x="4940" y="296318"/>
                    </a:lnTo>
                    <a:lnTo>
                      <a:pt x="1012" y="289727"/>
                    </a:lnTo>
                    <a:lnTo>
                      <a:pt x="1" y="289727"/>
                    </a:lnTo>
                    <a:lnTo>
                      <a:pt x="0" y="289727"/>
                    </a:lnTo>
                    <a:lnTo>
                      <a:pt x="0" y="288030"/>
                    </a:lnTo>
                    <a:close/>
                  </a:path>
                </a:pathLst>
              </a:custGeom>
              <a:gradFill>
                <a:gsLst>
                  <a:gs pos="15000">
                    <a:schemeClr val="tx1">
                      <a:lumMod val="72000"/>
                      <a:lumOff val="28000"/>
                    </a:schemeClr>
                  </a:gs>
                  <a:gs pos="100000">
                    <a:schemeClr val="tx1">
                      <a:lumMod val="31000"/>
                      <a:lumOff val="69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sp>
          <p:nvSpPr>
            <p:cNvPr id="15" name="Rounded Rectangle 1">
              <a:extLst>
                <a:ext uri="{FF2B5EF4-FFF2-40B4-BE49-F238E27FC236}">
                  <a16:creationId xmlns:a16="http://schemas.microsoft.com/office/drawing/2014/main" xmlns="" id="{D1887AEB-00FC-44F9-94B1-299C0D72AC72}"/>
                </a:ext>
              </a:extLst>
            </p:cNvPr>
            <p:cNvSpPr/>
            <p:nvPr/>
          </p:nvSpPr>
          <p:spPr>
            <a:xfrm rot="14400000">
              <a:off x="5606012" y="4024339"/>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F000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16" name="Rounded Rectangle 1">
              <a:extLst>
                <a:ext uri="{FF2B5EF4-FFF2-40B4-BE49-F238E27FC236}">
                  <a16:creationId xmlns:a16="http://schemas.microsoft.com/office/drawing/2014/main" xmlns="" id="{D924283B-9424-4B10-A4B9-D0934CC3797E}"/>
                </a:ext>
              </a:extLst>
            </p:cNvPr>
            <p:cNvSpPr/>
            <p:nvPr/>
          </p:nvSpPr>
          <p:spPr>
            <a:xfrm rot="4400993">
              <a:off x="5833816" y="2266987"/>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92D050"/>
            </a:solidFill>
            <a:ln w="15875">
              <a:gradFill>
                <a:gsLst>
                  <a:gs pos="0">
                    <a:schemeClr val="bg1"/>
                  </a:gs>
                  <a:gs pos="100000">
                    <a:schemeClr val="accent1">
                      <a:tint val="23500"/>
                      <a:satMod val="160000"/>
                      <a:alpha val="0"/>
                    </a:schemeClr>
                  </a:gs>
                </a:gsLst>
                <a:lin ang="2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7" name="Rounded Rectangle 1">
              <a:extLst>
                <a:ext uri="{FF2B5EF4-FFF2-40B4-BE49-F238E27FC236}">
                  <a16:creationId xmlns:a16="http://schemas.microsoft.com/office/drawing/2014/main" xmlns="" id="{BB5115E8-53E7-40CB-B10A-19763E1AAFDA}"/>
                </a:ext>
              </a:extLst>
            </p:cNvPr>
            <p:cNvSpPr/>
            <p:nvPr/>
          </p:nvSpPr>
          <p:spPr>
            <a:xfrm rot="9000000">
              <a:off x="6316872" y="3487189"/>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A9106"/>
            </a:solidFill>
            <a:ln w="15875">
              <a:gradFill>
                <a:gsLst>
                  <a:gs pos="0">
                    <a:schemeClr val="bg1"/>
                  </a:gs>
                  <a:gs pos="100000">
                    <a:schemeClr val="accent1">
                      <a:tint val="23500"/>
                      <a:satMod val="160000"/>
                      <a:alpha val="0"/>
                    </a:schemeClr>
                  </a:gs>
                </a:gsLst>
                <a:lin ang="19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18" name="Rounded Rectangle 1">
              <a:extLst>
                <a:ext uri="{FF2B5EF4-FFF2-40B4-BE49-F238E27FC236}">
                  <a16:creationId xmlns:a16="http://schemas.microsoft.com/office/drawing/2014/main" xmlns="" id="{CB2886D5-5761-48AE-A3A2-945AB09B19FC}"/>
                </a:ext>
              </a:extLst>
            </p:cNvPr>
            <p:cNvSpPr/>
            <p:nvPr/>
          </p:nvSpPr>
          <p:spPr>
            <a:xfrm rot="18596325">
              <a:off x="4851991" y="3080834"/>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0F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grpSp>
      <p:sp>
        <p:nvSpPr>
          <p:cNvPr id="3" name="Textfeld 2">
            <a:extLst>
              <a:ext uri="{FF2B5EF4-FFF2-40B4-BE49-F238E27FC236}">
                <a16:creationId xmlns:a16="http://schemas.microsoft.com/office/drawing/2014/main" xmlns="" id="{D1ADA08F-4890-4B8D-ACB9-51619B5DBBB9}"/>
              </a:ext>
            </a:extLst>
          </p:cNvPr>
          <p:cNvSpPr txBox="1"/>
          <p:nvPr/>
        </p:nvSpPr>
        <p:spPr>
          <a:xfrm>
            <a:off x="7985333" y="3017109"/>
            <a:ext cx="768990" cy="523220"/>
          </a:xfrm>
          <a:prstGeom prst="rect">
            <a:avLst/>
          </a:prstGeom>
          <a:noFill/>
        </p:spPr>
        <p:txBody>
          <a:bodyPr wrap="square" rtlCol="0">
            <a:spAutoFit/>
          </a:bodyPr>
          <a:lstStyle/>
          <a:p>
            <a:pPr algn="ctr"/>
            <a:r>
              <a:rPr lang="de-DE" sz="1400" dirty="0" err="1">
                <a:solidFill>
                  <a:schemeClr val="bg1"/>
                </a:solidFill>
              </a:rPr>
              <a:t>Arbeitsklima</a:t>
            </a:r>
            <a:endParaRPr lang="de-DE" sz="1400" dirty="0">
              <a:solidFill>
                <a:schemeClr val="bg1"/>
              </a:solidFill>
            </a:endParaRPr>
          </a:p>
        </p:txBody>
      </p:sp>
      <p:sp>
        <p:nvSpPr>
          <p:cNvPr id="24" name="Textfeld 23">
            <a:extLst>
              <a:ext uri="{FF2B5EF4-FFF2-40B4-BE49-F238E27FC236}">
                <a16:creationId xmlns:a16="http://schemas.microsoft.com/office/drawing/2014/main" xmlns="" id="{1E3D70C9-1FC2-412A-8200-7366C35E615A}"/>
              </a:ext>
            </a:extLst>
          </p:cNvPr>
          <p:cNvSpPr txBox="1"/>
          <p:nvPr/>
        </p:nvSpPr>
        <p:spPr>
          <a:xfrm>
            <a:off x="9132195" y="2031318"/>
            <a:ext cx="1102137" cy="523220"/>
          </a:xfrm>
          <a:prstGeom prst="rect">
            <a:avLst/>
          </a:prstGeom>
          <a:noFill/>
        </p:spPr>
        <p:txBody>
          <a:bodyPr wrap="square" rtlCol="0">
            <a:spAutoFit/>
          </a:bodyPr>
          <a:lstStyle/>
          <a:p>
            <a:pPr algn="ctr"/>
            <a:r>
              <a:rPr lang="de-DE" sz="1400" dirty="0">
                <a:solidFill>
                  <a:schemeClr val="bg1"/>
                </a:solidFill>
              </a:rPr>
              <a:t>Krankheitsquote</a:t>
            </a:r>
          </a:p>
        </p:txBody>
      </p:sp>
      <p:sp>
        <p:nvSpPr>
          <p:cNvPr id="25" name="Textfeld 24">
            <a:extLst>
              <a:ext uri="{FF2B5EF4-FFF2-40B4-BE49-F238E27FC236}">
                <a16:creationId xmlns:a16="http://schemas.microsoft.com/office/drawing/2014/main" xmlns="" id="{8A392CBB-D437-4AF7-ABAD-C790A3619463}"/>
              </a:ext>
            </a:extLst>
          </p:cNvPr>
          <p:cNvSpPr txBox="1"/>
          <p:nvPr/>
        </p:nvSpPr>
        <p:spPr>
          <a:xfrm>
            <a:off x="8743055" y="4196274"/>
            <a:ext cx="1018574" cy="523220"/>
          </a:xfrm>
          <a:prstGeom prst="rect">
            <a:avLst/>
          </a:prstGeom>
          <a:noFill/>
        </p:spPr>
        <p:txBody>
          <a:bodyPr wrap="square" rtlCol="0">
            <a:spAutoFit/>
          </a:bodyPr>
          <a:lstStyle/>
          <a:p>
            <a:pPr algn="ctr"/>
            <a:r>
              <a:rPr lang="de-DE" sz="1400" dirty="0" err="1">
                <a:solidFill>
                  <a:schemeClr val="bg1"/>
                </a:solidFill>
              </a:rPr>
              <a:t>Mitarbeiterbindung</a:t>
            </a:r>
            <a:endParaRPr lang="de-DE" sz="1400" dirty="0">
              <a:solidFill>
                <a:schemeClr val="bg1"/>
              </a:solidFill>
            </a:endParaRPr>
          </a:p>
        </p:txBody>
      </p:sp>
      <p:sp>
        <p:nvSpPr>
          <p:cNvPr id="26" name="Textfeld 25">
            <a:extLst>
              <a:ext uri="{FF2B5EF4-FFF2-40B4-BE49-F238E27FC236}">
                <a16:creationId xmlns:a16="http://schemas.microsoft.com/office/drawing/2014/main" xmlns="" id="{A8F71C0B-324A-443A-88AF-A3151D5091E7}"/>
              </a:ext>
            </a:extLst>
          </p:cNvPr>
          <p:cNvSpPr txBox="1"/>
          <p:nvPr/>
        </p:nvSpPr>
        <p:spPr>
          <a:xfrm>
            <a:off x="9676215" y="3521185"/>
            <a:ext cx="1018574" cy="461665"/>
          </a:xfrm>
          <a:prstGeom prst="rect">
            <a:avLst/>
          </a:prstGeom>
          <a:noFill/>
        </p:spPr>
        <p:txBody>
          <a:bodyPr wrap="square" rtlCol="0">
            <a:spAutoFit/>
          </a:bodyPr>
          <a:lstStyle/>
          <a:p>
            <a:pPr algn="ctr"/>
            <a:r>
              <a:rPr lang="en-US" sz="1200" dirty="0">
                <a:solidFill>
                  <a:schemeClr val="bg1"/>
                </a:solidFill>
              </a:rPr>
              <a:t>Entwicklung von Führungsqualitäten</a:t>
            </a:r>
            <a:endParaRPr lang="de-DE" sz="1200" dirty="0">
              <a:solidFill>
                <a:schemeClr val="bg1"/>
              </a:solidFill>
            </a:endParaRPr>
          </a:p>
        </p:txBody>
      </p:sp>
      <p:sp>
        <p:nvSpPr>
          <p:cNvPr id="27"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826065" y="6319332"/>
            <a:ext cx="5645513"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28"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232888"/>
            <a:ext cx="905274" cy="576706"/>
          </a:xfrm>
          <a:prstGeom prst="rect">
            <a:avLst/>
          </a:prstGeom>
        </p:spPr>
      </p:pic>
      <p:pic>
        <p:nvPicPr>
          <p:cNvPr id="29" name="Immagine 28"/>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16028" y="6413903"/>
            <a:ext cx="1127226" cy="392481"/>
          </a:xfrm>
          <a:prstGeom prst="rect">
            <a:avLst/>
          </a:prstGeom>
          <a:noFill/>
        </p:spPr>
      </p:pic>
      <p:sp>
        <p:nvSpPr>
          <p:cNvPr id="30" name="CasellaDiTesto 21"/>
          <p:cNvSpPr txBox="1"/>
          <p:nvPr/>
        </p:nvSpPr>
        <p:spPr>
          <a:xfrm>
            <a:off x="7414039" y="614080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3889264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2 </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sp>
        <p:nvSpPr>
          <p:cNvPr id="27" name="Rounded Rectangle 1">
            <a:extLst>
              <a:ext uri="{FF2B5EF4-FFF2-40B4-BE49-F238E27FC236}">
                <a16:creationId xmlns:a16="http://schemas.microsoft.com/office/drawing/2014/main" xmlns="" id="{10017132-5B62-4AD9-8B04-F854E3AE6A7C}"/>
              </a:ext>
            </a:extLst>
          </p:cNvPr>
          <p:cNvSpPr/>
          <p:nvPr/>
        </p:nvSpPr>
        <p:spPr>
          <a:xfrm rot="18596325">
            <a:off x="748141" y="1979698"/>
            <a:ext cx="1106520" cy="1361871"/>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0F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28" name="Textfeld 27">
            <a:extLst>
              <a:ext uri="{FF2B5EF4-FFF2-40B4-BE49-F238E27FC236}">
                <a16:creationId xmlns:a16="http://schemas.microsoft.com/office/drawing/2014/main" xmlns="" id="{33B68685-CD44-4B2C-A9C4-34CA5A4E53E1}"/>
              </a:ext>
            </a:extLst>
          </p:cNvPr>
          <p:cNvSpPr txBox="1"/>
          <p:nvPr/>
        </p:nvSpPr>
        <p:spPr>
          <a:xfrm>
            <a:off x="800075" y="2385050"/>
            <a:ext cx="768990" cy="523220"/>
          </a:xfrm>
          <a:prstGeom prst="rect">
            <a:avLst/>
          </a:prstGeom>
          <a:noFill/>
        </p:spPr>
        <p:txBody>
          <a:bodyPr wrap="square" rtlCol="0">
            <a:spAutoFit/>
          </a:bodyPr>
          <a:lstStyle/>
          <a:p>
            <a:pPr algn="ctr"/>
            <a:r>
              <a:rPr lang="de-DE" sz="1400" dirty="0">
                <a:solidFill>
                  <a:schemeClr val="bg1"/>
                </a:solidFill>
              </a:rPr>
              <a:t>Arbeits-klima</a:t>
            </a:r>
          </a:p>
        </p:txBody>
      </p:sp>
      <p:sp>
        <p:nvSpPr>
          <p:cNvPr id="29" name="Textfeld 28">
            <a:extLst>
              <a:ext uri="{FF2B5EF4-FFF2-40B4-BE49-F238E27FC236}">
                <a16:creationId xmlns:a16="http://schemas.microsoft.com/office/drawing/2014/main" xmlns="" id="{8EE5ECA2-0F9E-4484-9ADE-3F6F3AB74BB0}"/>
              </a:ext>
            </a:extLst>
          </p:cNvPr>
          <p:cNvSpPr txBox="1"/>
          <p:nvPr/>
        </p:nvSpPr>
        <p:spPr>
          <a:xfrm>
            <a:off x="2178671" y="1907116"/>
            <a:ext cx="3005805" cy="1477328"/>
          </a:xfrm>
          <a:prstGeom prst="rect">
            <a:avLst/>
          </a:prstGeom>
          <a:noFill/>
        </p:spPr>
        <p:txBody>
          <a:bodyPr wrap="square">
            <a:spAutoFit/>
          </a:bodyPr>
          <a:lstStyle/>
          <a:p>
            <a:r>
              <a:rPr lang="en-US" dirty="0"/>
              <a:t>Die Zufriedenheit und Motivation der Mitarbeiter sollte sich innerhalb von zwölf Monaten um durchschnittlich drei Punkte auf der Skala verbessern.</a:t>
            </a:r>
            <a:endParaRPr lang="en-GB" dirty="0"/>
          </a:p>
        </p:txBody>
      </p:sp>
      <p:sp>
        <p:nvSpPr>
          <p:cNvPr id="55" name="Rounded Rectangle 1">
            <a:extLst>
              <a:ext uri="{FF2B5EF4-FFF2-40B4-BE49-F238E27FC236}">
                <a16:creationId xmlns:a16="http://schemas.microsoft.com/office/drawing/2014/main" xmlns="" id="{AA84A7B5-68F8-4490-869A-AE327159B226}"/>
              </a:ext>
            </a:extLst>
          </p:cNvPr>
          <p:cNvSpPr/>
          <p:nvPr/>
        </p:nvSpPr>
        <p:spPr>
          <a:xfrm rot="14400000">
            <a:off x="737208" y="3832353"/>
            <a:ext cx="1106520" cy="1361871"/>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F000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56" name="Textfeld 55">
            <a:extLst>
              <a:ext uri="{FF2B5EF4-FFF2-40B4-BE49-F238E27FC236}">
                <a16:creationId xmlns:a16="http://schemas.microsoft.com/office/drawing/2014/main" xmlns="" id="{66562E6A-516D-468F-A5C7-3F1E955AF303}"/>
              </a:ext>
            </a:extLst>
          </p:cNvPr>
          <p:cNvSpPr txBox="1"/>
          <p:nvPr/>
        </p:nvSpPr>
        <p:spPr>
          <a:xfrm>
            <a:off x="692494" y="4355397"/>
            <a:ext cx="1050042" cy="523220"/>
          </a:xfrm>
          <a:prstGeom prst="rect">
            <a:avLst/>
          </a:prstGeom>
          <a:noFill/>
        </p:spPr>
        <p:txBody>
          <a:bodyPr wrap="square" rtlCol="0">
            <a:spAutoFit/>
          </a:bodyPr>
          <a:lstStyle/>
          <a:p>
            <a:pPr algn="ctr"/>
            <a:r>
              <a:rPr lang="de-DE" sz="1400" dirty="0">
                <a:solidFill>
                  <a:schemeClr val="bg1"/>
                </a:solidFill>
              </a:rPr>
              <a:t>Mitarbeiter-bindung</a:t>
            </a:r>
          </a:p>
        </p:txBody>
      </p:sp>
      <p:sp>
        <p:nvSpPr>
          <p:cNvPr id="57" name="Textfeld 56">
            <a:extLst>
              <a:ext uri="{FF2B5EF4-FFF2-40B4-BE49-F238E27FC236}">
                <a16:creationId xmlns:a16="http://schemas.microsoft.com/office/drawing/2014/main" xmlns="" id="{A2A1C816-26C0-49C7-969C-2326E1FDA750}"/>
              </a:ext>
            </a:extLst>
          </p:cNvPr>
          <p:cNvSpPr txBox="1"/>
          <p:nvPr/>
        </p:nvSpPr>
        <p:spPr>
          <a:xfrm>
            <a:off x="2178671" y="4136382"/>
            <a:ext cx="3005805" cy="923330"/>
          </a:xfrm>
          <a:prstGeom prst="rect">
            <a:avLst/>
          </a:prstGeom>
          <a:noFill/>
        </p:spPr>
        <p:txBody>
          <a:bodyPr wrap="square">
            <a:spAutoFit/>
          </a:bodyPr>
          <a:lstStyle/>
          <a:p>
            <a:r>
              <a:rPr lang="en-US" dirty="0"/>
              <a:t>Die Personalfluktuation soll im kommenden Kalenderjahr um fünf Prozent gesenkt werden.</a:t>
            </a:r>
            <a:endParaRPr lang="en-GB" dirty="0"/>
          </a:p>
        </p:txBody>
      </p:sp>
      <p:sp>
        <p:nvSpPr>
          <p:cNvPr id="14" name="Rounded Rectangle 1">
            <a:extLst>
              <a:ext uri="{FF2B5EF4-FFF2-40B4-BE49-F238E27FC236}">
                <a16:creationId xmlns:a16="http://schemas.microsoft.com/office/drawing/2014/main" xmlns="" id="{6A5DB1A5-445E-46CA-95EA-E6FB6D018B4A}"/>
              </a:ext>
            </a:extLst>
          </p:cNvPr>
          <p:cNvSpPr/>
          <p:nvPr/>
        </p:nvSpPr>
        <p:spPr>
          <a:xfrm rot="4400993">
            <a:off x="6222633" y="1834045"/>
            <a:ext cx="1086729" cy="1361871"/>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92D050"/>
          </a:solidFill>
          <a:ln w="15875">
            <a:gradFill>
              <a:gsLst>
                <a:gs pos="0">
                  <a:schemeClr val="bg1"/>
                </a:gs>
                <a:gs pos="100000">
                  <a:schemeClr val="accent1">
                    <a:tint val="23500"/>
                    <a:satMod val="160000"/>
                    <a:alpha val="0"/>
                  </a:schemeClr>
                </a:gs>
              </a:gsLst>
              <a:lin ang="2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5" name="Textfeld 14">
            <a:extLst>
              <a:ext uri="{FF2B5EF4-FFF2-40B4-BE49-F238E27FC236}">
                <a16:creationId xmlns:a16="http://schemas.microsoft.com/office/drawing/2014/main" xmlns="" id="{43A719D0-2360-4739-A80C-A544F9C9FBB3}"/>
              </a:ext>
            </a:extLst>
          </p:cNvPr>
          <p:cNvSpPr txBox="1"/>
          <p:nvPr/>
        </p:nvSpPr>
        <p:spPr>
          <a:xfrm>
            <a:off x="6361970" y="2165073"/>
            <a:ext cx="1102137" cy="523220"/>
          </a:xfrm>
          <a:prstGeom prst="rect">
            <a:avLst/>
          </a:prstGeom>
          <a:noFill/>
        </p:spPr>
        <p:txBody>
          <a:bodyPr wrap="square" rtlCol="0">
            <a:spAutoFit/>
          </a:bodyPr>
          <a:lstStyle/>
          <a:p>
            <a:pPr algn="ctr"/>
            <a:r>
              <a:rPr lang="de-DE" sz="1400" dirty="0">
                <a:solidFill>
                  <a:schemeClr val="bg1"/>
                </a:solidFill>
              </a:rPr>
              <a:t>Krankheits-quote</a:t>
            </a:r>
          </a:p>
        </p:txBody>
      </p:sp>
      <p:sp>
        <p:nvSpPr>
          <p:cNvPr id="17" name="Textfeld 16">
            <a:extLst>
              <a:ext uri="{FF2B5EF4-FFF2-40B4-BE49-F238E27FC236}">
                <a16:creationId xmlns:a16="http://schemas.microsoft.com/office/drawing/2014/main" xmlns="" id="{6DB8C374-97B9-489F-826D-64D63D171E26}"/>
              </a:ext>
            </a:extLst>
          </p:cNvPr>
          <p:cNvSpPr txBox="1"/>
          <p:nvPr/>
        </p:nvSpPr>
        <p:spPr>
          <a:xfrm>
            <a:off x="7928498" y="1907116"/>
            <a:ext cx="3726699" cy="1200329"/>
          </a:xfrm>
          <a:prstGeom prst="rect">
            <a:avLst/>
          </a:prstGeom>
          <a:noFill/>
        </p:spPr>
        <p:txBody>
          <a:bodyPr wrap="square">
            <a:spAutoFit/>
          </a:bodyPr>
          <a:lstStyle/>
          <a:p>
            <a:r>
              <a:rPr lang="de-DE" dirty="0"/>
              <a:t>Die </a:t>
            </a:r>
            <a:r>
              <a:rPr lang="de-DE" dirty="0" err="1"/>
              <a:t>durchschnittliche Anzahl der Abwesenheitstage </a:t>
            </a:r>
            <a:r>
              <a:rPr lang="de-DE" dirty="0"/>
              <a:t>pro </a:t>
            </a:r>
            <a:r>
              <a:rPr lang="de-DE" dirty="0" err="1"/>
              <a:t>Mitarbeiter </a:t>
            </a:r>
            <a:r>
              <a:rPr lang="de-DE" dirty="0"/>
              <a:t>und </a:t>
            </a:r>
            <a:r>
              <a:rPr lang="de-DE" dirty="0" err="1"/>
              <a:t>Jahr sollte innerhalb von zwölf Monaten um drei Tage reduziert werden</a:t>
            </a:r>
            <a:r>
              <a:rPr lang="de-DE" dirty="0"/>
              <a:t>.</a:t>
            </a:r>
          </a:p>
        </p:txBody>
      </p:sp>
      <p:sp>
        <p:nvSpPr>
          <p:cNvPr id="18" name="Rounded Rectangle 1">
            <a:extLst>
              <a:ext uri="{FF2B5EF4-FFF2-40B4-BE49-F238E27FC236}">
                <a16:creationId xmlns:a16="http://schemas.microsoft.com/office/drawing/2014/main" xmlns="" id="{557D7BD5-E692-40E8-9632-59C1D2E047CF}"/>
              </a:ext>
            </a:extLst>
          </p:cNvPr>
          <p:cNvSpPr/>
          <p:nvPr/>
        </p:nvSpPr>
        <p:spPr>
          <a:xfrm rot="9000000">
            <a:off x="6219672" y="3790569"/>
            <a:ext cx="1086729" cy="1361871"/>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A9106"/>
          </a:solidFill>
          <a:ln w="15875">
            <a:gradFill>
              <a:gsLst>
                <a:gs pos="0">
                  <a:schemeClr val="bg1"/>
                </a:gs>
                <a:gs pos="100000">
                  <a:schemeClr val="accent1">
                    <a:tint val="23500"/>
                    <a:satMod val="160000"/>
                    <a:alpha val="0"/>
                  </a:schemeClr>
                </a:gs>
              </a:gsLst>
              <a:lin ang="19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19" name="Textfeld 18">
            <a:extLst>
              <a:ext uri="{FF2B5EF4-FFF2-40B4-BE49-F238E27FC236}">
                <a16:creationId xmlns:a16="http://schemas.microsoft.com/office/drawing/2014/main" xmlns="" id="{A7AB6BA9-13C3-4006-9383-71FD25C98CDB}"/>
              </a:ext>
            </a:extLst>
          </p:cNvPr>
          <p:cNvSpPr txBox="1"/>
          <p:nvPr/>
        </p:nvSpPr>
        <p:spPr>
          <a:xfrm>
            <a:off x="6361970" y="4264090"/>
            <a:ext cx="1102137" cy="646331"/>
          </a:xfrm>
          <a:prstGeom prst="rect">
            <a:avLst/>
          </a:prstGeom>
          <a:noFill/>
        </p:spPr>
        <p:txBody>
          <a:bodyPr wrap="square" rtlCol="0">
            <a:spAutoFit/>
          </a:bodyPr>
          <a:lstStyle/>
          <a:p>
            <a:pPr algn="ctr"/>
            <a:r>
              <a:rPr lang="en-US" sz="1200" dirty="0">
                <a:solidFill>
                  <a:schemeClr val="bg1"/>
                </a:solidFill>
              </a:rPr>
              <a:t>Entwicklung von </a:t>
            </a:r>
            <a:r>
              <a:rPr lang="en-US" sz="1200" dirty="0" err="1">
                <a:solidFill>
                  <a:schemeClr val="bg1"/>
                </a:solidFill>
              </a:rPr>
              <a:t>Führungs-qualitäten</a:t>
            </a:r>
            <a:endParaRPr lang="de-DE" sz="1200" dirty="0">
              <a:solidFill>
                <a:schemeClr val="bg1"/>
              </a:solidFill>
            </a:endParaRPr>
          </a:p>
        </p:txBody>
      </p:sp>
      <p:sp>
        <p:nvSpPr>
          <p:cNvPr id="21" name="Textfeld 20">
            <a:extLst>
              <a:ext uri="{FF2B5EF4-FFF2-40B4-BE49-F238E27FC236}">
                <a16:creationId xmlns:a16="http://schemas.microsoft.com/office/drawing/2014/main" xmlns="" id="{0A12B0E1-12F7-4E5D-B66F-6727AF0D2520}"/>
              </a:ext>
            </a:extLst>
          </p:cNvPr>
          <p:cNvSpPr txBox="1"/>
          <p:nvPr/>
        </p:nvSpPr>
        <p:spPr>
          <a:xfrm>
            <a:off x="7928498" y="4074814"/>
            <a:ext cx="3139203" cy="1200329"/>
          </a:xfrm>
          <a:prstGeom prst="rect">
            <a:avLst/>
          </a:prstGeom>
          <a:noFill/>
        </p:spPr>
        <p:txBody>
          <a:bodyPr wrap="square">
            <a:spAutoFit/>
          </a:bodyPr>
          <a:lstStyle/>
          <a:p>
            <a:r>
              <a:rPr lang="de-DE" dirty="0" err="1"/>
              <a:t>Die Zufriedenheit mit den direkten Vorgesetzten soll </a:t>
            </a:r>
            <a:r>
              <a:rPr lang="de-DE" dirty="0"/>
              <a:t>in den </a:t>
            </a:r>
            <a:r>
              <a:rPr lang="de-DE" dirty="0" err="1"/>
              <a:t>nächsten zwölf Monaten um zwei Punkte </a:t>
            </a:r>
            <a:r>
              <a:rPr lang="de-DE" dirty="0"/>
              <a:t>auf der </a:t>
            </a:r>
            <a:r>
              <a:rPr lang="de-DE" dirty="0" err="1"/>
              <a:t>Skala steigen</a:t>
            </a:r>
            <a:r>
              <a:rPr lang="de-DE" dirty="0"/>
              <a:t>.</a:t>
            </a:r>
          </a:p>
        </p:txBody>
      </p:sp>
      <p:sp>
        <p:nvSpPr>
          <p:cNvPr id="20"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826065" y="6319332"/>
            <a:ext cx="5645513"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22"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232888"/>
            <a:ext cx="905274" cy="576706"/>
          </a:xfrm>
          <a:prstGeom prst="rect">
            <a:avLst/>
          </a:prstGeom>
        </p:spPr>
      </p:pic>
      <p:pic>
        <p:nvPicPr>
          <p:cNvPr id="23" name="Immagine 22"/>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16028" y="6413903"/>
            <a:ext cx="1127226" cy="392481"/>
          </a:xfrm>
          <a:prstGeom prst="rect">
            <a:avLst/>
          </a:prstGeom>
          <a:noFill/>
        </p:spPr>
      </p:pic>
      <p:sp>
        <p:nvSpPr>
          <p:cNvPr id="24" name="CasellaDiTesto 21"/>
          <p:cNvSpPr txBox="1"/>
          <p:nvPr/>
        </p:nvSpPr>
        <p:spPr>
          <a:xfrm>
            <a:off x="7414039" y="614080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984400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5"/>
            <a:ext cx="5407325" cy="3298465"/>
          </a:xfrm>
        </p:spPr>
        <p:txBody>
          <a:bodyPr>
            <a:normAutofit/>
          </a:bodyPr>
          <a:lstStyle/>
          <a:p>
            <a:pPr marL="0" indent="0">
              <a:buNone/>
            </a:pPr>
            <a:r>
              <a:rPr lang="en-US" dirty="0"/>
              <a:t>Die wichtigsten Dos und Don'ts einer Mitarbeiterbefragung</a:t>
            </a:r>
          </a:p>
          <a:p>
            <a:pPr marL="0" indent="0">
              <a:buNone/>
            </a:pPr>
            <a:endParaRPr lang="en-US" sz="2000" dirty="0"/>
          </a:p>
          <a:p>
            <a:pPr marL="0" indent="0">
              <a:buNone/>
            </a:pPr>
            <a:r>
              <a:rPr lang="de-DE" sz="1800" dirty="0" err="1"/>
              <a:t>Wenn Sie bei der Konzeption </a:t>
            </a:r>
            <a:r>
              <a:rPr lang="de-DE" sz="1800" dirty="0"/>
              <a:t>und </a:t>
            </a:r>
            <a:r>
              <a:rPr lang="de-DE" sz="1800" dirty="0" err="1"/>
              <a:t>Durchführung der Befragung </a:t>
            </a:r>
            <a:r>
              <a:rPr lang="de-DE" sz="1800" dirty="0"/>
              <a:t>sowie bei der </a:t>
            </a:r>
            <a:r>
              <a:rPr lang="de-DE" sz="1800" dirty="0" err="1"/>
              <a:t>Erstellung des Fragebogens einige </a:t>
            </a:r>
            <a:r>
              <a:rPr lang="de-DE" sz="1800" dirty="0"/>
              <a:t>einfache </a:t>
            </a:r>
            <a:r>
              <a:rPr lang="de-DE" sz="1800" dirty="0" err="1"/>
              <a:t>Regeln </a:t>
            </a:r>
            <a:r>
              <a:rPr lang="de-DE" sz="1800" dirty="0"/>
              <a:t>beachten, </a:t>
            </a:r>
            <a:r>
              <a:rPr lang="de-DE" sz="1800" dirty="0" err="1"/>
              <a:t>verbessern Sie die </a:t>
            </a:r>
            <a:r>
              <a:rPr lang="de-DE" sz="1800" dirty="0"/>
              <a:t>Teilnahmequote und </a:t>
            </a:r>
            <a:r>
              <a:rPr lang="de-DE" sz="1800" dirty="0" err="1"/>
              <a:t>erhalten qualitativ hochwertigere Ergebnisse </a:t>
            </a:r>
            <a:r>
              <a:rPr lang="de-DE" sz="1800" dirty="0"/>
              <a:t>- und </a:t>
            </a:r>
            <a:r>
              <a:rPr lang="de-DE" sz="1800" dirty="0" err="1"/>
              <a:t>steigern damit den Erfolg der Mitarbeiterbefragung</a:t>
            </a:r>
            <a:r>
              <a:rPr lang="de-DE" sz="1800" dirty="0"/>
              <a:t>.</a:t>
            </a:r>
          </a:p>
          <a:p>
            <a:pPr marL="0" indent="0">
              <a:buNone/>
            </a:pPr>
            <a:endParaRPr lang="en-US" sz="20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sp>
        <p:nvSpPr>
          <p:cNvPr id="26" name="Textfeld 25">
            <a:extLst>
              <a:ext uri="{FF2B5EF4-FFF2-40B4-BE49-F238E27FC236}">
                <a16:creationId xmlns:a16="http://schemas.microsoft.com/office/drawing/2014/main" xmlns="" id="{A8F71C0B-324A-443A-88AF-A3151D5091E7}"/>
              </a:ext>
            </a:extLst>
          </p:cNvPr>
          <p:cNvSpPr txBox="1"/>
          <p:nvPr/>
        </p:nvSpPr>
        <p:spPr>
          <a:xfrm>
            <a:off x="8735085" y="3474989"/>
            <a:ext cx="866491" cy="646331"/>
          </a:xfrm>
          <a:prstGeom prst="rect">
            <a:avLst/>
          </a:prstGeom>
          <a:noFill/>
        </p:spPr>
        <p:txBody>
          <a:bodyPr wrap="square" rtlCol="0">
            <a:spAutoFit/>
          </a:bodyPr>
          <a:lstStyle/>
          <a:p>
            <a:pPr algn="ctr"/>
            <a:r>
              <a:rPr lang="en-US" sz="1200" dirty="0">
                <a:solidFill>
                  <a:schemeClr val="bg1"/>
                </a:solidFill>
              </a:rPr>
              <a:t>Mentor einer Projektgruppe</a:t>
            </a:r>
            <a:endParaRPr lang="de-DE" sz="1200" dirty="0">
              <a:solidFill>
                <a:schemeClr val="bg1"/>
              </a:solidFill>
            </a:endParaRPr>
          </a:p>
        </p:txBody>
      </p:sp>
      <p:pic>
        <p:nvPicPr>
          <p:cNvPr id="8" name="Grafik 7">
            <a:extLst>
              <a:ext uri="{FF2B5EF4-FFF2-40B4-BE49-F238E27FC236}">
                <a16:creationId xmlns:a16="http://schemas.microsoft.com/office/drawing/2014/main" xmlns="" id="{31886CA8-6DE1-4F85-A3AF-7052FE3F878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944057" y="2572165"/>
            <a:ext cx="5582056" cy="2930580"/>
          </a:xfrm>
          <a:prstGeom prst="rect">
            <a:avLst/>
          </a:prstGeom>
        </p:spPr>
      </p:pic>
      <p:sp>
        <p:nvSpPr>
          <p:cNvPr id="13"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826065" y="6319332"/>
            <a:ext cx="5645513"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6232888"/>
            <a:ext cx="905274" cy="576706"/>
          </a:xfrm>
          <a:prstGeom prst="rect">
            <a:avLst/>
          </a:prstGeom>
        </p:spPr>
      </p:pic>
      <p:pic>
        <p:nvPicPr>
          <p:cNvPr id="15" name="Immagine 14"/>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16028" y="6413903"/>
            <a:ext cx="1127226" cy="392481"/>
          </a:xfrm>
          <a:prstGeom prst="rect">
            <a:avLst/>
          </a:prstGeom>
          <a:noFill/>
        </p:spPr>
      </p:pic>
      <p:sp>
        <p:nvSpPr>
          <p:cNvPr id="16" name="CasellaDiTesto 21"/>
          <p:cNvSpPr txBox="1"/>
          <p:nvPr/>
        </p:nvSpPr>
        <p:spPr>
          <a:xfrm>
            <a:off x="7414039" y="614080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2587159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748931" y="1504940"/>
            <a:ext cx="9867182" cy="856855"/>
          </a:xfrm>
        </p:spPr>
        <p:txBody>
          <a:bodyPr>
            <a:normAutofit lnSpcReduction="10000"/>
          </a:bodyPr>
          <a:lstStyle/>
          <a:p>
            <a:pPr marL="0" indent="0">
              <a:buNone/>
            </a:pPr>
            <a:r>
              <a:rPr lang="en-US" dirty="0"/>
              <a:t>Tipps und Tricks: Vermeiden Sie diese Fehler bei Mitarbeiterbefragungen</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sp>
        <p:nvSpPr>
          <p:cNvPr id="26" name="Textfeld 25">
            <a:extLst>
              <a:ext uri="{FF2B5EF4-FFF2-40B4-BE49-F238E27FC236}">
                <a16:creationId xmlns:a16="http://schemas.microsoft.com/office/drawing/2014/main" xmlns="" id="{A8F71C0B-324A-443A-88AF-A3151D5091E7}"/>
              </a:ext>
            </a:extLst>
          </p:cNvPr>
          <p:cNvSpPr txBox="1"/>
          <p:nvPr/>
        </p:nvSpPr>
        <p:spPr>
          <a:xfrm>
            <a:off x="8735085" y="3216205"/>
            <a:ext cx="866491" cy="646331"/>
          </a:xfrm>
          <a:prstGeom prst="rect">
            <a:avLst/>
          </a:prstGeom>
          <a:noFill/>
        </p:spPr>
        <p:txBody>
          <a:bodyPr wrap="square" rtlCol="0">
            <a:spAutoFit/>
          </a:bodyPr>
          <a:lstStyle/>
          <a:p>
            <a:pPr algn="ctr"/>
            <a:r>
              <a:rPr lang="en-US" sz="1200" dirty="0">
                <a:solidFill>
                  <a:schemeClr val="bg1"/>
                </a:solidFill>
              </a:rPr>
              <a:t>Mentor einer Projektgruppe</a:t>
            </a:r>
            <a:endParaRPr lang="de-DE" sz="1200" dirty="0">
              <a:solidFill>
                <a:schemeClr val="bg1"/>
              </a:solidFill>
            </a:endParaRPr>
          </a:p>
        </p:txBody>
      </p:sp>
      <p:sp>
        <p:nvSpPr>
          <p:cNvPr id="13" name="Textfeld 12">
            <a:extLst>
              <a:ext uri="{FF2B5EF4-FFF2-40B4-BE49-F238E27FC236}">
                <a16:creationId xmlns:a16="http://schemas.microsoft.com/office/drawing/2014/main" xmlns="" id="{53D65AAE-430D-45A8-8333-1FDBFCE57B15}"/>
              </a:ext>
            </a:extLst>
          </p:cNvPr>
          <p:cNvSpPr txBox="1"/>
          <p:nvPr/>
        </p:nvSpPr>
        <p:spPr>
          <a:xfrm>
            <a:off x="1349273" y="2603587"/>
            <a:ext cx="9575731" cy="523220"/>
          </a:xfrm>
          <a:prstGeom prst="rect">
            <a:avLst/>
          </a:prstGeom>
          <a:noFill/>
        </p:spPr>
        <p:txBody>
          <a:bodyPr wrap="square">
            <a:spAutoFit/>
          </a:bodyPr>
          <a:lstStyle/>
          <a:p>
            <a:r>
              <a:rPr lang="de-DE" sz="1400" b="1" dirty="0"/>
              <a:t>Der </a:t>
            </a:r>
            <a:r>
              <a:rPr lang="de-DE" sz="1400" b="1" dirty="0" err="1"/>
              <a:t>Fragebogen ist zu lang</a:t>
            </a:r>
            <a:r>
              <a:rPr lang="de-DE" sz="1400" b="1" dirty="0"/>
              <a:t>: </a:t>
            </a:r>
            <a:r>
              <a:rPr lang="de-DE" sz="1400" dirty="0"/>
              <a:t>Versuchen Sie</a:t>
            </a:r>
            <a:r>
              <a:rPr lang="de-DE" sz="1400" dirty="0" err="1"/>
              <a:t>, </a:t>
            </a:r>
            <a:r>
              <a:rPr lang="de-DE" sz="1400" dirty="0"/>
              <a:t>einen </a:t>
            </a:r>
            <a:r>
              <a:rPr lang="de-DE" sz="1400" dirty="0" err="1"/>
              <a:t>Mittelweg zu </a:t>
            </a:r>
            <a:r>
              <a:rPr lang="de-DE" sz="1400" dirty="0"/>
              <a:t>finden und </a:t>
            </a:r>
            <a:r>
              <a:rPr lang="de-DE" sz="1400" dirty="0" err="1"/>
              <a:t>die Mitarbeiterbefragung so lang wie nötig </a:t>
            </a:r>
            <a:r>
              <a:rPr lang="de-DE" sz="1400" dirty="0"/>
              <a:t>und </a:t>
            </a:r>
            <a:r>
              <a:rPr lang="de-DE" sz="1400" dirty="0" err="1"/>
              <a:t>so kurz wie möglich zu gestalten</a:t>
            </a:r>
            <a:r>
              <a:rPr lang="de-DE" sz="1400" dirty="0"/>
              <a:t>. </a:t>
            </a:r>
            <a:r>
              <a:rPr lang="de-DE" sz="1400" dirty="0" err="1"/>
              <a:t>Jede Frage sollte zu Ihrem Ziel beitragen </a:t>
            </a:r>
            <a:r>
              <a:rPr lang="de-DE" sz="1400" dirty="0"/>
              <a:t>- </a:t>
            </a:r>
            <a:r>
              <a:rPr lang="de-DE" sz="1400" dirty="0" err="1"/>
              <a:t>wenn </a:t>
            </a:r>
            <a:r>
              <a:rPr lang="de-DE" sz="1400" dirty="0"/>
              <a:t>nicht, </a:t>
            </a:r>
            <a:r>
              <a:rPr lang="de-DE" sz="1400" dirty="0" err="1"/>
              <a:t>können Sie </a:t>
            </a:r>
            <a:r>
              <a:rPr lang="de-DE" sz="1400" dirty="0"/>
              <a:t>sie streichen.</a:t>
            </a:r>
          </a:p>
        </p:txBody>
      </p:sp>
      <p:sp>
        <p:nvSpPr>
          <p:cNvPr id="14" name="Textfeld 13">
            <a:extLst>
              <a:ext uri="{FF2B5EF4-FFF2-40B4-BE49-F238E27FC236}">
                <a16:creationId xmlns:a16="http://schemas.microsoft.com/office/drawing/2014/main" xmlns="" id="{B7E5DD14-7439-48A3-9C7B-A0F57A4C0719}"/>
              </a:ext>
            </a:extLst>
          </p:cNvPr>
          <p:cNvSpPr txBox="1"/>
          <p:nvPr/>
        </p:nvSpPr>
        <p:spPr>
          <a:xfrm>
            <a:off x="1349273" y="3339316"/>
            <a:ext cx="9575731" cy="523220"/>
          </a:xfrm>
          <a:prstGeom prst="rect">
            <a:avLst/>
          </a:prstGeom>
          <a:noFill/>
        </p:spPr>
        <p:txBody>
          <a:bodyPr wrap="square">
            <a:spAutoFit/>
          </a:bodyPr>
          <a:lstStyle/>
          <a:p>
            <a:r>
              <a:rPr lang="de-DE" sz="1400" b="1" dirty="0" err="1"/>
              <a:t>Es gibt keine Antwortmöglichkeiten</a:t>
            </a:r>
            <a:r>
              <a:rPr lang="de-DE" sz="1400" b="1" dirty="0"/>
              <a:t>: </a:t>
            </a:r>
            <a:r>
              <a:rPr lang="de-DE" sz="1400" dirty="0" err="1"/>
              <a:t>Wenn es Antwortmöglichkeiten gibt</a:t>
            </a:r>
            <a:r>
              <a:rPr lang="de-DE" sz="1400" dirty="0"/>
              <a:t>, </a:t>
            </a:r>
            <a:r>
              <a:rPr lang="de-DE" sz="1400" dirty="0" err="1"/>
              <a:t>sollte es immer </a:t>
            </a:r>
            <a:r>
              <a:rPr lang="de-DE" sz="1400" dirty="0"/>
              <a:t>eine neutrale </a:t>
            </a:r>
            <a:r>
              <a:rPr lang="de-DE" sz="1400" dirty="0" err="1"/>
              <a:t>Option </a:t>
            </a:r>
            <a:r>
              <a:rPr lang="de-DE" sz="1400" dirty="0"/>
              <a:t>wie "Ich </a:t>
            </a:r>
            <a:r>
              <a:rPr lang="de-DE" sz="1400" dirty="0" err="1"/>
              <a:t>weiß nicht</a:t>
            </a:r>
            <a:r>
              <a:rPr lang="de-DE" sz="1400" dirty="0"/>
              <a:t>" geben - </a:t>
            </a:r>
            <a:r>
              <a:rPr lang="de-DE" sz="1400" dirty="0" err="1"/>
              <a:t>so verhindern Sie, dass Meinungen geäußert werden, wo es keine gibt</a:t>
            </a:r>
            <a:r>
              <a:rPr lang="de-DE" sz="1400" dirty="0"/>
              <a:t>, und </a:t>
            </a:r>
            <a:r>
              <a:rPr lang="de-DE" sz="1400" dirty="0" err="1"/>
              <a:t>so die Ergebnisse verfälschen</a:t>
            </a:r>
            <a:r>
              <a:rPr lang="de-DE" sz="1400" dirty="0"/>
              <a:t>.</a:t>
            </a:r>
          </a:p>
        </p:txBody>
      </p:sp>
      <p:sp>
        <p:nvSpPr>
          <p:cNvPr id="15" name="Textfeld 14">
            <a:extLst>
              <a:ext uri="{FF2B5EF4-FFF2-40B4-BE49-F238E27FC236}">
                <a16:creationId xmlns:a16="http://schemas.microsoft.com/office/drawing/2014/main" xmlns="" id="{F013E59A-9C46-4708-8437-239BEFCE5BFC}"/>
              </a:ext>
            </a:extLst>
          </p:cNvPr>
          <p:cNvSpPr txBox="1"/>
          <p:nvPr/>
        </p:nvSpPr>
        <p:spPr>
          <a:xfrm>
            <a:off x="1349273" y="4047178"/>
            <a:ext cx="9575731" cy="523220"/>
          </a:xfrm>
          <a:prstGeom prst="rect">
            <a:avLst/>
          </a:prstGeom>
          <a:noFill/>
        </p:spPr>
        <p:txBody>
          <a:bodyPr wrap="square">
            <a:spAutoFit/>
          </a:bodyPr>
          <a:lstStyle/>
          <a:p>
            <a:r>
              <a:rPr lang="de-DE" sz="1400" b="1" dirty="0" err="1"/>
              <a:t>Sie formulieren komplizierte Fragen </a:t>
            </a:r>
            <a:r>
              <a:rPr lang="de-DE" sz="1400" b="1" dirty="0"/>
              <a:t>in </a:t>
            </a:r>
            <a:r>
              <a:rPr lang="de-DE" sz="1400" b="1" dirty="0" err="1"/>
              <a:t>komplexer Sprache</a:t>
            </a:r>
            <a:r>
              <a:rPr lang="de-DE" sz="1400" b="1" dirty="0"/>
              <a:t>: </a:t>
            </a:r>
            <a:r>
              <a:rPr lang="de-DE" sz="1400" dirty="0" err="1"/>
              <a:t>Vermeiden Sie Fragen, die aus Teilfragen</a:t>
            </a:r>
            <a:r>
              <a:rPr lang="de-DE" sz="1400" dirty="0"/>
              <a:t>, </a:t>
            </a:r>
            <a:r>
              <a:rPr lang="de-DE" sz="1400" dirty="0" err="1"/>
              <a:t>Fremdwörtern</a:t>
            </a:r>
            <a:r>
              <a:rPr lang="de-DE" sz="1400" dirty="0"/>
              <a:t>, doppelten Verneinungen und </a:t>
            </a:r>
            <a:r>
              <a:rPr lang="de-DE" sz="1400" dirty="0" err="1"/>
              <a:t>verschachtelten Sätzen bestehen</a:t>
            </a:r>
            <a:r>
              <a:rPr lang="de-DE" sz="1400" dirty="0"/>
              <a:t>. Eine klare </a:t>
            </a:r>
            <a:r>
              <a:rPr lang="de-DE" sz="1400" dirty="0" err="1"/>
              <a:t>Sprache minimiert Missverständnisse</a:t>
            </a:r>
            <a:r>
              <a:rPr lang="de-DE" sz="1400" dirty="0"/>
              <a:t>.</a:t>
            </a:r>
          </a:p>
        </p:txBody>
      </p:sp>
      <p:sp>
        <p:nvSpPr>
          <p:cNvPr id="17" name="Textfeld 16">
            <a:extLst>
              <a:ext uri="{FF2B5EF4-FFF2-40B4-BE49-F238E27FC236}">
                <a16:creationId xmlns:a16="http://schemas.microsoft.com/office/drawing/2014/main" xmlns="" id="{463DBC5A-F7A6-4518-BED7-92C50B35867D}"/>
              </a:ext>
            </a:extLst>
          </p:cNvPr>
          <p:cNvSpPr txBox="1"/>
          <p:nvPr/>
        </p:nvSpPr>
        <p:spPr>
          <a:xfrm>
            <a:off x="1349273" y="4657350"/>
            <a:ext cx="9575730" cy="523220"/>
          </a:xfrm>
          <a:prstGeom prst="rect">
            <a:avLst/>
          </a:prstGeom>
          <a:noFill/>
        </p:spPr>
        <p:txBody>
          <a:bodyPr wrap="square">
            <a:spAutoFit/>
          </a:bodyPr>
          <a:lstStyle/>
          <a:p>
            <a:r>
              <a:rPr lang="de-DE" sz="1400" b="1" dirty="0" err="1"/>
              <a:t>Sie stellen Suggestivfragen</a:t>
            </a:r>
            <a:r>
              <a:rPr lang="de-DE" sz="1400" b="1" dirty="0"/>
              <a:t>: </a:t>
            </a:r>
            <a:r>
              <a:rPr lang="de-DE" sz="1400" dirty="0" err="1"/>
              <a:t>Mit Sätzen </a:t>
            </a:r>
            <a:r>
              <a:rPr lang="de-DE" sz="1400" dirty="0"/>
              <a:t>wie "Sind </a:t>
            </a:r>
            <a:r>
              <a:rPr lang="de-DE" sz="1400" dirty="0" err="1"/>
              <a:t>Sie der Meinung, dass </a:t>
            </a:r>
            <a:r>
              <a:rPr lang="de-DE" sz="1400" dirty="0"/>
              <a:t>..." drängen </a:t>
            </a:r>
            <a:r>
              <a:rPr lang="de-DE" sz="1400" dirty="0" err="1"/>
              <a:t>Sie den Teilnehmer </a:t>
            </a:r>
            <a:r>
              <a:rPr lang="de-DE" sz="1400" dirty="0"/>
              <a:t>in eine </a:t>
            </a:r>
            <a:r>
              <a:rPr lang="de-DE" sz="1400" dirty="0" err="1"/>
              <a:t>bestimmte Richtung </a:t>
            </a:r>
            <a:r>
              <a:rPr lang="de-DE" sz="1400" dirty="0"/>
              <a:t>und </a:t>
            </a:r>
            <a:r>
              <a:rPr lang="de-DE" sz="1400" dirty="0" err="1"/>
              <a:t>verzerren das Ergebnis</a:t>
            </a:r>
            <a:r>
              <a:rPr lang="de-DE" sz="1400" dirty="0"/>
              <a:t>.</a:t>
            </a:r>
          </a:p>
        </p:txBody>
      </p:sp>
      <p:sp>
        <p:nvSpPr>
          <p:cNvPr id="19" name="Textfeld 18">
            <a:extLst>
              <a:ext uri="{FF2B5EF4-FFF2-40B4-BE49-F238E27FC236}">
                <a16:creationId xmlns:a16="http://schemas.microsoft.com/office/drawing/2014/main" xmlns="" id="{B8A0BC53-C84D-44E5-BEE0-B710FEDCD595}"/>
              </a:ext>
            </a:extLst>
          </p:cNvPr>
          <p:cNvSpPr txBox="1"/>
          <p:nvPr/>
        </p:nvSpPr>
        <p:spPr>
          <a:xfrm>
            <a:off x="1349274" y="5215904"/>
            <a:ext cx="9575729" cy="738664"/>
          </a:xfrm>
          <a:prstGeom prst="rect">
            <a:avLst/>
          </a:prstGeom>
          <a:noFill/>
        </p:spPr>
        <p:txBody>
          <a:bodyPr wrap="square">
            <a:spAutoFit/>
          </a:bodyPr>
          <a:lstStyle/>
          <a:p>
            <a:r>
              <a:rPr lang="de-DE" sz="1400" b="1" dirty="0" err="1"/>
              <a:t>Auf </a:t>
            </a:r>
            <a:r>
              <a:rPr lang="de-DE" sz="1400" b="1" dirty="0"/>
              <a:t>die </a:t>
            </a:r>
            <a:r>
              <a:rPr lang="de-DE" sz="1400" b="1" dirty="0" err="1"/>
              <a:t>Personalumfrage folgen </a:t>
            </a:r>
            <a:r>
              <a:rPr lang="de-DE" sz="1400" b="1" dirty="0"/>
              <a:t>keine </a:t>
            </a:r>
            <a:r>
              <a:rPr lang="de-DE" sz="1400" b="1" dirty="0" err="1"/>
              <a:t>Maßnahmen</a:t>
            </a:r>
            <a:r>
              <a:rPr lang="de-DE" sz="1400" b="1" dirty="0"/>
              <a:t>: </a:t>
            </a:r>
            <a:r>
              <a:rPr lang="de-DE" sz="1400" dirty="0"/>
              <a:t>Umfragen </a:t>
            </a:r>
            <a:r>
              <a:rPr lang="de-DE" sz="1400" dirty="0" err="1"/>
              <a:t>sind ein Instrument zur Verbesserung </a:t>
            </a:r>
            <a:r>
              <a:rPr lang="de-DE" sz="1400" dirty="0"/>
              <a:t>- und </a:t>
            </a:r>
            <a:r>
              <a:rPr lang="de-DE" sz="1400" dirty="0" err="1"/>
              <a:t>wenn Sie Umfragen durchführen</a:t>
            </a:r>
            <a:r>
              <a:rPr lang="de-DE" sz="1400" dirty="0"/>
              <a:t>, </a:t>
            </a:r>
            <a:r>
              <a:rPr lang="de-DE" sz="1400" dirty="0" err="1"/>
              <a:t>signalisieren Sie Ihren Mitarbeitern, dass der </a:t>
            </a:r>
            <a:r>
              <a:rPr lang="de-DE" sz="1400" dirty="0"/>
              <a:t>Wille </a:t>
            </a:r>
            <a:r>
              <a:rPr lang="de-DE" sz="1400" dirty="0" err="1"/>
              <a:t>zur Verbesserung vorhanden ist</a:t>
            </a:r>
            <a:r>
              <a:rPr lang="de-DE" sz="1400" dirty="0"/>
              <a:t>. </a:t>
            </a:r>
            <a:r>
              <a:rPr lang="de-DE" sz="1400" dirty="0" err="1"/>
              <a:t>Wenn Sie die Ergebnisse </a:t>
            </a:r>
            <a:r>
              <a:rPr lang="de-DE" sz="1400" dirty="0"/>
              <a:t>in der </a:t>
            </a:r>
            <a:r>
              <a:rPr lang="de-DE" sz="1400" dirty="0" err="1"/>
              <a:t>Schublade verstauben lassen, ohne Maßnahmen zu ergreifen</a:t>
            </a:r>
            <a:r>
              <a:rPr lang="de-DE" sz="1400" dirty="0"/>
              <a:t>, wird </a:t>
            </a:r>
            <a:r>
              <a:rPr lang="de-DE" sz="1400" dirty="0" err="1"/>
              <a:t>dies zu frustrierten </a:t>
            </a:r>
            <a:r>
              <a:rPr lang="de-DE" sz="1400" dirty="0"/>
              <a:t>und </a:t>
            </a:r>
            <a:r>
              <a:rPr lang="de-DE" sz="1400" dirty="0" err="1"/>
              <a:t>demotivierten Mitarbeitern führen</a:t>
            </a:r>
            <a:r>
              <a:rPr lang="de-DE" sz="1400" dirty="0"/>
              <a:t>.</a:t>
            </a:r>
          </a:p>
        </p:txBody>
      </p:sp>
      <p:pic>
        <p:nvPicPr>
          <p:cNvPr id="20" name="Grafik 19" descr="Trauriges Gesicht mit einfarbiger Füllung">
            <a:extLst>
              <a:ext uri="{FF2B5EF4-FFF2-40B4-BE49-F238E27FC236}">
                <a16:creationId xmlns:a16="http://schemas.microsoft.com/office/drawing/2014/main" xmlns="" id="{4920CBF5-35CB-4830-8494-94E8BA910D58}"/>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 r:embed="rId6"/>
              </a:ext>
            </a:extLst>
          </a:blip>
          <a:stretch>
            <a:fillRect/>
          </a:stretch>
        </p:blipFill>
        <p:spPr>
          <a:xfrm>
            <a:off x="642355" y="2592439"/>
            <a:ext cx="540000" cy="540000"/>
          </a:xfrm>
          <a:prstGeom prst="rect">
            <a:avLst/>
          </a:prstGeom>
        </p:spPr>
      </p:pic>
      <p:pic>
        <p:nvPicPr>
          <p:cNvPr id="22" name="Grafik 21" descr="Trauriges Gesicht mit einfarbiger Füllung">
            <a:extLst>
              <a:ext uri="{FF2B5EF4-FFF2-40B4-BE49-F238E27FC236}">
                <a16:creationId xmlns:a16="http://schemas.microsoft.com/office/drawing/2014/main" xmlns="" id="{09170621-AF5D-4A2E-8E3B-4DC6B9857D97}"/>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 r:embed="rId6"/>
              </a:ext>
            </a:extLst>
          </a:blip>
          <a:stretch>
            <a:fillRect/>
          </a:stretch>
        </p:blipFill>
        <p:spPr>
          <a:xfrm>
            <a:off x="642355" y="3315714"/>
            <a:ext cx="540000" cy="540000"/>
          </a:xfrm>
          <a:prstGeom prst="rect">
            <a:avLst/>
          </a:prstGeom>
        </p:spPr>
      </p:pic>
      <p:pic>
        <p:nvPicPr>
          <p:cNvPr id="23" name="Grafik 22" descr="Trauriges Gesicht mit einfarbiger Füllung">
            <a:extLst>
              <a:ext uri="{FF2B5EF4-FFF2-40B4-BE49-F238E27FC236}">
                <a16:creationId xmlns:a16="http://schemas.microsoft.com/office/drawing/2014/main" xmlns="" id="{33A3A5A0-B42A-4C44-A46D-4F0C23C8A432}"/>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 r:embed="rId6"/>
              </a:ext>
            </a:extLst>
          </a:blip>
          <a:stretch>
            <a:fillRect/>
          </a:stretch>
        </p:blipFill>
        <p:spPr>
          <a:xfrm>
            <a:off x="642355" y="4026043"/>
            <a:ext cx="540000" cy="540000"/>
          </a:xfrm>
          <a:prstGeom prst="rect">
            <a:avLst/>
          </a:prstGeom>
        </p:spPr>
      </p:pic>
      <p:pic>
        <p:nvPicPr>
          <p:cNvPr id="24" name="Grafik 23" descr="Trauriges Gesicht mit einfarbiger Füllung">
            <a:extLst>
              <a:ext uri="{FF2B5EF4-FFF2-40B4-BE49-F238E27FC236}">
                <a16:creationId xmlns:a16="http://schemas.microsoft.com/office/drawing/2014/main" xmlns="" id="{C5CAB729-E31E-4316-BFA1-0746BB520C21}"/>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 r:embed="rId6"/>
              </a:ext>
            </a:extLst>
          </a:blip>
          <a:stretch>
            <a:fillRect/>
          </a:stretch>
        </p:blipFill>
        <p:spPr>
          <a:xfrm>
            <a:off x="642355" y="4608375"/>
            <a:ext cx="540000" cy="540000"/>
          </a:xfrm>
          <a:prstGeom prst="rect">
            <a:avLst/>
          </a:prstGeom>
        </p:spPr>
      </p:pic>
      <p:pic>
        <p:nvPicPr>
          <p:cNvPr id="25" name="Grafik 24" descr="Trauriges Gesicht mit einfarbiger Füllung">
            <a:extLst>
              <a:ext uri="{FF2B5EF4-FFF2-40B4-BE49-F238E27FC236}">
                <a16:creationId xmlns:a16="http://schemas.microsoft.com/office/drawing/2014/main" xmlns="" id="{79F55EE4-6537-49D8-9BE8-CB0EAD8AE2A6}"/>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 r:embed="rId6"/>
              </a:ext>
            </a:extLst>
          </a:blip>
          <a:stretch>
            <a:fillRect/>
          </a:stretch>
        </p:blipFill>
        <p:spPr>
          <a:xfrm>
            <a:off x="642355" y="5315236"/>
            <a:ext cx="540000" cy="540000"/>
          </a:xfrm>
          <a:prstGeom prst="rect">
            <a:avLst/>
          </a:prstGeom>
        </p:spPr>
      </p:pic>
      <p:sp>
        <p:nvSpPr>
          <p:cNvPr id="21"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826065" y="6319332"/>
            <a:ext cx="5645513"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27"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6232888"/>
            <a:ext cx="905274" cy="576706"/>
          </a:xfrm>
          <a:prstGeom prst="rect">
            <a:avLst/>
          </a:prstGeom>
        </p:spPr>
      </p:pic>
      <p:pic>
        <p:nvPicPr>
          <p:cNvPr id="28" name="Immagine 27"/>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16028" y="6413903"/>
            <a:ext cx="1127226" cy="392481"/>
          </a:xfrm>
          <a:prstGeom prst="rect">
            <a:avLst/>
          </a:prstGeom>
          <a:noFill/>
        </p:spPr>
      </p:pic>
      <p:sp>
        <p:nvSpPr>
          <p:cNvPr id="29" name="CasellaDiTesto 21"/>
          <p:cNvSpPr txBox="1"/>
          <p:nvPr/>
        </p:nvSpPr>
        <p:spPr>
          <a:xfrm>
            <a:off x="7414039" y="614080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42471540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6"/>
            <a:ext cx="9867182" cy="604929"/>
          </a:xfrm>
        </p:spPr>
        <p:txBody>
          <a:bodyPr/>
          <a:lstStyle/>
          <a:p>
            <a:pPr marL="0" indent="0">
              <a:buNone/>
            </a:pPr>
            <a:r>
              <a:rPr lang="en-US" dirty="0"/>
              <a:t>Do’s: Befolgen Sie diese Tipps</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sp>
        <p:nvSpPr>
          <p:cNvPr id="26" name="Textfeld 25">
            <a:extLst>
              <a:ext uri="{FF2B5EF4-FFF2-40B4-BE49-F238E27FC236}">
                <a16:creationId xmlns:a16="http://schemas.microsoft.com/office/drawing/2014/main" xmlns="" id="{A8F71C0B-324A-443A-88AF-A3151D5091E7}"/>
              </a:ext>
            </a:extLst>
          </p:cNvPr>
          <p:cNvSpPr txBox="1"/>
          <p:nvPr/>
        </p:nvSpPr>
        <p:spPr>
          <a:xfrm>
            <a:off x="8735085" y="3216205"/>
            <a:ext cx="866491" cy="646331"/>
          </a:xfrm>
          <a:prstGeom prst="rect">
            <a:avLst/>
          </a:prstGeom>
          <a:noFill/>
        </p:spPr>
        <p:txBody>
          <a:bodyPr wrap="square" rtlCol="0">
            <a:spAutoFit/>
          </a:bodyPr>
          <a:lstStyle/>
          <a:p>
            <a:pPr algn="ctr"/>
            <a:r>
              <a:rPr lang="en-US" sz="1200" dirty="0">
                <a:solidFill>
                  <a:schemeClr val="bg1"/>
                </a:solidFill>
              </a:rPr>
              <a:t>Mentor einer Projektgruppe</a:t>
            </a:r>
            <a:endParaRPr lang="de-DE" sz="1200" dirty="0">
              <a:solidFill>
                <a:schemeClr val="bg1"/>
              </a:solidFill>
            </a:endParaRPr>
          </a:p>
        </p:txBody>
      </p:sp>
      <p:sp>
        <p:nvSpPr>
          <p:cNvPr id="13" name="Textfeld 12">
            <a:extLst>
              <a:ext uri="{FF2B5EF4-FFF2-40B4-BE49-F238E27FC236}">
                <a16:creationId xmlns:a16="http://schemas.microsoft.com/office/drawing/2014/main" xmlns="" id="{53D65AAE-430D-45A8-8333-1FDBFCE57B15}"/>
              </a:ext>
            </a:extLst>
          </p:cNvPr>
          <p:cNvSpPr txBox="1"/>
          <p:nvPr/>
        </p:nvSpPr>
        <p:spPr>
          <a:xfrm>
            <a:off x="1349273" y="2611243"/>
            <a:ext cx="9575731" cy="738664"/>
          </a:xfrm>
          <a:prstGeom prst="rect">
            <a:avLst/>
          </a:prstGeom>
          <a:noFill/>
        </p:spPr>
        <p:txBody>
          <a:bodyPr wrap="square">
            <a:spAutoFit/>
          </a:bodyPr>
          <a:lstStyle/>
          <a:p>
            <a:r>
              <a:rPr lang="en-US" sz="1400" b="1" dirty="0"/>
              <a:t>Anonymität und Datenschutz stehen an erster Stelle: </a:t>
            </a:r>
            <a:r>
              <a:rPr lang="en-US" sz="1400" dirty="0"/>
              <a:t>Die Mitarbeiter müssen absolut sicher sein, dass ihre Antworten anonym erfasst werden. Andernfalls sind die Ergebnisse nicht so aussagekräftig, weil die Antworten höchstwahrscheinlich nicht ehrlich sind. Beziehen Sie Ihren Datenschutzbeauftragten in die Frage der Mitarbeiterbefragung ein.</a:t>
            </a:r>
            <a:endParaRPr lang="de-DE" sz="1400" dirty="0"/>
          </a:p>
        </p:txBody>
      </p:sp>
      <p:sp>
        <p:nvSpPr>
          <p:cNvPr id="15" name="Textfeld 14">
            <a:extLst>
              <a:ext uri="{FF2B5EF4-FFF2-40B4-BE49-F238E27FC236}">
                <a16:creationId xmlns:a16="http://schemas.microsoft.com/office/drawing/2014/main" xmlns="" id="{F013E59A-9C46-4708-8437-239BEFCE5BFC}"/>
              </a:ext>
            </a:extLst>
          </p:cNvPr>
          <p:cNvSpPr txBox="1"/>
          <p:nvPr/>
        </p:nvSpPr>
        <p:spPr>
          <a:xfrm>
            <a:off x="1349273" y="3595676"/>
            <a:ext cx="9575731" cy="523220"/>
          </a:xfrm>
          <a:prstGeom prst="rect">
            <a:avLst/>
          </a:prstGeom>
          <a:noFill/>
        </p:spPr>
        <p:txBody>
          <a:bodyPr wrap="square">
            <a:spAutoFit/>
          </a:bodyPr>
          <a:lstStyle/>
          <a:p>
            <a:r>
              <a:rPr lang="en-US" sz="1400" b="1" dirty="0" err="1"/>
              <a:t>Betonen Sie</a:t>
            </a:r>
            <a:r>
              <a:rPr lang="en-US" sz="1400" b="1" dirty="0"/>
              <a:t>, dass die Teilnahme freiwillig ist: Die </a:t>
            </a:r>
            <a:r>
              <a:rPr lang="en-US" sz="1400" dirty="0"/>
              <a:t>Mitarbeiter dürfen nicht zur Teilnahme gezwungen werden, da subjektive Einschätzungen und Bewertungen gefragt sind.</a:t>
            </a:r>
            <a:endParaRPr lang="de-DE" sz="1400" dirty="0"/>
          </a:p>
        </p:txBody>
      </p:sp>
      <p:sp>
        <p:nvSpPr>
          <p:cNvPr id="17" name="Textfeld 16">
            <a:extLst>
              <a:ext uri="{FF2B5EF4-FFF2-40B4-BE49-F238E27FC236}">
                <a16:creationId xmlns:a16="http://schemas.microsoft.com/office/drawing/2014/main" xmlns="" id="{463DBC5A-F7A6-4518-BED7-92C50B35867D}"/>
              </a:ext>
            </a:extLst>
          </p:cNvPr>
          <p:cNvSpPr txBox="1"/>
          <p:nvPr/>
        </p:nvSpPr>
        <p:spPr>
          <a:xfrm>
            <a:off x="1349274" y="4310068"/>
            <a:ext cx="9575730" cy="738664"/>
          </a:xfrm>
          <a:prstGeom prst="rect">
            <a:avLst/>
          </a:prstGeom>
          <a:noFill/>
        </p:spPr>
        <p:txBody>
          <a:bodyPr wrap="square">
            <a:spAutoFit/>
          </a:bodyPr>
          <a:lstStyle/>
          <a:p>
            <a:r>
              <a:rPr lang="en-US" sz="1400" b="1" dirty="0"/>
              <a:t>Informieren Sie Ihre Mitarbeiter umfassend und frühzeitig: </a:t>
            </a:r>
            <a:r>
              <a:rPr lang="en-US" sz="1400" dirty="0"/>
              <a:t>Mangelnde Transparenz fördert Unsicherheit und Misstrauen. Kommunizieren Sie über die verschiedenen Kanäle im Unternehmen, dass eine Mitarbeiterbefragung ansteht, wann die Durchführungsphase geplant ist und wie lange sie dauern wird, welche Ziele verfolgt werden usw.</a:t>
            </a:r>
            <a:endParaRPr lang="de-DE" sz="1400" dirty="0"/>
          </a:p>
        </p:txBody>
      </p:sp>
      <p:pic>
        <p:nvPicPr>
          <p:cNvPr id="4" name="Grafik 3" descr="Lachendes Gesicht mit einfarbiger Füllung">
            <a:extLst>
              <a:ext uri="{FF2B5EF4-FFF2-40B4-BE49-F238E27FC236}">
                <a16:creationId xmlns:a16="http://schemas.microsoft.com/office/drawing/2014/main" xmlns="" id="{C612D8D8-014C-4A6B-906B-0D6E1FFFE43E}"/>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 r:embed="rId6"/>
              </a:ext>
            </a:extLst>
          </a:blip>
          <a:stretch>
            <a:fillRect/>
          </a:stretch>
        </p:blipFill>
        <p:spPr>
          <a:xfrm>
            <a:off x="748931" y="2715140"/>
            <a:ext cx="540000" cy="540000"/>
          </a:xfrm>
          <a:prstGeom prst="rect">
            <a:avLst/>
          </a:prstGeom>
        </p:spPr>
      </p:pic>
      <p:pic>
        <p:nvPicPr>
          <p:cNvPr id="21" name="Grafik 20" descr="Lachendes Gesicht mit einfarbiger Füllung">
            <a:extLst>
              <a:ext uri="{FF2B5EF4-FFF2-40B4-BE49-F238E27FC236}">
                <a16:creationId xmlns:a16="http://schemas.microsoft.com/office/drawing/2014/main" xmlns="" id="{FB7528C3-8A66-4976-8CAD-7D4B1A12A3DF}"/>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 r:embed="rId6"/>
              </a:ext>
            </a:extLst>
          </a:blip>
          <a:stretch>
            <a:fillRect/>
          </a:stretch>
        </p:blipFill>
        <p:spPr>
          <a:xfrm>
            <a:off x="748931" y="3562113"/>
            <a:ext cx="540000" cy="540000"/>
          </a:xfrm>
          <a:prstGeom prst="rect">
            <a:avLst/>
          </a:prstGeom>
        </p:spPr>
      </p:pic>
      <p:pic>
        <p:nvPicPr>
          <p:cNvPr id="27" name="Grafik 26" descr="Lachendes Gesicht mit einfarbiger Füllung">
            <a:extLst>
              <a:ext uri="{FF2B5EF4-FFF2-40B4-BE49-F238E27FC236}">
                <a16:creationId xmlns:a16="http://schemas.microsoft.com/office/drawing/2014/main" xmlns="" id="{372765DC-765E-4858-950A-0E90A8C07F24}"/>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 r:embed="rId6"/>
              </a:ext>
            </a:extLst>
          </a:blip>
          <a:stretch>
            <a:fillRect/>
          </a:stretch>
        </p:blipFill>
        <p:spPr>
          <a:xfrm>
            <a:off x="748931" y="4414758"/>
            <a:ext cx="540000" cy="540000"/>
          </a:xfrm>
          <a:prstGeom prst="rect">
            <a:avLst/>
          </a:prstGeom>
        </p:spPr>
      </p:pic>
      <p:sp>
        <p:nvSpPr>
          <p:cNvPr id="16"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826065" y="6319332"/>
            <a:ext cx="5645513"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8"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6232888"/>
            <a:ext cx="905274" cy="576706"/>
          </a:xfrm>
          <a:prstGeom prst="rect">
            <a:avLst/>
          </a:prstGeom>
        </p:spPr>
      </p:pic>
      <p:pic>
        <p:nvPicPr>
          <p:cNvPr id="19" name="Immagine 18"/>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16028" y="6413903"/>
            <a:ext cx="1127226" cy="392481"/>
          </a:xfrm>
          <a:prstGeom prst="rect">
            <a:avLst/>
          </a:prstGeom>
          <a:noFill/>
        </p:spPr>
      </p:pic>
      <p:sp>
        <p:nvSpPr>
          <p:cNvPr id="20" name="CasellaDiTesto 21"/>
          <p:cNvSpPr txBox="1"/>
          <p:nvPr/>
        </p:nvSpPr>
        <p:spPr>
          <a:xfrm>
            <a:off x="7414039" y="614080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377346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6"/>
            <a:ext cx="9867182" cy="604929"/>
          </a:xfrm>
        </p:spPr>
        <p:txBody>
          <a:bodyPr/>
          <a:lstStyle/>
          <a:p>
            <a:pPr marL="0" indent="0">
              <a:buNone/>
            </a:pPr>
            <a:r>
              <a:rPr lang="en-US" dirty="0"/>
              <a:t>Do’s: Befolgen Sie diese Tipps</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sp>
        <p:nvSpPr>
          <p:cNvPr id="26" name="Textfeld 25">
            <a:extLst>
              <a:ext uri="{FF2B5EF4-FFF2-40B4-BE49-F238E27FC236}">
                <a16:creationId xmlns:a16="http://schemas.microsoft.com/office/drawing/2014/main" xmlns="" id="{A8F71C0B-324A-443A-88AF-A3151D5091E7}"/>
              </a:ext>
            </a:extLst>
          </p:cNvPr>
          <p:cNvSpPr txBox="1"/>
          <p:nvPr/>
        </p:nvSpPr>
        <p:spPr>
          <a:xfrm>
            <a:off x="8735085" y="3216205"/>
            <a:ext cx="866491" cy="646331"/>
          </a:xfrm>
          <a:prstGeom prst="rect">
            <a:avLst/>
          </a:prstGeom>
          <a:noFill/>
        </p:spPr>
        <p:txBody>
          <a:bodyPr wrap="square" rtlCol="0">
            <a:spAutoFit/>
          </a:bodyPr>
          <a:lstStyle/>
          <a:p>
            <a:pPr algn="ctr"/>
            <a:r>
              <a:rPr lang="en-US" sz="1200" dirty="0">
                <a:solidFill>
                  <a:schemeClr val="bg1"/>
                </a:solidFill>
              </a:rPr>
              <a:t>Mentor einer Projektgruppe</a:t>
            </a:r>
            <a:endParaRPr lang="de-DE" sz="1200" dirty="0">
              <a:solidFill>
                <a:schemeClr val="bg1"/>
              </a:solidFill>
            </a:endParaRPr>
          </a:p>
        </p:txBody>
      </p:sp>
      <p:sp>
        <p:nvSpPr>
          <p:cNvPr id="13" name="Textfeld 12">
            <a:extLst>
              <a:ext uri="{FF2B5EF4-FFF2-40B4-BE49-F238E27FC236}">
                <a16:creationId xmlns:a16="http://schemas.microsoft.com/office/drawing/2014/main" xmlns="" id="{53D65AAE-430D-45A8-8333-1FDBFCE57B15}"/>
              </a:ext>
            </a:extLst>
          </p:cNvPr>
          <p:cNvSpPr txBox="1"/>
          <p:nvPr/>
        </p:nvSpPr>
        <p:spPr>
          <a:xfrm>
            <a:off x="1354346" y="2570052"/>
            <a:ext cx="9575731" cy="584775"/>
          </a:xfrm>
          <a:prstGeom prst="rect">
            <a:avLst/>
          </a:prstGeom>
          <a:noFill/>
        </p:spPr>
        <p:txBody>
          <a:bodyPr wrap="square">
            <a:spAutoFit/>
          </a:bodyPr>
          <a:lstStyle/>
          <a:p>
            <a:r>
              <a:rPr lang="en-US" sz="1600" b="1" dirty="0"/>
              <a:t>Beziehen Sie den Betriebsrat mit ein: </a:t>
            </a:r>
            <a:r>
              <a:rPr lang="en-US" sz="1600" dirty="0"/>
              <a:t>Wenn der Betriebsrat die Befragung unterstützt, wächst das Vertrauen der Beschäftigten und damit die Rücklaufquote der Fragebögen sowie die Qualität der Ergebnisse.</a:t>
            </a:r>
          </a:p>
        </p:txBody>
      </p:sp>
      <p:sp>
        <p:nvSpPr>
          <p:cNvPr id="15" name="Textfeld 14">
            <a:extLst>
              <a:ext uri="{FF2B5EF4-FFF2-40B4-BE49-F238E27FC236}">
                <a16:creationId xmlns:a16="http://schemas.microsoft.com/office/drawing/2014/main" xmlns="" id="{F013E59A-9C46-4708-8437-239BEFCE5BFC}"/>
              </a:ext>
            </a:extLst>
          </p:cNvPr>
          <p:cNvSpPr txBox="1"/>
          <p:nvPr/>
        </p:nvSpPr>
        <p:spPr>
          <a:xfrm>
            <a:off x="1349276" y="3539370"/>
            <a:ext cx="9575731" cy="584775"/>
          </a:xfrm>
          <a:prstGeom prst="rect">
            <a:avLst/>
          </a:prstGeom>
          <a:noFill/>
        </p:spPr>
        <p:txBody>
          <a:bodyPr wrap="square">
            <a:spAutoFit/>
          </a:bodyPr>
          <a:lstStyle/>
          <a:p>
            <a:r>
              <a:rPr lang="en-US" sz="1600" b="1" dirty="0"/>
              <a:t>Wählen Sie den Zeitpunkt für die Mitarbeiterbefragung sorgfältig aus: </a:t>
            </a:r>
            <a:r>
              <a:rPr lang="en-US" sz="1600" dirty="0"/>
              <a:t>Während der Urlaubs- oder Grippesaison, wenn viele Mitarbeiter abwesend sind, ist die Teilnahmequote naturgemäß niedrig.</a:t>
            </a:r>
          </a:p>
        </p:txBody>
      </p:sp>
      <p:sp>
        <p:nvSpPr>
          <p:cNvPr id="17" name="Textfeld 16">
            <a:extLst>
              <a:ext uri="{FF2B5EF4-FFF2-40B4-BE49-F238E27FC236}">
                <a16:creationId xmlns:a16="http://schemas.microsoft.com/office/drawing/2014/main" xmlns="" id="{463DBC5A-F7A6-4518-BED7-92C50B35867D}"/>
              </a:ext>
            </a:extLst>
          </p:cNvPr>
          <p:cNvSpPr txBox="1"/>
          <p:nvPr/>
        </p:nvSpPr>
        <p:spPr>
          <a:xfrm>
            <a:off x="1288931" y="4507905"/>
            <a:ext cx="9575730" cy="830997"/>
          </a:xfrm>
          <a:prstGeom prst="rect">
            <a:avLst/>
          </a:prstGeom>
          <a:noFill/>
        </p:spPr>
        <p:txBody>
          <a:bodyPr wrap="square">
            <a:spAutoFit/>
          </a:bodyPr>
          <a:lstStyle/>
          <a:p>
            <a:r>
              <a:rPr lang="en-US" sz="1600" b="1" dirty="0"/>
              <a:t>Kommunizieren Sie Erfolge: </a:t>
            </a:r>
            <a:r>
              <a:rPr lang="en-US" sz="1600" dirty="0"/>
              <a:t>Wenn sich positive Veränderungen ergeben, sollten Sie dies Ihrem Team mitteilen. Dies fördert das Vertrauen unter Ihren Mitarbeitern und sie </a:t>
            </a:r>
            <a:r>
              <a:rPr lang="en-US" sz="1600" dirty="0" err="1"/>
              <a:t>merken</a:t>
            </a:r>
            <a:r>
              <a:rPr lang="en-US" sz="1600" dirty="0"/>
              <a:t>, dass sie gehört werden und dass es sich lohnt, an den Umfragen teilzunehmen.</a:t>
            </a:r>
          </a:p>
        </p:txBody>
      </p:sp>
      <p:pic>
        <p:nvPicPr>
          <p:cNvPr id="4" name="Grafik 3" descr="Lachendes Gesicht mit einfarbiger Füllung">
            <a:extLst>
              <a:ext uri="{FF2B5EF4-FFF2-40B4-BE49-F238E27FC236}">
                <a16:creationId xmlns:a16="http://schemas.microsoft.com/office/drawing/2014/main" xmlns="" id="{C612D8D8-014C-4A6B-906B-0D6E1FFFE43E}"/>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 r:embed="rId6"/>
              </a:ext>
            </a:extLst>
          </a:blip>
          <a:stretch>
            <a:fillRect/>
          </a:stretch>
        </p:blipFill>
        <p:spPr>
          <a:xfrm>
            <a:off x="748931" y="2595791"/>
            <a:ext cx="540000" cy="540000"/>
          </a:xfrm>
          <a:prstGeom prst="rect">
            <a:avLst/>
          </a:prstGeom>
        </p:spPr>
      </p:pic>
      <p:pic>
        <p:nvPicPr>
          <p:cNvPr id="21" name="Grafik 20" descr="Lachendes Gesicht mit einfarbiger Füllung">
            <a:extLst>
              <a:ext uri="{FF2B5EF4-FFF2-40B4-BE49-F238E27FC236}">
                <a16:creationId xmlns:a16="http://schemas.microsoft.com/office/drawing/2014/main" xmlns="" id="{FB7528C3-8A66-4976-8CAD-7D4B1A12A3DF}"/>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 r:embed="rId6"/>
              </a:ext>
            </a:extLst>
          </a:blip>
          <a:stretch>
            <a:fillRect/>
          </a:stretch>
        </p:blipFill>
        <p:spPr>
          <a:xfrm>
            <a:off x="748931" y="3561757"/>
            <a:ext cx="540000" cy="540000"/>
          </a:xfrm>
          <a:prstGeom prst="rect">
            <a:avLst/>
          </a:prstGeom>
        </p:spPr>
      </p:pic>
      <p:pic>
        <p:nvPicPr>
          <p:cNvPr id="27" name="Grafik 26" descr="Lachendes Gesicht mit einfarbiger Füllung">
            <a:extLst>
              <a:ext uri="{FF2B5EF4-FFF2-40B4-BE49-F238E27FC236}">
                <a16:creationId xmlns:a16="http://schemas.microsoft.com/office/drawing/2014/main" xmlns="" id="{372765DC-765E-4858-950A-0E90A8C07F24}"/>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 r:embed="rId6"/>
              </a:ext>
            </a:extLst>
          </a:blip>
          <a:stretch>
            <a:fillRect/>
          </a:stretch>
        </p:blipFill>
        <p:spPr>
          <a:xfrm>
            <a:off x="748931" y="4653403"/>
            <a:ext cx="540000" cy="540000"/>
          </a:xfrm>
          <a:prstGeom prst="rect">
            <a:avLst/>
          </a:prstGeom>
        </p:spPr>
      </p:pic>
      <p:sp>
        <p:nvSpPr>
          <p:cNvPr id="16"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826065" y="6319332"/>
            <a:ext cx="5645513"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8"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6232888"/>
            <a:ext cx="905274" cy="576706"/>
          </a:xfrm>
          <a:prstGeom prst="rect">
            <a:avLst/>
          </a:prstGeom>
        </p:spPr>
      </p:pic>
      <p:pic>
        <p:nvPicPr>
          <p:cNvPr id="19" name="Immagine 18"/>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16028" y="6413903"/>
            <a:ext cx="1127226" cy="392481"/>
          </a:xfrm>
          <a:prstGeom prst="rect">
            <a:avLst/>
          </a:prstGeom>
          <a:noFill/>
        </p:spPr>
      </p:pic>
      <p:sp>
        <p:nvSpPr>
          <p:cNvPr id="20" name="CasellaDiTesto 21"/>
          <p:cNvSpPr txBox="1"/>
          <p:nvPr/>
        </p:nvSpPr>
        <p:spPr>
          <a:xfrm>
            <a:off x="7414039" y="614080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282661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3</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5"/>
            <a:ext cx="9656699" cy="3816050"/>
          </a:xfrm>
        </p:spPr>
        <p:txBody>
          <a:bodyPr>
            <a:noAutofit/>
          </a:bodyPr>
          <a:lstStyle/>
          <a:p>
            <a:pPr marL="0" indent="0">
              <a:buNone/>
            </a:pPr>
            <a:r>
              <a:rPr lang="en-US" dirty="0"/>
              <a:t>Welche Arten von Mitarbeiterbefragungen gibt es?</a:t>
            </a:r>
          </a:p>
          <a:p>
            <a:pPr marL="0" indent="0">
              <a:buNone/>
            </a:pPr>
            <a:endParaRPr lang="en-US" sz="1800" dirty="0"/>
          </a:p>
          <a:p>
            <a:pPr marL="0" indent="0">
              <a:buNone/>
            </a:pPr>
            <a:r>
              <a:rPr lang="en-US" sz="1800" dirty="0"/>
              <a:t>Erstens können Mitarbeiterbefragungen in vier verschiedene Kategorien unterteilt werden, je nachdem, wie oft und wann sie stattfinden:</a:t>
            </a:r>
          </a:p>
          <a:p>
            <a:pPr marL="0" indent="0">
              <a:buNone/>
            </a:pPr>
            <a:endParaRPr lang="en-US" sz="1800" dirty="0"/>
          </a:p>
          <a:p>
            <a:pPr>
              <a:buFont typeface="Wingdings" panose="05000000000000000000" pitchFamily="2" charset="2"/>
              <a:buChar char="ü"/>
            </a:pPr>
            <a:r>
              <a:rPr lang="en-US" sz="1800" dirty="0"/>
              <a:t>Geplante Umfragen</a:t>
            </a:r>
          </a:p>
          <a:p>
            <a:pPr>
              <a:buFont typeface="Wingdings" panose="05000000000000000000" pitchFamily="2" charset="2"/>
              <a:buChar char="ü"/>
            </a:pPr>
            <a:r>
              <a:rPr lang="en-US" sz="1800" dirty="0"/>
              <a:t>Prozess- und ereignisbasierte Umfragen</a:t>
            </a:r>
          </a:p>
          <a:p>
            <a:pPr>
              <a:buFont typeface="Wingdings" panose="05000000000000000000" pitchFamily="2" charset="2"/>
              <a:buChar char="ü"/>
            </a:pPr>
            <a:r>
              <a:rPr lang="en-US" sz="1800" dirty="0"/>
              <a:t>Individuell initiierte Umfragen (on-demand)</a:t>
            </a:r>
          </a:p>
          <a:p>
            <a:pPr>
              <a:buFont typeface="Wingdings" panose="05000000000000000000" pitchFamily="2" charset="2"/>
              <a:buChar char="ü"/>
            </a:pPr>
            <a:r>
              <a:rPr lang="en-US" sz="1800" dirty="0"/>
              <a:t>Umfragen jederzeit möglich als offener Kanal für alle (always on)</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826065" y="6319332"/>
            <a:ext cx="5645513"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3"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232888"/>
            <a:ext cx="905274" cy="576706"/>
          </a:xfrm>
          <a:prstGeom prst="rect">
            <a:avLst/>
          </a:prstGeom>
        </p:spPr>
      </p:pic>
      <p:pic>
        <p:nvPicPr>
          <p:cNvPr id="14" name="Immagin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16028" y="6413903"/>
            <a:ext cx="1127226" cy="392481"/>
          </a:xfrm>
          <a:prstGeom prst="rect">
            <a:avLst/>
          </a:prstGeom>
          <a:noFill/>
        </p:spPr>
      </p:pic>
      <p:sp>
        <p:nvSpPr>
          <p:cNvPr id="15" name="CasellaDiTesto 21"/>
          <p:cNvSpPr txBox="1"/>
          <p:nvPr/>
        </p:nvSpPr>
        <p:spPr>
          <a:xfrm>
            <a:off x="7414039" y="614080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169874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3</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5"/>
            <a:ext cx="9656699" cy="3816050"/>
          </a:xfrm>
        </p:spPr>
        <p:txBody>
          <a:bodyPr>
            <a:noAutofit/>
          </a:bodyPr>
          <a:lstStyle/>
          <a:p>
            <a:pPr marL="0" indent="0">
              <a:buNone/>
            </a:pPr>
            <a:r>
              <a:rPr lang="en-US" dirty="0"/>
              <a:t>Welche Arten von Mitarbeiterbefragungen gibt es?</a:t>
            </a:r>
          </a:p>
          <a:p>
            <a:pPr marL="0" indent="0">
              <a:buNone/>
            </a:pPr>
            <a:endParaRPr lang="en-US" sz="1800" dirty="0"/>
          </a:p>
          <a:p>
            <a:pPr marL="0" indent="0">
              <a:buNone/>
            </a:pPr>
            <a:r>
              <a:rPr lang="en-US" sz="1800" dirty="0"/>
              <a:t>Es gibt auch verschiedene Arten von Mitarbeiterbefragungen, die wiederum in unterschiedlichen Abständen und zu unterschiedlichen Anlässen stattfinden können - hier ein Überblick über die wichtigsten:</a:t>
            </a:r>
          </a:p>
          <a:p>
            <a:pPr marL="0" indent="0">
              <a:buNone/>
            </a:pPr>
            <a:endParaRPr lang="en-US" sz="1800" dirty="0"/>
          </a:p>
          <a:p>
            <a:pPr marL="449263" indent="-268288">
              <a:buFont typeface="Wingdings" panose="05000000000000000000" pitchFamily="2" charset="2"/>
              <a:buChar char="ü"/>
            </a:pPr>
            <a:r>
              <a:rPr lang="en-US" sz="1800" dirty="0"/>
              <a:t>360-Grad-Umfrage</a:t>
            </a:r>
          </a:p>
          <a:p>
            <a:pPr marL="449263" indent="-268288">
              <a:buFont typeface="Wingdings" panose="05000000000000000000" pitchFamily="2" charset="2"/>
              <a:buChar char="ü"/>
            </a:pPr>
            <a:r>
              <a:rPr lang="en-US" sz="1800" dirty="0"/>
              <a:t>Unternehmensweite Mitarbeiterbefragung</a:t>
            </a:r>
          </a:p>
          <a:p>
            <a:pPr marL="449263" indent="-268288">
              <a:buFont typeface="Wingdings" panose="05000000000000000000" pitchFamily="2" charset="2"/>
              <a:buChar char="ü"/>
            </a:pPr>
            <a:r>
              <a:rPr lang="en-US" sz="1800" dirty="0"/>
              <a:t>Pulsumfrage</a:t>
            </a:r>
          </a:p>
          <a:p>
            <a:pPr marL="449263" indent="-268288">
              <a:buFont typeface="Wingdings" panose="05000000000000000000" pitchFamily="2" charset="2"/>
              <a:buChar char="ü"/>
            </a:pPr>
            <a:r>
              <a:rPr lang="en-US" sz="1800" dirty="0"/>
              <a:t>Onboarding-Umfrage</a:t>
            </a:r>
          </a:p>
          <a:p>
            <a:pPr>
              <a:buFont typeface="Wingdings" panose="05000000000000000000" pitchFamily="2" charset="2"/>
              <a:buChar char="ü"/>
            </a:pPr>
            <a:endParaRPr lang="en-US" sz="18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sp>
        <p:nvSpPr>
          <p:cNvPr id="13" name="Textfeld 12">
            <a:extLst>
              <a:ext uri="{FF2B5EF4-FFF2-40B4-BE49-F238E27FC236}">
                <a16:creationId xmlns:a16="http://schemas.microsoft.com/office/drawing/2014/main" xmlns="" id="{F586924F-8871-47A8-BF7F-7B0AB64D61C9}"/>
              </a:ext>
            </a:extLst>
          </p:cNvPr>
          <p:cNvSpPr txBox="1"/>
          <p:nvPr/>
        </p:nvSpPr>
        <p:spPr>
          <a:xfrm>
            <a:off x="5666549" y="3727786"/>
            <a:ext cx="6094562" cy="1179810"/>
          </a:xfrm>
          <a:prstGeom prst="rect">
            <a:avLst/>
          </a:prstGeom>
          <a:noFill/>
        </p:spPr>
        <p:txBody>
          <a:bodyPr wrap="square">
            <a:spAutoFit/>
          </a:bodyPr>
          <a:lstStyle/>
          <a:p>
            <a:pPr marL="266700" indent="-266700">
              <a:spcBef>
                <a:spcPts val="1000"/>
              </a:spcBef>
              <a:buFont typeface="Wingdings" panose="05000000000000000000" pitchFamily="2" charset="2"/>
              <a:buChar char="ü"/>
            </a:pPr>
            <a:r>
              <a:rPr lang="en-US" sz="1800" dirty="0"/>
              <a:t>Exit-Umfrage</a:t>
            </a:r>
          </a:p>
          <a:p>
            <a:pPr marL="266700" indent="-266700">
              <a:spcBef>
                <a:spcPts val="1000"/>
              </a:spcBef>
              <a:buFont typeface="Wingdings" panose="05000000000000000000" pitchFamily="2" charset="2"/>
              <a:buChar char="ü"/>
            </a:pPr>
            <a:r>
              <a:rPr lang="en-US" sz="1800" dirty="0"/>
              <a:t>Themenzentrierte Umfrage</a:t>
            </a:r>
          </a:p>
          <a:p>
            <a:pPr marL="266700" indent="-266700">
              <a:spcBef>
                <a:spcPts val="1000"/>
              </a:spcBef>
              <a:buFont typeface="Wingdings" panose="05000000000000000000" pitchFamily="2" charset="2"/>
              <a:buChar char="ü"/>
            </a:pPr>
            <a:r>
              <a:rPr lang="en-US" sz="1800" dirty="0"/>
              <a:t>Risikobewertung/Gesundheitserhebung</a:t>
            </a:r>
          </a:p>
        </p:txBody>
      </p:sp>
      <p:sp>
        <p:nvSpPr>
          <p:cNvPr id="14"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826065" y="6319332"/>
            <a:ext cx="5645513"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5"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232888"/>
            <a:ext cx="905274" cy="576706"/>
          </a:xfrm>
          <a:prstGeom prst="rect">
            <a:avLst/>
          </a:prstGeom>
        </p:spPr>
      </p:pic>
      <p:pic>
        <p:nvPicPr>
          <p:cNvPr id="16" name="Immagine 15"/>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16028" y="6413903"/>
            <a:ext cx="1127226" cy="392481"/>
          </a:xfrm>
          <a:prstGeom prst="rect">
            <a:avLst/>
          </a:prstGeom>
          <a:noFill/>
        </p:spPr>
      </p:pic>
      <p:sp>
        <p:nvSpPr>
          <p:cNvPr id="17" name="CasellaDiTesto 21"/>
          <p:cNvSpPr txBox="1"/>
          <p:nvPr/>
        </p:nvSpPr>
        <p:spPr>
          <a:xfrm>
            <a:off x="7414039" y="614080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5851961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3</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4"/>
            <a:ext cx="9656699" cy="4122593"/>
          </a:xfrm>
        </p:spPr>
        <p:txBody>
          <a:bodyPr>
            <a:noAutofit/>
          </a:bodyPr>
          <a:lstStyle/>
          <a:p>
            <a:pPr marL="514350" indent="-514350">
              <a:lnSpc>
                <a:spcPct val="100000"/>
              </a:lnSpc>
              <a:spcBef>
                <a:spcPts val="600"/>
              </a:spcBef>
              <a:buAutoNum type="arabicPeriod"/>
            </a:pPr>
            <a:r>
              <a:rPr lang="en-US" sz="1600" dirty="0"/>
              <a:t>360-Grad-Umfrage</a:t>
            </a:r>
            <a:endParaRPr lang="en-US" sz="1600" dirty="0">
              <a:solidFill>
                <a:srgbClr val="FF0000"/>
              </a:solidFill>
            </a:endParaRPr>
          </a:p>
          <a:p>
            <a:pPr marL="534988" lvl="1" indent="0">
              <a:lnSpc>
                <a:spcPct val="100000"/>
              </a:lnSpc>
              <a:spcBef>
                <a:spcPts val="600"/>
              </a:spcBef>
              <a:buNone/>
            </a:pPr>
            <a:r>
              <a:rPr lang="en-US" sz="1600" dirty="0"/>
              <a:t>Bei der 360-Grad-Befragung oder dem Führungskräfte-Feedback werden Mitarbeiter, Vorgesetzte und ggf. Kunden zur Arbeit einer Führungskraft befragt. Darüber hinaus gibt die Führungskraft eine Einschätzung ihres eigenen </a:t>
            </a:r>
            <a:r>
              <a:rPr lang="en-US" sz="1600" dirty="0" err="1"/>
              <a:t>Führungsverhaltens</a:t>
            </a:r>
            <a:r>
              <a:rPr lang="en-US" sz="1600" dirty="0"/>
              <a:t> ab. Dies ermöglicht einen umfassenden Vergleich zwischen Fremd- und Selbsteinschätzung.</a:t>
            </a:r>
          </a:p>
          <a:p>
            <a:pPr marL="534988" lvl="1" indent="0">
              <a:lnSpc>
                <a:spcPct val="100000"/>
              </a:lnSpc>
              <a:spcBef>
                <a:spcPts val="600"/>
              </a:spcBef>
              <a:buNone/>
            </a:pPr>
            <a:endParaRPr lang="en-US" sz="1600" dirty="0"/>
          </a:p>
          <a:p>
            <a:pPr marL="514350" indent="-514350">
              <a:lnSpc>
                <a:spcPct val="100000"/>
              </a:lnSpc>
              <a:spcBef>
                <a:spcPts val="600"/>
              </a:spcBef>
              <a:buAutoNum type="arabicPeriod"/>
            </a:pPr>
            <a:r>
              <a:rPr lang="en-US" sz="1600" dirty="0"/>
              <a:t>Unternehmensweite Mitarbeiterbefragung</a:t>
            </a:r>
          </a:p>
          <a:p>
            <a:pPr marL="534988" indent="0">
              <a:lnSpc>
                <a:spcPct val="100000"/>
              </a:lnSpc>
              <a:spcBef>
                <a:spcPts val="600"/>
              </a:spcBef>
              <a:buNone/>
            </a:pPr>
            <a:r>
              <a:rPr lang="en-US" sz="1600" dirty="0"/>
              <a:t>Die unternehmensweite Mitarbeiterbefragung gibt Auskunft über das Klima in der </a:t>
            </a:r>
            <a:r>
              <a:rPr lang="en-US" sz="1600" dirty="0" err="1"/>
              <a:t>Organisation</a:t>
            </a:r>
            <a:r>
              <a:rPr lang="en-US" sz="1600" dirty="0"/>
              <a:t>. Sie ist die Basis für grundlegende strategische Unternehmensentscheidungen.</a:t>
            </a:r>
          </a:p>
          <a:p>
            <a:pPr marL="534988" indent="0">
              <a:lnSpc>
                <a:spcPct val="100000"/>
              </a:lnSpc>
              <a:spcBef>
                <a:spcPts val="600"/>
              </a:spcBef>
              <a:buNone/>
            </a:pPr>
            <a:endParaRPr lang="en-US" sz="1600" dirty="0"/>
          </a:p>
          <a:p>
            <a:pPr marL="514350" indent="-514350">
              <a:lnSpc>
                <a:spcPct val="100000"/>
              </a:lnSpc>
              <a:spcBef>
                <a:spcPts val="600"/>
              </a:spcBef>
              <a:buFont typeface="+mj-lt"/>
              <a:buAutoNum type="arabicPeriod" startAt="3"/>
            </a:pPr>
            <a:r>
              <a:rPr lang="en-US" sz="1600" dirty="0"/>
              <a:t>Pulsumfrage</a:t>
            </a:r>
          </a:p>
          <a:p>
            <a:pPr marL="534988" indent="0">
              <a:lnSpc>
                <a:spcPct val="100000"/>
              </a:lnSpc>
              <a:spcBef>
                <a:spcPts val="600"/>
              </a:spcBef>
              <a:buNone/>
            </a:pPr>
            <a:r>
              <a:rPr lang="en-US" sz="1600" dirty="0"/>
              <a:t>Regelmäßige Pulsbefragungen finden idealerweise in Abständen von drei bis sechs Monaten oder häufiger statt und ermöglichen die Erfolgskontrolle bereits eingeleiteter Maßnahmen auf Basis von Befragungen. Puls-Checks sind ein wertvolles Instrument zur erfolgreichen Unternehmensführung und -steuerung.</a:t>
            </a:r>
          </a:p>
          <a:p>
            <a:pPr marL="514350" indent="-514350">
              <a:buAutoNum type="arabicPeriod"/>
            </a:pPr>
            <a:endParaRPr lang="en-US" sz="1800" dirty="0"/>
          </a:p>
          <a:p>
            <a:pPr marL="514350" indent="-514350">
              <a:buAutoNum type="arabicPeriod"/>
            </a:pPr>
            <a:endParaRPr lang="en-US" sz="1800" dirty="0"/>
          </a:p>
          <a:p>
            <a:pPr marL="514350" indent="-514350">
              <a:buAutoNum type="arabicPeriod"/>
            </a:pPr>
            <a:endParaRPr lang="en-US" sz="1800" dirty="0">
              <a:solidFill>
                <a:srgbClr val="FF0000"/>
              </a:solidFill>
            </a:endParaRPr>
          </a:p>
          <a:p>
            <a:pPr marL="534988" lvl="1" indent="0">
              <a:buNone/>
            </a:pPr>
            <a:endParaRPr lang="en-US" sz="1600" dirty="0"/>
          </a:p>
          <a:p>
            <a:pPr marL="534988" lvl="1" indent="0">
              <a:buNone/>
            </a:pPr>
            <a:endParaRPr lang="en-US" sz="16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826065" y="6319332"/>
            <a:ext cx="5645513"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3"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232888"/>
            <a:ext cx="905274" cy="576706"/>
          </a:xfrm>
          <a:prstGeom prst="rect">
            <a:avLst/>
          </a:prstGeom>
        </p:spPr>
      </p:pic>
      <p:pic>
        <p:nvPicPr>
          <p:cNvPr id="14" name="Immagin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16028" y="6413903"/>
            <a:ext cx="1127226" cy="392481"/>
          </a:xfrm>
          <a:prstGeom prst="rect">
            <a:avLst/>
          </a:prstGeom>
          <a:noFill/>
        </p:spPr>
      </p:pic>
      <p:sp>
        <p:nvSpPr>
          <p:cNvPr id="15" name="CasellaDiTesto 21"/>
          <p:cNvSpPr txBox="1"/>
          <p:nvPr/>
        </p:nvSpPr>
        <p:spPr>
          <a:xfrm>
            <a:off x="7414039" y="614080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675108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3</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621766"/>
            <a:ext cx="10067152" cy="4326451"/>
          </a:xfrm>
        </p:spPr>
        <p:txBody>
          <a:bodyPr>
            <a:noAutofit/>
          </a:bodyPr>
          <a:lstStyle/>
          <a:p>
            <a:pPr marL="514350" indent="-514350">
              <a:lnSpc>
                <a:spcPct val="100000"/>
              </a:lnSpc>
              <a:spcBef>
                <a:spcPts val="600"/>
              </a:spcBef>
              <a:buFont typeface="+mj-lt"/>
              <a:buAutoNum type="arabicPeriod" startAt="4"/>
            </a:pPr>
            <a:r>
              <a:rPr lang="en-US" sz="1600" dirty="0"/>
              <a:t>Onboarding-Umfrage</a:t>
            </a:r>
            <a:endParaRPr lang="en-US" sz="1600" dirty="0">
              <a:solidFill>
                <a:srgbClr val="FF0000"/>
              </a:solidFill>
            </a:endParaRPr>
          </a:p>
          <a:p>
            <a:pPr marL="534988" lvl="1" indent="0">
              <a:lnSpc>
                <a:spcPct val="100000"/>
              </a:lnSpc>
              <a:spcBef>
                <a:spcPts val="600"/>
              </a:spcBef>
              <a:buNone/>
            </a:pPr>
            <a:r>
              <a:rPr lang="de-DE" sz="1600" dirty="0"/>
              <a:t>Onboarding-Befragungen geben Aufschluss darüber, wie die Einarbeitungsphase für neue Mitarbeitende verläuft. Das Feedback ermöglicht den Feinschliff des Onboarding-Prozesses und deckt mögliche Fehlentwicklungen auf.</a:t>
            </a:r>
            <a:endParaRPr lang="en-US" sz="1600" dirty="0"/>
          </a:p>
          <a:p>
            <a:pPr marL="534988" lvl="1" indent="0">
              <a:lnSpc>
                <a:spcPct val="100000"/>
              </a:lnSpc>
              <a:spcBef>
                <a:spcPts val="600"/>
              </a:spcBef>
              <a:buNone/>
            </a:pPr>
            <a:endParaRPr lang="en-US" sz="800" dirty="0"/>
          </a:p>
          <a:p>
            <a:pPr marL="514350" indent="-514350">
              <a:lnSpc>
                <a:spcPct val="100000"/>
              </a:lnSpc>
              <a:spcBef>
                <a:spcPts val="600"/>
              </a:spcBef>
              <a:buAutoNum type="arabicPeriod" startAt="4"/>
            </a:pPr>
            <a:r>
              <a:rPr lang="en-US" sz="1600" dirty="0"/>
              <a:t>Exit-Umfrage</a:t>
            </a:r>
          </a:p>
          <a:p>
            <a:pPr marL="534988" indent="0">
              <a:lnSpc>
                <a:spcPct val="100000"/>
              </a:lnSpc>
              <a:spcBef>
                <a:spcPts val="600"/>
              </a:spcBef>
              <a:buNone/>
            </a:pPr>
            <a:r>
              <a:rPr lang="en-US" sz="1600" dirty="0"/>
              <a:t>Austrittsbefragungen liefern Informationen über die Gründe für den Austritt von Mitarbeitern. Sie gewinnen wertvolle Erkenntnisse, die Ihnen helfen können, die Fluktuationsrate in Ihrem Unternehmen zu senken.</a:t>
            </a:r>
          </a:p>
          <a:p>
            <a:pPr marL="534988" indent="0">
              <a:lnSpc>
                <a:spcPct val="100000"/>
              </a:lnSpc>
              <a:spcBef>
                <a:spcPts val="600"/>
              </a:spcBef>
              <a:buNone/>
            </a:pPr>
            <a:endParaRPr lang="en-US" sz="800" dirty="0"/>
          </a:p>
          <a:p>
            <a:pPr marL="514350" indent="-514350">
              <a:lnSpc>
                <a:spcPct val="100000"/>
              </a:lnSpc>
              <a:spcBef>
                <a:spcPts val="600"/>
              </a:spcBef>
              <a:buFont typeface="+mj-lt"/>
              <a:buAutoNum type="arabicPeriod" startAt="6"/>
            </a:pPr>
            <a:r>
              <a:rPr lang="en-US" sz="1600" dirty="0"/>
              <a:t>Themenzentrierte Umfrage</a:t>
            </a:r>
          </a:p>
          <a:p>
            <a:pPr marL="534988" indent="0">
              <a:lnSpc>
                <a:spcPct val="100000"/>
              </a:lnSpc>
              <a:spcBef>
                <a:spcPts val="600"/>
              </a:spcBef>
              <a:buNone/>
            </a:pPr>
            <a:r>
              <a:rPr lang="en-US" sz="1600" dirty="0"/>
              <a:t>Themenzentrierte Umfragen konzentrieren sich auf einen bestimmten Themenbereich, z. B. den internen Kundendienst oder bestimmte Problembereiche.</a:t>
            </a:r>
          </a:p>
          <a:p>
            <a:pPr marL="514350" indent="-514350">
              <a:buAutoNum type="arabicPeriod"/>
            </a:pPr>
            <a:endParaRPr lang="en-US" sz="800" dirty="0"/>
          </a:p>
          <a:p>
            <a:pPr marL="514350" indent="-514350">
              <a:buFont typeface="+mj-lt"/>
              <a:buAutoNum type="arabicPeriod" startAt="7"/>
            </a:pPr>
            <a:r>
              <a:rPr lang="en-US" sz="1600" dirty="0"/>
              <a:t>Risikobewertung/Gesundheitserhebung</a:t>
            </a:r>
          </a:p>
          <a:p>
            <a:pPr marL="534988" indent="0">
              <a:buNone/>
            </a:pPr>
            <a:r>
              <a:rPr lang="en-US" sz="1600" dirty="0"/>
              <a:t>Eine Gefährdungsbeurteilung oder Gesundheitsbefragung ist ein Instrument zur Beurteilung von Gesundheitsrisiken, Belastungen und Beanspruchungen am Arbeitsplatz. Risikofaktoren können frühzeitig erkannt und </a:t>
            </a:r>
            <a:r>
              <a:rPr lang="en-US" sz="1600" dirty="0" err="1"/>
              <a:t>minimiert werden</a:t>
            </a:r>
            <a:r>
              <a:rPr lang="en-US" sz="1600" dirty="0"/>
              <a:t>.</a:t>
            </a:r>
          </a:p>
          <a:p>
            <a:pPr marL="514350" indent="-514350">
              <a:buAutoNum type="arabicPeriod"/>
            </a:pPr>
            <a:endParaRPr lang="en-US" sz="1800" dirty="0">
              <a:solidFill>
                <a:srgbClr val="FF0000"/>
              </a:solidFill>
            </a:endParaRPr>
          </a:p>
          <a:p>
            <a:pPr marL="534988" lvl="1" indent="0">
              <a:buNone/>
            </a:pPr>
            <a:endParaRPr lang="en-US" sz="1600" dirty="0"/>
          </a:p>
          <a:p>
            <a:pPr marL="534988" lvl="1" indent="0">
              <a:buNone/>
            </a:pPr>
            <a:endParaRPr lang="en-US" sz="16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826065" y="6319332"/>
            <a:ext cx="5645513"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3"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232888"/>
            <a:ext cx="905274" cy="576706"/>
          </a:xfrm>
          <a:prstGeom prst="rect">
            <a:avLst/>
          </a:prstGeom>
        </p:spPr>
      </p:pic>
      <p:pic>
        <p:nvPicPr>
          <p:cNvPr id="14" name="Immagin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16028" y="6413903"/>
            <a:ext cx="1127226" cy="392481"/>
          </a:xfrm>
          <a:prstGeom prst="rect">
            <a:avLst/>
          </a:prstGeom>
          <a:noFill/>
        </p:spPr>
      </p:pic>
      <p:sp>
        <p:nvSpPr>
          <p:cNvPr id="15" name="CasellaDiTesto 21"/>
          <p:cNvSpPr txBox="1"/>
          <p:nvPr/>
        </p:nvSpPr>
        <p:spPr>
          <a:xfrm>
            <a:off x="7414039" y="614080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823943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735F7F3-C1B5-4B60-A00A-4EB618DDFB5A}"/>
              </a:ext>
            </a:extLst>
          </p:cNvPr>
          <p:cNvSpPr>
            <a:spLocks noGrp="1"/>
          </p:cNvSpPr>
          <p:nvPr>
            <p:ph type="body" sz="quarter" idx="10"/>
          </p:nvPr>
        </p:nvSpPr>
        <p:spPr>
          <a:xfrm>
            <a:off x="323529" y="312876"/>
            <a:ext cx="11573197" cy="724247"/>
          </a:xfrm>
        </p:spPr>
        <p:txBody>
          <a:bodyPr>
            <a:normAutofit fontScale="92500" lnSpcReduction="10000"/>
          </a:bodyPr>
          <a:lstStyle/>
          <a:p>
            <a:r>
              <a:rPr lang="en-US" dirty="0">
                <a:latin typeface="Arial Black" panose="020B0A04020102020204" pitchFamily="34" charset="0"/>
              </a:rPr>
              <a:t>ZIELE</a:t>
            </a:r>
          </a:p>
        </p:txBody>
      </p:sp>
      <p:grpSp>
        <p:nvGrpSpPr>
          <p:cNvPr id="3" name="그룹 4">
            <a:extLst>
              <a:ext uri="{FF2B5EF4-FFF2-40B4-BE49-F238E27FC236}">
                <a16:creationId xmlns:a16="http://schemas.microsoft.com/office/drawing/2014/main" xmlns="" id="{ADA5C4D0-2A66-4109-A491-06CA2CC95E5A}"/>
              </a:ext>
            </a:extLst>
          </p:cNvPr>
          <p:cNvGrpSpPr/>
          <p:nvPr/>
        </p:nvGrpSpPr>
        <p:grpSpPr>
          <a:xfrm>
            <a:off x="4364347" y="1944996"/>
            <a:ext cx="3532863" cy="4209710"/>
            <a:chOff x="4737812" y="2390015"/>
            <a:chExt cx="3159394" cy="3764690"/>
          </a:xfrm>
        </p:grpSpPr>
        <p:grpSp>
          <p:nvGrpSpPr>
            <p:cNvPr id="4" name="Group 3">
              <a:extLst>
                <a:ext uri="{FF2B5EF4-FFF2-40B4-BE49-F238E27FC236}">
                  <a16:creationId xmlns:a16="http://schemas.microsoft.com/office/drawing/2014/main" xmlns="" id="{74E9FEC3-6A2D-4AFD-9A3E-28BE920B5291}"/>
                </a:ext>
              </a:extLst>
            </p:cNvPr>
            <p:cNvGrpSpPr/>
            <p:nvPr/>
          </p:nvGrpSpPr>
          <p:grpSpPr>
            <a:xfrm rot="19800000">
              <a:off x="5964234" y="4473736"/>
              <a:ext cx="1932972" cy="1680969"/>
              <a:chOff x="2084105" y="5383623"/>
              <a:chExt cx="815482" cy="891098"/>
            </a:xfrm>
          </p:grpSpPr>
          <p:sp>
            <p:nvSpPr>
              <p:cNvPr id="9" name="Rectangle 8">
                <a:extLst>
                  <a:ext uri="{FF2B5EF4-FFF2-40B4-BE49-F238E27FC236}">
                    <a16:creationId xmlns:a16="http://schemas.microsoft.com/office/drawing/2014/main" xmlns="" id="{9D72099A-796A-4DB6-A2D1-0D17AA5FF1C8}"/>
                  </a:ext>
                </a:extLst>
              </p:cNvPr>
              <p:cNvSpPr/>
              <p:nvPr/>
            </p:nvSpPr>
            <p:spPr>
              <a:xfrm>
                <a:off x="2084105" y="5383623"/>
                <a:ext cx="815482" cy="891098"/>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chemeClr val="accent6">
                      <a:lumMod val="55000"/>
                      <a:lumOff val="45000"/>
                    </a:schemeClr>
                  </a:gs>
                  <a:gs pos="100000">
                    <a:schemeClr val="accent6">
                      <a:lumMod val="55000"/>
                      <a:lumOff val="4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0" name="Rectangle 8">
                <a:extLst>
                  <a:ext uri="{FF2B5EF4-FFF2-40B4-BE49-F238E27FC236}">
                    <a16:creationId xmlns:a16="http://schemas.microsoft.com/office/drawing/2014/main" xmlns="" id="{993C6F2A-45A7-4D12-A534-B35F982B0301}"/>
                  </a:ext>
                </a:extLst>
              </p:cNvPr>
              <p:cNvSpPr/>
              <p:nvPr/>
            </p:nvSpPr>
            <p:spPr>
              <a:xfrm>
                <a:off x="2084106" y="5383623"/>
                <a:ext cx="614896" cy="884728"/>
              </a:xfrm>
              <a:custGeom>
                <a:avLst/>
                <a:gdLst/>
                <a:ahLst/>
                <a:cxnLst/>
                <a:rect l="l" t="t" r="r" b="b"/>
                <a:pathLst>
                  <a:path w="1359043" h="1787331">
                    <a:moveTo>
                      <a:pt x="0" y="0"/>
                    </a:moveTo>
                    <a:lnTo>
                      <a:pt x="1359043" y="0"/>
                    </a:lnTo>
                    <a:lnTo>
                      <a:pt x="1359043" y="212596"/>
                    </a:lnTo>
                    <a:lnTo>
                      <a:pt x="893519" y="1787331"/>
                    </a:lnTo>
                    <a:lnTo>
                      <a:pt x="1012" y="289727"/>
                    </a:lnTo>
                    <a:lnTo>
                      <a:pt x="0" y="289727"/>
                    </a:lnTo>
                    <a:lnTo>
                      <a:pt x="0" y="288030"/>
                    </a:lnTo>
                    <a:close/>
                  </a:path>
                </a:pathLst>
              </a:custGeom>
              <a:gradFill>
                <a:gsLst>
                  <a:gs pos="0">
                    <a:schemeClr val="accent6">
                      <a:lumMod val="45000"/>
                      <a:lumOff val="55000"/>
                    </a:schemeClr>
                  </a:gs>
                  <a:gs pos="100000">
                    <a:schemeClr val="accent6">
                      <a:lumMod val="45000"/>
                      <a:lumOff val="5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 name="Rectangle 8">
                <a:extLst>
                  <a:ext uri="{FF2B5EF4-FFF2-40B4-BE49-F238E27FC236}">
                    <a16:creationId xmlns:a16="http://schemas.microsoft.com/office/drawing/2014/main" xmlns="" id="{A564E653-42E4-4C2A-816F-A1FEA71E794F}"/>
                  </a:ext>
                </a:extLst>
              </p:cNvPr>
              <p:cNvSpPr/>
              <p:nvPr/>
            </p:nvSpPr>
            <p:spPr>
              <a:xfrm>
                <a:off x="2084106" y="5383623"/>
                <a:ext cx="408037" cy="885995"/>
              </a:xfrm>
              <a:custGeom>
                <a:avLst/>
                <a:gdLst/>
                <a:ahLst/>
                <a:cxnLst/>
                <a:rect l="l" t="t" r="r" b="b"/>
                <a:pathLst>
                  <a:path w="901843" h="1789890">
                    <a:moveTo>
                      <a:pt x="0" y="0"/>
                    </a:moveTo>
                    <a:lnTo>
                      <a:pt x="897414" y="0"/>
                    </a:lnTo>
                    <a:lnTo>
                      <a:pt x="901843" y="212596"/>
                    </a:lnTo>
                    <a:lnTo>
                      <a:pt x="895045" y="1789890"/>
                    </a:lnTo>
                    <a:lnTo>
                      <a:pt x="1012" y="289727"/>
                    </a:lnTo>
                    <a:lnTo>
                      <a:pt x="0" y="289727"/>
                    </a:lnTo>
                    <a:lnTo>
                      <a:pt x="0" y="288030"/>
                    </a:lnTo>
                    <a:close/>
                  </a:path>
                </a:pathLst>
              </a:custGeom>
              <a:gradFill>
                <a:gsLst>
                  <a:gs pos="0">
                    <a:schemeClr val="accent6">
                      <a:lumMod val="30000"/>
                      <a:lumOff val="70000"/>
                    </a:schemeClr>
                  </a:gs>
                  <a:gs pos="100000">
                    <a:schemeClr val="accent6">
                      <a:lumMod val="30000"/>
                      <a:lumOff val="7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 name="Rectangle 8">
                <a:extLst>
                  <a:ext uri="{FF2B5EF4-FFF2-40B4-BE49-F238E27FC236}">
                    <a16:creationId xmlns:a16="http://schemas.microsoft.com/office/drawing/2014/main" xmlns="" id="{F1458674-168A-46D7-96E7-275FD01E70A4}"/>
                  </a:ext>
                </a:extLst>
              </p:cNvPr>
              <p:cNvSpPr/>
              <p:nvPr/>
            </p:nvSpPr>
            <p:spPr>
              <a:xfrm>
                <a:off x="2084105" y="5383623"/>
                <a:ext cx="405505" cy="886992"/>
              </a:xfrm>
              <a:custGeom>
                <a:avLst/>
                <a:gdLst/>
                <a:ahLst/>
                <a:cxnLst/>
                <a:rect l="l" t="t" r="r" b="b"/>
                <a:pathLst>
                  <a:path w="896246" h="1791906">
                    <a:moveTo>
                      <a:pt x="0" y="0"/>
                    </a:moveTo>
                    <a:lnTo>
                      <a:pt x="440115" y="0"/>
                    </a:lnTo>
                    <a:lnTo>
                      <a:pt x="452263" y="212596"/>
                    </a:lnTo>
                    <a:lnTo>
                      <a:pt x="896246" y="1791906"/>
                    </a:lnTo>
                    <a:lnTo>
                      <a:pt x="1012" y="289727"/>
                    </a:lnTo>
                    <a:lnTo>
                      <a:pt x="0" y="289727"/>
                    </a:lnTo>
                    <a:lnTo>
                      <a:pt x="0" y="288030"/>
                    </a:lnTo>
                    <a:close/>
                  </a:path>
                </a:pathLst>
              </a:custGeom>
              <a:gradFill>
                <a:gsLst>
                  <a:gs pos="0">
                    <a:schemeClr val="accent6">
                      <a:lumMod val="20000"/>
                      <a:lumOff val="80000"/>
                    </a:schemeClr>
                  </a:gs>
                  <a:gs pos="100000">
                    <a:schemeClr val="accent6">
                      <a:lumMod val="20000"/>
                      <a:lumOff val="8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 name="Rectangle 8">
                <a:extLst>
                  <a:ext uri="{FF2B5EF4-FFF2-40B4-BE49-F238E27FC236}">
                    <a16:creationId xmlns:a16="http://schemas.microsoft.com/office/drawing/2014/main" xmlns="" id="{5BE9E225-E3AB-4AFA-926E-98C4CC9DAD82}"/>
                  </a:ext>
                </a:extLst>
              </p:cNvPr>
              <p:cNvSpPr/>
              <p:nvPr/>
            </p:nvSpPr>
            <p:spPr>
              <a:xfrm>
                <a:off x="2397817" y="6070896"/>
                <a:ext cx="184225" cy="202494"/>
              </a:xfrm>
              <a:custGeom>
                <a:avLst/>
                <a:gdLst/>
                <a:ahLst/>
                <a:cxnLst/>
                <a:rect l="l" t="t" r="r" b="b"/>
                <a:pathLst>
                  <a:path w="1791810" h="1800199">
                    <a:moveTo>
                      <a:pt x="229620" y="140779"/>
                    </a:moveTo>
                    <a:cubicBezTo>
                      <a:pt x="334730" y="140779"/>
                      <a:pt x="422984" y="212958"/>
                      <a:pt x="445844" y="310765"/>
                    </a:cubicBezTo>
                    <a:lnTo>
                      <a:pt x="454300" y="310765"/>
                    </a:lnTo>
                    <a:lnTo>
                      <a:pt x="462757" y="310765"/>
                    </a:lnTo>
                    <a:cubicBezTo>
                      <a:pt x="485617" y="212958"/>
                      <a:pt x="573869" y="140779"/>
                      <a:pt x="678980" y="140779"/>
                    </a:cubicBezTo>
                    <a:cubicBezTo>
                      <a:pt x="784090" y="140779"/>
                      <a:pt x="872344" y="212958"/>
                      <a:pt x="895204" y="310765"/>
                    </a:cubicBezTo>
                    <a:lnTo>
                      <a:pt x="903659" y="310765"/>
                    </a:lnTo>
                    <a:lnTo>
                      <a:pt x="903660" y="310765"/>
                    </a:lnTo>
                    <a:lnTo>
                      <a:pt x="912116" y="310765"/>
                    </a:lnTo>
                    <a:cubicBezTo>
                      <a:pt x="934976" y="212958"/>
                      <a:pt x="1023228" y="140779"/>
                      <a:pt x="1128339" y="140779"/>
                    </a:cubicBezTo>
                    <a:cubicBezTo>
                      <a:pt x="1233450" y="140779"/>
                      <a:pt x="1321703" y="212958"/>
                      <a:pt x="1344563" y="310765"/>
                    </a:cubicBezTo>
                    <a:lnTo>
                      <a:pt x="1353019" y="310765"/>
                    </a:lnTo>
                    <a:lnTo>
                      <a:pt x="1361476" y="310765"/>
                    </a:lnTo>
                    <a:cubicBezTo>
                      <a:pt x="1384336" y="212958"/>
                      <a:pt x="1472588" y="140779"/>
                      <a:pt x="1577699" y="140779"/>
                    </a:cubicBezTo>
                    <a:cubicBezTo>
                      <a:pt x="1680932" y="140779"/>
                      <a:pt x="1767904" y="210402"/>
                      <a:pt x="1791810" y="305762"/>
                    </a:cubicBezTo>
                    <a:lnTo>
                      <a:pt x="901188" y="1800199"/>
                    </a:lnTo>
                    <a:lnTo>
                      <a:pt x="13460" y="310615"/>
                    </a:lnTo>
                    <a:cubicBezTo>
                      <a:pt x="36351" y="212881"/>
                      <a:pt x="124565" y="140779"/>
                      <a:pt x="229620" y="140779"/>
                    </a:cubicBezTo>
                    <a:close/>
                    <a:moveTo>
                      <a:pt x="0" y="0"/>
                    </a:moveTo>
                    <a:lnTo>
                      <a:pt x="1" y="0"/>
                    </a:lnTo>
                    <a:lnTo>
                      <a:pt x="4940" y="0"/>
                    </a:lnTo>
                    <a:lnTo>
                      <a:pt x="4940" y="296318"/>
                    </a:lnTo>
                    <a:lnTo>
                      <a:pt x="1012" y="289727"/>
                    </a:lnTo>
                    <a:lnTo>
                      <a:pt x="1" y="289727"/>
                    </a:lnTo>
                    <a:lnTo>
                      <a:pt x="0" y="289727"/>
                    </a:lnTo>
                    <a:lnTo>
                      <a:pt x="0" y="288030"/>
                    </a:lnTo>
                    <a:close/>
                  </a:path>
                </a:pathLst>
              </a:custGeom>
              <a:gradFill>
                <a:gsLst>
                  <a:gs pos="15000">
                    <a:schemeClr val="tx1">
                      <a:lumMod val="72000"/>
                      <a:lumOff val="28000"/>
                    </a:schemeClr>
                  </a:gs>
                  <a:gs pos="100000">
                    <a:schemeClr val="tx1">
                      <a:lumMod val="31000"/>
                      <a:lumOff val="69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sp>
          <p:nvSpPr>
            <p:cNvPr id="5" name="Rounded Rectangle 1">
              <a:extLst>
                <a:ext uri="{FF2B5EF4-FFF2-40B4-BE49-F238E27FC236}">
                  <a16:creationId xmlns:a16="http://schemas.microsoft.com/office/drawing/2014/main" xmlns="" id="{9A8A57AF-EB22-48E1-BBD2-E91023FB96AB}"/>
                </a:ext>
              </a:extLst>
            </p:cNvPr>
            <p:cNvSpPr/>
            <p:nvPr/>
          </p:nvSpPr>
          <p:spPr>
            <a:xfrm rot="14400000">
              <a:off x="5606012" y="4024339"/>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F000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6" name="Rounded Rectangle 1">
              <a:extLst>
                <a:ext uri="{FF2B5EF4-FFF2-40B4-BE49-F238E27FC236}">
                  <a16:creationId xmlns:a16="http://schemas.microsoft.com/office/drawing/2014/main" xmlns="" id="{D836F338-AE06-40F8-9D00-05010C6DC326}"/>
                </a:ext>
              </a:extLst>
            </p:cNvPr>
            <p:cNvSpPr/>
            <p:nvPr/>
          </p:nvSpPr>
          <p:spPr>
            <a:xfrm rot="4400993">
              <a:off x="5833816" y="2266987"/>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92D050"/>
            </a:solidFill>
            <a:ln w="15875">
              <a:gradFill>
                <a:gsLst>
                  <a:gs pos="0">
                    <a:schemeClr val="bg1"/>
                  </a:gs>
                  <a:gs pos="100000">
                    <a:schemeClr val="accent1">
                      <a:tint val="23500"/>
                      <a:satMod val="160000"/>
                      <a:alpha val="0"/>
                    </a:schemeClr>
                  </a:gs>
                </a:gsLst>
                <a:lin ang="2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7" name="Rounded Rectangle 1">
              <a:extLst>
                <a:ext uri="{FF2B5EF4-FFF2-40B4-BE49-F238E27FC236}">
                  <a16:creationId xmlns:a16="http://schemas.microsoft.com/office/drawing/2014/main" xmlns="" id="{8E1BED9D-5776-48DF-9395-B6FA63A00B1D}"/>
                </a:ext>
              </a:extLst>
            </p:cNvPr>
            <p:cNvSpPr/>
            <p:nvPr/>
          </p:nvSpPr>
          <p:spPr>
            <a:xfrm rot="9000000">
              <a:off x="6316872" y="3487189"/>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A9106"/>
            </a:solidFill>
            <a:ln w="15875">
              <a:gradFill>
                <a:gsLst>
                  <a:gs pos="0">
                    <a:schemeClr val="bg1"/>
                  </a:gs>
                  <a:gs pos="100000">
                    <a:schemeClr val="accent1">
                      <a:tint val="23500"/>
                      <a:satMod val="160000"/>
                      <a:alpha val="0"/>
                    </a:schemeClr>
                  </a:gs>
                </a:gsLst>
                <a:lin ang="19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8" name="Rounded Rectangle 1">
              <a:extLst>
                <a:ext uri="{FF2B5EF4-FFF2-40B4-BE49-F238E27FC236}">
                  <a16:creationId xmlns:a16="http://schemas.microsoft.com/office/drawing/2014/main" xmlns="" id="{7D330C09-CAE4-4454-BBED-FB9A8A840036}"/>
                </a:ext>
              </a:extLst>
            </p:cNvPr>
            <p:cNvSpPr/>
            <p:nvPr/>
          </p:nvSpPr>
          <p:spPr>
            <a:xfrm rot="18596325">
              <a:off x="4851990" y="3080834"/>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0F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grpSp>
      <p:sp>
        <p:nvSpPr>
          <p:cNvPr id="14" name="TextBox 13">
            <a:extLst>
              <a:ext uri="{FF2B5EF4-FFF2-40B4-BE49-F238E27FC236}">
                <a16:creationId xmlns:a16="http://schemas.microsoft.com/office/drawing/2014/main" xmlns="" id="{70EBD466-C587-4358-B47B-56D604DA14C9}"/>
              </a:ext>
            </a:extLst>
          </p:cNvPr>
          <p:cNvSpPr txBox="1"/>
          <p:nvPr/>
        </p:nvSpPr>
        <p:spPr>
          <a:xfrm>
            <a:off x="3775195" y="2281092"/>
            <a:ext cx="832867" cy="646331"/>
          </a:xfrm>
          <a:prstGeom prst="rect">
            <a:avLst/>
          </a:prstGeom>
          <a:noFill/>
        </p:spPr>
        <p:txBody>
          <a:bodyPr wrap="square" rtlCol="0" anchor="ctr">
            <a:spAutoFit/>
          </a:bodyPr>
          <a:lstStyle/>
          <a:p>
            <a:pPr algn="ctr"/>
            <a:r>
              <a:rPr lang="en-US" altLang="ko-KR" sz="3600" b="1" dirty="0">
                <a:solidFill>
                  <a:srgbClr val="00B0F0"/>
                </a:solidFill>
                <a:cs typeface="Arial" pitchFamily="34" charset="0"/>
              </a:rPr>
              <a:t>01</a:t>
            </a:r>
            <a:endParaRPr lang="ko-KR" altLang="en-US" sz="3600" b="1" dirty="0">
              <a:solidFill>
                <a:srgbClr val="00B0F0"/>
              </a:solidFill>
              <a:cs typeface="Arial" pitchFamily="34" charset="0"/>
            </a:endParaRPr>
          </a:p>
        </p:txBody>
      </p:sp>
      <p:sp>
        <p:nvSpPr>
          <p:cNvPr id="15" name="TextBox 14">
            <a:extLst>
              <a:ext uri="{FF2B5EF4-FFF2-40B4-BE49-F238E27FC236}">
                <a16:creationId xmlns:a16="http://schemas.microsoft.com/office/drawing/2014/main" xmlns="" id="{30DB82BF-5F93-4A4D-A540-A91CB26F41BB}"/>
              </a:ext>
            </a:extLst>
          </p:cNvPr>
          <p:cNvSpPr txBox="1"/>
          <p:nvPr/>
        </p:nvSpPr>
        <p:spPr>
          <a:xfrm>
            <a:off x="7148624" y="1847185"/>
            <a:ext cx="832867" cy="646331"/>
          </a:xfrm>
          <a:prstGeom prst="rect">
            <a:avLst/>
          </a:prstGeom>
          <a:noFill/>
        </p:spPr>
        <p:txBody>
          <a:bodyPr wrap="square" rtlCol="0" anchor="ctr">
            <a:spAutoFit/>
          </a:bodyPr>
          <a:lstStyle/>
          <a:p>
            <a:pPr algn="ctr"/>
            <a:r>
              <a:rPr lang="en-US" altLang="ko-KR" sz="3600" b="1" dirty="0">
                <a:solidFill>
                  <a:srgbClr val="92D050"/>
                </a:solidFill>
                <a:cs typeface="Arial" pitchFamily="34" charset="0"/>
              </a:rPr>
              <a:t>02</a:t>
            </a:r>
            <a:endParaRPr lang="ko-KR" altLang="en-US" sz="3600" b="1" dirty="0">
              <a:solidFill>
                <a:srgbClr val="92D050"/>
              </a:solidFill>
              <a:cs typeface="Arial" pitchFamily="34" charset="0"/>
            </a:endParaRPr>
          </a:p>
        </p:txBody>
      </p:sp>
      <p:sp>
        <p:nvSpPr>
          <p:cNvPr id="16" name="TextBox 15">
            <a:extLst>
              <a:ext uri="{FF2B5EF4-FFF2-40B4-BE49-F238E27FC236}">
                <a16:creationId xmlns:a16="http://schemas.microsoft.com/office/drawing/2014/main" xmlns="" id="{99D1CA38-65F6-4018-8DAB-5AA4DE65BE74}"/>
              </a:ext>
            </a:extLst>
          </p:cNvPr>
          <p:cNvSpPr txBox="1"/>
          <p:nvPr/>
        </p:nvSpPr>
        <p:spPr>
          <a:xfrm>
            <a:off x="4496750" y="5306985"/>
            <a:ext cx="832867" cy="646331"/>
          </a:xfrm>
          <a:prstGeom prst="rect">
            <a:avLst/>
          </a:prstGeom>
          <a:noFill/>
        </p:spPr>
        <p:txBody>
          <a:bodyPr wrap="square" rtlCol="0" anchor="ctr">
            <a:spAutoFit/>
          </a:bodyPr>
          <a:lstStyle/>
          <a:p>
            <a:pPr algn="ctr"/>
            <a:r>
              <a:rPr lang="en-US" altLang="ko-KR" sz="3600" b="1" dirty="0">
                <a:solidFill>
                  <a:srgbClr val="FF0000"/>
                </a:solidFill>
                <a:cs typeface="Arial" pitchFamily="34" charset="0"/>
              </a:rPr>
              <a:t>03</a:t>
            </a:r>
            <a:endParaRPr lang="ko-KR" altLang="en-US" sz="3600" b="1" dirty="0">
              <a:solidFill>
                <a:srgbClr val="FF0000"/>
              </a:solidFill>
              <a:cs typeface="Arial" pitchFamily="34" charset="0"/>
            </a:endParaRPr>
          </a:p>
        </p:txBody>
      </p:sp>
      <p:sp>
        <p:nvSpPr>
          <p:cNvPr id="17" name="TextBox 16">
            <a:extLst>
              <a:ext uri="{FF2B5EF4-FFF2-40B4-BE49-F238E27FC236}">
                <a16:creationId xmlns:a16="http://schemas.microsoft.com/office/drawing/2014/main" xmlns="" id="{182A561C-66DD-4EA4-8107-08F9DC751ABA}"/>
              </a:ext>
            </a:extLst>
          </p:cNvPr>
          <p:cNvSpPr txBox="1"/>
          <p:nvPr/>
        </p:nvSpPr>
        <p:spPr>
          <a:xfrm>
            <a:off x="7603265" y="4074326"/>
            <a:ext cx="832867" cy="646331"/>
          </a:xfrm>
          <a:prstGeom prst="rect">
            <a:avLst/>
          </a:prstGeom>
          <a:noFill/>
        </p:spPr>
        <p:txBody>
          <a:bodyPr wrap="square" rtlCol="0" anchor="ctr">
            <a:spAutoFit/>
          </a:bodyPr>
          <a:lstStyle/>
          <a:p>
            <a:pPr algn="ctr"/>
            <a:r>
              <a:rPr lang="en-US" altLang="ko-KR" sz="3600" b="1" dirty="0">
                <a:solidFill>
                  <a:srgbClr val="FA9106"/>
                </a:solidFill>
                <a:cs typeface="Arial" pitchFamily="34" charset="0"/>
              </a:rPr>
              <a:t>04</a:t>
            </a:r>
            <a:endParaRPr lang="ko-KR" altLang="en-US" sz="3600" b="1" dirty="0">
              <a:solidFill>
                <a:srgbClr val="FA9106"/>
              </a:solidFill>
              <a:cs typeface="Arial" pitchFamily="34" charset="0"/>
            </a:endParaRPr>
          </a:p>
        </p:txBody>
      </p:sp>
      <p:grpSp>
        <p:nvGrpSpPr>
          <p:cNvPr id="18" name="Group 17">
            <a:extLst>
              <a:ext uri="{FF2B5EF4-FFF2-40B4-BE49-F238E27FC236}">
                <a16:creationId xmlns:a16="http://schemas.microsoft.com/office/drawing/2014/main" xmlns="" id="{6160CF9D-95C0-4A3C-8F0F-BB1FD13355B3}"/>
              </a:ext>
            </a:extLst>
          </p:cNvPr>
          <p:cNvGrpSpPr/>
          <p:nvPr/>
        </p:nvGrpSpPr>
        <p:grpSpPr>
          <a:xfrm>
            <a:off x="8019698" y="1899329"/>
            <a:ext cx="2948586" cy="751315"/>
            <a:chOff x="1487520" y="1250339"/>
            <a:chExt cx="4380624" cy="407401"/>
          </a:xfrm>
        </p:grpSpPr>
        <p:sp>
          <p:nvSpPr>
            <p:cNvPr id="19" name="TextBox 18">
              <a:extLst>
                <a:ext uri="{FF2B5EF4-FFF2-40B4-BE49-F238E27FC236}">
                  <a16:creationId xmlns:a16="http://schemas.microsoft.com/office/drawing/2014/main" xmlns="" id="{13CF657A-4052-46EB-8E57-3B19D2E98EB9}"/>
                </a:ext>
              </a:extLst>
            </p:cNvPr>
            <p:cNvSpPr txBox="1"/>
            <p:nvPr/>
          </p:nvSpPr>
          <p:spPr>
            <a:xfrm>
              <a:off x="1487520" y="1250339"/>
              <a:ext cx="4380624" cy="317095"/>
            </a:xfrm>
            <a:prstGeom prst="rect">
              <a:avLst/>
            </a:prstGeom>
            <a:noFill/>
          </p:spPr>
          <p:txBody>
            <a:bodyPr wrap="square" rtlCol="0" anchor="ctr">
              <a:spAutoFit/>
            </a:bodyPr>
            <a:lstStyle/>
            <a:p>
              <a:r>
                <a:rPr lang="en-US" altLang="ko-KR" sz="1600" b="1" dirty="0">
                  <a:solidFill>
                    <a:srgbClr val="92D050"/>
                  </a:solidFill>
                  <a:cs typeface="Arial" pitchFamily="34" charset="0"/>
                </a:rPr>
                <a:t>Sie lernen, wie man eine Mitarbeiterbefragung durchführt</a:t>
              </a:r>
              <a:endParaRPr lang="ko-KR" altLang="en-US" sz="1600" b="1" dirty="0">
                <a:solidFill>
                  <a:srgbClr val="92D050"/>
                </a:solidFill>
                <a:cs typeface="Arial" pitchFamily="34" charset="0"/>
              </a:endParaRPr>
            </a:p>
          </p:txBody>
        </p:sp>
        <p:sp>
          <p:nvSpPr>
            <p:cNvPr id="20" name="TextBox 19">
              <a:extLst>
                <a:ext uri="{FF2B5EF4-FFF2-40B4-BE49-F238E27FC236}">
                  <a16:creationId xmlns:a16="http://schemas.microsoft.com/office/drawing/2014/main" xmlns="" id="{76D19044-9807-4A8E-A44D-70D273353DBC}"/>
                </a:ext>
              </a:extLst>
            </p:cNvPr>
            <p:cNvSpPr txBox="1"/>
            <p:nvPr/>
          </p:nvSpPr>
          <p:spPr>
            <a:xfrm>
              <a:off x="1487520" y="1515812"/>
              <a:ext cx="4380624" cy="141928"/>
            </a:xfrm>
            <a:prstGeom prst="rect">
              <a:avLst/>
            </a:prstGeom>
            <a:noFill/>
          </p:spPr>
          <p:txBody>
            <a:bodyPr wrap="square" rtlCol="0">
              <a:spAutoFit/>
            </a:bodyPr>
            <a:lstStyle/>
            <a:p>
              <a:endParaRPr lang="ko-KR" altLang="en-US" sz="1101" dirty="0">
                <a:solidFill>
                  <a:schemeClr val="tx1">
                    <a:lumMod val="75000"/>
                    <a:lumOff val="25000"/>
                  </a:schemeClr>
                </a:solidFill>
                <a:cs typeface="Arial" pitchFamily="34" charset="0"/>
              </a:endParaRPr>
            </a:p>
          </p:txBody>
        </p:sp>
      </p:grpSp>
      <p:sp>
        <p:nvSpPr>
          <p:cNvPr id="22" name="TextBox 21">
            <a:extLst>
              <a:ext uri="{FF2B5EF4-FFF2-40B4-BE49-F238E27FC236}">
                <a16:creationId xmlns:a16="http://schemas.microsoft.com/office/drawing/2014/main" xmlns="" id="{272510F1-8545-4FE8-B52B-B4CD50AC6BEA}"/>
              </a:ext>
            </a:extLst>
          </p:cNvPr>
          <p:cNvSpPr txBox="1"/>
          <p:nvPr/>
        </p:nvSpPr>
        <p:spPr>
          <a:xfrm>
            <a:off x="8436132" y="3983797"/>
            <a:ext cx="2948586" cy="830997"/>
          </a:xfrm>
          <a:prstGeom prst="rect">
            <a:avLst/>
          </a:prstGeom>
          <a:noFill/>
        </p:spPr>
        <p:txBody>
          <a:bodyPr wrap="square" rtlCol="0" anchor="ctr">
            <a:spAutoFit/>
          </a:bodyPr>
          <a:lstStyle/>
          <a:p>
            <a:r>
              <a:rPr lang="en-US" altLang="ko-KR" sz="1600" b="1" dirty="0">
                <a:solidFill>
                  <a:srgbClr val="FA9106"/>
                </a:solidFill>
                <a:cs typeface="Arial" pitchFamily="34" charset="0"/>
              </a:rPr>
              <a:t>Sie lernen, welche Fragen Sie bei einer Mitarbeiterbefragung verwenden sollten</a:t>
            </a:r>
            <a:endParaRPr lang="ko-KR" altLang="en-US" sz="1600" b="1" dirty="0">
              <a:solidFill>
                <a:srgbClr val="FA9106"/>
              </a:solidFill>
              <a:cs typeface="Arial" pitchFamily="34" charset="0"/>
            </a:endParaRPr>
          </a:p>
        </p:txBody>
      </p:sp>
      <p:grpSp>
        <p:nvGrpSpPr>
          <p:cNvPr id="24" name="Group 23">
            <a:extLst>
              <a:ext uri="{FF2B5EF4-FFF2-40B4-BE49-F238E27FC236}">
                <a16:creationId xmlns:a16="http://schemas.microsoft.com/office/drawing/2014/main" xmlns="" id="{23E5F1CF-9BE3-4A44-8A6C-E43C826704C5}"/>
              </a:ext>
            </a:extLst>
          </p:cNvPr>
          <p:cNvGrpSpPr/>
          <p:nvPr/>
        </p:nvGrpSpPr>
        <p:grpSpPr>
          <a:xfrm>
            <a:off x="803307" y="2206955"/>
            <a:ext cx="2971887" cy="830997"/>
            <a:chOff x="1487520" y="993388"/>
            <a:chExt cx="4380624" cy="830997"/>
          </a:xfrm>
        </p:grpSpPr>
        <p:sp>
          <p:nvSpPr>
            <p:cNvPr id="25" name="TextBox 24">
              <a:extLst>
                <a:ext uri="{FF2B5EF4-FFF2-40B4-BE49-F238E27FC236}">
                  <a16:creationId xmlns:a16="http://schemas.microsoft.com/office/drawing/2014/main" xmlns="" id="{B54C67DD-CBEB-4028-89B1-4484BECE127E}"/>
                </a:ext>
              </a:extLst>
            </p:cNvPr>
            <p:cNvSpPr txBox="1"/>
            <p:nvPr/>
          </p:nvSpPr>
          <p:spPr>
            <a:xfrm>
              <a:off x="1487520" y="993388"/>
              <a:ext cx="4380624" cy="830997"/>
            </a:xfrm>
            <a:prstGeom prst="rect">
              <a:avLst/>
            </a:prstGeom>
            <a:noFill/>
          </p:spPr>
          <p:txBody>
            <a:bodyPr wrap="square" rtlCol="0" anchor="ctr">
              <a:spAutoFit/>
            </a:bodyPr>
            <a:lstStyle/>
            <a:p>
              <a:pPr algn="r"/>
              <a:r>
                <a:rPr lang="en-US" altLang="ko-KR" sz="1600" b="1" dirty="0">
                  <a:solidFill>
                    <a:srgbClr val="00B0F0"/>
                  </a:solidFill>
                  <a:cs typeface="Arial" pitchFamily="34" charset="0"/>
                </a:rPr>
                <a:t>Sie lernen, wie Sie Mitarbeiter zur Teilnahme an einer Mitarbeiterbefragung bewegen können</a:t>
              </a:r>
              <a:endParaRPr lang="ko-KR" altLang="en-US" sz="1600" b="1" dirty="0">
                <a:solidFill>
                  <a:srgbClr val="00B0F0"/>
                </a:solidFill>
                <a:cs typeface="Arial" pitchFamily="34" charset="0"/>
              </a:endParaRPr>
            </a:p>
          </p:txBody>
        </p:sp>
        <p:sp>
          <p:nvSpPr>
            <p:cNvPr id="26" name="TextBox 25">
              <a:extLst>
                <a:ext uri="{FF2B5EF4-FFF2-40B4-BE49-F238E27FC236}">
                  <a16:creationId xmlns:a16="http://schemas.microsoft.com/office/drawing/2014/main" xmlns="" id="{571C55EE-9421-48F9-A382-E26F842D733B}"/>
                </a:ext>
              </a:extLst>
            </p:cNvPr>
            <p:cNvSpPr txBox="1"/>
            <p:nvPr/>
          </p:nvSpPr>
          <p:spPr>
            <a:xfrm>
              <a:off x="1487520" y="1515812"/>
              <a:ext cx="4380624" cy="261738"/>
            </a:xfrm>
            <a:prstGeom prst="rect">
              <a:avLst/>
            </a:prstGeom>
            <a:noFill/>
          </p:spPr>
          <p:txBody>
            <a:bodyPr wrap="square" rtlCol="0">
              <a:spAutoFit/>
            </a:bodyPr>
            <a:lstStyle/>
            <a:p>
              <a:pPr algn="r"/>
              <a:endParaRPr lang="ko-KR" altLang="en-US" sz="1101" dirty="0">
                <a:solidFill>
                  <a:schemeClr val="tx1">
                    <a:lumMod val="75000"/>
                    <a:lumOff val="25000"/>
                  </a:schemeClr>
                </a:solidFill>
                <a:cs typeface="Arial" pitchFamily="34" charset="0"/>
              </a:endParaRPr>
            </a:p>
          </p:txBody>
        </p:sp>
      </p:grpSp>
      <p:sp>
        <p:nvSpPr>
          <p:cNvPr id="28" name="TextBox 27">
            <a:extLst>
              <a:ext uri="{FF2B5EF4-FFF2-40B4-BE49-F238E27FC236}">
                <a16:creationId xmlns:a16="http://schemas.microsoft.com/office/drawing/2014/main" xmlns="" id="{DADC9887-15A6-49B6-839F-A66B9695CF2C}"/>
              </a:ext>
            </a:extLst>
          </p:cNvPr>
          <p:cNvSpPr txBox="1"/>
          <p:nvPr/>
        </p:nvSpPr>
        <p:spPr>
          <a:xfrm>
            <a:off x="1528825" y="5091758"/>
            <a:ext cx="2971888" cy="1077218"/>
          </a:xfrm>
          <a:prstGeom prst="rect">
            <a:avLst/>
          </a:prstGeom>
          <a:noFill/>
        </p:spPr>
        <p:txBody>
          <a:bodyPr wrap="square" rtlCol="0" anchor="ctr">
            <a:spAutoFit/>
          </a:bodyPr>
          <a:lstStyle/>
          <a:p>
            <a:pPr algn="r"/>
            <a:r>
              <a:rPr lang="en-US" altLang="ko-KR" sz="1600" b="1" dirty="0">
                <a:solidFill>
                  <a:srgbClr val="FF0000"/>
                </a:solidFill>
                <a:cs typeface="Arial" pitchFamily="34" charset="0"/>
              </a:rPr>
              <a:t>Sie lernen, welche Arten von Umfragen es </a:t>
            </a:r>
            <a:r>
              <a:rPr lang="en-US" altLang="ko-KR" sz="1600" b="1" dirty="0" err="1">
                <a:solidFill>
                  <a:srgbClr val="FF0000"/>
                </a:solidFill>
                <a:cs typeface="Arial" pitchFamily="34" charset="0"/>
              </a:rPr>
              <a:t>gibt</a:t>
            </a:r>
            <a:r>
              <a:rPr lang="en-US" altLang="ko-KR" sz="1600" b="1" dirty="0">
                <a:solidFill>
                  <a:srgbClr val="FF0000"/>
                </a:solidFill>
                <a:cs typeface="Arial" pitchFamily="34" charset="0"/>
              </a:rPr>
              <a:t>, </a:t>
            </a:r>
            <a:r>
              <a:rPr lang="en-US" altLang="ko-KR" sz="1600" b="1" dirty="0" err="1">
                <a:solidFill>
                  <a:srgbClr val="FF0000"/>
                </a:solidFill>
                <a:cs typeface="Arial" pitchFamily="34" charset="0"/>
              </a:rPr>
              <a:t>wie</a:t>
            </a:r>
            <a:r>
              <a:rPr lang="en-US" altLang="ko-KR" sz="1600" b="1" dirty="0">
                <a:solidFill>
                  <a:srgbClr val="FF0000"/>
                </a:solidFill>
                <a:cs typeface="Arial" pitchFamily="34" charset="0"/>
              </a:rPr>
              <a:t> und wann Sie die verschiedenen Arten verwenden</a:t>
            </a:r>
            <a:endParaRPr lang="ko-KR" altLang="en-US" sz="1600" b="1" dirty="0">
              <a:solidFill>
                <a:srgbClr val="FF0000"/>
              </a:solidFill>
              <a:cs typeface="Arial" pitchFamily="34" charset="0"/>
            </a:endParaRPr>
          </a:p>
        </p:txBody>
      </p:sp>
      <p:sp>
        <p:nvSpPr>
          <p:cNvPr id="30" name="Oval 21">
            <a:extLst>
              <a:ext uri="{FF2B5EF4-FFF2-40B4-BE49-F238E27FC236}">
                <a16:creationId xmlns:a16="http://schemas.microsoft.com/office/drawing/2014/main" xmlns="" id="{4535DA48-809F-4B2D-9659-3052AAD75311}"/>
              </a:ext>
            </a:extLst>
          </p:cNvPr>
          <p:cNvSpPr/>
          <p:nvPr/>
        </p:nvSpPr>
        <p:spPr>
          <a:xfrm rot="20700000">
            <a:off x="5995072" y="2177004"/>
            <a:ext cx="438803" cy="384581"/>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1" name="Trapezoid 3">
            <a:extLst>
              <a:ext uri="{FF2B5EF4-FFF2-40B4-BE49-F238E27FC236}">
                <a16:creationId xmlns:a16="http://schemas.microsoft.com/office/drawing/2014/main" xmlns="" id="{366818DF-0CBE-4509-954A-F438DB3E5114}"/>
              </a:ext>
            </a:extLst>
          </p:cNvPr>
          <p:cNvSpPr/>
          <p:nvPr/>
        </p:nvSpPr>
        <p:spPr>
          <a:xfrm>
            <a:off x="6621214" y="3698098"/>
            <a:ext cx="390522" cy="398013"/>
          </a:xfrm>
          <a:custGeom>
            <a:avLst/>
            <a:gdLst/>
            <a:ahLst/>
            <a:cxnLst/>
            <a:rect l="l" t="t" r="r" b="b"/>
            <a:pathLst>
              <a:path w="3890855" h="3965475">
                <a:moveTo>
                  <a:pt x="513635" y="2426125"/>
                </a:moveTo>
                <a:lnTo>
                  <a:pt x="1518439" y="2426125"/>
                </a:lnTo>
                <a:cubicBezTo>
                  <a:pt x="1550976" y="2510415"/>
                  <a:pt x="1581900" y="2596962"/>
                  <a:pt x="1610725" y="2683637"/>
                </a:cubicBezTo>
                <a:lnTo>
                  <a:pt x="901668" y="2683637"/>
                </a:lnTo>
                <a:lnTo>
                  <a:pt x="559881" y="3707964"/>
                </a:lnTo>
                <a:lnTo>
                  <a:pt x="1917114" y="3707964"/>
                </a:lnTo>
                <a:cubicBezTo>
                  <a:pt x="1925031" y="3729959"/>
                  <a:pt x="1931702" y="3744180"/>
                  <a:pt x="1936944" y="3749452"/>
                </a:cubicBezTo>
                <a:cubicBezTo>
                  <a:pt x="1940579" y="3743065"/>
                  <a:pt x="1945876" y="3728913"/>
                  <a:pt x="1952632" y="3707964"/>
                </a:cubicBezTo>
                <a:lnTo>
                  <a:pt x="3330974" y="3707964"/>
                </a:lnTo>
                <a:lnTo>
                  <a:pt x="2989187" y="2683637"/>
                </a:lnTo>
                <a:lnTo>
                  <a:pt x="2271337" y="2683637"/>
                </a:lnTo>
                <a:cubicBezTo>
                  <a:pt x="2301469" y="2597098"/>
                  <a:pt x="2333531" y="2510572"/>
                  <a:pt x="2366939" y="2426125"/>
                </a:cubicBezTo>
                <a:lnTo>
                  <a:pt x="3377220" y="2426125"/>
                </a:lnTo>
                <a:lnTo>
                  <a:pt x="3890855" y="3965475"/>
                </a:lnTo>
                <a:lnTo>
                  <a:pt x="0" y="3965475"/>
                </a:lnTo>
                <a:close/>
                <a:moveTo>
                  <a:pt x="1936944" y="620869"/>
                </a:moveTo>
                <a:cubicBezTo>
                  <a:pt x="1782578" y="620869"/>
                  <a:pt x="1657440" y="746006"/>
                  <a:pt x="1657440" y="900372"/>
                </a:cubicBezTo>
                <a:cubicBezTo>
                  <a:pt x="1657440" y="1054738"/>
                  <a:pt x="1782578" y="1179876"/>
                  <a:pt x="1936944" y="1179876"/>
                </a:cubicBezTo>
                <a:cubicBezTo>
                  <a:pt x="2091310" y="1179876"/>
                  <a:pt x="2216447" y="1054738"/>
                  <a:pt x="2216447" y="900372"/>
                </a:cubicBezTo>
                <a:cubicBezTo>
                  <a:pt x="2216447" y="746006"/>
                  <a:pt x="2091310" y="620869"/>
                  <a:pt x="1936944" y="620869"/>
                </a:cubicBezTo>
                <a:close/>
                <a:moveTo>
                  <a:pt x="1936944" y="0"/>
                </a:moveTo>
                <a:cubicBezTo>
                  <a:pt x="2169175" y="0"/>
                  <a:pt x="2401406" y="88593"/>
                  <a:pt x="2578592" y="265779"/>
                </a:cubicBezTo>
                <a:lnTo>
                  <a:pt x="2578592" y="265780"/>
                </a:lnTo>
                <a:cubicBezTo>
                  <a:pt x="2932964" y="620153"/>
                  <a:pt x="2888999" y="1155622"/>
                  <a:pt x="2578592" y="1549077"/>
                </a:cubicBezTo>
                <a:cubicBezTo>
                  <a:pt x="2248849" y="1967039"/>
                  <a:pt x="1976153" y="3125749"/>
                  <a:pt x="1936944" y="3194660"/>
                </a:cubicBezTo>
                <a:cubicBezTo>
                  <a:pt x="1883033" y="3140450"/>
                  <a:pt x="1647095" y="1944983"/>
                  <a:pt x="1295295" y="1549076"/>
                </a:cubicBezTo>
                <a:cubicBezTo>
                  <a:pt x="962406" y="1174450"/>
                  <a:pt x="940923" y="620152"/>
                  <a:pt x="1295295" y="265779"/>
                </a:cubicBezTo>
                <a:cubicBezTo>
                  <a:pt x="1472481" y="88593"/>
                  <a:pt x="1704713" y="0"/>
                  <a:pt x="193694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32" name="Rectangle 15">
            <a:extLst>
              <a:ext uri="{FF2B5EF4-FFF2-40B4-BE49-F238E27FC236}">
                <a16:creationId xmlns:a16="http://schemas.microsoft.com/office/drawing/2014/main" xmlns="" id="{1308E848-7FCD-49BE-99CA-450B9BE699F0}"/>
              </a:ext>
            </a:extLst>
          </p:cNvPr>
          <p:cNvSpPr/>
          <p:nvPr/>
        </p:nvSpPr>
        <p:spPr>
          <a:xfrm rot="14270044">
            <a:off x="5618410" y="4360185"/>
            <a:ext cx="390293" cy="406562"/>
          </a:xfrm>
          <a:custGeom>
            <a:avLst/>
            <a:gdLst/>
            <a:ahLst/>
            <a:cxnLst/>
            <a:rect l="l" t="t" r="r" b="b"/>
            <a:pathLst>
              <a:path w="4088964" h="4259405">
                <a:moveTo>
                  <a:pt x="1480605" y="2231940"/>
                </a:moveTo>
                <a:lnTo>
                  <a:pt x="1199818" y="2044620"/>
                </a:lnTo>
                <a:lnTo>
                  <a:pt x="761621" y="2687221"/>
                </a:lnTo>
                <a:cubicBezTo>
                  <a:pt x="501536" y="2652619"/>
                  <a:pt x="265323" y="2467912"/>
                  <a:pt x="39127" y="2272940"/>
                </a:cubicBezTo>
                <a:cubicBezTo>
                  <a:pt x="-80639" y="2070133"/>
                  <a:pt x="269496" y="1743507"/>
                  <a:pt x="374515" y="1494038"/>
                </a:cubicBezTo>
                <a:lnTo>
                  <a:pt x="93728" y="1306717"/>
                </a:lnTo>
                <a:lnTo>
                  <a:pt x="1091841" y="1312633"/>
                </a:lnTo>
                <a:close/>
                <a:moveTo>
                  <a:pt x="2759566" y="226796"/>
                </a:moveTo>
                <a:cubicBezTo>
                  <a:pt x="2331051" y="377379"/>
                  <a:pt x="2150002" y="492309"/>
                  <a:pt x="1991062" y="643648"/>
                </a:cubicBezTo>
                <a:lnTo>
                  <a:pt x="1463599" y="1446568"/>
                </a:lnTo>
                <a:lnTo>
                  <a:pt x="610317" y="909936"/>
                </a:lnTo>
                <a:cubicBezTo>
                  <a:pt x="810411" y="627556"/>
                  <a:pt x="1020899" y="239191"/>
                  <a:pt x="1244930" y="61882"/>
                </a:cubicBezTo>
                <a:cubicBezTo>
                  <a:pt x="1491876" y="-75367"/>
                  <a:pt x="1697752" y="31605"/>
                  <a:pt x="2759566" y="226796"/>
                </a:cubicBezTo>
                <a:close/>
                <a:moveTo>
                  <a:pt x="1722488" y="3820535"/>
                </a:moveTo>
                <a:cubicBezTo>
                  <a:pt x="1376925" y="3801485"/>
                  <a:pt x="936112" y="3830060"/>
                  <a:pt x="666750" y="3734810"/>
                </a:cubicBezTo>
                <a:cubicBezTo>
                  <a:pt x="419100" y="3598835"/>
                  <a:pt x="400050" y="3367610"/>
                  <a:pt x="0" y="2364860"/>
                </a:cubicBezTo>
                <a:cubicBezTo>
                  <a:pt x="355600" y="2647435"/>
                  <a:pt x="549276" y="2739510"/>
                  <a:pt x="762000" y="2793485"/>
                </a:cubicBezTo>
                <a:lnTo>
                  <a:pt x="1722487" y="2812535"/>
                </a:lnTo>
                <a:close/>
                <a:moveTo>
                  <a:pt x="3605396" y="869465"/>
                </a:moveTo>
                <a:lnTo>
                  <a:pt x="3069019" y="1711228"/>
                </a:lnTo>
                <a:lnTo>
                  <a:pt x="2083849" y="1550906"/>
                </a:lnTo>
                <a:lnTo>
                  <a:pt x="2391902" y="1412941"/>
                </a:lnTo>
                <a:lnTo>
                  <a:pt x="2081217" y="699900"/>
                </a:lnTo>
                <a:cubicBezTo>
                  <a:pt x="2248971" y="498156"/>
                  <a:pt x="2531081" y="396532"/>
                  <a:pt x="2816547" y="308854"/>
                </a:cubicBezTo>
                <a:cubicBezTo>
                  <a:pt x="3051986" y="315439"/>
                  <a:pt x="3142075" y="785719"/>
                  <a:pt x="3297344" y="1007430"/>
                </a:cubicBezTo>
                <a:close/>
                <a:moveTo>
                  <a:pt x="3222215" y="3788662"/>
                </a:moveTo>
                <a:cubicBezTo>
                  <a:pt x="3089072" y="3954283"/>
                  <a:pt x="2662122" y="3869088"/>
                  <a:pt x="2413930" y="3921936"/>
                </a:cubicBezTo>
                <a:lnTo>
                  <a:pt x="2420658" y="4259405"/>
                </a:lnTo>
                <a:lnTo>
                  <a:pt x="1855155" y="3436926"/>
                </a:lnTo>
                <a:lnTo>
                  <a:pt x="2387428" y="2592563"/>
                </a:lnTo>
                <a:lnTo>
                  <a:pt x="2394156" y="2930032"/>
                </a:lnTo>
                <a:lnTo>
                  <a:pt x="3171906" y="2922431"/>
                </a:lnTo>
                <a:cubicBezTo>
                  <a:pt x="3292132" y="3155642"/>
                  <a:pt x="3275533" y="3455038"/>
                  <a:pt x="3244786" y="3752078"/>
                </a:cubicBezTo>
                <a:cubicBezTo>
                  <a:pt x="3238662" y="3765464"/>
                  <a:pt x="3231091" y="3777620"/>
                  <a:pt x="3222215" y="3788662"/>
                </a:cubicBezTo>
                <a:close/>
                <a:moveTo>
                  <a:pt x="3948285" y="2834020"/>
                </a:moveTo>
                <a:cubicBezTo>
                  <a:pt x="3833022" y="3018741"/>
                  <a:pt x="3639730" y="3281008"/>
                  <a:pt x="3342579" y="3731662"/>
                </a:cubicBezTo>
                <a:cubicBezTo>
                  <a:pt x="3371271" y="3278367"/>
                  <a:pt x="3336159" y="3066813"/>
                  <a:pt x="3258895" y="2861397"/>
                </a:cubicBezTo>
                <a:lnTo>
                  <a:pt x="2725671" y="2062291"/>
                </a:lnTo>
                <a:lnTo>
                  <a:pt x="3552883" y="1486284"/>
                </a:lnTo>
                <a:cubicBezTo>
                  <a:pt x="3734716" y="1780754"/>
                  <a:pt x="4010062" y="2126176"/>
                  <a:pt x="4085819" y="2401657"/>
                </a:cubicBezTo>
                <a:cubicBezTo>
                  <a:pt x="4100783" y="2542124"/>
                  <a:pt x="4063549" y="2649298"/>
                  <a:pt x="3948285" y="283402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3" name="Donut 15">
            <a:extLst>
              <a:ext uri="{FF2B5EF4-FFF2-40B4-BE49-F238E27FC236}">
                <a16:creationId xmlns:a16="http://schemas.microsoft.com/office/drawing/2014/main" xmlns="" id="{A9C59247-B266-4CA7-A572-6B2541F4CF8F}"/>
              </a:ext>
            </a:extLst>
          </p:cNvPr>
          <p:cNvSpPr/>
          <p:nvPr/>
        </p:nvSpPr>
        <p:spPr>
          <a:xfrm>
            <a:off x="4684884" y="3183631"/>
            <a:ext cx="412117" cy="413850"/>
          </a:xfrm>
          <a:custGeom>
            <a:avLst/>
            <a:gdLst/>
            <a:ahLst/>
            <a:cxnLst/>
            <a:rect l="l" t="t" r="r" b="b"/>
            <a:pathLst>
              <a:path w="3821708" h="3795110">
                <a:moveTo>
                  <a:pt x="1910854" y="903842"/>
                </a:moveTo>
                <a:lnTo>
                  <a:pt x="1793831" y="1129420"/>
                </a:lnTo>
                <a:lnTo>
                  <a:pt x="1791613" y="1129420"/>
                </a:lnTo>
                <a:lnTo>
                  <a:pt x="1791892" y="1133157"/>
                </a:lnTo>
                <a:lnTo>
                  <a:pt x="1791613" y="1133695"/>
                </a:lnTo>
                <a:lnTo>
                  <a:pt x="1791933" y="1133695"/>
                </a:lnTo>
                <a:lnTo>
                  <a:pt x="1833002" y="1683464"/>
                </a:lnTo>
                <a:cubicBezTo>
                  <a:pt x="1744939" y="1714584"/>
                  <a:pt x="1682254" y="1798749"/>
                  <a:pt x="1682254" y="1897555"/>
                </a:cubicBezTo>
                <a:cubicBezTo>
                  <a:pt x="1682254" y="2023808"/>
                  <a:pt x="1784602" y="2126156"/>
                  <a:pt x="1910855" y="2126156"/>
                </a:cubicBezTo>
                <a:cubicBezTo>
                  <a:pt x="1975561" y="2126156"/>
                  <a:pt x="2033988" y="2099273"/>
                  <a:pt x="2075304" y="2055803"/>
                </a:cubicBezTo>
                <a:lnTo>
                  <a:pt x="2443125" y="2288080"/>
                </a:lnTo>
                <a:lnTo>
                  <a:pt x="2443003" y="2288309"/>
                </a:lnTo>
                <a:lnTo>
                  <a:pt x="2443494" y="2288314"/>
                </a:lnTo>
                <a:lnTo>
                  <a:pt x="2446061" y="2289935"/>
                </a:lnTo>
                <a:lnTo>
                  <a:pt x="2446904" y="2288348"/>
                </a:lnTo>
                <a:lnTo>
                  <a:pt x="2652725" y="2290436"/>
                </a:lnTo>
                <a:lnTo>
                  <a:pt x="2535900" y="2120971"/>
                </a:lnTo>
                <a:lnTo>
                  <a:pt x="2536744" y="2119385"/>
                </a:lnTo>
                <a:lnTo>
                  <a:pt x="2533964" y="2118163"/>
                </a:lnTo>
                <a:lnTo>
                  <a:pt x="2533686" y="2117759"/>
                </a:lnTo>
                <a:lnTo>
                  <a:pt x="2533565" y="2117988"/>
                </a:lnTo>
                <a:lnTo>
                  <a:pt x="2134900" y="1942755"/>
                </a:lnTo>
                <a:cubicBezTo>
                  <a:pt x="2137918" y="1928156"/>
                  <a:pt x="2139456" y="1913035"/>
                  <a:pt x="2139456" y="1897555"/>
                </a:cubicBezTo>
                <a:cubicBezTo>
                  <a:pt x="2139456" y="1798748"/>
                  <a:pt x="2076770" y="1714583"/>
                  <a:pt x="1988706" y="1683463"/>
                </a:cubicBezTo>
                <a:lnTo>
                  <a:pt x="2029775" y="1133695"/>
                </a:lnTo>
                <a:lnTo>
                  <a:pt x="2030094" y="1133695"/>
                </a:lnTo>
                <a:lnTo>
                  <a:pt x="2029815" y="1133157"/>
                </a:lnTo>
                <a:lnTo>
                  <a:pt x="2030094" y="1129420"/>
                </a:lnTo>
                <a:lnTo>
                  <a:pt x="2027877" y="1129420"/>
                </a:lnTo>
                <a:close/>
                <a:moveTo>
                  <a:pt x="1910854" y="565406"/>
                </a:moveTo>
                <a:cubicBezTo>
                  <a:pt x="2646579" y="565406"/>
                  <a:pt x="3243002" y="1161829"/>
                  <a:pt x="3243002" y="1897554"/>
                </a:cubicBezTo>
                <a:cubicBezTo>
                  <a:pt x="3243002" y="2633279"/>
                  <a:pt x="2646579" y="3229702"/>
                  <a:pt x="1910854" y="3229702"/>
                </a:cubicBezTo>
                <a:cubicBezTo>
                  <a:pt x="1175129" y="3229702"/>
                  <a:pt x="578706" y="2633279"/>
                  <a:pt x="578706" y="1897554"/>
                </a:cubicBezTo>
                <a:cubicBezTo>
                  <a:pt x="578706" y="1161829"/>
                  <a:pt x="1175129" y="565406"/>
                  <a:pt x="1910854" y="565406"/>
                </a:cubicBezTo>
                <a:close/>
                <a:moveTo>
                  <a:pt x="1766837" y="367010"/>
                </a:moveTo>
                <a:cubicBezTo>
                  <a:pt x="1050362" y="432397"/>
                  <a:pt x="475174" y="981146"/>
                  <a:pt x="377476" y="1681610"/>
                </a:cubicBezTo>
                <a:lnTo>
                  <a:pt x="426306" y="1681610"/>
                </a:lnTo>
                <a:cubicBezTo>
                  <a:pt x="510474" y="1681610"/>
                  <a:pt x="578706" y="1746088"/>
                  <a:pt x="578706" y="1825626"/>
                </a:cubicBezTo>
                <a:cubicBezTo>
                  <a:pt x="578706" y="1905164"/>
                  <a:pt x="510474" y="1969642"/>
                  <a:pt x="426306" y="1969642"/>
                </a:cubicBezTo>
                <a:lnTo>
                  <a:pt x="364094" y="1969642"/>
                </a:lnTo>
                <a:cubicBezTo>
                  <a:pt x="398055" y="2738400"/>
                  <a:pt x="1003246" y="3359660"/>
                  <a:pt x="1769417" y="3427809"/>
                </a:cubicBezTo>
                <a:lnTo>
                  <a:pt x="1769417" y="3382101"/>
                </a:lnTo>
                <a:cubicBezTo>
                  <a:pt x="1769417" y="3297933"/>
                  <a:pt x="1833895" y="3229701"/>
                  <a:pt x="1913433" y="3229701"/>
                </a:cubicBezTo>
                <a:cubicBezTo>
                  <a:pt x="1992971" y="3229701"/>
                  <a:pt x="2057449" y="3297933"/>
                  <a:pt x="2057449" y="3382101"/>
                </a:cubicBezTo>
                <a:lnTo>
                  <a:pt x="2057449" y="3427707"/>
                </a:lnTo>
                <a:cubicBezTo>
                  <a:pt x="2804164" y="3358467"/>
                  <a:pt x="3396856" y="2764020"/>
                  <a:pt x="3455018" y="2020616"/>
                </a:cubicBezTo>
                <a:lnTo>
                  <a:pt x="3395402" y="2020616"/>
                </a:lnTo>
                <a:cubicBezTo>
                  <a:pt x="3311234" y="2020616"/>
                  <a:pt x="3243002" y="1956138"/>
                  <a:pt x="3243002" y="1876600"/>
                </a:cubicBezTo>
                <a:cubicBezTo>
                  <a:pt x="3243002" y="1797062"/>
                  <a:pt x="3311234" y="1732584"/>
                  <a:pt x="3395402" y="1732584"/>
                </a:cubicBezTo>
                <a:lnTo>
                  <a:pt x="3451747" y="1732584"/>
                </a:lnTo>
                <a:cubicBezTo>
                  <a:pt x="3374444" y="1008025"/>
                  <a:pt x="2788738" y="434055"/>
                  <a:pt x="2054869" y="367632"/>
                </a:cubicBezTo>
                <a:lnTo>
                  <a:pt x="2054869" y="407296"/>
                </a:lnTo>
                <a:cubicBezTo>
                  <a:pt x="2054869" y="491464"/>
                  <a:pt x="1990391" y="559696"/>
                  <a:pt x="1910853" y="559696"/>
                </a:cubicBezTo>
                <a:cubicBezTo>
                  <a:pt x="1831315" y="559696"/>
                  <a:pt x="1766837" y="491464"/>
                  <a:pt x="1766837" y="407296"/>
                </a:cubicBezTo>
                <a:close/>
                <a:moveTo>
                  <a:pt x="1910854" y="0"/>
                </a:moveTo>
                <a:cubicBezTo>
                  <a:pt x="2966190" y="0"/>
                  <a:pt x="3821708" y="849564"/>
                  <a:pt x="3821708" y="1897555"/>
                </a:cubicBezTo>
                <a:cubicBezTo>
                  <a:pt x="3821708" y="2945546"/>
                  <a:pt x="2966190" y="3795110"/>
                  <a:pt x="1910854" y="3795110"/>
                </a:cubicBezTo>
                <a:cubicBezTo>
                  <a:pt x="855518" y="3795110"/>
                  <a:pt x="0" y="2945546"/>
                  <a:pt x="0" y="1897555"/>
                </a:cubicBezTo>
                <a:cubicBezTo>
                  <a:pt x="0" y="849564"/>
                  <a:pt x="855518" y="0"/>
                  <a:pt x="19108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pic>
        <p:nvPicPr>
          <p:cNvPr id="34" name="Marcador de contenido 5">
            <a:extLst>
              <a:ext uri="{FF2B5EF4-FFF2-40B4-BE49-F238E27FC236}">
                <a16:creationId xmlns:a16="http://schemas.microsoft.com/office/drawing/2014/main" xmlns="" id="{ED4F148A-951E-4410-83EE-3C9F983C965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39" name="Imagen 38">
            <a:extLst>
              <a:ext uri="{FF2B5EF4-FFF2-40B4-BE49-F238E27FC236}">
                <a16:creationId xmlns:a16="http://schemas.microsoft.com/office/drawing/2014/main" xmlns="" id="{C609EECE-9A4C-4CD5-AD6B-41C50B8F319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sp>
        <p:nvSpPr>
          <p:cNvPr id="42"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826065" y="6346242"/>
            <a:ext cx="5645513"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43"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259798"/>
            <a:ext cx="905274" cy="576706"/>
          </a:xfrm>
          <a:prstGeom prst="rect">
            <a:avLst/>
          </a:prstGeom>
        </p:spPr>
      </p:pic>
      <p:pic>
        <p:nvPicPr>
          <p:cNvPr id="44" name="Immagine 4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16028" y="6440813"/>
            <a:ext cx="1127226" cy="392481"/>
          </a:xfrm>
          <a:prstGeom prst="rect">
            <a:avLst/>
          </a:prstGeom>
          <a:noFill/>
        </p:spPr>
      </p:pic>
      <p:sp>
        <p:nvSpPr>
          <p:cNvPr id="45" name="CasellaDiTesto 21"/>
          <p:cNvSpPr txBox="1"/>
          <p:nvPr/>
        </p:nvSpPr>
        <p:spPr>
          <a:xfrm>
            <a:off x="7414039" y="616771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8272960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3</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4"/>
            <a:ext cx="10067152" cy="4122593"/>
          </a:xfrm>
        </p:spPr>
        <p:txBody>
          <a:bodyPr>
            <a:noAutofit/>
          </a:bodyPr>
          <a:lstStyle/>
          <a:p>
            <a:pPr marL="0" indent="0">
              <a:buNone/>
            </a:pPr>
            <a:r>
              <a:rPr lang="en-US" dirty="0"/>
              <a:t>Die Mitarbeiterbefragung ist abgeschlossen - was nun?</a:t>
            </a:r>
          </a:p>
          <a:p>
            <a:pPr marL="0" indent="0">
              <a:buNone/>
            </a:pPr>
            <a:endParaRPr lang="en-US" sz="1000" dirty="0"/>
          </a:p>
          <a:p>
            <a:pPr marL="0" indent="0" algn="just">
              <a:buNone/>
            </a:pPr>
            <a:r>
              <a:rPr lang="en-US" sz="1400" dirty="0"/>
              <a:t>Eine unternehmensweite Mitarbeiterbefragung umfasst sowohl den Vorbereitungs- und Durchführungsprozess als auch den Folgeprozess. Diese beiden Phasen sind wiederum in verschiedene Abschnitte unterteilt. In der Vorbereitungs- und Durchführungsphase findet zunächst der Konzeptions- und Optimierungsprozess statt, der etwa fünf bis sechs Monate in Anspruch nimmt. Die anschließende, eigentliche Mitarbeiterbefragung sollte etwa drei bis vier Wochen in Anspruch nehmen. Ist diese abgeschlossen, beginnt die Auswertung der Befragung und die Erstellung des Ergebnisberichts. Es folgt die Präsentation der Ergebnisse vor den Geschäftsführern und Gremien sowie die erste Benachrichtigung der Mitarbeiter.</a:t>
            </a:r>
          </a:p>
          <a:p>
            <a:pPr marL="0" indent="0" algn="just">
              <a:buNone/>
            </a:pPr>
            <a:r>
              <a:rPr lang="en-US" sz="1400" dirty="0"/>
              <a:t>Dann beginnt der Folgeprozess, dessen Ziel es ist, geeignete Maßnahmen umzusetzen, die als Ergebnis der Mitarbeiterbefragung sinnvoll und notwendig erscheinen. Zunächst sollten alle Führungskräfte über den anstehenden Prozess informiert werden. In einem Workshop werden die Ergebnisse der Mitarbeiterbefragung diskutiert und entsprechende Maßnahmen vereinbart. Nun kann die Umsetzung der Maßnahmen erfolgen - idealerweise wird dieser Prozess inklusive der Auswertung neuer Erkenntnisse und Best Practices abgeschlossen und unternehmensweit kommuniziert, bevor sich der Kreis schließt und die nächste Mitarbeiterbefragung in Konzeption geht.</a:t>
            </a:r>
          </a:p>
          <a:p>
            <a:pPr marL="0" indent="0" algn="just">
              <a:buNone/>
            </a:pPr>
            <a:r>
              <a:rPr lang="en-US" sz="1400" dirty="0"/>
              <a:t>Besonders wichtig ist es, dass die Folgeprozesse einer Mitarbeiterbefragung konsequent vorangetrieben werden. Andernfalls kann dies zu Frustration und Demotivation der Mitarbeiter führen, die im Zuge der Befragung Erwartungen entwickelt haben. Ein Rückgang der Produktivität kann die Folge sein. Darüber hinaus sinkt die Bereitschaft, in Zukunft an Umfragen und anderen Beteiligungsinstrumenten teilzunehmen. Nutzen Sie die wertvollen Ergebnisse von Mitarbeiterbefragungen, um positive Veränderungen zu initiieren.</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826065" y="6319332"/>
            <a:ext cx="5645513"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3"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232888"/>
            <a:ext cx="905274" cy="576706"/>
          </a:xfrm>
          <a:prstGeom prst="rect">
            <a:avLst/>
          </a:prstGeom>
        </p:spPr>
      </p:pic>
      <p:pic>
        <p:nvPicPr>
          <p:cNvPr id="14" name="Immagin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16028" y="6413903"/>
            <a:ext cx="1127226" cy="392481"/>
          </a:xfrm>
          <a:prstGeom prst="rect">
            <a:avLst/>
          </a:prstGeom>
          <a:noFill/>
        </p:spPr>
      </p:pic>
      <p:sp>
        <p:nvSpPr>
          <p:cNvPr id="15" name="CasellaDiTesto 21"/>
          <p:cNvSpPr txBox="1"/>
          <p:nvPr/>
        </p:nvSpPr>
        <p:spPr>
          <a:xfrm>
            <a:off x="7414039" y="614080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9477795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4</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748931" y="1486135"/>
            <a:ext cx="9656699" cy="667410"/>
          </a:xfrm>
        </p:spPr>
        <p:txBody>
          <a:bodyPr>
            <a:noAutofit/>
          </a:bodyPr>
          <a:lstStyle/>
          <a:p>
            <a:pPr marL="0" indent="0">
              <a:buNone/>
            </a:pPr>
            <a:r>
              <a:rPr lang="en-US" dirty="0" err="1"/>
              <a:t>Musterfragen</a:t>
            </a:r>
            <a:r>
              <a:rPr lang="en-US" dirty="0"/>
              <a:t> für die Mitarbeiterbefragung (1)</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graphicFrame>
        <p:nvGraphicFramePr>
          <p:cNvPr id="3" name="Tabelle 3">
            <a:extLst>
              <a:ext uri="{FF2B5EF4-FFF2-40B4-BE49-F238E27FC236}">
                <a16:creationId xmlns:a16="http://schemas.microsoft.com/office/drawing/2014/main" xmlns="" id="{5EED01C8-B1DB-488B-8A30-86285AF7F531}"/>
              </a:ext>
            </a:extLst>
          </p:cNvPr>
          <p:cNvGraphicFramePr>
            <a:graphicFrameLocks noGrp="1"/>
          </p:cNvGraphicFramePr>
          <p:nvPr>
            <p:extLst>
              <p:ext uri="{D42A27DB-BD31-4B8C-83A1-F6EECF244321}">
                <p14:modId xmlns:p14="http://schemas.microsoft.com/office/powerpoint/2010/main" val="3184309666"/>
              </p:ext>
            </p:extLst>
          </p:nvPr>
        </p:nvGraphicFramePr>
        <p:xfrm>
          <a:off x="838201" y="1958034"/>
          <a:ext cx="10091877" cy="4058920"/>
        </p:xfrm>
        <a:graphic>
          <a:graphicData uri="http://schemas.openxmlformats.org/drawingml/2006/table">
            <a:tbl>
              <a:tblPr firstRow="1" bandRow="1">
                <a:tableStyleId>{93296810-A885-4BE3-A3E7-6D5BEEA58F35}</a:tableStyleId>
              </a:tblPr>
              <a:tblGrid>
                <a:gridCol w="2103408">
                  <a:extLst>
                    <a:ext uri="{9D8B030D-6E8A-4147-A177-3AD203B41FA5}">
                      <a16:colId xmlns:a16="http://schemas.microsoft.com/office/drawing/2014/main" xmlns="" val="3196949765"/>
                    </a:ext>
                  </a:extLst>
                </a:gridCol>
                <a:gridCol w="4273080">
                  <a:extLst>
                    <a:ext uri="{9D8B030D-6E8A-4147-A177-3AD203B41FA5}">
                      <a16:colId xmlns:a16="http://schemas.microsoft.com/office/drawing/2014/main" xmlns="" val="2119935269"/>
                    </a:ext>
                  </a:extLst>
                </a:gridCol>
                <a:gridCol w="3715389">
                  <a:extLst>
                    <a:ext uri="{9D8B030D-6E8A-4147-A177-3AD203B41FA5}">
                      <a16:colId xmlns:a16="http://schemas.microsoft.com/office/drawing/2014/main" xmlns="" val="3874225550"/>
                    </a:ext>
                  </a:extLst>
                </a:gridCol>
              </a:tblGrid>
              <a:tr h="370840">
                <a:tc>
                  <a:txBody>
                    <a:bodyPr/>
                    <a:lstStyle/>
                    <a:p>
                      <a:endParaRPr lang="de-DE" dirty="0"/>
                    </a:p>
                  </a:txBody>
                  <a:tcPr/>
                </a:tc>
                <a:tc>
                  <a:txBody>
                    <a:bodyPr/>
                    <a:lstStyle/>
                    <a:p>
                      <a:r>
                        <a:rPr lang="de-DE" sz="1400" dirty="0" err="1"/>
                        <a:t>Bezogen auf die </a:t>
                      </a:r>
                      <a:r>
                        <a:rPr lang="de-DE" sz="1400" dirty="0"/>
                        <a:t>Person</a:t>
                      </a:r>
                    </a:p>
                  </a:txBody>
                  <a:tcPr/>
                </a:tc>
                <a:tc>
                  <a:txBody>
                    <a:bodyPr/>
                    <a:lstStyle/>
                    <a:p>
                      <a:r>
                        <a:rPr lang="de-DE" sz="1400" dirty="0" err="1"/>
                        <a:t>Mit dem Unternehmen/Arbeitgeber verbunden</a:t>
                      </a:r>
                      <a:endParaRPr lang="de-DE" sz="1400" dirty="0"/>
                    </a:p>
                  </a:txBody>
                  <a:tcPr/>
                </a:tc>
                <a:extLst>
                  <a:ext uri="{0D108BD9-81ED-4DB2-BD59-A6C34878D82A}">
                    <a16:rowId xmlns:a16="http://schemas.microsoft.com/office/drawing/2014/main" xmlns="" val="2685122098"/>
                  </a:ext>
                </a:extLst>
              </a:tr>
              <a:tr h="370840">
                <a:tc>
                  <a:txBody>
                    <a:bodyPr/>
                    <a:lstStyle/>
                    <a:p>
                      <a:r>
                        <a:rPr lang="de-DE" sz="1000" dirty="0"/>
                        <a:t>Zufriedenheit und Motivation</a:t>
                      </a:r>
                    </a:p>
                  </a:txBody>
                  <a:tcPr anchor="ctr"/>
                </a:tc>
                <a:tc>
                  <a:txBody>
                    <a:bodyPr/>
                    <a:lstStyle/>
                    <a:p>
                      <a:pPr marL="85725" indent="-85725">
                        <a:buFont typeface="Arial" panose="020B0604020202020204" pitchFamily="34" charset="0"/>
                        <a:buChar char="•"/>
                      </a:pPr>
                      <a:r>
                        <a:rPr lang="en-US" sz="1000" dirty="0"/>
                        <a:t>Ich bin mit der Planung meiner Arbeit/Aufgaben zufrieden.</a:t>
                      </a:r>
                    </a:p>
                    <a:p>
                      <a:pPr marL="85725" indent="-85725">
                        <a:buFont typeface="Arial" panose="020B0604020202020204" pitchFamily="34" charset="0"/>
                        <a:buChar char="•"/>
                      </a:pPr>
                      <a:r>
                        <a:rPr lang="en-US" sz="1000" dirty="0"/>
                        <a:t>Die pünktliche Erledigung meiner Arbeit/Aufgaben motiviert mich.</a:t>
                      </a:r>
                    </a:p>
                    <a:p>
                      <a:pPr marL="85725" indent="-85725">
                        <a:buFont typeface="Arial" panose="020B0604020202020204" pitchFamily="34" charset="0"/>
                        <a:buChar char="•"/>
                      </a:pPr>
                      <a:r>
                        <a:rPr lang="en-US" sz="1000" dirty="0"/>
                        <a:t>Ich motiviere andere durch mein </a:t>
                      </a:r>
                      <a:r>
                        <a:rPr lang="en-US" sz="1000" dirty="0" err="1"/>
                        <a:t>Verhalten </a:t>
                      </a:r>
                      <a:r>
                        <a:rPr lang="en-US" sz="1000" dirty="0"/>
                        <a:t>im Arbeitsalltag.</a:t>
                      </a:r>
                      <a:endParaRPr lang="de-DE" sz="1000" dirty="0"/>
                    </a:p>
                  </a:txBody>
                  <a:tcPr/>
                </a:tc>
                <a:tc>
                  <a:txBody>
                    <a:bodyPr/>
                    <a:lstStyle/>
                    <a:p>
                      <a:pPr marL="84138" indent="-84138">
                        <a:buFont typeface="Arial" panose="020B0604020202020204" pitchFamily="34" charset="0"/>
                        <a:buChar char="•"/>
                      </a:pPr>
                      <a:r>
                        <a:rPr lang="en-US" sz="1000" dirty="0"/>
                        <a:t>Ich bin mit der Arbeit des Managements zufrieden.</a:t>
                      </a:r>
                    </a:p>
                    <a:p>
                      <a:pPr marL="84138" indent="-84138">
                        <a:buFont typeface="Arial" panose="020B0604020202020204" pitchFamily="34" charset="0"/>
                        <a:buChar char="•"/>
                      </a:pPr>
                      <a:r>
                        <a:rPr lang="en-US" sz="1000" dirty="0"/>
                        <a:t>Die von der Geschäftsleitung gesetzten Ziele motivieren mich.</a:t>
                      </a:r>
                    </a:p>
                    <a:p>
                      <a:pPr marL="84138" indent="-84138">
                        <a:buFont typeface="Arial" panose="020B0604020202020204" pitchFamily="34" charset="0"/>
                        <a:buChar char="•"/>
                      </a:pPr>
                      <a:r>
                        <a:rPr lang="en-US" sz="1000" dirty="0"/>
                        <a:t>Ich bin mit meinem Gehalt zufrieden.</a:t>
                      </a:r>
                    </a:p>
                    <a:p>
                      <a:pPr marL="84138" indent="-84138">
                        <a:buFont typeface="Arial" panose="020B0604020202020204" pitchFamily="34" charset="0"/>
                        <a:buChar char="•"/>
                      </a:pPr>
                      <a:r>
                        <a:rPr lang="en-US" sz="1000" dirty="0"/>
                        <a:t>Die Bezahlung für meine Arbeit motiviert mich.</a:t>
                      </a:r>
                    </a:p>
                    <a:p>
                      <a:pPr marL="84138" indent="-84138">
                        <a:buFont typeface="Arial" panose="020B0604020202020204" pitchFamily="34" charset="0"/>
                        <a:buChar char="•"/>
                      </a:pPr>
                      <a:r>
                        <a:rPr lang="en-US" sz="1000" dirty="0"/>
                        <a:t>Insgesamt bin ich mit dem Unternehmen als Arbeitgeber zufrieden.</a:t>
                      </a:r>
                    </a:p>
                    <a:p>
                      <a:pPr marL="84138" indent="-84138">
                        <a:buFont typeface="Arial" panose="020B0604020202020204" pitchFamily="34" charset="0"/>
                        <a:buChar char="•"/>
                      </a:pPr>
                      <a:r>
                        <a:rPr lang="en-US" sz="1000" dirty="0"/>
                        <a:t>Insgesamt bin ich mit der Kommunikation in meinem Unternehmen zufrieden.</a:t>
                      </a:r>
                    </a:p>
                    <a:p>
                      <a:pPr marL="84138" indent="-84138">
                        <a:buFont typeface="Arial" panose="020B0604020202020204" pitchFamily="34" charset="0"/>
                        <a:buChar char="•"/>
                      </a:pPr>
                      <a:r>
                        <a:rPr lang="en-US" sz="1000" dirty="0"/>
                        <a:t>Die Leistungen im Unternehmen sind gut.</a:t>
                      </a:r>
                    </a:p>
                    <a:p>
                      <a:pPr marL="84138" indent="-84138">
                        <a:buFont typeface="Arial" panose="020B0604020202020204" pitchFamily="34" charset="0"/>
                        <a:buChar char="•"/>
                      </a:pPr>
                      <a:r>
                        <a:rPr lang="en-US" sz="1000" dirty="0"/>
                        <a:t>Ich bin mit dem Essensangebot (Kantine) zufrieden.</a:t>
                      </a:r>
                      <a:endParaRPr lang="de-DE" sz="1000" dirty="0"/>
                    </a:p>
                  </a:txBody>
                  <a:tcPr/>
                </a:tc>
                <a:extLst>
                  <a:ext uri="{0D108BD9-81ED-4DB2-BD59-A6C34878D82A}">
                    <a16:rowId xmlns:a16="http://schemas.microsoft.com/office/drawing/2014/main" xmlns="" val="3308442900"/>
                  </a:ext>
                </a:extLst>
              </a:tr>
              <a:tr h="370840">
                <a:tc>
                  <a:txBody>
                    <a:bodyPr/>
                    <a:lstStyle/>
                    <a:p>
                      <a:r>
                        <a:rPr lang="de-DE" sz="1000" dirty="0" err="1"/>
                        <a:t>Strategie </a:t>
                      </a:r>
                      <a:r>
                        <a:rPr lang="de-DE" sz="1000" dirty="0"/>
                        <a:t>und </a:t>
                      </a:r>
                      <a:r>
                        <a:rPr lang="de-DE" sz="1000" dirty="0" err="1"/>
                        <a:t>Ziele</a:t>
                      </a:r>
                      <a:endParaRPr lang="de-DE" sz="1000" dirty="0"/>
                    </a:p>
                    <a:p>
                      <a:endParaRPr lang="de-DE" sz="1000" dirty="0"/>
                    </a:p>
                  </a:txBody>
                  <a:tcPr anchor="ctr"/>
                </a:tc>
                <a:tc>
                  <a:txBody>
                    <a:bodyPr/>
                    <a:lstStyle/>
                    <a:p>
                      <a:pPr marL="85725" indent="-85725">
                        <a:buFont typeface="Arial" panose="020B0604020202020204" pitchFamily="34" charset="0"/>
                        <a:buChar char="•"/>
                      </a:pPr>
                      <a:r>
                        <a:rPr lang="en-US" sz="1000" dirty="0"/>
                        <a:t>Ich stimme zu, dass wir uns auf kurzfristige finanzielle Ziele konzentrieren müssen.</a:t>
                      </a:r>
                    </a:p>
                    <a:p>
                      <a:pPr marL="85725" indent="-85725">
                        <a:buFont typeface="Arial" panose="020B0604020202020204" pitchFamily="34" charset="0"/>
                        <a:buChar char="•"/>
                      </a:pPr>
                      <a:r>
                        <a:rPr lang="en-US" sz="1000" dirty="0"/>
                        <a:t>Die regelmäßig stattfindenden Personalversammlungen geben mir einen guten Überblick über die aktuellen Themen des Unternehmens.</a:t>
                      </a:r>
                    </a:p>
                    <a:p>
                      <a:pPr marL="85725" indent="-85725">
                        <a:buFont typeface="Arial" panose="020B0604020202020204" pitchFamily="34" charset="0"/>
                        <a:buChar char="•"/>
                      </a:pPr>
                      <a:r>
                        <a:rPr lang="en-US" sz="1000" dirty="0"/>
                        <a:t>Ich weiß, wofür das Unternehmen/Produkt/die Marke steht.</a:t>
                      </a:r>
                      <a:endParaRPr lang="de-DE" sz="1000" dirty="0"/>
                    </a:p>
                  </a:txBody>
                  <a:tcPr/>
                </a:tc>
                <a:tc>
                  <a:txBody>
                    <a:bodyPr/>
                    <a:lstStyle/>
                    <a:p>
                      <a:pPr marL="84138" indent="-84138">
                        <a:buFont typeface="Arial" panose="020B0604020202020204" pitchFamily="34" charset="0"/>
                        <a:buChar char="•"/>
                      </a:pPr>
                      <a:r>
                        <a:rPr lang="en-US" sz="1000" dirty="0"/>
                        <a:t>Entscheidungen des Managements betreffen mich ganz konkret.</a:t>
                      </a:r>
                    </a:p>
                    <a:p>
                      <a:pPr marL="84138" indent="-84138">
                        <a:buFont typeface="Arial" panose="020B0604020202020204" pitchFamily="34" charset="0"/>
                        <a:buChar char="•"/>
                      </a:pPr>
                      <a:r>
                        <a:rPr lang="en-US" sz="1000" dirty="0"/>
                        <a:t>Ich kenne die Unternehmensstrategie.</a:t>
                      </a:r>
                    </a:p>
                    <a:p>
                      <a:pPr marL="84138" indent="-84138">
                        <a:buFont typeface="Arial" panose="020B0604020202020204" pitchFamily="34" charset="0"/>
                        <a:buChar char="•"/>
                      </a:pPr>
                      <a:r>
                        <a:rPr lang="en-US" sz="1000" dirty="0"/>
                        <a:t>Ich bin mit der langfristigen Unternehmensstrategie zufrieden.</a:t>
                      </a:r>
                    </a:p>
                    <a:p>
                      <a:pPr marL="84138" indent="-84138">
                        <a:buFont typeface="Arial" panose="020B0604020202020204" pitchFamily="34" charset="0"/>
                        <a:buChar char="•"/>
                      </a:pPr>
                      <a:r>
                        <a:rPr lang="en-US" sz="1000" dirty="0"/>
                        <a:t>Ich erlebe, dass wir innerhalb des Unternehmens partnerschaftlich zusammenarbeiten, im Interesse des Erfolgs der Gruppe.</a:t>
                      </a:r>
                    </a:p>
                    <a:p>
                      <a:pPr marL="84138" indent="-84138">
                        <a:buFont typeface="Arial" panose="020B0604020202020204" pitchFamily="34" charset="0"/>
                        <a:buChar char="•"/>
                      </a:pPr>
                      <a:r>
                        <a:rPr lang="en-US" sz="1000" dirty="0"/>
                        <a:t>Ich bin überzeugt, dass sich das Unternehmen mit dieser Ausrichtung langfristig auf dem Markt behaupten kann.</a:t>
                      </a:r>
                    </a:p>
                    <a:p>
                      <a:pPr marL="84138" indent="-84138">
                        <a:buFont typeface="Arial" panose="020B0604020202020204" pitchFamily="34" charset="0"/>
                        <a:buChar char="•"/>
                      </a:pPr>
                      <a:r>
                        <a:rPr lang="en-US" sz="1000" dirty="0"/>
                        <a:t>Ich kann sagen, dass ich weiß, wie wichtig die einzelnen Werte des Unternehmens sind.</a:t>
                      </a:r>
                    </a:p>
                    <a:p>
                      <a:pPr marL="84138" indent="-84138">
                        <a:buFont typeface="Arial" panose="020B0604020202020204" pitchFamily="34" charset="0"/>
                        <a:buChar char="•"/>
                      </a:pPr>
                      <a:r>
                        <a:rPr lang="en-US" sz="1000" dirty="0"/>
                        <a:t>Ich glaube, dass das Unternehmen auf dem richtigen Weg ist, seine wirtschaftliche Situation weiter zu verbessern.</a:t>
                      </a:r>
                    </a:p>
                    <a:p>
                      <a:pPr marL="84138" indent="-84138">
                        <a:buFont typeface="Arial" panose="020B0604020202020204" pitchFamily="34" charset="0"/>
                        <a:buChar char="•"/>
                      </a:pPr>
                      <a:r>
                        <a:rPr lang="en-US" sz="1000" dirty="0"/>
                        <a:t>Ich kenne die langfristigen Ziele meines Unternehmens.</a:t>
                      </a:r>
                    </a:p>
                    <a:p>
                      <a:pPr marL="84138" indent="-84138">
                        <a:buFont typeface="Arial" panose="020B0604020202020204" pitchFamily="34" charset="0"/>
                        <a:buChar char="•"/>
                      </a:pPr>
                      <a:r>
                        <a:rPr lang="en-US" sz="1000" dirty="0"/>
                        <a:t>Ich kann anderen die Strategie des Unternehmens erklären.</a:t>
                      </a:r>
                      <a:endParaRPr lang="de-DE" sz="1000" dirty="0"/>
                    </a:p>
                  </a:txBody>
                  <a:tcPr/>
                </a:tc>
                <a:extLst>
                  <a:ext uri="{0D108BD9-81ED-4DB2-BD59-A6C34878D82A}">
                    <a16:rowId xmlns:a16="http://schemas.microsoft.com/office/drawing/2014/main" xmlns="" val="567461331"/>
                  </a:ext>
                </a:extLst>
              </a:tr>
            </a:tbl>
          </a:graphicData>
        </a:graphic>
      </p:graphicFrame>
      <p:sp>
        <p:nvSpPr>
          <p:cNvPr id="13"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826065" y="6319332"/>
            <a:ext cx="5645513"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232888"/>
            <a:ext cx="905274" cy="576706"/>
          </a:xfrm>
          <a:prstGeom prst="rect">
            <a:avLst/>
          </a:prstGeom>
        </p:spPr>
      </p:pic>
      <p:pic>
        <p:nvPicPr>
          <p:cNvPr id="15" name="Immagine 1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16028" y="6413903"/>
            <a:ext cx="1127226" cy="392481"/>
          </a:xfrm>
          <a:prstGeom prst="rect">
            <a:avLst/>
          </a:prstGeom>
          <a:noFill/>
        </p:spPr>
      </p:pic>
      <p:sp>
        <p:nvSpPr>
          <p:cNvPr id="16" name="CasellaDiTesto 21"/>
          <p:cNvSpPr txBox="1"/>
          <p:nvPr/>
        </p:nvSpPr>
        <p:spPr>
          <a:xfrm>
            <a:off x="7414039" y="614080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4194069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4</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748931" y="1486135"/>
            <a:ext cx="9656699" cy="667410"/>
          </a:xfrm>
        </p:spPr>
        <p:txBody>
          <a:bodyPr>
            <a:noAutofit/>
          </a:bodyPr>
          <a:lstStyle/>
          <a:p>
            <a:pPr marL="0" indent="0">
              <a:buNone/>
            </a:pPr>
            <a:r>
              <a:rPr lang="en-US" dirty="0"/>
              <a:t>Musterfragen für die Mitarbeiterbefragung (2)</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graphicFrame>
        <p:nvGraphicFramePr>
          <p:cNvPr id="3" name="Tabelle 3">
            <a:extLst>
              <a:ext uri="{FF2B5EF4-FFF2-40B4-BE49-F238E27FC236}">
                <a16:creationId xmlns:a16="http://schemas.microsoft.com/office/drawing/2014/main" xmlns="" id="{5EED01C8-B1DB-488B-8A30-86285AF7F531}"/>
              </a:ext>
            </a:extLst>
          </p:cNvPr>
          <p:cNvGraphicFramePr>
            <a:graphicFrameLocks noGrp="1"/>
          </p:cNvGraphicFramePr>
          <p:nvPr>
            <p:extLst>
              <p:ext uri="{D42A27DB-BD31-4B8C-83A1-F6EECF244321}">
                <p14:modId xmlns:p14="http://schemas.microsoft.com/office/powerpoint/2010/main" val="1924149103"/>
              </p:ext>
            </p:extLst>
          </p:nvPr>
        </p:nvGraphicFramePr>
        <p:xfrm>
          <a:off x="838201" y="1958034"/>
          <a:ext cx="10091877" cy="3997960"/>
        </p:xfrm>
        <a:graphic>
          <a:graphicData uri="http://schemas.openxmlformats.org/drawingml/2006/table">
            <a:tbl>
              <a:tblPr firstRow="1" bandRow="1">
                <a:tableStyleId>{93296810-A885-4BE3-A3E7-6D5BEEA58F35}</a:tableStyleId>
              </a:tblPr>
              <a:tblGrid>
                <a:gridCol w="2103408">
                  <a:extLst>
                    <a:ext uri="{9D8B030D-6E8A-4147-A177-3AD203B41FA5}">
                      <a16:colId xmlns:a16="http://schemas.microsoft.com/office/drawing/2014/main" xmlns="" val="3196949765"/>
                    </a:ext>
                  </a:extLst>
                </a:gridCol>
                <a:gridCol w="4273080">
                  <a:extLst>
                    <a:ext uri="{9D8B030D-6E8A-4147-A177-3AD203B41FA5}">
                      <a16:colId xmlns:a16="http://schemas.microsoft.com/office/drawing/2014/main" xmlns="" val="2119935269"/>
                    </a:ext>
                  </a:extLst>
                </a:gridCol>
                <a:gridCol w="3715389">
                  <a:extLst>
                    <a:ext uri="{9D8B030D-6E8A-4147-A177-3AD203B41FA5}">
                      <a16:colId xmlns:a16="http://schemas.microsoft.com/office/drawing/2014/main" xmlns="" val="3874225550"/>
                    </a:ext>
                  </a:extLst>
                </a:gridCol>
              </a:tblGrid>
              <a:tr h="370840">
                <a:tc>
                  <a:txBody>
                    <a:bodyPr/>
                    <a:lstStyle/>
                    <a:p>
                      <a:endParaRPr lang="de-DE" dirty="0"/>
                    </a:p>
                  </a:txBody>
                  <a:tcPr/>
                </a:tc>
                <a:tc>
                  <a:txBody>
                    <a:bodyPr/>
                    <a:lstStyle/>
                    <a:p>
                      <a:r>
                        <a:rPr lang="de-DE" sz="1400" dirty="0" err="1"/>
                        <a:t>Bezogen auf die </a:t>
                      </a:r>
                      <a:r>
                        <a:rPr lang="de-DE" sz="1400" dirty="0"/>
                        <a:t>Person</a:t>
                      </a:r>
                    </a:p>
                  </a:txBody>
                  <a:tcPr/>
                </a:tc>
                <a:tc>
                  <a:txBody>
                    <a:bodyPr/>
                    <a:lstStyle/>
                    <a:p>
                      <a:r>
                        <a:rPr lang="de-DE" sz="1400" dirty="0" err="1"/>
                        <a:t>Bezug zum Unternehmen/Arbeitgeber</a:t>
                      </a:r>
                      <a:endParaRPr lang="de-DE" sz="1400" dirty="0"/>
                    </a:p>
                  </a:txBody>
                  <a:tcPr/>
                </a:tc>
                <a:extLst>
                  <a:ext uri="{0D108BD9-81ED-4DB2-BD59-A6C34878D82A}">
                    <a16:rowId xmlns:a16="http://schemas.microsoft.com/office/drawing/2014/main" xmlns="" val="2685122098"/>
                  </a:ext>
                </a:extLst>
              </a:tr>
              <a:tr h="370840">
                <a:tc>
                  <a:txBody>
                    <a:bodyPr/>
                    <a:lstStyle/>
                    <a:p>
                      <a:r>
                        <a:rPr lang="de-DE" sz="1000" dirty="0" err="1"/>
                        <a:t>Kundenorientierung</a:t>
                      </a:r>
                      <a:endParaRPr lang="de-DE" sz="1000" dirty="0"/>
                    </a:p>
                  </a:txBody>
                  <a:tcPr anchor="ctr"/>
                </a:tc>
                <a:tc>
                  <a:txBody>
                    <a:bodyPr/>
                    <a:lstStyle/>
                    <a:p>
                      <a:pPr marL="85725" indent="-85725">
                        <a:buFont typeface="Arial" panose="020B0604020202020204" pitchFamily="34" charset="0"/>
                        <a:buChar char="•"/>
                      </a:pPr>
                      <a:r>
                        <a:rPr lang="en-US" sz="1000" dirty="0"/>
                        <a:t>Ich habe oft Kontakt zu Kunden.</a:t>
                      </a:r>
                    </a:p>
                    <a:p>
                      <a:pPr marL="85725" indent="-85725">
                        <a:buFont typeface="Arial" panose="020B0604020202020204" pitchFamily="34" charset="0"/>
                        <a:buChar char="•"/>
                      </a:pPr>
                      <a:r>
                        <a:rPr lang="en-US" sz="1000" dirty="0"/>
                        <a:t>Ich respektiere die Meinung unserer Kunden.</a:t>
                      </a:r>
                    </a:p>
                    <a:p>
                      <a:pPr marL="85725" indent="-85725">
                        <a:buFont typeface="Arial" panose="020B0604020202020204" pitchFamily="34" charset="0"/>
                        <a:buChar char="•"/>
                      </a:pPr>
                      <a:r>
                        <a:rPr lang="en-US" sz="1000" dirty="0"/>
                        <a:t>Ich habe gerne mit Kunden zu tun.</a:t>
                      </a:r>
                    </a:p>
                    <a:p>
                      <a:pPr marL="85725" indent="-85725">
                        <a:buFont typeface="Arial" panose="020B0604020202020204" pitchFamily="34" charset="0"/>
                        <a:buChar char="•"/>
                      </a:pPr>
                      <a:r>
                        <a:rPr lang="en-US" sz="1000" dirty="0"/>
                        <a:t>Die Kundenperspektive hilft mir bei der Entwicklung.</a:t>
                      </a:r>
                    </a:p>
                    <a:p>
                      <a:pPr marL="85725" indent="-85725">
                        <a:buFont typeface="Arial" panose="020B0604020202020204" pitchFamily="34" charset="0"/>
                        <a:buChar char="•"/>
                      </a:pPr>
                      <a:r>
                        <a:rPr lang="en-US" sz="1000" dirty="0"/>
                        <a:t>Die vorhandenen Prozesse, IT-Tools und Arbeitsabläufe ermöglichen es mir, die Bedürfnisse meiner (internen und/oder externen) Kunden effektiv zu erfüllen.</a:t>
                      </a:r>
                      <a:endParaRPr lang="de-DE" sz="1000" dirty="0"/>
                    </a:p>
                  </a:txBody>
                  <a:tcPr/>
                </a:tc>
                <a:tc>
                  <a:txBody>
                    <a:bodyPr/>
                    <a:lstStyle/>
                    <a:p>
                      <a:pPr marL="84138" indent="-84138">
                        <a:buFont typeface="Arial" panose="020B0604020202020204" pitchFamily="34" charset="0"/>
                        <a:buChar char="•"/>
                      </a:pPr>
                      <a:r>
                        <a:rPr lang="en-US" sz="1000" dirty="0"/>
                        <a:t>Unserem Unternehmen liegt die Meinung der Kunden am Herzen.</a:t>
                      </a:r>
                    </a:p>
                    <a:p>
                      <a:pPr marL="84138" indent="-84138">
                        <a:buFont typeface="Arial" panose="020B0604020202020204" pitchFamily="34" charset="0"/>
                        <a:buChar char="•"/>
                      </a:pPr>
                      <a:r>
                        <a:rPr lang="en-US" sz="1000" dirty="0"/>
                        <a:t>Die Meinung der Kunden wird in unserem Unternehmen gebührend respektiert.</a:t>
                      </a:r>
                    </a:p>
                    <a:p>
                      <a:pPr marL="84138" indent="-84138">
                        <a:buFont typeface="Arial" panose="020B0604020202020204" pitchFamily="34" charset="0"/>
                        <a:buChar char="•"/>
                      </a:pPr>
                      <a:r>
                        <a:rPr lang="en-US" sz="1000" dirty="0"/>
                        <a:t>Ich bin zufrieden mit der Art und Weise, wie die Kunden in unserem Unternehmen behandelt werden.</a:t>
                      </a:r>
                    </a:p>
                    <a:p>
                      <a:pPr marL="84138" indent="-84138">
                        <a:buFont typeface="Arial" panose="020B0604020202020204" pitchFamily="34" charset="0"/>
                        <a:buChar char="•"/>
                      </a:pPr>
                      <a:r>
                        <a:rPr lang="en-US" sz="1000" dirty="0"/>
                        <a:t>Die Kunden helfen unserem Unternehmen, sich zu entwickeln.</a:t>
                      </a:r>
                      <a:endParaRPr lang="de-DE" sz="1000" dirty="0"/>
                    </a:p>
                  </a:txBody>
                  <a:tcPr/>
                </a:tc>
                <a:extLst>
                  <a:ext uri="{0D108BD9-81ED-4DB2-BD59-A6C34878D82A}">
                    <a16:rowId xmlns:a16="http://schemas.microsoft.com/office/drawing/2014/main" xmlns="" val="2665789532"/>
                  </a:ext>
                </a:extLst>
              </a:tr>
              <a:tr h="370840">
                <a:tc>
                  <a:txBody>
                    <a:bodyPr/>
                    <a:lstStyle/>
                    <a:p>
                      <a:r>
                        <a:rPr lang="de-DE" sz="1000" dirty="0"/>
                        <a:t>Kommunikation / Feedback</a:t>
                      </a:r>
                    </a:p>
                  </a:txBody>
                  <a:tcPr anchor="ctr"/>
                </a:tc>
                <a:tc>
                  <a:txBody>
                    <a:bodyPr/>
                    <a:lstStyle/>
                    <a:p>
                      <a:pPr marL="85725" indent="-85725">
                        <a:buFont typeface="Arial" panose="020B0604020202020204" pitchFamily="34" charset="0"/>
                        <a:buChar char="•"/>
                      </a:pPr>
                      <a:r>
                        <a:rPr lang="en-US" sz="1000" dirty="0"/>
                        <a:t>Ich äußere meine Meinung (zu arbeitsbezogenen Themen).</a:t>
                      </a:r>
                    </a:p>
                    <a:p>
                      <a:pPr marL="85725" indent="-85725">
                        <a:buFont typeface="Arial" panose="020B0604020202020204" pitchFamily="34" charset="0"/>
                        <a:buChar char="•"/>
                      </a:pPr>
                      <a:r>
                        <a:rPr lang="en-US" sz="1000" dirty="0"/>
                        <a:t>Im täglichen Umgang mit meinen Kollegen bin ich offen und ehrlich.</a:t>
                      </a:r>
                    </a:p>
                    <a:p>
                      <a:pPr marL="85725" indent="-85725">
                        <a:buFont typeface="Arial" panose="020B0604020202020204" pitchFamily="34" charset="0"/>
                        <a:buChar char="•"/>
                      </a:pPr>
                      <a:r>
                        <a:rPr lang="en-US" sz="1000" dirty="0"/>
                        <a:t>Ich bin über wichtige Dinge und Vorgänge ausreichend informiert.</a:t>
                      </a:r>
                    </a:p>
                    <a:p>
                      <a:pPr marL="85725" indent="-85725">
                        <a:buFont typeface="Arial" panose="020B0604020202020204" pitchFamily="34" charset="0"/>
                        <a:buChar char="•"/>
                      </a:pPr>
                      <a:r>
                        <a:rPr lang="en-US" sz="1000" dirty="0"/>
                        <a:t>Ich erhalte alle Informationen, die für meine Arbeit wichtig sind.</a:t>
                      </a:r>
                    </a:p>
                    <a:p>
                      <a:pPr marL="85725" indent="-85725">
                        <a:buFont typeface="Arial" panose="020B0604020202020204" pitchFamily="34" charset="0"/>
                        <a:buChar char="•"/>
                      </a:pPr>
                      <a:r>
                        <a:rPr lang="en-US" sz="1000" dirty="0"/>
                        <a:t>Ich halte es für sinnvoll, eine solche Personalbefragung regelmäßig durchzuführen.</a:t>
                      </a:r>
                    </a:p>
                    <a:p>
                      <a:pPr marL="85725" indent="-85725">
                        <a:buFont typeface="Arial" panose="020B0604020202020204" pitchFamily="34" charset="0"/>
                        <a:buChar char="•"/>
                      </a:pPr>
                      <a:r>
                        <a:rPr lang="en-US" sz="1000" dirty="0"/>
                        <a:t>Meine Aufgaben und Ziele werden mir klar gemacht.</a:t>
                      </a:r>
                      <a:endParaRPr lang="de-DE" sz="1000" dirty="0"/>
                    </a:p>
                  </a:txBody>
                  <a:tcPr/>
                </a:tc>
                <a:tc>
                  <a:txBody>
                    <a:bodyPr/>
                    <a:lstStyle/>
                    <a:p>
                      <a:pPr marL="84138" indent="-84138">
                        <a:buFont typeface="Arial" panose="020B0604020202020204" pitchFamily="34" charset="0"/>
                        <a:buChar char="•"/>
                      </a:pPr>
                      <a:r>
                        <a:rPr lang="en-US" sz="1000" dirty="0"/>
                        <a:t>Auf die wirtschaftlichen Veränderungen wird mit einer gerechten Personalstrategie reagiert.</a:t>
                      </a:r>
                    </a:p>
                    <a:p>
                      <a:pPr marL="84138" indent="-84138">
                        <a:buFont typeface="Arial" panose="020B0604020202020204" pitchFamily="34" charset="0"/>
                        <a:buChar char="•"/>
                      </a:pPr>
                      <a:r>
                        <a:rPr lang="en-US" sz="1000" dirty="0"/>
                        <a:t>Ich bin zufrieden damit, wie unser Unternehmen auf wirtschaftliche Veränderungen reagiert.</a:t>
                      </a:r>
                    </a:p>
                    <a:p>
                      <a:pPr marL="84138" indent="-84138">
                        <a:buFont typeface="Arial" panose="020B0604020202020204" pitchFamily="34" charset="0"/>
                        <a:buChar char="•"/>
                      </a:pPr>
                      <a:r>
                        <a:rPr lang="en-US" sz="1000" dirty="0"/>
                        <a:t>Ich betrachte die Veränderungen im wirtschaftlichen Umfeld als eine Chance.</a:t>
                      </a:r>
                    </a:p>
                    <a:p>
                      <a:pPr marL="84138" indent="-84138">
                        <a:buFont typeface="Arial" panose="020B0604020202020204" pitchFamily="34" charset="0"/>
                        <a:buChar char="•"/>
                      </a:pPr>
                      <a:r>
                        <a:rPr lang="en-US" sz="1000" dirty="0"/>
                        <a:t>Ich habe das Gefühl, dass ich ausreichend über die Geschehnisse im Unternehmen informiert bin.</a:t>
                      </a:r>
                    </a:p>
                    <a:p>
                      <a:pPr marL="84138" indent="-84138">
                        <a:buFont typeface="Arial" panose="020B0604020202020204" pitchFamily="34" charset="0"/>
                        <a:buChar char="•"/>
                      </a:pPr>
                      <a:r>
                        <a:rPr lang="en-US" sz="1000" dirty="0"/>
                        <a:t>Ich fühle mich gut informiert über die wirtschaftliche Lage des Unternehmens.</a:t>
                      </a:r>
                    </a:p>
                    <a:p>
                      <a:pPr marL="84138" indent="-84138">
                        <a:buFont typeface="Arial" panose="020B0604020202020204" pitchFamily="34" charset="0"/>
                        <a:buChar char="•"/>
                      </a:pPr>
                      <a:r>
                        <a:rPr lang="en-US" sz="1000" dirty="0"/>
                        <a:t>Die Kommunikation innerhalb des Unternehmens ist vorbildlich!</a:t>
                      </a:r>
                      <a:endParaRPr lang="de-DE" sz="1000" dirty="0"/>
                    </a:p>
                  </a:txBody>
                  <a:tcPr/>
                </a:tc>
                <a:extLst>
                  <a:ext uri="{0D108BD9-81ED-4DB2-BD59-A6C34878D82A}">
                    <a16:rowId xmlns:a16="http://schemas.microsoft.com/office/drawing/2014/main" xmlns="" val="540810778"/>
                  </a:ext>
                </a:extLst>
              </a:tr>
              <a:tr h="370840">
                <a:tc>
                  <a:txBody>
                    <a:bodyPr/>
                    <a:lstStyle/>
                    <a:p>
                      <a:r>
                        <a:rPr lang="de-DE" sz="1000" dirty="0"/>
                        <a:t>Innovation / </a:t>
                      </a:r>
                      <a:r>
                        <a:rPr lang="de-DE" sz="1000" dirty="0" err="1"/>
                        <a:t>Veränderungsprozesse</a:t>
                      </a:r>
                      <a:endParaRPr lang="de-DE" sz="1000" dirty="0"/>
                    </a:p>
                  </a:txBody>
                  <a:tcPr anchor="ctr"/>
                </a:tc>
                <a:tc>
                  <a:txBody>
                    <a:bodyPr/>
                    <a:lstStyle/>
                    <a:p>
                      <a:pPr marL="84138" indent="-84138">
                        <a:buFont typeface="Arial" panose="020B0604020202020204" pitchFamily="34" charset="0"/>
                        <a:buChar char="•"/>
                      </a:pPr>
                      <a:r>
                        <a:rPr lang="en-US" sz="1000" dirty="0"/>
                        <a:t>Ich halte es für sinnvoll, eine solche Mitarbeiterbefragung regelmäßig durchzuführen.</a:t>
                      </a:r>
                    </a:p>
                    <a:p>
                      <a:pPr marL="84138" indent="-84138">
                        <a:buFont typeface="Arial" panose="020B0604020202020204" pitchFamily="34" charset="0"/>
                        <a:buChar char="•"/>
                      </a:pPr>
                      <a:r>
                        <a:rPr lang="en-US" sz="1000" dirty="0"/>
                        <a:t>Der Umfang der Mitarbeiterbefragung ist angemessen.</a:t>
                      </a:r>
                      <a:endParaRPr lang="de-DE" sz="1000" dirty="0"/>
                    </a:p>
                  </a:txBody>
                  <a:tcPr/>
                </a:tc>
                <a:tc>
                  <a:txBody>
                    <a:bodyPr/>
                    <a:lstStyle/>
                    <a:p>
                      <a:pPr marL="84138" indent="-84138">
                        <a:buFont typeface="Arial" panose="020B0604020202020204" pitchFamily="34" charset="0"/>
                        <a:buChar char="•"/>
                      </a:pPr>
                      <a:r>
                        <a:rPr lang="en-US" sz="1000" dirty="0"/>
                        <a:t>Die Veränderungen in unserem Unternehmen sind für mich nachvollziehbar.</a:t>
                      </a:r>
                    </a:p>
                    <a:p>
                      <a:pPr marL="84138" indent="-84138">
                        <a:buFont typeface="Arial" panose="020B0604020202020204" pitchFamily="34" charset="0"/>
                        <a:buChar char="•"/>
                      </a:pPr>
                      <a:r>
                        <a:rPr lang="en-US" sz="1000" dirty="0"/>
                        <a:t>Ich erlebe das Unternehmen als ein fortschrittliches, modernes Unternehmen.</a:t>
                      </a:r>
                      <a:endParaRPr lang="de-DE" sz="1000" dirty="0"/>
                    </a:p>
                  </a:txBody>
                  <a:tcPr/>
                </a:tc>
                <a:extLst>
                  <a:ext uri="{0D108BD9-81ED-4DB2-BD59-A6C34878D82A}">
                    <a16:rowId xmlns:a16="http://schemas.microsoft.com/office/drawing/2014/main" xmlns="" val="3325196527"/>
                  </a:ext>
                </a:extLst>
              </a:tr>
            </a:tbl>
          </a:graphicData>
        </a:graphic>
      </p:graphicFrame>
      <p:sp>
        <p:nvSpPr>
          <p:cNvPr id="13"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826065" y="6319332"/>
            <a:ext cx="5645513"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232888"/>
            <a:ext cx="905274" cy="576706"/>
          </a:xfrm>
          <a:prstGeom prst="rect">
            <a:avLst/>
          </a:prstGeom>
        </p:spPr>
      </p:pic>
      <p:pic>
        <p:nvPicPr>
          <p:cNvPr id="15" name="Immagine 1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16028" y="6413903"/>
            <a:ext cx="1127226" cy="392481"/>
          </a:xfrm>
          <a:prstGeom prst="rect">
            <a:avLst/>
          </a:prstGeom>
          <a:noFill/>
        </p:spPr>
      </p:pic>
      <p:sp>
        <p:nvSpPr>
          <p:cNvPr id="16" name="CasellaDiTesto 21"/>
          <p:cNvSpPr txBox="1"/>
          <p:nvPr/>
        </p:nvSpPr>
        <p:spPr>
          <a:xfrm>
            <a:off x="7414039" y="614080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9078568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4</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748931" y="1439000"/>
            <a:ext cx="9656699" cy="667410"/>
          </a:xfrm>
        </p:spPr>
        <p:txBody>
          <a:bodyPr>
            <a:noAutofit/>
          </a:bodyPr>
          <a:lstStyle/>
          <a:p>
            <a:pPr marL="0" indent="0">
              <a:buNone/>
            </a:pPr>
            <a:r>
              <a:rPr lang="en-US" dirty="0"/>
              <a:t>Musterfragen für die Mitarbeiterbefragung (3)</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graphicFrame>
        <p:nvGraphicFramePr>
          <p:cNvPr id="3" name="Tabelle 3">
            <a:extLst>
              <a:ext uri="{FF2B5EF4-FFF2-40B4-BE49-F238E27FC236}">
                <a16:creationId xmlns:a16="http://schemas.microsoft.com/office/drawing/2014/main" xmlns="" id="{5EED01C8-B1DB-488B-8A30-86285AF7F531}"/>
              </a:ext>
            </a:extLst>
          </p:cNvPr>
          <p:cNvGraphicFramePr>
            <a:graphicFrameLocks noGrp="1"/>
          </p:cNvGraphicFramePr>
          <p:nvPr>
            <p:extLst>
              <p:ext uri="{D42A27DB-BD31-4B8C-83A1-F6EECF244321}">
                <p14:modId xmlns:p14="http://schemas.microsoft.com/office/powerpoint/2010/main" val="3304147874"/>
              </p:ext>
            </p:extLst>
          </p:nvPr>
        </p:nvGraphicFramePr>
        <p:xfrm>
          <a:off x="838201" y="1892045"/>
          <a:ext cx="10091877" cy="3997960"/>
        </p:xfrm>
        <a:graphic>
          <a:graphicData uri="http://schemas.openxmlformats.org/drawingml/2006/table">
            <a:tbl>
              <a:tblPr firstRow="1" bandRow="1">
                <a:tableStyleId>{93296810-A885-4BE3-A3E7-6D5BEEA58F35}</a:tableStyleId>
              </a:tblPr>
              <a:tblGrid>
                <a:gridCol w="2103408">
                  <a:extLst>
                    <a:ext uri="{9D8B030D-6E8A-4147-A177-3AD203B41FA5}">
                      <a16:colId xmlns:a16="http://schemas.microsoft.com/office/drawing/2014/main" xmlns="" val="3196949765"/>
                    </a:ext>
                  </a:extLst>
                </a:gridCol>
                <a:gridCol w="4273080">
                  <a:extLst>
                    <a:ext uri="{9D8B030D-6E8A-4147-A177-3AD203B41FA5}">
                      <a16:colId xmlns:a16="http://schemas.microsoft.com/office/drawing/2014/main" xmlns="" val="2119935269"/>
                    </a:ext>
                  </a:extLst>
                </a:gridCol>
                <a:gridCol w="3715389">
                  <a:extLst>
                    <a:ext uri="{9D8B030D-6E8A-4147-A177-3AD203B41FA5}">
                      <a16:colId xmlns:a16="http://schemas.microsoft.com/office/drawing/2014/main" xmlns="" val="3874225550"/>
                    </a:ext>
                  </a:extLst>
                </a:gridCol>
              </a:tblGrid>
              <a:tr h="370840">
                <a:tc>
                  <a:txBody>
                    <a:bodyPr/>
                    <a:lstStyle/>
                    <a:p>
                      <a:endParaRPr lang="de-DE" dirty="0"/>
                    </a:p>
                  </a:txBody>
                  <a:tcPr/>
                </a:tc>
                <a:tc>
                  <a:txBody>
                    <a:bodyPr/>
                    <a:lstStyle/>
                    <a:p>
                      <a:r>
                        <a:rPr lang="de-DE" sz="1400" dirty="0" err="1"/>
                        <a:t>Bezogen auf die </a:t>
                      </a:r>
                      <a:r>
                        <a:rPr lang="de-DE" sz="1400" dirty="0"/>
                        <a:t>Person</a:t>
                      </a:r>
                    </a:p>
                  </a:txBody>
                  <a:tcPr/>
                </a:tc>
                <a:tc>
                  <a:txBody>
                    <a:bodyPr/>
                    <a:lstStyle/>
                    <a:p>
                      <a:r>
                        <a:rPr lang="de-DE" sz="1400" dirty="0" err="1"/>
                        <a:t>Bezug zum Unternehmen/Arbeitgeber</a:t>
                      </a:r>
                      <a:endParaRPr lang="de-DE" sz="1400" dirty="0"/>
                    </a:p>
                  </a:txBody>
                  <a:tcPr/>
                </a:tc>
                <a:extLst>
                  <a:ext uri="{0D108BD9-81ED-4DB2-BD59-A6C34878D82A}">
                    <a16:rowId xmlns:a16="http://schemas.microsoft.com/office/drawing/2014/main" xmlns="" val="2685122098"/>
                  </a:ext>
                </a:extLst>
              </a:tr>
              <a:tr h="370840">
                <a:tc>
                  <a:txBody>
                    <a:bodyPr/>
                    <a:lstStyle/>
                    <a:p>
                      <a:r>
                        <a:rPr lang="de-DE" sz="1000" dirty="0"/>
                        <a:t>Förderung /</a:t>
                      </a:r>
                    </a:p>
                    <a:p>
                      <a:r>
                        <a:rPr lang="de-DE" sz="1000" dirty="0"/>
                        <a:t>Weitere </a:t>
                      </a:r>
                      <a:r>
                        <a:rPr lang="de-DE" sz="1000" dirty="0" err="1"/>
                        <a:t>Ausbildung</a:t>
                      </a:r>
                      <a:endParaRPr lang="de-DE" sz="1000" dirty="0"/>
                    </a:p>
                  </a:txBody>
                  <a:tcPr anchor="ctr"/>
                </a:tc>
                <a:tc>
                  <a:txBody>
                    <a:bodyPr/>
                    <a:lstStyle/>
                    <a:p>
                      <a:pPr marL="85725" indent="-85725">
                        <a:buFont typeface="Arial" panose="020B0604020202020204" pitchFamily="34" charset="0"/>
                        <a:buChar char="•"/>
                      </a:pPr>
                      <a:r>
                        <a:rPr lang="en-US" sz="1000" dirty="0"/>
                        <a:t>Ich kann durch meinen Job etwas Sinnvolles lernen.</a:t>
                      </a:r>
                    </a:p>
                    <a:p>
                      <a:pPr marL="85725" indent="-85725">
                        <a:buFont typeface="Arial" panose="020B0604020202020204" pitchFamily="34" charset="0"/>
                        <a:buChar char="•"/>
                      </a:pPr>
                      <a:r>
                        <a:rPr lang="en-US" sz="1000" dirty="0"/>
                        <a:t>Mein Job bietet gute Weiterbildungsmöglichkeiten.</a:t>
                      </a:r>
                    </a:p>
                    <a:p>
                      <a:pPr marL="85725" indent="-85725">
                        <a:buFont typeface="Arial" panose="020B0604020202020204" pitchFamily="34" charset="0"/>
                        <a:buChar char="•"/>
                      </a:pPr>
                      <a:r>
                        <a:rPr lang="en-US" sz="1000" dirty="0"/>
                        <a:t>Ich bin zufrieden mit der Art und Weise, wie ich mich durch meinen Job weiterentwickeln kann.</a:t>
                      </a:r>
                    </a:p>
                    <a:p>
                      <a:pPr marL="85725" indent="-85725">
                        <a:buFont typeface="Arial" panose="020B0604020202020204" pitchFamily="34" charset="0"/>
                        <a:buChar char="•"/>
                      </a:pPr>
                      <a:r>
                        <a:rPr lang="en-US" sz="1000" dirty="0"/>
                        <a:t>Durch meine Arbeit etwas Sinnvolles zu lernen, motiviert mich.</a:t>
                      </a:r>
                    </a:p>
                    <a:p>
                      <a:pPr marL="85725" indent="-85725">
                        <a:buFont typeface="Arial" panose="020B0604020202020204" pitchFamily="34" charset="0"/>
                        <a:buChar char="•"/>
                      </a:pPr>
                      <a:r>
                        <a:rPr lang="en-US" sz="1000" dirty="0"/>
                        <a:t>Meine Arbeit bietet mir Möglichkeiten zur Weiterentwicklung.</a:t>
                      </a:r>
                      <a:endParaRPr lang="de-DE" sz="1000" dirty="0"/>
                    </a:p>
                  </a:txBody>
                  <a:tcPr/>
                </a:tc>
                <a:tc>
                  <a:txBody>
                    <a:bodyPr/>
                    <a:lstStyle/>
                    <a:p>
                      <a:pPr marL="84138" indent="-84138">
                        <a:buFont typeface="Arial" panose="020B0604020202020204" pitchFamily="34" charset="0"/>
                        <a:buChar char="•"/>
                      </a:pPr>
                      <a:r>
                        <a:rPr lang="en-US" sz="1000" dirty="0"/>
                        <a:t>Das Unternehmen bietet mir gute Ausbildungsmöglichkeiten.</a:t>
                      </a:r>
                    </a:p>
                    <a:p>
                      <a:pPr marL="84138" indent="-84138">
                        <a:buFont typeface="Arial" panose="020B0604020202020204" pitchFamily="34" charset="0"/>
                        <a:buChar char="•"/>
                      </a:pPr>
                      <a:r>
                        <a:rPr lang="en-US" sz="1000" dirty="0"/>
                        <a:t>Insgesamt bin ich zufrieden damit, wie ich mich im Unternehmen weiterbilden kann.</a:t>
                      </a:r>
                    </a:p>
                    <a:p>
                      <a:pPr marL="84138" indent="-84138">
                        <a:buFont typeface="Arial" panose="020B0604020202020204" pitchFamily="34" charset="0"/>
                        <a:buChar char="•"/>
                      </a:pPr>
                      <a:r>
                        <a:rPr lang="en-US" sz="1000" dirty="0"/>
                        <a:t>Das Unternehmen bietet mir gute Ausbildungsmöglichkeiten.</a:t>
                      </a:r>
                    </a:p>
                    <a:p>
                      <a:pPr marL="84138" indent="-84138">
                        <a:buFont typeface="Arial" panose="020B0604020202020204" pitchFamily="34" charset="0"/>
                        <a:buChar char="•"/>
                      </a:pPr>
                      <a:r>
                        <a:rPr lang="en-US" sz="1000" dirty="0"/>
                        <a:t>Das Unternehmen fördert meine Entwicklungsmöglichkeiten.</a:t>
                      </a:r>
                    </a:p>
                    <a:p>
                      <a:pPr marL="84138" indent="-84138">
                        <a:buFont typeface="Arial" panose="020B0604020202020204" pitchFamily="34" charset="0"/>
                        <a:buChar char="•"/>
                      </a:pPr>
                      <a:r>
                        <a:rPr lang="en-US" sz="1000" dirty="0"/>
                        <a:t>In unserem Unternehmen gibt es genügend Fortbildungs- und Entwicklungsmöglichkeiten für meine berufliche Entwicklung.</a:t>
                      </a:r>
                      <a:endParaRPr lang="de-DE" sz="1000" dirty="0"/>
                    </a:p>
                  </a:txBody>
                  <a:tcPr/>
                </a:tc>
                <a:extLst>
                  <a:ext uri="{0D108BD9-81ED-4DB2-BD59-A6C34878D82A}">
                    <a16:rowId xmlns:a16="http://schemas.microsoft.com/office/drawing/2014/main" xmlns="" val="2665789532"/>
                  </a:ext>
                </a:extLst>
              </a:tr>
              <a:tr h="370840">
                <a:tc>
                  <a:txBody>
                    <a:bodyPr/>
                    <a:lstStyle/>
                    <a:p>
                      <a:r>
                        <a:rPr lang="de-DE" sz="1000" dirty="0"/>
                        <a:t>Fairness /</a:t>
                      </a:r>
                    </a:p>
                    <a:p>
                      <a:r>
                        <a:rPr lang="de-DE" sz="1000" dirty="0" err="1"/>
                        <a:t>Verlässlichkeit</a:t>
                      </a:r>
                      <a:endParaRPr lang="de-DE" sz="1000" dirty="0"/>
                    </a:p>
                  </a:txBody>
                  <a:tcPr anchor="ctr"/>
                </a:tc>
                <a:tc>
                  <a:txBody>
                    <a:bodyPr/>
                    <a:lstStyle/>
                    <a:p>
                      <a:pPr marL="85725" indent="-85725">
                        <a:buFont typeface="Arial" panose="020B0604020202020204" pitchFamily="34" charset="0"/>
                        <a:buChar char="•"/>
                      </a:pPr>
                      <a:r>
                        <a:rPr lang="en-US" sz="1000" dirty="0"/>
                        <a:t>Ich verteile die Arbeit/Aufgaben gerecht.</a:t>
                      </a:r>
                    </a:p>
                    <a:p>
                      <a:pPr marL="85725" indent="-85725">
                        <a:buFont typeface="Arial" panose="020B0604020202020204" pitchFamily="34" charset="0"/>
                        <a:buChar char="•"/>
                      </a:pPr>
                      <a:r>
                        <a:rPr lang="en-US" sz="1000" dirty="0"/>
                        <a:t>Meine Leistung wird </a:t>
                      </a:r>
                      <a:r>
                        <a:rPr lang="en-US" sz="1000" dirty="0" err="1"/>
                        <a:t>anerkannt</a:t>
                      </a:r>
                      <a:r>
                        <a:rPr lang="en-US" sz="1000" dirty="0"/>
                        <a:t>.</a:t>
                      </a:r>
                      <a:endParaRPr lang="de-DE" sz="1000" dirty="0"/>
                    </a:p>
                  </a:txBody>
                  <a:tcPr/>
                </a:tc>
                <a:tc>
                  <a:txBody>
                    <a:bodyPr/>
                    <a:lstStyle/>
                    <a:p>
                      <a:pPr marL="84138" indent="-84138">
                        <a:buFont typeface="Arial" panose="020B0604020202020204" pitchFamily="34" charset="0"/>
                        <a:buChar char="•"/>
                      </a:pPr>
                      <a:r>
                        <a:rPr lang="en-US" sz="1000" dirty="0"/>
                        <a:t>Ich finde die Entscheidungen des Managements fair.</a:t>
                      </a:r>
                    </a:p>
                    <a:p>
                      <a:pPr marL="84138" indent="-84138">
                        <a:buFont typeface="Arial" panose="020B0604020202020204" pitchFamily="34" charset="0"/>
                        <a:buChar char="•"/>
                      </a:pPr>
                      <a:r>
                        <a:rPr lang="en-US" sz="1000" dirty="0"/>
                        <a:t>Ich werde für meine Arbeit fair bezahlt.</a:t>
                      </a:r>
                    </a:p>
                    <a:p>
                      <a:pPr marL="84138" indent="-84138">
                        <a:buFont typeface="Arial" panose="020B0604020202020204" pitchFamily="34" charset="0"/>
                        <a:buChar char="•"/>
                      </a:pPr>
                      <a:r>
                        <a:rPr lang="en-US" sz="1000" dirty="0"/>
                        <a:t>Meine Arbeit wird fair bezahlt.</a:t>
                      </a:r>
                    </a:p>
                    <a:p>
                      <a:pPr marL="84138" indent="-84138">
                        <a:buFont typeface="Arial" panose="020B0604020202020204" pitchFamily="34" charset="0"/>
                        <a:buChar char="•"/>
                      </a:pPr>
                      <a:r>
                        <a:rPr lang="en-US" sz="1000" dirty="0"/>
                        <a:t>Das Unternehmen bietet mir einen sicheren Arbeitsplatz.</a:t>
                      </a:r>
                    </a:p>
                    <a:p>
                      <a:pPr marL="84138" indent="-84138">
                        <a:buFont typeface="Arial" panose="020B0604020202020204" pitchFamily="34" charset="0"/>
                        <a:buChar char="•"/>
                      </a:pPr>
                      <a:r>
                        <a:rPr lang="en-US" sz="1000" dirty="0"/>
                        <a:t>Ich finde die Entscheidungen des Managements verständlich.</a:t>
                      </a:r>
                    </a:p>
                    <a:p>
                      <a:pPr marL="84138" indent="-84138">
                        <a:buFont typeface="Arial" panose="020B0604020202020204" pitchFamily="34" charset="0"/>
                        <a:buChar char="•"/>
                      </a:pPr>
                      <a:r>
                        <a:rPr lang="en-US" sz="1000" dirty="0"/>
                        <a:t>Ich fühle mich von meinem Unternehmen fair behandelt.</a:t>
                      </a:r>
                      <a:endParaRPr lang="de-DE" sz="1000" dirty="0"/>
                    </a:p>
                  </a:txBody>
                  <a:tcPr/>
                </a:tc>
                <a:extLst>
                  <a:ext uri="{0D108BD9-81ED-4DB2-BD59-A6C34878D82A}">
                    <a16:rowId xmlns:a16="http://schemas.microsoft.com/office/drawing/2014/main" xmlns="" val="540810778"/>
                  </a:ext>
                </a:extLst>
              </a:tr>
              <a:tr h="370840">
                <a:tc>
                  <a:txBody>
                    <a:bodyPr/>
                    <a:lstStyle/>
                    <a:p>
                      <a:r>
                        <a:rPr lang="de-DE" sz="1000" b="0" i="0" u="none" strike="noStrike" kern="1200" baseline="0" dirty="0" err="1">
                          <a:solidFill>
                            <a:schemeClr val="dk1"/>
                          </a:solidFill>
                          <a:latin typeface="+mn-lt"/>
                          <a:ea typeface="+mn-ea"/>
                          <a:cs typeface="+mn-cs"/>
                        </a:rPr>
                        <a:t>Selbstverpflichtung </a:t>
                      </a:r>
                      <a:r>
                        <a:rPr lang="de-DE" sz="1000" b="0" i="0" u="none" strike="noStrike" kern="1200" baseline="0" dirty="0">
                          <a:solidFill>
                            <a:schemeClr val="dk1"/>
                          </a:solidFill>
                          <a:latin typeface="+mn-lt"/>
                          <a:ea typeface="+mn-ea"/>
                          <a:cs typeface="+mn-cs"/>
                        </a:rPr>
                        <a:t>/</a:t>
                      </a:r>
                    </a:p>
                    <a:p>
                      <a:r>
                        <a:rPr lang="de-DE" sz="1000" b="0" i="0" u="none" strike="noStrike" kern="1200" baseline="0" dirty="0">
                          <a:solidFill>
                            <a:schemeClr val="dk1"/>
                          </a:solidFill>
                          <a:latin typeface="+mn-lt"/>
                          <a:ea typeface="+mn-ea"/>
                          <a:cs typeface="+mn-cs"/>
                        </a:rPr>
                        <a:t>Verlobung</a:t>
                      </a:r>
                      <a:endParaRPr lang="de-DE" sz="1000" dirty="0"/>
                    </a:p>
                  </a:txBody>
                  <a:tcPr anchor="ctr"/>
                </a:tc>
                <a:tc>
                  <a:txBody>
                    <a:bodyPr/>
                    <a:lstStyle/>
                    <a:p>
                      <a:pPr marL="84138" indent="-84138">
                        <a:buFont typeface="Arial" panose="020B0604020202020204" pitchFamily="34" charset="0"/>
                        <a:buChar char="•"/>
                      </a:pPr>
                      <a:r>
                        <a:rPr lang="en-US" sz="1000" dirty="0"/>
                        <a:t>Wenn ich arbeite, vergesse ich die Zeit.</a:t>
                      </a:r>
                    </a:p>
                    <a:p>
                      <a:pPr marL="84138" indent="-84138">
                        <a:buFont typeface="Arial" panose="020B0604020202020204" pitchFamily="34" charset="0"/>
                        <a:buChar char="•"/>
                      </a:pPr>
                      <a:r>
                        <a:rPr lang="en-US" sz="1000" dirty="0"/>
                        <a:t>Ich bin völlig in meine Arbeit vertieft.</a:t>
                      </a:r>
                    </a:p>
                    <a:p>
                      <a:pPr marL="84138" indent="-84138">
                        <a:buFont typeface="Arial" panose="020B0604020202020204" pitchFamily="34" charset="0"/>
                        <a:buChar char="•"/>
                      </a:pPr>
                      <a:r>
                        <a:rPr lang="en-US" sz="1000" dirty="0"/>
                        <a:t>Ich bin begeistert von meiner Arbeit.</a:t>
                      </a:r>
                    </a:p>
                    <a:p>
                      <a:pPr marL="84138" indent="-84138">
                        <a:buFont typeface="Arial" panose="020B0604020202020204" pitchFamily="34" charset="0"/>
                        <a:buChar char="•"/>
                      </a:pPr>
                      <a:r>
                        <a:rPr lang="en-US" sz="1000" dirty="0"/>
                        <a:t>Meine Arbeit inspiriert mich.</a:t>
                      </a:r>
                    </a:p>
                    <a:p>
                      <a:pPr marL="84138" indent="-84138">
                        <a:buFont typeface="Arial" panose="020B0604020202020204" pitchFamily="34" charset="0"/>
                        <a:buChar char="•"/>
                      </a:pPr>
                      <a:r>
                        <a:rPr lang="en-US" sz="1000" dirty="0"/>
                        <a:t>Ich bin stolz auf meine Arbeit.</a:t>
                      </a:r>
                    </a:p>
                    <a:p>
                      <a:pPr marL="84138" indent="-84138">
                        <a:buFont typeface="Arial" panose="020B0604020202020204" pitchFamily="34" charset="0"/>
                        <a:buChar char="•"/>
                      </a:pPr>
                      <a:r>
                        <a:rPr lang="en-US" sz="1000" dirty="0"/>
                        <a:t>Wenn ich arbeite, bin ich voller überschwänglicher Energie.</a:t>
                      </a:r>
                    </a:p>
                    <a:p>
                      <a:pPr marL="84138" indent="-84138">
                        <a:buFont typeface="Arial" panose="020B0604020202020204" pitchFamily="34" charset="0"/>
                        <a:buChar char="•"/>
                      </a:pPr>
                      <a:r>
                        <a:rPr lang="en-US" sz="1000" dirty="0"/>
                        <a:t>Wenn ich arbeite, fühle ich mich fit und energiegeladen.</a:t>
                      </a:r>
                    </a:p>
                    <a:p>
                      <a:pPr marL="84138" indent="-84138">
                        <a:buFont typeface="Arial" panose="020B0604020202020204" pitchFamily="34" charset="0"/>
                        <a:buChar char="•"/>
                      </a:pPr>
                      <a:r>
                        <a:rPr lang="en-US" sz="1000" dirty="0"/>
                        <a:t>Wenn ich morgens aufstehe, freue ich mich auf meine Arbeit.</a:t>
                      </a:r>
                    </a:p>
                    <a:p>
                      <a:pPr marL="84138" indent="-84138">
                        <a:buFont typeface="Arial" panose="020B0604020202020204" pitchFamily="34" charset="0"/>
                        <a:buChar char="•"/>
                      </a:pPr>
                      <a:r>
                        <a:rPr lang="en-US" sz="1000" dirty="0"/>
                        <a:t>Ich bin stolz darauf, für mein Unternehmen zu arbeiten.</a:t>
                      </a:r>
                    </a:p>
                  </a:txBody>
                  <a:tcPr/>
                </a:tc>
                <a:tc>
                  <a:txBody>
                    <a:bodyPr/>
                    <a:lstStyle/>
                    <a:p>
                      <a:pPr marL="84138" indent="-84138">
                        <a:buFont typeface="Arial" panose="020B0604020202020204" pitchFamily="34" charset="0"/>
                        <a:buChar char="•"/>
                      </a:pPr>
                      <a:r>
                        <a:rPr lang="en-US" sz="1000" dirty="0"/>
                        <a:t>Das Unternehmen wird in meinem privaten Umfeld als attraktiver Arbeitgeber wahrgenommen.</a:t>
                      </a:r>
                    </a:p>
                    <a:p>
                      <a:pPr marL="84138" indent="-84138">
                        <a:buFont typeface="Arial" panose="020B0604020202020204" pitchFamily="34" charset="0"/>
                        <a:buChar char="•"/>
                      </a:pPr>
                      <a:r>
                        <a:rPr lang="en-US" sz="1000" dirty="0"/>
                        <a:t>Ich erlebe, dass die Attraktivität des Unternehmens auf dem Arbeitsmarkt zunimmt.</a:t>
                      </a:r>
                    </a:p>
                    <a:p>
                      <a:pPr marL="84138" indent="-84138">
                        <a:buFont typeface="Arial" panose="020B0604020202020204" pitchFamily="34" charset="0"/>
                        <a:buChar char="•"/>
                      </a:pPr>
                      <a:r>
                        <a:rPr lang="en-US" sz="1000" dirty="0"/>
                        <a:t>Das Image des Unternehmens als Arbeitgeber trägt dazu bei, die besten Talente zu gewinnen und zu halten.</a:t>
                      </a:r>
                    </a:p>
                    <a:p>
                      <a:pPr marL="84138" indent="-84138">
                        <a:buFont typeface="Arial" panose="020B0604020202020204" pitchFamily="34" charset="0"/>
                        <a:buChar char="•"/>
                      </a:pPr>
                      <a:r>
                        <a:rPr lang="en-US" sz="1000" dirty="0"/>
                        <a:t>Ich würde das Unternehmen als Arbeitgeber an meine Freunde und Bekannten weiterempfehlen.</a:t>
                      </a:r>
                    </a:p>
                    <a:p>
                      <a:pPr marL="84138" indent="-84138">
                        <a:buFont typeface="Arial" panose="020B0604020202020204" pitchFamily="34" charset="0"/>
                        <a:buChar char="•"/>
                      </a:pPr>
                      <a:r>
                        <a:rPr lang="en-US" sz="1000" dirty="0"/>
                        <a:t>Ich fühle mich mit meiner Arbeit sehr verbunden.</a:t>
                      </a:r>
                      <a:endParaRPr lang="de-DE" sz="1000" dirty="0"/>
                    </a:p>
                  </a:txBody>
                  <a:tcPr/>
                </a:tc>
                <a:extLst>
                  <a:ext uri="{0D108BD9-81ED-4DB2-BD59-A6C34878D82A}">
                    <a16:rowId xmlns:a16="http://schemas.microsoft.com/office/drawing/2014/main" xmlns="" val="3325196527"/>
                  </a:ext>
                </a:extLst>
              </a:tr>
            </a:tbl>
          </a:graphicData>
        </a:graphic>
      </p:graphicFrame>
      <p:sp>
        <p:nvSpPr>
          <p:cNvPr id="13"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826065" y="6319332"/>
            <a:ext cx="5645513"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232888"/>
            <a:ext cx="905274" cy="576706"/>
          </a:xfrm>
          <a:prstGeom prst="rect">
            <a:avLst/>
          </a:prstGeom>
        </p:spPr>
      </p:pic>
      <p:pic>
        <p:nvPicPr>
          <p:cNvPr id="15" name="Immagine 1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16028" y="6413903"/>
            <a:ext cx="1127226" cy="392481"/>
          </a:xfrm>
          <a:prstGeom prst="rect">
            <a:avLst/>
          </a:prstGeom>
          <a:noFill/>
        </p:spPr>
      </p:pic>
      <p:sp>
        <p:nvSpPr>
          <p:cNvPr id="16" name="CasellaDiTesto 21"/>
          <p:cNvSpPr txBox="1"/>
          <p:nvPr/>
        </p:nvSpPr>
        <p:spPr>
          <a:xfrm>
            <a:off x="7414039" y="614080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5422650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4</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748931" y="1439000"/>
            <a:ext cx="9656699" cy="667410"/>
          </a:xfrm>
        </p:spPr>
        <p:txBody>
          <a:bodyPr>
            <a:noAutofit/>
          </a:bodyPr>
          <a:lstStyle/>
          <a:p>
            <a:pPr marL="0" indent="0">
              <a:buNone/>
            </a:pPr>
            <a:r>
              <a:rPr lang="en-US" dirty="0"/>
              <a:t>Musterfragen für die Mitarbeiterbefragung (4)</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graphicFrame>
        <p:nvGraphicFramePr>
          <p:cNvPr id="3" name="Tabelle 3">
            <a:extLst>
              <a:ext uri="{FF2B5EF4-FFF2-40B4-BE49-F238E27FC236}">
                <a16:creationId xmlns:a16="http://schemas.microsoft.com/office/drawing/2014/main" xmlns="" id="{5EED01C8-B1DB-488B-8A30-86285AF7F531}"/>
              </a:ext>
            </a:extLst>
          </p:cNvPr>
          <p:cNvGraphicFramePr>
            <a:graphicFrameLocks noGrp="1"/>
          </p:cNvGraphicFramePr>
          <p:nvPr>
            <p:extLst>
              <p:ext uri="{D42A27DB-BD31-4B8C-83A1-F6EECF244321}">
                <p14:modId xmlns:p14="http://schemas.microsoft.com/office/powerpoint/2010/main" val="2489574093"/>
              </p:ext>
            </p:extLst>
          </p:nvPr>
        </p:nvGraphicFramePr>
        <p:xfrm>
          <a:off x="838201" y="1892045"/>
          <a:ext cx="10091877" cy="3754120"/>
        </p:xfrm>
        <a:graphic>
          <a:graphicData uri="http://schemas.openxmlformats.org/drawingml/2006/table">
            <a:tbl>
              <a:tblPr firstRow="1" bandRow="1">
                <a:tableStyleId>{93296810-A885-4BE3-A3E7-6D5BEEA58F35}</a:tableStyleId>
              </a:tblPr>
              <a:tblGrid>
                <a:gridCol w="1904999">
                  <a:extLst>
                    <a:ext uri="{9D8B030D-6E8A-4147-A177-3AD203B41FA5}">
                      <a16:colId xmlns:a16="http://schemas.microsoft.com/office/drawing/2014/main" xmlns="" val="3196949765"/>
                    </a:ext>
                  </a:extLst>
                </a:gridCol>
                <a:gridCol w="4477109">
                  <a:extLst>
                    <a:ext uri="{9D8B030D-6E8A-4147-A177-3AD203B41FA5}">
                      <a16:colId xmlns:a16="http://schemas.microsoft.com/office/drawing/2014/main" xmlns="" val="2119935269"/>
                    </a:ext>
                  </a:extLst>
                </a:gridCol>
                <a:gridCol w="3709769">
                  <a:extLst>
                    <a:ext uri="{9D8B030D-6E8A-4147-A177-3AD203B41FA5}">
                      <a16:colId xmlns:a16="http://schemas.microsoft.com/office/drawing/2014/main" xmlns="" val="3874225550"/>
                    </a:ext>
                  </a:extLst>
                </a:gridCol>
              </a:tblGrid>
              <a:tr h="370840">
                <a:tc>
                  <a:txBody>
                    <a:bodyPr/>
                    <a:lstStyle/>
                    <a:p>
                      <a:endParaRPr lang="de-DE" dirty="0"/>
                    </a:p>
                  </a:txBody>
                  <a:tcPr/>
                </a:tc>
                <a:tc>
                  <a:txBody>
                    <a:bodyPr/>
                    <a:lstStyle/>
                    <a:p>
                      <a:r>
                        <a:rPr lang="de-DE" sz="1400" dirty="0" err="1"/>
                        <a:t>Bezogen auf die </a:t>
                      </a:r>
                      <a:r>
                        <a:rPr lang="de-DE" sz="1400" dirty="0"/>
                        <a:t>Person</a:t>
                      </a:r>
                    </a:p>
                  </a:txBody>
                  <a:tcPr/>
                </a:tc>
                <a:tc>
                  <a:txBody>
                    <a:bodyPr/>
                    <a:lstStyle/>
                    <a:p>
                      <a:r>
                        <a:rPr lang="de-DE" sz="1400" dirty="0" err="1"/>
                        <a:t>Bezug zum Unternehmen/Arbeitgeber</a:t>
                      </a:r>
                      <a:endParaRPr lang="de-DE" sz="1400" dirty="0"/>
                    </a:p>
                  </a:txBody>
                  <a:tcPr/>
                </a:tc>
                <a:extLst>
                  <a:ext uri="{0D108BD9-81ED-4DB2-BD59-A6C34878D82A}">
                    <a16:rowId xmlns:a16="http://schemas.microsoft.com/office/drawing/2014/main" xmlns="" val="2685122098"/>
                  </a:ext>
                </a:extLst>
              </a:tr>
              <a:tr h="370840">
                <a:tc>
                  <a:txBody>
                    <a:bodyPr/>
                    <a:lstStyle/>
                    <a:p>
                      <a:r>
                        <a:rPr lang="de-DE" sz="1000" dirty="0" err="1"/>
                        <a:t>Arbeitsklima </a:t>
                      </a:r>
                      <a:r>
                        <a:rPr lang="de-DE" sz="1000" dirty="0"/>
                        <a:t>/</a:t>
                      </a:r>
                    </a:p>
                    <a:p>
                      <a:r>
                        <a:rPr lang="de-DE" sz="1000" dirty="0"/>
                        <a:t>Anerkennungen</a:t>
                      </a:r>
                    </a:p>
                  </a:txBody>
                  <a:tcPr anchor="ctr"/>
                </a:tc>
                <a:tc>
                  <a:txBody>
                    <a:bodyPr/>
                    <a:lstStyle/>
                    <a:p>
                      <a:pPr marL="85725" indent="-85725">
                        <a:buFont typeface="Arial" panose="020B0604020202020204" pitchFamily="34" charset="0"/>
                        <a:buChar char="•"/>
                      </a:pPr>
                      <a:r>
                        <a:rPr lang="en-US" sz="1000" dirty="0"/>
                        <a:t>Meine Ideen und Vorschläge werden berücksichtigt werden.</a:t>
                      </a:r>
                    </a:p>
                    <a:p>
                      <a:pPr marL="85725" indent="-85725">
                        <a:buFont typeface="Arial" panose="020B0604020202020204" pitchFamily="34" charset="0"/>
                        <a:buChar char="•"/>
                      </a:pPr>
                      <a:r>
                        <a:rPr lang="en-US" sz="1000" dirty="0"/>
                        <a:t>Meine eigenen Ideen und Vorschläge werden berücksichtigt.</a:t>
                      </a:r>
                    </a:p>
                    <a:p>
                      <a:pPr marL="85725" indent="-85725">
                        <a:buFont typeface="Arial" panose="020B0604020202020204" pitchFamily="34" charset="0"/>
                        <a:buChar char="•"/>
                      </a:pPr>
                      <a:r>
                        <a:rPr lang="en-US" sz="1000" dirty="0"/>
                        <a:t>Meine eigenen Ideen und Vorschläge werden geschätzt.</a:t>
                      </a:r>
                    </a:p>
                    <a:p>
                      <a:pPr marL="85725" indent="-85725">
                        <a:buFont typeface="Arial" panose="020B0604020202020204" pitchFamily="34" charset="0"/>
                        <a:buChar char="•"/>
                      </a:pPr>
                      <a:r>
                        <a:rPr lang="en-US" sz="1000" dirty="0"/>
                        <a:t>Insgesamt bin ich mit meinen Arbeitsbedingungen zufrieden.</a:t>
                      </a:r>
                    </a:p>
                    <a:p>
                      <a:pPr marL="85725" indent="-85725">
                        <a:buFont typeface="Arial" panose="020B0604020202020204" pitchFamily="34" charset="0"/>
                        <a:buChar char="•"/>
                      </a:pPr>
                      <a:r>
                        <a:rPr lang="en-US" sz="1000" dirty="0"/>
                        <a:t>Wenn ich an all die Leistungen und Bemühungen denke, die ich erbracht habe, finde ich, dass die Anerkennung, die ich erhalten habe, angemessen ist.</a:t>
                      </a:r>
                      <a:endParaRPr lang="de-DE" sz="1000" dirty="0"/>
                    </a:p>
                  </a:txBody>
                  <a:tcPr/>
                </a:tc>
                <a:tc>
                  <a:txBody>
                    <a:bodyPr/>
                    <a:lstStyle/>
                    <a:p>
                      <a:pPr marL="84138" indent="-84138">
                        <a:buFont typeface="Arial" panose="020B0604020202020204" pitchFamily="34" charset="0"/>
                        <a:buChar char="•"/>
                      </a:pPr>
                      <a:r>
                        <a:rPr lang="en-US" sz="1000" dirty="0"/>
                        <a:t>Ich bin mit den </a:t>
                      </a:r>
                      <a:r>
                        <a:rPr lang="en-US" sz="1000" dirty="0" err="1"/>
                        <a:t>organisatorischen </a:t>
                      </a:r>
                      <a:r>
                        <a:rPr lang="en-US" sz="1000" dirty="0"/>
                        <a:t>Veränderungen in unserem Unternehmen zufrieden.</a:t>
                      </a:r>
                    </a:p>
                    <a:p>
                      <a:pPr marL="84138" indent="-84138">
                        <a:buFont typeface="Arial" panose="020B0604020202020204" pitchFamily="34" charset="0"/>
                        <a:buChar char="•"/>
                      </a:pPr>
                      <a:r>
                        <a:rPr lang="en-US" sz="1000" dirty="0"/>
                        <a:t>Die </a:t>
                      </a:r>
                      <a:r>
                        <a:rPr lang="en-US" sz="1000" dirty="0" err="1"/>
                        <a:t>organisatorischen </a:t>
                      </a:r>
                      <a:r>
                        <a:rPr lang="en-US" sz="1000" dirty="0"/>
                        <a:t>Veränderungen in unserem Unternehmen spornen mich an.</a:t>
                      </a:r>
                    </a:p>
                    <a:p>
                      <a:pPr marL="84138" indent="-84138">
                        <a:buFont typeface="Arial" panose="020B0604020202020204" pitchFamily="34" charset="0"/>
                        <a:buChar char="•"/>
                      </a:pPr>
                      <a:r>
                        <a:rPr lang="en-US" sz="1000" dirty="0"/>
                        <a:t>Der Ruf meines Bereichs innerhalb des Unternehmens ist gut.</a:t>
                      </a:r>
                    </a:p>
                    <a:p>
                      <a:pPr marL="84138" indent="-84138">
                        <a:buFont typeface="Arial" panose="020B0604020202020204" pitchFamily="34" charset="0"/>
                        <a:buChar char="•"/>
                      </a:pPr>
                      <a:r>
                        <a:rPr lang="en-US" sz="1000" dirty="0"/>
                        <a:t>Im Unternehmensumfeld werden die Anforderungen an ein (digitales) Marketinggeschäft ausreichend unterstützt.</a:t>
                      </a:r>
                    </a:p>
                    <a:p>
                      <a:pPr marL="84138" indent="-84138">
                        <a:buFont typeface="Arial" panose="020B0604020202020204" pitchFamily="34" charset="0"/>
                        <a:buChar char="•"/>
                      </a:pPr>
                      <a:r>
                        <a:rPr lang="en-US" sz="1000" dirty="0"/>
                        <a:t>Insgesamt ist das Arbeitsklima gut.</a:t>
                      </a:r>
                      <a:endParaRPr lang="de-DE" sz="1000" dirty="0"/>
                    </a:p>
                  </a:txBody>
                  <a:tcPr/>
                </a:tc>
                <a:extLst>
                  <a:ext uri="{0D108BD9-81ED-4DB2-BD59-A6C34878D82A}">
                    <a16:rowId xmlns:a16="http://schemas.microsoft.com/office/drawing/2014/main" xmlns="" val="2665789532"/>
                  </a:ext>
                </a:extLst>
              </a:tr>
              <a:tr h="370840">
                <a:tc>
                  <a:txBody>
                    <a:bodyPr/>
                    <a:lstStyle/>
                    <a:p>
                      <a:r>
                        <a:rPr lang="de-DE" sz="1000" dirty="0" err="1"/>
                        <a:t>Arbeitsbedingungen </a:t>
                      </a:r>
                      <a:r>
                        <a:rPr lang="de-DE" sz="1000" dirty="0"/>
                        <a:t>und </a:t>
                      </a:r>
                      <a:r>
                        <a:rPr lang="de-DE" sz="1000" dirty="0" err="1"/>
                        <a:t>-abläufe</a:t>
                      </a:r>
                      <a:endParaRPr lang="de-DE" sz="1000" dirty="0"/>
                    </a:p>
                  </a:txBody>
                  <a:tcPr anchor="ctr"/>
                </a:tc>
                <a:tc>
                  <a:txBody>
                    <a:bodyPr/>
                    <a:lstStyle/>
                    <a:p>
                      <a:pPr marL="85725" indent="-85725">
                        <a:buFont typeface="Arial" panose="020B0604020202020204" pitchFamily="34" charset="0"/>
                        <a:buChar char="•"/>
                      </a:pPr>
                      <a:r>
                        <a:rPr lang="en-US" sz="1000" dirty="0"/>
                        <a:t>Ich kann Arbeitsaufgaben selbständig lösen.</a:t>
                      </a:r>
                    </a:p>
                    <a:p>
                      <a:pPr marL="85725" indent="-85725">
                        <a:buFont typeface="Arial" panose="020B0604020202020204" pitchFamily="34" charset="0"/>
                        <a:buChar char="•"/>
                      </a:pPr>
                      <a:r>
                        <a:rPr lang="en-US" sz="1000" dirty="0"/>
                        <a:t>Ich versuche, faire Lösungen für Arbeitsprobleme zu finden.</a:t>
                      </a:r>
                    </a:p>
                    <a:p>
                      <a:pPr marL="85725" indent="-85725">
                        <a:buFont typeface="Arial" panose="020B0604020202020204" pitchFamily="34" charset="0"/>
                        <a:buChar char="•"/>
                      </a:pPr>
                      <a:r>
                        <a:rPr lang="en-US" sz="1000" dirty="0"/>
                        <a:t>Ich bin zufrieden mit der Art und Weise, wie ich Probleme bei meiner Arbeit löse.</a:t>
                      </a:r>
                    </a:p>
                    <a:p>
                      <a:pPr marL="85725" indent="-85725">
                        <a:buFont typeface="Arial" panose="020B0604020202020204" pitchFamily="34" charset="0"/>
                        <a:buChar char="•"/>
                      </a:pPr>
                      <a:r>
                        <a:rPr lang="en-US" sz="1000" dirty="0"/>
                        <a:t>Ich löse Arbeitsprobleme effektiv.</a:t>
                      </a:r>
                    </a:p>
                    <a:p>
                      <a:pPr marL="85725" indent="-85725">
                        <a:buFont typeface="Arial" panose="020B0604020202020204" pitchFamily="34" charset="0"/>
                        <a:buChar char="•"/>
                      </a:pPr>
                      <a:r>
                        <a:rPr lang="en-US" sz="1000" dirty="0"/>
                        <a:t>An meinem Arbeitsplatz sind die Räume und die Raumausstattung unzureichend.</a:t>
                      </a:r>
                    </a:p>
                    <a:p>
                      <a:pPr marL="85725" indent="-85725">
                        <a:buFont typeface="Arial" panose="020B0604020202020204" pitchFamily="34" charset="0"/>
                        <a:buChar char="•"/>
                      </a:pPr>
                      <a:r>
                        <a:rPr lang="en-US" sz="1000" dirty="0"/>
                        <a:t>Ich kann meine Arbeit selbst planen und </a:t>
                      </a:r>
                      <a:r>
                        <a:rPr lang="en-US" sz="1000" dirty="0" err="1"/>
                        <a:t>organisieren</a:t>
                      </a:r>
                      <a:r>
                        <a:rPr lang="en-US" sz="1000" dirty="0"/>
                        <a:t>.</a:t>
                      </a:r>
                    </a:p>
                    <a:p>
                      <a:pPr marL="85725" indent="-85725">
                        <a:buFont typeface="Arial" panose="020B0604020202020204" pitchFamily="34" charset="0"/>
                        <a:buChar char="•"/>
                      </a:pPr>
                      <a:r>
                        <a:rPr lang="en-US" sz="1000" dirty="0"/>
                        <a:t>Bei meiner Arbeit gehe ich völlig in dem auf, was ich tue.</a:t>
                      </a:r>
                    </a:p>
                    <a:p>
                      <a:pPr marL="85725" indent="-85725">
                        <a:buFont typeface="Arial" panose="020B0604020202020204" pitchFamily="34" charset="0"/>
                        <a:buChar char="•"/>
                      </a:pPr>
                      <a:r>
                        <a:rPr lang="en-US" sz="1000" dirty="0"/>
                        <a:t>Das Unternehmen ist in der Lage, auch in Krisenzeiten besser auf dem Markt zu sein als die Konkurrenz.</a:t>
                      </a:r>
                    </a:p>
                    <a:p>
                      <a:pPr marL="85725" indent="-85725">
                        <a:buFont typeface="Arial" panose="020B0604020202020204" pitchFamily="34" charset="0"/>
                        <a:buChar char="•"/>
                      </a:pPr>
                      <a:r>
                        <a:rPr lang="en-US" sz="1000" dirty="0"/>
                        <a:t>Insgesamt bin ich mit meinen Arbeitsbedingungen zufrieden.</a:t>
                      </a:r>
                    </a:p>
                    <a:p>
                      <a:pPr marL="85725" indent="-85725">
                        <a:buFont typeface="Arial" panose="020B0604020202020204" pitchFamily="34" charset="0"/>
                        <a:buChar char="•"/>
                      </a:pPr>
                      <a:r>
                        <a:rPr lang="en-US" sz="1000" dirty="0"/>
                        <a:t>Die Ausstattung meines Arbeitsplatzes ist gut (Technik, Material, Werkzeuge).</a:t>
                      </a:r>
                    </a:p>
                    <a:p>
                      <a:pPr marL="85725" indent="-85725">
                        <a:buFont typeface="Arial" panose="020B0604020202020204" pitchFamily="34" charset="0"/>
                        <a:buChar char="•"/>
                      </a:pPr>
                      <a:r>
                        <a:rPr lang="en-US" sz="1000" dirty="0"/>
                        <a:t>Die äußeren Bedingungen an meinem Arbeitsplatz sind gut (Licht, Luft, Lärm, Sauberkeit usw.).</a:t>
                      </a:r>
                      <a:endParaRPr lang="de-DE" sz="1000" dirty="0"/>
                    </a:p>
                  </a:txBody>
                  <a:tcPr/>
                </a:tc>
                <a:tc>
                  <a:txBody>
                    <a:bodyPr/>
                    <a:lstStyle/>
                    <a:p>
                      <a:pPr marL="84138" indent="-84138">
                        <a:buFont typeface="Arial" panose="020B0604020202020204" pitchFamily="34" charset="0"/>
                        <a:buChar char="•"/>
                      </a:pPr>
                      <a:r>
                        <a:rPr lang="en-US" sz="1000" dirty="0"/>
                        <a:t>Das Unternehmen schafft einen Rahmen für gute Leistungen.</a:t>
                      </a:r>
                    </a:p>
                    <a:p>
                      <a:pPr marL="84138" indent="-84138">
                        <a:buFont typeface="Arial" panose="020B0604020202020204" pitchFamily="34" charset="0"/>
                        <a:buChar char="•"/>
                      </a:pPr>
                      <a:r>
                        <a:rPr lang="en-US" sz="1000" dirty="0"/>
                        <a:t>Ich bin mit den Informationen, die das Intranet bietet, zufrieden.</a:t>
                      </a:r>
                      <a:endParaRPr lang="de-DE" sz="1000" dirty="0"/>
                    </a:p>
                  </a:txBody>
                  <a:tcPr/>
                </a:tc>
                <a:extLst>
                  <a:ext uri="{0D108BD9-81ED-4DB2-BD59-A6C34878D82A}">
                    <a16:rowId xmlns:a16="http://schemas.microsoft.com/office/drawing/2014/main" xmlns="" val="540810778"/>
                  </a:ext>
                </a:extLst>
              </a:tr>
            </a:tbl>
          </a:graphicData>
        </a:graphic>
      </p:graphicFrame>
      <p:sp>
        <p:nvSpPr>
          <p:cNvPr id="13"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826065" y="6319332"/>
            <a:ext cx="5645513"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232888"/>
            <a:ext cx="905274" cy="576706"/>
          </a:xfrm>
          <a:prstGeom prst="rect">
            <a:avLst/>
          </a:prstGeom>
        </p:spPr>
      </p:pic>
      <p:pic>
        <p:nvPicPr>
          <p:cNvPr id="15" name="Immagine 1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16028" y="6413903"/>
            <a:ext cx="1127226" cy="392481"/>
          </a:xfrm>
          <a:prstGeom prst="rect">
            <a:avLst/>
          </a:prstGeom>
          <a:noFill/>
        </p:spPr>
      </p:pic>
      <p:sp>
        <p:nvSpPr>
          <p:cNvPr id="16" name="CasellaDiTesto 21"/>
          <p:cNvSpPr txBox="1"/>
          <p:nvPr/>
        </p:nvSpPr>
        <p:spPr>
          <a:xfrm>
            <a:off x="7414039" y="614080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5345139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4</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748931" y="1439000"/>
            <a:ext cx="9656699" cy="667410"/>
          </a:xfrm>
        </p:spPr>
        <p:txBody>
          <a:bodyPr>
            <a:noAutofit/>
          </a:bodyPr>
          <a:lstStyle/>
          <a:p>
            <a:pPr marL="0" indent="0">
              <a:buNone/>
            </a:pPr>
            <a:r>
              <a:rPr lang="en-US" dirty="0" err="1"/>
              <a:t>Musterfragen</a:t>
            </a:r>
            <a:r>
              <a:rPr lang="en-US" dirty="0"/>
              <a:t> für die Mitarbeiterbefragung (5)</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graphicFrame>
        <p:nvGraphicFramePr>
          <p:cNvPr id="3" name="Tabelle 3">
            <a:extLst>
              <a:ext uri="{FF2B5EF4-FFF2-40B4-BE49-F238E27FC236}">
                <a16:creationId xmlns:a16="http://schemas.microsoft.com/office/drawing/2014/main" xmlns="" id="{5EED01C8-B1DB-488B-8A30-86285AF7F531}"/>
              </a:ext>
            </a:extLst>
          </p:cNvPr>
          <p:cNvGraphicFramePr>
            <a:graphicFrameLocks noGrp="1"/>
          </p:cNvGraphicFramePr>
          <p:nvPr>
            <p:extLst>
              <p:ext uri="{D42A27DB-BD31-4B8C-83A1-F6EECF244321}">
                <p14:modId xmlns:p14="http://schemas.microsoft.com/office/powerpoint/2010/main" val="1513450551"/>
              </p:ext>
            </p:extLst>
          </p:nvPr>
        </p:nvGraphicFramePr>
        <p:xfrm>
          <a:off x="838201" y="1892045"/>
          <a:ext cx="10091877" cy="3967480"/>
        </p:xfrm>
        <a:graphic>
          <a:graphicData uri="http://schemas.openxmlformats.org/drawingml/2006/table">
            <a:tbl>
              <a:tblPr firstRow="1" bandRow="1">
                <a:tableStyleId>{93296810-A885-4BE3-A3E7-6D5BEEA58F35}</a:tableStyleId>
              </a:tblPr>
              <a:tblGrid>
                <a:gridCol w="2103408">
                  <a:extLst>
                    <a:ext uri="{9D8B030D-6E8A-4147-A177-3AD203B41FA5}">
                      <a16:colId xmlns:a16="http://schemas.microsoft.com/office/drawing/2014/main" xmlns="" val="3196949765"/>
                    </a:ext>
                  </a:extLst>
                </a:gridCol>
                <a:gridCol w="4273080">
                  <a:extLst>
                    <a:ext uri="{9D8B030D-6E8A-4147-A177-3AD203B41FA5}">
                      <a16:colId xmlns:a16="http://schemas.microsoft.com/office/drawing/2014/main" xmlns="" val="2119935269"/>
                    </a:ext>
                  </a:extLst>
                </a:gridCol>
                <a:gridCol w="3715389">
                  <a:extLst>
                    <a:ext uri="{9D8B030D-6E8A-4147-A177-3AD203B41FA5}">
                      <a16:colId xmlns:a16="http://schemas.microsoft.com/office/drawing/2014/main" xmlns="" val="3874225550"/>
                    </a:ext>
                  </a:extLst>
                </a:gridCol>
              </a:tblGrid>
              <a:tr h="370840">
                <a:tc>
                  <a:txBody>
                    <a:bodyPr/>
                    <a:lstStyle/>
                    <a:p>
                      <a:endParaRPr lang="de-DE" dirty="0"/>
                    </a:p>
                  </a:txBody>
                  <a:tcPr/>
                </a:tc>
                <a:tc>
                  <a:txBody>
                    <a:bodyPr/>
                    <a:lstStyle/>
                    <a:p>
                      <a:r>
                        <a:rPr lang="de-DE" sz="1400" dirty="0" err="1"/>
                        <a:t>Bezogen auf die </a:t>
                      </a:r>
                      <a:r>
                        <a:rPr lang="de-DE" sz="1400" dirty="0"/>
                        <a:t>Person</a:t>
                      </a:r>
                    </a:p>
                  </a:txBody>
                  <a:tcPr/>
                </a:tc>
                <a:tc>
                  <a:txBody>
                    <a:bodyPr/>
                    <a:lstStyle/>
                    <a:p>
                      <a:r>
                        <a:rPr lang="de-DE" sz="1400" dirty="0" err="1"/>
                        <a:t>Bezug zum Unternehmen/Arbeitgeber</a:t>
                      </a:r>
                      <a:endParaRPr lang="de-DE" sz="1400" dirty="0"/>
                    </a:p>
                  </a:txBody>
                  <a:tcPr/>
                </a:tc>
                <a:extLst>
                  <a:ext uri="{0D108BD9-81ED-4DB2-BD59-A6C34878D82A}">
                    <a16:rowId xmlns:a16="http://schemas.microsoft.com/office/drawing/2014/main" xmlns="" val="2685122098"/>
                  </a:ext>
                </a:extLst>
              </a:tr>
              <a:tr h="370840">
                <a:tc>
                  <a:txBody>
                    <a:bodyPr/>
                    <a:lstStyle/>
                    <a:p>
                      <a:r>
                        <a:rPr lang="de-DE" sz="1000" dirty="0" err="1"/>
                        <a:t>Arbeitsanforderungen </a:t>
                      </a:r>
                      <a:r>
                        <a:rPr lang="de-DE" sz="1000" dirty="0"/>
                        <a:t>/ Gesundheit</a:t>
                      </a:r>
                    </a:p>
                  </a:txBody>
                  <a:tcPr anchor="ctr"/>
                </a:tc>
                <a:tc>
                  <a:txBody>
                    <a:bodyPr/>
                    <a:lstStyle/>
                    <a:p>
                      <a:pPr marL="84138" indent="-84138">
                        <a:buFont typeface="Arial" panose="020B0604020202020204" pitchFamily="34" charset="0"/>
                        <a:buChar char="•"/>
                      </a:pPr>
                      <a:r>
                        <a:rPr lang="en-US" sz="1000" dirty="0"/>
                        <a:t>Ich plane meine Arbeit/Aufgaben im Voraus.</a:t>
                      </a:r>
                    </a:p>
                    <a:p>
                      <a:pPr marL="84138" indent="-84138">
                        <a:buFont typeface="Arial" panose="020B0604020202020204" pitchFamily="34" charset="0"/>
                        <a:buChar char="•"/>
                      </a:pPr>
                      <a:r>
                        <a:rPr lang="en-US" sz="1000" dirty="0"/>
                        <a:t>Meine Arbeit stellt hohe Anforderungen an mich.</a:t>
                      </a:r>
                    </a:p>
                    <a:p>
                      <a:pPr marL="84138" indent="-84138">
                        <a:buFont typeface="Arial" panose="020B0604020202020204" pitchFamily="34" charset="0"/>
                        <a:buChar char="•"/>
                      </a:pPr>
                      <a:r>
                        <a:rPr lang="en-US" sz="1000" dirty="0"/>
                        <a:t>Meine Arbeit stellt angemessene Anforderungen an mich.</a:t>
                      </a:r>
                    </a:p>
                    <a:p>
                      <a:pPr marL="84138" indent="-84138">
                        <a:buFont typeface="Arial" panose="020B0604020202020204" pitchFamily="34" charset="0"/>
                        <a:buChar char="•"/>
                      </a:pPr>
                      <a:r>
                        <a:rPr lang="en-US" sz="1000" dirty="0"/>
                        <a:t>Ich bin mit den Anforderungen, die meine Arbeit stellt, zufrieden.</a:t>
                      </a:r>
                    </a:p>
                    <a:p>
                      <a:pPr marL="84138" indent="-84138">
                        <a:buFont typeface="Arial" panose="020B0604020202020204" pitchFamily="34" charset="0"/>
                        <a:buChar char="•"/>
                      </a:pPr>
                      <a:r>
                        <a:rPr lang="en-US" sz="1000" dirty="0"/>
                        <a:t>Die Anforderungen meiner Arbeit motivieren mich.</a:t>
                      </a:r>
                    </a:p>
                    <a:p>
                      <a:pPr marL="84138" indent="-84138">
                        <a:buFont typeface="Arial" panose="020B0604020202020204" pitchFamily="34" charset="0"/>
                        <a:buChar char="•"/>
                      </a:pPr>
                      <a:r>
                        <a:rPr lang="en-US" sz="1000" dirty="0"/>
                        <a:t>Ich stehe oft unter Zeitdruck.</a:t>
                      </a:r>
                    </a:p>
                    <a:p>
                      <a:pPr marL="84138" indent="-84138">
                        <a:buFont typeface="Arial" panose="020B0604020202020204" pitchFamily="34" charset="0"/>
                        <a:buChar char="•"/>
                      </a:pPr>
                      <a:r>
                        <a:rPr lang="en-US" sz="1000" dirty="0"/>
                        <a:t>Ich habe zu viel Arbeit.</a:t>
                      </a:r>
                    </a:p>
                    <a:p>
                      <a:pPr marL="84138" indent="-84138">
                        <a:buFont typeface="Arial" panose="020B0604020202020204" pitchFamily="34" charset="0"/>
                        <a:buChar char="•"/>
                      </a:pPr>
                      <a:r>
                        <a:rPr lang="en-US" sz="1000" dirty="0"/>
                        <a:t>Es gibt Dinge in meiner Arbeit, die zu kompliziert sind.</a:t>
                      </a:r>
                    </a:p>
                    <a:p>
                      <a:pPr marL="84138" indent="-84138">
                        <a:buFont typeface="Arial" panose="020B0604020202020204" pitchFamily="34" charset="0"/>
                        <a:buChar char="•"/>
                      </a:pPr>
                      <a:r>
                        <a:rPr lang="en-US" sz="1000" dirty="0"/>
                        <a:t>Die Anforderungen an meine Konzentrationsfähigkeit sind zu hoch.</a:t>
                      </a:r>
                    </a:p>
                    <a:p>
                      <a:pPr marL="84138" indent="-84138">
                        <a:buFont typeface="Arial" panose="020B0604020202020204" pitchFamily="34" charset="0"/>
                        <a:buChar char="•"/>
                      </a:pPr>
                      <a:r>
                        <a:rPr lang="en-US" sz="1000" dirty="0"/>
                        <a:t>Die sich häufig wiederholenden Aufgaben bei meiner Arbeit ermüden mich.</a:t>
                      </a:r>
                    </a:p>
                    <a:p>
                      <a:pPr marL="84138" indent="-84138">
                        <a:buFont typeface="Arial" panose="020B0604020202020204" pitchFamily="34" charset="0"/>
                        <a:buChar char="•"/>
                      </a:pPr>
                      <a:r>
                        <a:rPr lang="en-US" sz="1000" dirty="0"/>
                        <a:t>Die Anforderungen, die an meine Arbeit gestellt werden, sind oft unklar.</a:t>
                      </a:r>
                    </a:p>
                    <a:p>
                      <a:pPr marL="84138" indent="-84138">
                        <a:buFont typeface="Arial" panose="020B0604020202020204" pitchFamily="34" charset="0"/>
                        <a:buChar char="•"/>
                      </a:pPr>
                      <a:r>
                        <a:rPr lang="en-US" sz="1000" dirty="0"/>
                        <a:t>Die Kommunikation mit meinen Kunden (Patienten) ist oft sehr schwierig.</a:t>
                      </a:r>
                    </a:p>
                    <a:p>
                      <a:pPr marL="84138" indent="-84138">
                        <a:buFont typeface="Arial" panose="020B0604020202020204" pitchFamily="34" charset="0"/>
                        <a:buChar char="•"/>
                      </a:pPr>
                      <a:r>
                        <a:rPr lang="en-US" sz="1000" dirty="0"/>
                        <a:t>Meine Kunden (Patienten) sind oft unhöflich.</a:t>
                      </a:r>
                    </a:p>
                    <a:p>
                      <a:pPr marL="84138" indent="-84138">
                        <a:buFont typeface="Arial" panose="020B0604020202020204" pitchFamily="34" charset="0"/>
                        <a:buChar char="•"/>
                      </a:pPr>
                      <a:r>
                        <a:rPr lang="en-US" sz="1000" dirty="0"/>
                        <a:t>Was ich über die (Lebens-)Situation meiner Kunden (Patienten) höre, ist schwer zu verarbeiten.</a:t>
                      </a:r>
                    </a:p>
                    <a:p>
                      <a:pPr marL="84138" indent="-84138">
                        <a:buFont typeface="Arial" panose="020B0604020202020204" pitchFamily="34" charset="0"/>
                        <a:buChar char="•"/>
                      </a:pPr>
                      <a:r>
                        <a:rPr lang="en-US" sz="1000" dirty="0"/>
                        <a:t>Ich habe oft nicht die notwendigen Informationen, Materialien und Arbeitsmittel (z. B. Computer) zur Verfügung.</a:t>
                      </a:r>
                    </a:p>
                    <a:p>
                      <a:pPr marL="84138" indent="-84138">
                        <a:buFont typeface="Arial" panose="020B0604020202020204" pitchFamily="34" charset="0"/>
                        <a:buChar char="•"/>
                      </a:pPr>
                      <a:r>
                        <a:rPr lang="en-US" sz="1000" dirty="0"/>
                        <a:t>Ich werde bei meiner eigentlichen Arbeit ständig unterbrochen, z.B. durch das Telefon.</a:t>
                      </a:r>
                    </a:p>
                    <a:p>
                      <a:pPr marL="84138" indent="-84138">
                        <a:buFont typeface="Arial" panose="020B0604020202020204" pitchFamily="34" charset="0"/>
                        <a:buChar char="•"/>
                      </a:pPr>
                      <a:r>
                        <a:rPr lang="en-US" sz="1000" dirty="0"/>
                        <a:t>Meine Arbeitsbedingungen sind </a:t>
                      </a:r>
                      <a:r>
                        <a:rPr lang="en-US" sz="1000" dirty="0" err="1"/>
                        <a:t>ungünstig </a:t>
                      </a:r>
                      <a:r>
                        <a:rPr lang="en-US" sz="1000" dirty="0"/>
                        <a:t>(Lärm, Schmutz, Feuchtigkeit, Temperatur).</a:t>
                      </a:r>
                    </a:p>
                    <a:p>
                      <a:pPr marL="84138" indent="-84138">
                        <a:buFont typeface="Arial" panose="020B0604020202020204" pitchFamily="34" charset="0"/>
                        <a:buChar char="•"/>
                      </a:pPr>
                      <a:r>
                        <a:rPr lang="en-US" sz="1000" dirty="0"/>
                        <a:t>Meine Arbeit erfordert eine große körperliche Anstrengung.</a:t>
                      </a:r>
                    </a:p>
                    <a:p>
                      <a:pPr marL="84138" indent="-84138">
                        <a:buFont typeface="Arial" panose="020B0604020202020204" pitchFamily="34" charset="0"/>
                        <a:buChar char="•"/>
                      </a:pPr>
                      <a:r>
                        <a:rPr lang="en-US" sz="1000" dirty="0"/>
                        <a:t>Meine Arbeit erlaubt es mir, ausreichend Pausen zu machen.</a:t>
                      </a:r>
                    </a:p>
                  </a:txBody>
                  <a:tcPr/>
                </a:tc>
                <a:tc>
                  <a:txBody>
                    <a:bodyPr/>
                    <a:lstStyle/>
                    <a:p>
                      <a:pPr marL="84138" indent="-84138">
                        <a:buFont typeface="Arial" panose="020B0604020202020204" pitchFamily="34" charset="0"/>
                        <a:buChar char="•"/>
                      </a:pPr>
                      <a:r>
                        <a:rPr lang="en-US" sz="1000" dirty="0"/>
                        <a:t>Ich erlebe, dass sich die </a:t>
                      </a:r>
                      <a:r>
                        <a:rPr lang="en-US" sz="1000" dirty="0" err="1"/>
                        <a:t>Organisation </a:t>
                      </a:r>
                      <a:r>
                        <a:rPr lang="en-US" sz="1000" dirty="0"/>
                        <a:t>unseres Unternehmens verändert.</a:t>
                      </a:r>
                    </a:p>
                    <a:p>
                      <a:pPr marL="84138" indent="-84138">
                        <a:buFont typeface="Arial" panose="020B0604020202020204" pitchFamily="34" charset="0"/>
                        <a:buChar char="•"/>
                      </a:pPr>
                      <a:r>
                        <a:rPr lang="en-US" sz="1000" dirty="0"/>
                        <a:t>Die Maßnahmen des Arbeitgebers zur Gesundheitsförderung sind gut.</a:t>
                      </a:r>
                      <a:endParaRPr lang="de-DE" sz="1000" dirty="0"/>
                    </a:p>
                  </a:txBody>
                  <a:tcPr/>
                </a:tc>
                <a:extLst>
                  <a:ext uri="{0D108BD9-81ED-4DB2-BD59-A6C34878D82A}">
                    <a16:rowId xmlns:a16="http://schemas.microsoft.com/office/drawing/2014/main" xmlns="" val="3325196527"/>
                  </a:ext>
                </a:extLst>
              </a:tr>
            </a:tbl>
          </a:graphicData>
        </a:graphic>
      </p:graphicFrame>
      <p:sp>
        <p:nvSpPr>
          <p:cNvPr id="13"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826065" y="6319332"/>
            <a:ext cx="5645513"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232888"/>
            <a:ext cx="905274" cy="576706"/>
          </a:xfrm>
          <a:prstGeom prst="rect">
            <a:avLst/>
          </a:prstGeom>
        </p:spPr>
      </p:pic>
      <p:pic>
        <p:nvPicPr>
          <p:cNvPr id="15" name="Immagine 1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16028" y="6413903"/>
            <a:ext cx="1127226" cy="392481"/>
          </a:xfrm>
          <a:prstGeom prst="rect">
            <a:avLst/>
          </a:prstGeom>
          <a:noFill/>
        </p:spPr>
      </p:pic>
      <p:sp>
        <p:nvSpPr>
          <p:cNvPr id="16" name="CasellaDiTesto 21"/>
          <p:cNvSpPr txBox="1"/>
          <p:nvPr/>
        </p:nvSpPr>
        <p:spPr>
          <a:xfrm>
            <a:off x="7414039" y="614080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6792851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6962FAD-B50C-4A95-BAB1-466DECB43BBB}"/>
              </a:ext>
            </a:extLst>
          </p:cNvPr>
          <p:cNvSpPr>
            <a:spLocks noGrp="1"/>
          </p:cNvSpPr>
          <p:nvPr>
            <p:ph type="title"/>
          </p:nvPr>
        </p:nvSpPr>
        <p:spPr>
          <a:xfrm>
            <a:off x="612559" y="3978336"/>
            <a:ext cx="11058620" cy="1609588"/>
          </a:xfrm>
        </p:spPr>
        <p:txBody>
          <a:bodyPr/>
          <a:lstStyle/>
          <a:p>
            <a:pPr algn="ctr"/>
            <a:r>
              <a:rPr lang="es-ES" dirty="0">
                <a:latin typeface="Microsoft JhengHei UI" panose="020B0604030504040204" pitchFamily="34" charset="-120"/>
                <a:ea typeface="Microsoft JhengHei UI" panose="020B0604030504040204" pitchFamily="34" charset="-120"/>
                <a:cs typeface="Dubai Medium" panose="020B0604020202020204" pitchFamily="34" charset="-78"/>
              </a:rPr>
              <a:t>VIELEN DANK FÜR IHRE AUFMERKSAMKEIT</a:t>
            </a:r>
            <a:endParaRPr lang="es-ES" dirty="0">
              <a:latin typeface="Dubai Medium" panose="020B0604020202020204" pitchFamily="34" charset="-78"/>
              <a:cs typeface="Dubai Medium" panose="020B0604020202020204" pitchFamily="34" charset="-78"/>
            </a:endParaRPr>
          </a:p>
        </p:txBody>
      </p:sp>
      <p:pic>
        <p:nvPicPr>
          <p:cNvPr id="5" name="Marcador de contenido 4">
            <a:extLst>
              <a:ext uri="{FF2B5EF4-FFF2-40B4-BE49-F238E27FC236}">
                <a16:creationId xmlns:a16="http://schemas.microsoft.com/office/drawing/2014/main" xmlns="" id="{D9683A29-BA71-45CB-AEE8-946FB95831C2}"/>
              </a:ext>
            </a:extLst>
          </p:cNvPr>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180730" y="321074"/>
            <a:ext cx="8315419" cy="2558590"/>
          </a:xfrm>
        </p:spPr>
      </p:pic>
      <p:pic>
        <p:nvPicPr>
          <p:cNvPr id="7" name="Imagen 6">
            <a:extLst>
              <a:ext uri="{FF2B5EF4-FFF2-40B4-BE49-F238E27FC236}">
                <a16:creationId xmlns:a16="http://schemas.microsoft.com/office/drawing/2014/main" xmlns="" id="{64C3AAEE-087E-4E94-82FA-A1E406B3AC9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65094" y="5914739"/>
            <a:ext cx="3302255" cy="943261"/>
          </a:xfrm>
          <a:prstGeom prst="rect">
            <a:avLst/>
          </a:prstGeom>
        </p:spPr>
      </p:pic>
      <p:sp>
        <p:nvSpPr>
          <p:cNvPr id="8" name="CuadroTexto 7">
            <a:extLst>
              <a:ext uri="{FF2B5EF4-FFF2-40B4-BE49-F238E27FC236}">
                <a16:creationId xmlns:a16="http://schemas.microsoft.com/office/drawing/2014/main" xmlns="" id="{CFF98D33-E1A8-437F-850D-C0B8BE1A0A78}"/>
              </a:ext>
            </a:extLst>
          </p:cNvPr>
          <p:cNvSpPr txBox="1"/>
          <p:nvPr/>
        </p:nvSpPr>
        <p:spPr>
          <a:xfrm>
            <a:off x="1306785" y="3233214"/>
            <a:ext cx="9783192" cy="646331"/>
          </a:xfrm>
          <a:prstGeom prst="rect">
            <a:avLst/>
          </a:prstGeom>
          <a:noFill/>
        </p:spPr>
        <p:txBody>
          <a:bodyPr wrap="square" rtlCol="0">
            <a:spAutoFit/>
          </a:bodyPr>
          <a:lstStyle/>
          <a:p>
            <a:pPr algn="ctr"/>
            <a:r>
              <a:rPr lang="en-US" sz="1800" b="1" i="0" u="none" strike="noStrike" baseline="0" dirty="0" err="1">
                <a:solidFill>
                  <a:srgbClr val="000000"/>
                </a:solidFill>
                <a:latin typeface="Microsoft JhengHei" panose="020B0604030504040204" pitchFamily="34" charset="-120"/>
                <a:ea typeface="Microsoft JhengHei" panose="020B0604030504040204" pitchFamily="34" charset="-120"/>
              </a:rPr>
              <a:t>Optimierung</a:t>
            </a:r>
            <a:r>
              <a:rPr lang="en-US" sz="1800" b="1" i="0" u="none" strike="noStrike" baseline="0" dirty="0">
                <a:solidFill>
                  <a:srgbClr val="000000"/>
                </a:solidFill>
                <a:latin typeface="Microsoft JhengHei" panose="020B0604030504040204" pitchFamily="34" charset="-120"/>
                <a:ea typeface="Microsoft JhengHei" panose="020B0604030504040204" pitchFamily="34" charset="-120"/>
              </a:rPr>
              <a:t> der Arbeitsfähigkeit in Klein- und Kleinstunternehmen durch Multimedia-Tools</a:t>
            </a:r>
            <a:endParaRPr lang="es-ES" dirty="0">
              <a:latin typeface="Microsoft JhengHei" panose="020B0604030504040204" pitchFamily="34" charset="-120"/>
              <a:ea typeface="Microsoft JhengHei" panose="020B0604030504040204" pitchFamily="34" charset="-120"/>
            </a:endParaRPr>
          </a:p>
        </p:txBody>
      </p:sp>
      <p:pic>
        <p:nvPicPr>
          <p:cNvPr id="11" name="Marcador de contenido 5">
            <a:extLst>
              <a:ext uri="{FF2B5EF4-FFF2-40B4-BE49-F238E27FC236}">
                <a16:creationId xmlns:a16="http://schemas.microsoft.com/office/drawing/2014/main" xmlns="" id="{46E2CADC-EB20-4EE1-B3BA-A18D3AC411E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549735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735F7F3-C1B5-4B60-A00A-4EB618DDFB5A}"/>
              </a:ext>
            </a:extLst>
          </p:cNvPr>
          <p:cNvSpPr>
            <a:spLocks noGrp="1"/>
          </p:cNvSpPr>
          <p:nvPr>
            <p:ph type="body" sz="quarter" idx="10"/>
          </p:nvPr>
        </p:nvSpPr>
        <p:spPr/>
        <p:txBody>
          <a:bodyPr>
            <a:normAutofit fontScale="92500" lnSpcReduction="10000"/>
          </a:bodyPr>
          <a:lstStyle/>
          <a:p>
            <a:r>
              <a:rPr lang="en-US" dirty="0">
                <a:latin typeface="Arial Black" panose="020B0A04020102020204" pitchFamily="34" charset="0"/>
              </a:rPr>
              <a:t>Inhalt</a:t>
            </a:r>
          </a:p>
        </p:txBody>
      </p:sp>
      <p:sp>
        <p:nvSpPr>
          <p:cNvPr id="8" name="TextBox 7">
            <a:extLst>
              <a:ext uri="{FF2B5EF4-FFF2-40B4-BE49-F238E27FC236}">
                <a16:creationId xmlns:a16="http://schemas.microsoft.com/office/drawing/2014/main" xmlns="" id="{EB790E39-0A9E-43B2-A53B-F50A017C9814}"/>
              </a:ext>
            </a:extLst>
          </p:cNvPr>
          <p:cNvSpPr txBox="1"/>
          <p:nvPr/>
        </p:nvSpPr>
        <p:spPr>
          <a:xfrm>
            <a:off x="6163174" y="2192566"/>
            <a:ext cx="321341" cy="523220"/>
          </a:xfrm>
          <a:prstGeom prst="rect">
            <a:avLst/>
          </a:prstGeom>
          <a:noFill/>
        </p:spPr>
        <p:txBody>
          <a:bodyPr wrap="square" rtlCol="0">
            <a:spAutoFit/>
          </a:bodyPr>
          <a:lstStyle/>
          <a:p>
            <a:pPr algn="ctr"/>
            <a:r>
              <a:rPr lang="en-US" altLang="ko-KR" sz="2800" b="1" dirty="0">
                <a:solidFill>
                  <a:srgbClr val="00B0F0"/>
                </a:solidFill>
                <a:cs typeface="Arial" pitchFamily="34" charset="0"/>
              </a:rPr>
              <a:t>A</a:t>
            </a:r>
            <a:endParaRPr lang="ko-KR" altLang="en-US" sz="2800" b="1" dirty="0">
              <a:solidFill>
                <a:srgbClr val="00B0F0"/>
              </a:solidFill>
              <a:cs typeface="Arial" pitchFamily="34" charset="0"/>
            </a:endParaRPr>
          </a:p>
        </p:txBody>
      </p:sp>
      <p:sp>
        <p:nvSpPr>
          <p:cNvPr id="9" name="TextBox 8">
            <a:extLst>
              <a:ext uri="{FF2B5EF4-FFF2-40B4-BE49-F238E27FC236}">
                <a16:creationId xmlns:a16="http://schemas.microsoft.com/office/drawing/2014/main" xmlns="" id="{1FA3BD48-89FD-468C-AD39-5F4FCCBCA7AC}"/>
              </a:ext>
            </a:extLst>
          </p:cNvPr>
          <p:cNvSpPr txBox="1"/>
          <p:nvPr/>
        </p:nvSpPr>
        <p:spPr>
          <a:xfrm>
            <a:off x="6519926" y="3004940"/>
            <a:ext cx="370614" cy="523220"/>
          </a:xfrm>
          <a:prstGeom prst="rect">
            <a:avLst/>
          </a:prstGeom>
          <a:noFill/>
        </p:spPr>
        <p:txBody>
          <a:bodyPr wrap="square" rtlCol="0">
            <a:spAutoFit/>
          </a:bodyPr>
          <a:lstStyle/>
          <a:p>
            <a:pPr algn="ctr"/>
            <a:r>
              <a:rPr lang="en-US" altLang="ko-KR" sz="2800" b="1" dirty="0">
                <a:solidFill>
                  <a:srgbClr val="92D050"/>
                </a:solidFill>
                <a:cs typeface="Arial" pitchFamily="34" charset="0"/>
              </a:rPr>
              <a:t>B</a:t>
            </a:r>
            <a:endParaRPr lang="ko-KR" altLang="en-US" sz="2800" b="1" dirty="0">
              <a:solidFill>
                <a:srgbClr val="92D050"/>
              </a:solidFill>
              <a:cs typeface="Arial" pitchFamily="34" charset="0"/>
            </a:endParaRPr>
          </a:p>
        </p:txBody>
      </p:sp>
      <p:sp>
        <p:nvSpPr>
          <p:cNvPr id="10" name="TextBox 9">
            <a:extLst>
              <a:ext uri="{FF2B5EF4-FFF2-40B4-BE49-F238E27FC236}">
                <a16:creationId xmlns:a16="http://schemas.microsoft.com/office/drawing/2014/main" xmlns="" id="{44746392-0CCB-49BF-A202-891A645A3DD5}"/>
              </a:ext>
            </a:extLst>
          </p:cNvPr>
          <p:cNvSpPr txBox="1"/>
          <p:nvPr/>
        </p:nvSpPr>
        <p:spPr>
          <a:xfrm>
            <a:off x="6144455" y="3817314"/>
            <a:ext cx="370614" cy="523220"/>
          </a:xfrm>
          <a:prstGeom prst="rect">
            <a:avLst/>
          </a:prstGeom>
          <a:noFill/>
        </p:spPr>
        <p:txBody>
          <a:bodyPr wrap="square" rtlCol="0">
            <a:spAutoFit/>
          </a:bodyPr>
          <a:lstStyle/>
          <a:p>
            <a:pPr algn="ctr"/>
            <a:r>
              <a:rPr lang="en-US" altLang="ko-KR" sz="2800" b="1" dirty="0">
                <a:solidFill>
                  <a:srgbClr val="FF0000"/>
                </a:solidFill>
                <a:cs typeface="Arial" pitchFamily="34" charset="0"/>
              </a:rPr>
              <a:t>C</a:t>
            </a:r>
            <a:endParaRPr lang="ko-KR" altLang="en-US" sz="2800" b="1" dirty="0">
              <a:solidFill>
                <a:srgbClr val="FF0000"/>
              </a:solidFill>
              <a:cs typeface="Arial" pitchFamily="34" charset="0"/>
            </a:endParaRPr>
          </a:p>
        </p:txBody>
      </p:sp>
      <p:sp>
        <p:nvSpPr>
          <p:cNvPr id="12" name="TextBox 11">
            <a:extLst>
              <a:ext uri="{FF2B5EF4-FFF2-40B4-BE49-F238E27FC236}">
                <a16:creationId xmlns:a16="http://schemas.microsoft.com/office/drawing/2014/main" xmlns="" id="{963D26C5-5DBB-42E6-B2C1-C24C3678DA73}"/>
              </a:ext>
            </a:extLst>
          </p:cNvPr>
          <p:cNvSpPr txBox="1"/>
          <p:nvPr/>
        </p:nvSpPr>
        <p:spPr>
          <a:xfrm>
            <a:off x="5768984" y="4629688"/>
            <a:ext cx="370614" cy="523220"/>
          </a:xfrm>
          <a:prstGeom prst="rect">
            <a:avLst/>
          </a:prstGeom>
          <a:noFill/>
        </p:spPr>
        <p:txBody>
          <a:bodyPr wrap="square" rtlCol="0">
            <a:spAutoFit/>
          </a:bodyPr>
          <a:lstStyle/>
          <a:p>
            <a:pPr algn="ctr"/>
            <a:r>
              <a:rPr lang="en-US" altLang="ko-KR" sz="2800" b="1" dirty="0">
                <a:solidFill>
                  <a:srgbClr val="FA9106"/>
                </a:solidFill>
                <a:cs typeface="Arial" pitchFamily="34" charset="0"/>
              </a:rPr>
              <a:t>D</a:t>
            </a:r>
            <a:endParaRPr lang="ko-KR" altLang="en-US" sz="2800" b="1" dirty="0">
              <a:solidFill>
                <a:srgbClr val="FA9106"/>
              </a:solidFill>
              <a:cs typeface="Arial" pitchFamily="34" charset="0"/>
            </a:endParaRPr>
          </a:p>
        </p:txBody>
      </p:sp>
      <p:grpSp>
        <p:nvGrpSpPr>
          <p:cNvPr id="13" name="Group 12">
            <a:extLst>
              <a:ext uri="{FF2B5EF4-FFF2-40B4-BE49-F238E27FC236}">
                <a16:creationId xmlns:a16="http://schemas.microsoft.com/office/drawing/2014/main" xmlns="" id="{50CA1238-EE64-49D0-8D49-B945A7DC9053}"/>
              </a:ext>
            </a:extLst>
          </p:cNvPr>
          <p:cNvGrpSpPr/>
          <p:nvPr/>
        </p:nvGrpSpPr>
        <p:grpSpPr>
          <a:xfrm>
            <a:off x="1587904" y="2134708"/>
            <a:ext cx="4340895" cy="454271"/>
            <a:chOff x="803640" y="3362835"/>
            <a:chExt cx="2059657" cy="454271"/>
          </a:xfrm>
        </p:grpSpPr>
        <p:sp>
          <p:nvSpPr>
            <p:cNvPr id="14" name="TextBox 13">
              <a:extLst>
                <a:ext uri="{FF2B5EF4-FFF2-40B4-BE49-F238E27FC236}">
                  <a16:creationId xmlns:a16="http://schemas.microsoft.com/office/drawing/2014/main" xmlns="" id="{03D50BB4-2AFF-4EFF-9757-C792E311594C}"/>
                </a:ext>
              </a:extLst>
            </p:cNvPr>
            <p:cNvSpPr txBox="1"/>
            <p:nvPr/>
          </p:nvSpPr>
          <p:spPr>
            <a:xfrm>
              <a:off x="803640" y="3540107"/>
              <a:ext cx="2059657" cy="276999"/>
            </a:xfrm>
            <a:prstGeom prst="rect">
              <a:avLst/>
            </a:prstGeom>
            <a:noFill/>
          </p:spPr>
          <p:txBody>
            <a:bodyPr wrap="square" rtlCol="0">
              <a:spAutoFit/>
            </a:bodyPr>
            <a:lstStyle/>
            <a:p>
              <a:pPr algn="r"/>
              <a:r>
                <a:rPr lang="en-US" altLang="ko-KR" sz="1200" dirty="0">
                  <a:solidFill>
                    <a:schemeClr val="tx1">
                      <a:lumMod val="75000"/>
                      <a:lumOff val="25000"/>
                    </a:schemeClr>
                  </a:solidFill>
                  <a:cs typeface="Arial" pitchFamily="34" charset="0"/>
                </a:rPr>
                <a:t>Allgemeine Informationen über Mitarbeiterbefragungen     </a:t>
              </a:r>
              <a:endParaRPr lang="ko-KR" altLang="en-US" sz="1200" dirty="0">
                <a:solidFill>
                  <a:schemeClr val="tx1">
                    <a:lumMod val="75000"/>
                    <a:lumOff val="25000"/>
                  </a:schemeClr>
                </a:solidFill>
                <a:cs typeface="Arial" pitchFamily="34" charset="0"/>
              </a:endParaRPr>
            </a:p>
          </p:txBody>
        </p:sp>
        <p:sp>
          <p:nvSpPr>
            <p:cNvPr id="15" name="TextBox 14">
              <a:extLst>
                <a:ext uri="{FF2B5EF4-FFF2-40B4-BE49-F238E27FC236}">
                  <a16:creationId xmlns:a16="http://schemas.microsoft.com/office/drawing/2014/main" xmlns="" id="{EEB21451-3D32-45CC-BD8A-EB946C4CBC92}"/>
                </a:ext>
              </a:extLst>
            </p:cNvPr>
            <p:cNvSpPr txBox="1"/>
            <p:nvPr/>
          </p:nvSpPr>
          <p:spPr>
            <a:xfrm>
              <a:off x="803640" y="3362835"/>
              <a:ext cx="2059657" cy="276999"/>
            </a:xfrm>
            <a:prstGeom prst="rect">
              <a:avLst/>
            </a:prstGeom>
            <a:noFill/>
          </p:spPr>
          <p:txBody>
            <a:bodyPr wrap="square" rtlCol="0">
              <a:spAutoFit/>
            </a:bodyPr>
            <a:lstStyle/>
            <a:p>
              <a:pPr algn="r"/>
              <a:r>
                <a:rPr lang="en-US" altLang="ko-KR" sz="1200" b="1" dirty="0">
                  <a:solidFill>
                    <a:schemeClr val="tx1">
                      <a:lumMod val="75000"/>
                      <a:lumOff val="25000"/>
                    </a:schemeClr>
                  </a:solidFill>
                  <a:cs typeface="Arial" pitchFamily="34" charset="0"/>
                </a:rPr>
                <a:t>Unit 1</a:t>
              </a:r>
              <a:endParaRPr lang="ko-KR" altLang="en-US" sz="1200" b="1" dirty="0">
                <a:solidFill>
                  <a:schemeClr val="tx1">
                    <a:lumMod val="75000"/>
                    <a:lumOff val="25000"/>
                  </a:schemeClr>
                </a:solidFill>
                <a:cs typeface="Arial" pitchFamily="34" charset="0"/>
              </a:endParaRPr>
            </a:p>
          </p:txBody>
        </p:sp>
      </p:grpSp>
      <p:grpSp>
        <p:nvGrpSpPr>
          <p:cNvPr id="16" name="Group 15">
            <a:extLst>
              <a:ext uri="{FF2B5EF4-FFF2-40B4-BE49-F238E27FC236}">
                <a16:creationId xmlns:a16="http://schemas.microsoft.com/office/drawing/2014/main" xmlns="" id="{DB5F67C5-0C35-4A74-9380-0E6FB01419DA}"/>
              </a:ext>
            </a:extLst>
          </p:cNvPr>
          <p:cNvGrpSpPr/>
          <p:nvPr/>
        </p:nvGrpSpPr>
        <p:grpSpPr>
          <a:xfrm>
            <a:off x="1955871" y="2945236"/>
            <a:ext cx="4340895" cy="454271"/>
            <a:chOff x="803640" y="3362835"/>
            <a:chExt cx="2059657" cy="454271"/>
          </a:xfrm>
        </p:grpSpPr>
        <p:sp>
          <p:nvSpPr>
            <p:cNvPr id="17" name="TextBox 16">
              <a:extLst>
                <a:ext uri="{FF2B5EF4-FFF2-40B4-BE49-F238E27FC236}">
                  <a16:creationId xmlns:a16="http://schemas.microsoft.com/office/drawing/2014/main" xmlns="" id="{37B5E419-154A-4D5B-BCA1-E4F12B8BA449}"/>
                </a:ext>
              </a:extLst>
            </p:cNvPr>
            <p:cNvSpPr txBox="1"/>
            <p:nvPr/>
          </p:nvSpPr>
          <p:spPr>
            <a:xfrm>
              <a:off x="803640" y="3540107"/>
              <a:ext cx="2059657" cy="276999"/>
            </a:xfrm>
            <a:prstGeom prst="rect">
              <a:avLst/>
            </a:prstGeom>
            <a:noFill/>
          </p:spPr>
          <p:txBody>
            <a:bodyPr wrap="square" rtlCol="0">
              <a:spAutoFit/>
            </a:bodyPr>
            <a:lstStyle/>
            <a:p>
              <a:pPr algn="r"/>
              <a:r>
                <a:rPr lang="en-US" altLang="ko-KR" sz="1200" dirty="0">
                  <a:solidFill>
                    <a:schemeClr val="tx1">
                      <a:lumMod val="75000"/>
                      <a:lumOff val="25000"/>
                    </a:schemeClr>
                  </a:solidFill>
                  <a:cs typeface="Arial" pitchFamily="34" charset="0"/>
                </a:rPr>
                <a:t>Mitarbeiterbefragung - Do's and </a:t>
              </a:r>
              <a:r>
                <a:rPr lang="en-US" altLang="ko-KR" sz="1200" dirty="0" err="1">
                  <a:solidFill>
                    <a:schemeClr val="tx1">
                      <a:lumMod val="75000"/>
                      <a:lumOff val="25000"/>
                    </a:schemeClr>
                  </a:solidFill>
                  <a:cs typeface="Arial" pitchFamily="34" charset="0"/>
                </a:rPr>
                <a:t>Dont'</a:t>
              </a:r>
              <a:r>
                <a:rPr lang="en-US" altLang="ko-KR" sz="1200" dirty="0">
                  <a:solidFill>
                    <a:schemeClr val="tx1">
                      <a:lumMod val="75000"/>
                      <a:lumOff val="25000"/>
                    </a:schemeClr>
                  </a:solidFill>
                  <a:cs typeface="Arial" pitchFamily="34" charset="0"/>
                </a:rPr>
                <a:t>s     </a:t>
              </a:r>
              <a:endParaRPr lang="ko-KR" altLang="en-US" sz="1200" dirty="0">
                <a:solidFill>
                  <a:schemeClr val="tx1">
                    <a:lumMod val="75000"/>
                    <a:lumOff val="25000"/>
                  </a:schemeClr>
                </a:solidFill>
                <a:cs typeface="Arial" pitchFamily="34" charset="0"/>
              </a:endParaRPr>
            </a:p>
          </p:txBody>
        </p:sp>
        <p:sp>
          <p:nvSpPr>
            <p:cNvPr id="18" name="TextBox 17">
              <a:extLst>
                <a:ext uri="{FF2B5EF4-FFF2-40B4-BE49-F238E27FC236}">
                  <a16:creationId xmlns:a16="http://schemas.microsoft.com/office/drawing/2014/main" xmlns="" id="{5BAAC0B1-C454-4F64-81FC-046CDD68DA2E}"/>
                </a:ext>
              </a:extLst>
            </p:cNvPr>
            <p:cNvSpPr txBox="1"/>
            <p:nvPr/>
          </p:nvSpPr>
          <p:spPr>
            <a:xfrm>
              <a:off x="803640" y="3362835"/>
              <a:ext cx="2059657" cy="276999"/>
            </a:xfrm>
            <a:prstGeom prst="rect">
              <a:avLst/>
            </a:prstGeom>
            <a:noFill/>
          </p:spPr>
          <p:txBody>
            <a:bodyPr wrap="square" rtlCol="0">
              <a:spAutoFit/>
            </a:bodyPr>
            <a:lstStyle/>
            <a:p>
              <a:pPr algn="r"/>
              <a:r>
                <a:rPr lang="en-US" altLang="ko-KR" sz="1200" b="1" dirty="0">
                  <a:solidFill>
                    <a:schemeClr val="tx1">
                      <a:lumMod val="75000"/>
                      <a:lumOff val="25000"/>
                    </a:schemeClr>
                  </a:solidFill>
                  <a:cs typeface="Arial" pitchFamily="34" charset="0"/>
                </a:rPr>
                <a:t>Unit 2</a:t>
              </a:r>
              <a:endParaRPr lang="ko-KR" altLang="en-US" sz="1200" b="1" dirty="0">
                <a:solidFill>
                  <a:schemeClr val="tx1">
                    <a:lumMod val="75000"/>
                    <a:lumOff val="25000"/>
                  </a:schemeClr>
                </a:solidFill>
                <a:cs typeface="Arial" pitchFamily="34" charset="0"/>
              </a:endParaRPr>
            </a:p>
          </p:txBody>
        </p:sp>
      </p:grpSp>
      <p:grpSp>
        <p:nvGrpSpPr>
          <p:cNvPr id="19" name="Group 18">
            <a:extLst>
              <a:ext uri="{FF2B5EF4-FFF2-40B4-BE49-F238E27FC236}">
                <a16:creationId xmlns:a16="http://schemas.microsoft.com/office/drawing/2014/main" xmlns="" id="{64DDFC54-02B2-47A7-AB6B-A14EDBE8D9F6}"/>
              </a:ext>
            </a:extLst>
          </p:cNvPr>
          <p:cNvGrpSpPr/>
          <p:nvPr/>
        </p:nvGrpSpPr>
        <p:grpSpPr>
          <a:xfrm>
            <a:off x="1585033" y="3757610"/>
            <a:ext cx="4340895" cy="454271"/>
            <a:chOff x="803640" y="3362835"/>
            <a:chExt cx="2059657" cy="454271"/>
          </a:xfrm>
        </p:grpSpPr>
        <p:sp>
          <p:nvSpPr>
            <p:cNvPr id="20" name="TextBox 19">
              <a:extLst>
                <a:ext uri="{FF2B5EF4-FFF2-40B4-BE49-F238E27FC236}">
                  <a16:creationId xmlns:a16="http://schemas.microsoft.com/office/drawing/2014/main" xmlns="" id="{620FC092-4036-409B-A785-741981BE862A}"/>
                </a:ext>
              </a:extLst>
            </p:cNvPr>
            <p:cNvSpPr txBox="1"/>
            <p:nvPr/>
          </p:nvSpPr>
          <p:spPr>
            <a:xfrm>
              <a:off x="803640" y="3540107"/>
              <a:ext cx="2059657" cy="276999"/>
            </a:xfrm>
            <a:prstGeom prst="rect">
              <a:avLst/>
            </a:prstGeom>
            <a:noFill/>
          </p:spPr>
          <p:txBody>
            <a:bodyPr wrap="square" rtlCol="0">
              <a:spAutoFit/>
            </a:bodyPr>
            <a:lstStyle/>
            <a:p>
              <a:pPr algn="r"/>
              <a:r>
                <a:rPr lang="en-US" altLang="ko-KR" sz="1200" dirty="0">
                  <a:solidFill>
                    <a:schemeClr val="tx1">
                      <a:lumMod val="75000"/>
                      <a:lumOff val="25000"/>
                    </a:schemeClr>
                  </a:solidFill>
                  <a:cs typeface="Arial" pitchFamily="34" charset="0"/>
                </a:rPr>
                <a:t>Arten von Mitarbeiterbefragungen</a:t>
              </a:r>
              <a:endParaRPr lang="ko-KR" altLang="en-US" sz="1200" dirty="0">
                <a:solidFill>
                  <a:schemeClr val="tx1">
                    <a:lumMod val="75000"/>
                    <a:lumOff val="25000"/>
                  </a:schemeClr>
                </a:solidFill>
                <a:cs typeface="Arial" pitchFamily="34" charset="0"/>
              </a:endParaRPr>
            </a:p>
          </p:txBody>
        </p:sp>
        <p:sp>
          <p:nvSpPr>
            <p:cNvPr id="21" name="TextBox 20">
              <a:extLst>
                <a:ext uri="{FF2B5EF4-FFF2-40B4-BE49-F238E27FC236}">
                  <a16:creationId xmlns:a16="http://schemas.microsoft.com/office/drawing/2014/main" xmlns="" id="{2BDC7500-A9A0-4BA0-8518-582A74707798}"/>
                </a:ext>
              </a:extLst>
            </p:cNvPr>
            <p:cNvSpPr txBox="1"/>
            <p:nvPr/>
          </p:nvSpPr>
          <p:spPr>
            <a:xfrm>
              <a:off x="803640" y="3362835"/>
              <a:ext cx="2059657" cy="276999"/>
            </a:xfrm>
            <a:prstGeom prst="rect">
              <a:avLst/>
            </a:prstGeom>
            <a:noFill/>
          </p:spPr>
          <p:txBody>
            <a:bodyPr wrap="square" rtlCol="0">
              <a:spAutoFit/>
            </a:bodyPr>
            <a:lstStyle/>
            <a:p>
              <a:pPr algn="r"/>
              <a:r>
                <a:rPr lang="en-US" altLang="ko-KR" sz="1200" b="1" dirty="0">
                  <a:solidFill>
                    <a:schemeClr val="tx1">
                      <a:lumMod val="75000"/>
                      <a:lumOff val="25000"/>
                    </a:schemeClr>
                  </a:solidFill>
                  <a:cs typeface="Arial" pitchFamily="34" charset="0"/>
                </a:rPr>
                <a:t>Unit 3</a:t>
              </a:r>
              <a:endParaRPr lang="ko-KR" altLang="en-US" sz="1200" b="1" dirty="0">
                <a:solidFill>
                  <a:schemeClr val="tx1">
                    <a:lumMod val="75000"/>
                    <a:lumOff val="25000"/>
                  </a:schemeClr>
                </a:solidFill>
                <a:cs typeface="Arial" pitchFamily="34" charset="0"/>
              </a:endParaRPr>
            </a:p>
          </p:txBody>
        </p:sp>
      </p:grpSp>
      <p:grpSp>
        <p:nvGrpSpPr>
          <p:cNvPr id="22" name="Group 21">
            <a:extLst>
              <a:ext uri="{FF2B5EF4-FFF2-40B4-BE49-F238E27FC236}">
                <a16:creationId xmlns:a16="http://schemas.microsoft.com/office/drawing/2014/main" xmlns="" id="{D7431ED3-B6AC-437D-A719-A102D68CAABB}"/>
              </a:ext>
            </a:extLst>
          </p:cNvPr>
          <p:cNvGrpSpPr/>
          <p:nvPr/>
        </p:nvGrpSpPr>
        <p:grpSpPr>
          <a:xfrm>
            <a:off x="1213474" y="4569984"/>
            <a:ext cx="4340895" cy="454271"/>
            <a:chOff x="803640" y="3362835"/>
            <a:chExt cx="2059657" cy="454271"/>
          </a:xfrm>
        </p:grpSpPr>
        <p:sp>
          <p:nvSpPr>
            <p:cNvPr id="23" name="TextBox 22">
              <a:extLst>
                <a:ext uri="{FF2B5EF4-FFF2-40B4-BE49-F238E27FC236}">
                  <a16:creationId xmlns:a16="http://schemas.microsoft.com/office/drawing/2014/main" xmlns="" id="{558F5E7E-B570-4B6C-9FBB-ACCA80ACF385}"/>
                </a:ext>
              </a:extLst>
            </p:cNvPr>
            <p:cNvSpPr txBox="1"/>
            <p:nvPr/>
          </p:nvSpPr>
          <p:spPr>
            <a:xfrm>
              <a:off x="803640" y="3540107"/>
              <a:ext cx="2059657" cy="276999"/>
            </a:xfrm>
            <a:prstGeom prst="rect">
              <a:avLst/>
            </a:prstGeom>
            <a:noFill/>
          </p:spPr>
          <p:txBody>
            <a:bodyPr wrap="square" rtlCol="0">
              <a:spAutoFit/>
            </a:bodyPr>
            <a:lstStyle/>
            <a:p>
              <a:pPr algn="r"/>
              <a:r>
                <a:rPr lang="en-US" altLang="ko-KR" sz="1200" dirty="0">
                  <a:solidFill>
                    <a:schemeClr val="tx1">
                      <a:lumMod val="75000"/>
                      <a:lumOff val="25000"/>
                    </a:schemeClr>
                  </a:solidFill>
                  <a:cs typeface="Arial" pitchFamily="34" charset="0"/>
                </a:rPr>
                <a:t>Beispielfragen, die in einer Mitarbeiterbefragung verwendet werden können.     </a:t>
              </a:r>
              <a:endParaRPr lang="ko-KR" altLang="en-US" sz="1200" dirty="0">
                <a:solidFill>
                  <a:schemeClr val="tx1">
                    <a:lumMod val="75000"/>
                    <a:lumOff val="25000"/>
                  </a:schemeClr>
                </a:solidFill>
                <a:cs typeface="Arial" pitchFamily="34" charset="0"/>
              </a:endParaRPr>
            </a:p>
          </p:txBody>
        </p:sp>
        <p:sp>
          <p:nvSpPr>
            <p:cNvPr id="24" name="TextBox 23">
              <a:extLst>
                <a:ext uri="{FF2B5EF4-FFF2-40B4-BE49-F238E27FC236}">
                  <a16:creationId xmlns:a16="http://schemas.microsoft.com/office/drawing/2014/main" xmlns="" id="{C04F902B-62E6-4ED5-B54E-F62A75DBEABD}"/>
                </a:ext>
              </a:extLst>
            </p:cNvPr>
            <p:cNvSpPr txBox="1"/>
            <p:nvPr/>
          </p:nvSpPr>
          <p:spPr>
            <a:xfrm>
              <a:off x="803640" y="3362835"/>
              <a:ext cx="2059657" cy="276999"/>
            </a:xfrm>
            <a:prstGeom prst="rect">
              <a:avLst/>
            </a:prstGeom>
            <a:noFill/>
          </p:spPr>
          <p:txBody>
            <a:bodyPr wrap="square" rtlCol="0">
              <a:spAutoFit/>
            </a:bodyPr>
            <a:lstStyle/>
            <a:p>
              <a:pPr algn="r"/>
              <a:r>
                <a:rPr lang="en-US" altLang="ko-KR" sz="1200" b="1" dirty="0">
                  <a:solidFill>
                    <a:schemeClr val="tx1">
                      <a:lumMod val="75000"/>
                      <a:lumOff val="25000"/>
                    </a:schemeClr>
                  </a:solidFill>
                  <a:cs typeface="Arial" pitchFamily="34" charset="0"/>
                </a:rPr>
                <a:t>Unit 4</a:t>
              </a:r>
              <a:endParaRPr lang="ko-KR" altLang="en-US" sz="1200" b="1" dirty="0">
                <a:solidFill>
                  <a:schemeClr val="tx1">
                    <a:lumMod val="75000"/>
                    <a:lumOff val="25000"/>
                  </a:schemeClr>
                </a:solidFill>
                <a:cs typeface="Arial" pitchFamily="34" charset="0"/>
              </a:endParaRPr>
            </a:p>
          </p:txBody>
        </p:sp>
      </p:grpSp>
      <p:grpSp>
        <p:nvGrpSpPr>
          <p:cNvPr id="28" name="그룹 3">
            <a:extLst>
              <a:ext uri="{FF2B5EF4-FFF2-40B4-BE49-F238E27FC236}">
                <a16:creationId xmlns:a16="http://schemas.microsoft.com/office/drawing/2014/main" xmlns="" id="{4A381888-C6EC-43CD-AFBB-E5C1CB0A89E3}"/>
              </a:ext>
            </a:extLst>
          </p:cNvPr>
          <p:cNvGrpSpPr/>
          <p:nvPr/>
        </p:nvGrpSpPr>
        <p:grpSpPr>
          <a:xfrm>
            <a:off x="6954508" y="1408170"/>
            <a:ext cx="3592477" cy="4647381"/>
            <a:chOff x="7334031" y="1957604"/>
            <a:chExt cx="3230740" cy="4179423"/>
          </a:xfrm>
        </p:grpSpPr>
        <p:sp>
          <p:nvSpPr>
            <p:cNvPr id="29" name="Isosceles Triangle 1">
              <a:extLst>
                <a:ext uri="{FF2B5EF4-FFF2-40B4-BE49-F238E27FC236}">
                  <a16:creationId xmlns:a16="http://schemas.microsoft.com/office/drawing/2014/main" xmlns="" id="{F7CE0B50-C9F8-4259-9CA5-D4D3D0398600}"/>
                </a:ext>
              </a:extLst>
            </p:cNvPr>
            <p:cNvSpPr/>
            <p:nvPr/>
          </p:nvSpPr>
          <p:spPr>
            <a:xfrm>
              <a:off x="7334031" y="4888932"/>
              <a:ext cx="1941697" cy="1248095"/>
            </a:xfrm>
            <a:custGeom>
              <a:avLst/>
              <a:gdLst/>
              <a:ahLst/>
              <a:cxnLst/>
              <a:rect l="l" t="t" r="r" b="b"/>
              <a:pathLst>
                <a:path w="1512168" h="972000">
                  <a:moveTo>
                    <a:pt x="504056" y="0"/>
                  </a:moveTo>
                  <a:lnTo>
                    <a:pt x="1512168" y="0"/>
                  </a:lnTo>
                  <a:lnTo>
                    <a:pt x="1512168" y="972000"/>
                  </a:lnTo>
                  <a:lnTo>
                    <a:pt x="0" y="972000"/>
                  </a:lnTo>
                  <a:close/>
                </a:path>
              </a:pathLst>
            </a:cu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0" name="Rectangle 16">
              <a:extLst>
                <a:ext uri="{FF2B5EF4-FFF2-40B4-BE49-F238E27FC236}">
                  <a16:creationId xmlns:a16="http://schemas.microsoft.com/office/drawing/2014/main" xmlns="" id="{9986D70A-86E3-47DF-9673-CC7D8D37C244}"/>
                </a:ext>
              </a:extLst>
            </p:cNvPr>
            <p:cNvSpPr/>
            <p:nvPr/>
          </p:nvSpPr>
          <p:spPr>
            <a:xfrm rot="19800000">
              <a:off x="8184184" y="1957604"/>
              <a:ext cx="1294465" cy="1600904"/>
            </a:xfrm>
            <a:custGeom>
              <a:avLst/>
              <a:gdLst/>
              <a:ahLst/>
              <a:cxnLst/>
              <a:rect l="l" t="t" r="r" b="b"/>
              <a:pathLst>
                <a:path w="1294465" h="1600904">
                  <a:moveTo>
                    <a:pt x="647233" y="0"/>
                  </a:moveTo>
                  <a:lnTo>
                    <a:pt x="1294465" y="1248095"/>
                  </a:lnTo>
                  <a:lnTo>
                    <a:pt x="730978" y="1248095"/>
                  </a:lnTo>
                  <a:cubicBezTo>
                    <a:pt x="732008" y="1357299"/>
                    <a:pt x="814164" y="1343408"/>
                    <a:pt x="825235" y="1451213"/>
                  </a:cubicBezTo>
                  <a:cubicBezTo>
                    <a:pt x="824578" y="1543844"/>
                    <a:pt x="757290" y="1593445"/>
                    <a:pt x="652160" y="1600904"/>
                  </a:cubicBezTo>
                  <a:cubicBezTo>
                    <a:pt x="563856" y="1598932"/>
                    <a:pt x="475031" y="1557072"/>
                    <a:pt x="469230" y="1479280"/>
                  </a:cubicBezTo>
                  <a:cubicBezTo>
                    <a:pt x="469784" y="1377606"/>
                    <a:pt x="572108" y="1350747"/>
                    <a:pt x="560674" y="1248095"/>
                  </a:cubicBezTo>
                  <a:lnTo>
                    <a:pt x="0" y="1248095"/>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31" name="Isosceles Triangle 4">
              <a:extLst>
                <a:ext uri="{FF2B5EF4-FFF2-40B4-BE49-F238E27FC236}">
                  <a16:creationId xmlns:a16="http://schemas.microsoft.com/office/drawing/2014/main" xmlns="" id="{A590E6A2-8397-440E-91A6-A16558EB0A5F}"/>
                </a:ext>
              </a:extLst>
            </p:cNvPr>
            <p:cNvSpPr/>
            <p:nvPr/>
          </p:nvSpPr>
          <p:spPr>
            <a:xfrm>
              <a:off x="7991235" y="3640053"/>
              <a:ext cx="1294465" cy="1583028"/>
            </a:xfrm>
            <a:custGeom>
              <a:avLst/>
              <a:gdLst/>
              <a:ahLst/>
              <a:cxnLst/>
              <a:rect l="l" t="t" r="r" b="b"/>
              <a:pathLst>
                <a:path w="1294465" h="1583028">
                  <a:moveTo>
                    <a:pt x="647233" y="0"/>
                  </a:moveTo>
                  <a:lnTo>
                    <a:pt x="1207846" y="0"/>
                  </a:lnTo>
                  <a:cubicBezTo>
                    <a:pt x="1221046" y="104799"/>
                    <a:pt x="1117021" y="131256"/>
                    <a:pt x="1116463" y="233773"/>
                  </a:cubicBezTo>
                  <a:cubicBezTo>
                    <a:pt x="1122156" y="310112"/>
                    <a:pt x="1207800" y="351849"/>
                    <a:pt x="1294465" y="354722"/>
                  </a:cubicBezTo>
                  <a:lnTo>
                    <a:pt x="1294465" y="1248095"/>
                  </a:lnTo>
                  <a:lnTo>
                    <a:pt x="732378" y="1248095"/>
                  </a:lnTo>
                  <a:cubicBezTo>
                    <a:pt x="741388" y="1338213"/>
                    <a:pt x="814812" y="1331847"/>
                    <a:pt x="825235" y="1433338"/>
                  </a:cubicBezTo>
                  <a:cubicBezTo>
                    <a:pt x="824578" y="1525968"/>
                    <a:pt x="757290" y="1575569"/>
                    <a:pt x="652160" y="1583028"/>
                  </a:cubicBezTo>
                  <a:cubicBezTo>
                    <a:pt x="563856" y="1581056"/>
                    <a:pt x="475032" y="1539196"/>
                    <a:pt x="469230" y="1461404"/>
                  </a:cubicBezTo>
                  <a:cubicBezTo>
                    <a:pt x="469751" y="1365932"/>
                    <a:pt x="560004" y="1336426"/>
                    <a:pt x="561088" y="1248095"/>
                  </a:cubicBezTo>
                  <a:lnTo>
                    <a:pt x="0" y="1248095"/>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2" name="Isosceles Triangle 4">
              <a:extLst>
                <a:ext uri="{FF2B5EF4-FFF2-40B4-BE49-F238E27FC236}">
                  <a16:creationId xmlns:a16="http://schemas.microsoft.com/office/drawing/2014/main" xmlns="" id="{9F49F21F-B291-4F97-A98A-476F95E94E59}"/>
                </a:ext>
              </a:extLst>
            </p:cNvPr>
            <p:cNvSpPr/>
            <p:nvPr/>
          </p:nvSpPr>
          <p:spPr>
            <a:xfrm flipH="1">
              <a:off x="8950381" y="3640054"/>
              <a:ext cx="1614390" cy="1248095"/>
            </a:xfrm>
            <a:custGeom>
              <a:avLst/>
              <a:gdLst/>
              <a:ahLst/>
              <a:cxnLst/>
              <a:rect l="l" t="t" r="r" b="b"/>
              <a:pathLst>
                <a:path w="1614390" h="1248095">
                  <a:moveTo>
                    <a:pt x="1206748" y="0"/>
                  </a:moveTo>
                  <a:lnTo>
                    <a:pt x="647233" y="0"/>
                  </a:lnTo>
                  <a:lnTo>
                    <a:pt x="0" y="1248095"/>
                  </a:lnTo>
                  <a:lnTo>
                    <a:pt x="1294465" y="1248095"/>
                  </a:lnTo>
                  <a:lnTo>
                    <a:pt x="1294465" y="710919"/>
                  </a:lnTo>
                  <a:cubicBezTo>
                    <a:pt x="1369199" y="726645"/>
                    <a:pt x="1369193" y="792243"/>
                    <a:pt x="1464699" y="802051"/>
                  </a:cubicBezTo>
                  <a:cubicBezTo>
                    <a:pt x="1557329" y="801393"/>
                    <a:pt x="1606931" y="734105"/>
                    <a:pt x="1614390" y="628975"/>
                  </a:cubicBezTo>
                  <a:cubicBezTo>
                    <a:pt x="1612417" y="540671"/>
                    <a:pt x="1570557" y="451847"/>
                    <a:pt x="1492766" y="446046"/>
                  </a:cubicBezTo>
                  <a:cubicBezTo>
                    <a:pt x="1402925" y="446535"/>
                    <a:pt x="1371498" y="526484"/>
                    <a:pt x="1294465" y="537352"/>
                  </a:cubicBezTo>
                  <a:lnTo>
                    <a:pt x="1294465" y="354151"/>
                  </a:lnTo>
                  <a:lnTo>
                    <a:pt x="1285364" y="355396"/>
                  </a:lnTo>
                  <a:cubicBezTo>
                    <a:pt x="1180234" y="347937"/>
                    <a:pt x="1112946" y="298336"/>
                    <a:pt x="1112288" y="205706"/>
                  </a:cubicBezTo>
                  <a:cubicBezTo>
                    <a:pt x="1123447" y="97055"/>
                    <a:pt x="1206810" y="112018"/>
                    <a:pt x="1206748" y="0"/>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4" name="TextBox 33">
              <a:extLst>
                <a:ext uri="{FF2B5EF4-FFF2-40B4-BE49-F238E27FC236}">
                  <a16:creationId xmlns:a16="http://schemas.microsoft.com/office/drawing/2014/main" xmlns="" id="{ADFD18C3-EC3E-416C-9324-DA7FDDA63898}"/>
                </a:ext>
              </a:extLst>
            </p:cNvPr>
            <p:cNvSpPr txBox="1"/>
            <p:nvPr/>
          </p:nvSpPr>
          <p:spPr>
            <a:xfrm rot="19822586">
              <a:off x="8644241" y="2525710"/>
              <a:ext cx="389519" cy="525892"/>
            </a:xfrm>
            <a:prstGeom prst="rect">
              <a:avLst/>
            </a:prstGeom>
            <a:noFill/>
          </p:spPr>
          <p:txBody>
            <a:bodyPr wrap="none" rtlCol="0">
              <a:spAutoFit/>
            </a:bodyPr>
            <a:lstStyle/>
            <a:p>
              <a:r>
                <a:rPr lang="en-US" altLang="ko-KR" sz="3200" b="1" dirty="0">
                  <a:solidFill>
                    <a:schemeClr val="bg1"/>
                  </a:solidFill>
                  <a:cs typeface="Arial" pitchFamily="34" charset="0"/>
                </a:rPr>
                <a:t>A</a:t>
              </a:r>
              <a:endParaRPr lang="ko-KR" altLang="en-US" sz="3200" b="1" dirty="0">
                <a:solidFill>
                  <a:schemeClr val="bg1"/>
                </a:solidFill>
                <a:cs typeface="Arial" pitchFamily="34" charset="0"/>
              </a:endParaRPr>
            </a:p>
          </p:txBody>
        </p:sp>
        <p:sp>
          <p:nvSpPr>
            <p:cNvPr id="35" name="TextBox 34">
              <a:extLst>
                <a:ext uri="{FF2B5EF4-FFF2-40B4-BE49-F238E27FC236}">
                  <a16:creationId xmlns:a16="http://schemas.microsoft.com/office/drawing/2014/main" xmlns="" id="{F4DD6382-D1AD-4B89-88A4-157F92C4CE01}"/>
                </a:ext>
              </a:extLst>
            </p:cNvPr>
            <p:cNvSpPr txBox="1"/>
            <p:nvPr/>
          </p:nvSpPr>
          <p:spPr>
            <a:xfrm>
              <a:off x="8397907" y="4005065"/>
              <a:ext cx="373660" cy="525892"/>
            </a:xfrm>
            <a:prstGeom prst="rect">
              <a:avLst/>
            </a:prstGeom>
            <a:noFill/>
          </p:spPr>
          <p:txBody>
            <a:bodyPr wrap="none" rtlCol="0">
              <a:spAutoFit/>
            </a:bodyPr>
            <a:lstStyle/>
            <a:p>
              <a:r>
                <a:rPr lang="en-US" altLang="ko-KR" sz="3200" b="1" dirty="0">
                  <a:solidFill>
                    <a:schemeClr val="bg1"/>
                  </a:solidFill>
                  <a:cs typeface="Arial" pitchFamily="34" charset="0"/>
                </a:rPr>
                <a:t>B</a:t>
              </a:r>
              <a:endParaRPr lang="ko-KR" altLang="en-US" sz="3200" b="1" dirty="0">
                <a:solidFill>
                  <a:schemeClr val="bg1"/>
                </a:solidFill>
                <a:cs typeface="Arial" pitchFamily="34" charset="0"/>
              </a:endParaRPr>
            </a:p>
          </p:txBody>
        </p:sp>
        <p:sp>
          <p:nvSpPr>
            <p:cNvPr id="36" name="TextBox 35">
              <a:extLst>
                <a:ext uri="{FF2B5EF4-FFF2-40B4-BE49-F238E27FC236}">
                  <a16:creationId xmlns:a16="http://schemas.microsoft.com/office/drawing/2014/main" xmlns="" id="{F2F01800-1AA8-4CDD-802B-3002C4B32990}"/>
                </a:ext>
              </a:extLst>
            </p:cNvPr>
            <p:cNvSpPr txBox="1"/>
            <p:nvPr/>
          </p:nvSpPr>
          <p:spPr>
            <a:xfrm>
              <a:off x="9516965" y="4005065"/>
              <a:ext cx="362128" cy="525892"/>
            </a:xfrm>
            <a:prstGeom prst="rect">
              <a:avLst/>
            </a:prstGeom>
            <a:noFill/>
          </p:spPr>
          <p:txBody>
            <a:bodyPr wrap="none" rtlCol="0">
              <a:spAutoFit/>
            </a:bodyPr>
            <a:lstStyle/>
            <a:p>
              <a:r>
                <a:rPr lang="en-US" altLang="ko-KR" sz="3200" b="1" dirty="0">
                  <a:solidFill>
                    <a:schemeClr val="bg1"/>
                  </a:solidFill>
                  <a:cs typeface="Arial" pitchFamily="34" charset="0"/>
                </a:rPr>
                <a:t>C</a:t>
              </a:r>
              <a:endParaRPr lang="ko-KR" altLang="en-US" sz="3200" b="1" dirty="0">
                <a:solidFill>
                  <a:schemeClr val="bg1"/>
                </a:solidFill>
                <a:cs typeface="Arial" pitchFamily="34" charset="0"/>
              </a:endParaRPr>
            </a:p>
          </p:txBody>
        </p:sp>
        <p:sp>
          <p:nvSpPr>
            <p:cNvPr id="37" name="TextBox 36">
              <a:extLst>
                <a:ext uri="{FF2B5EF4-FFF2-40B4-BE49-F238E27FC236}">
                  <a16:creationId xmlns:a16="http://schemas.microsoft.com/office/drawing/2014/main" xmlns="" id="{8F94B6C4-3405-45B5-AD97-BBB5B349149F}"/>
                </a:ext>
              </a:extLst>
            </p:cNvPr>
            <p:cNvSpPr txBox="1"/>
            <p:nvPr/>
          </p:nvSpPr>
          <p:spPr>
            <a:xfrm>
              <a:off x="8157244" y="5223082"/>
              <a:ext cx="398168" cy="525892"/>
            </a:xfrm>
            <a:prstGeom prst="rect">
              <a:avLst/>
            </a:prstGeom>
            <a:noFill/>
          </p:spPr>
          <p:txBody>
            <a:bodyPr wrap="none" rtlCol="0">
              <a:spAutoFit/>
            </a:bodyPr>
            <a:lstStyle/>
            <a:p>
              <a:r>
                <a:rPr lang="en-US" altLang="ko-KR" sz="3200" b="1" dirty="0">
                  <a:solidFill>
                    <a:schemeClr val="bg1"/>
                  </a:solidFill>
                  <a:cs typeface="Arial" pitchFamily="34" charset="0"/>
                </a:rPr>
                <a:t>D</a:t>
              </a:r>
              <a:endParaRPr lang="ko-KR" altLang="en-US" sz="3200" b="1" dirty="0">
                <a:solidFill>
                  <a:schemeClr val="bg1"/>
                </a:solidFill>
                <a:cs typeface="Arial" pitchFamily="34" charset="0"/>
              </a:endParaRPr>
            </a:p>
          </p:txBody>
        </p:sp>
        <p:sp>
          <p:nvSpPr>
            <p:cNvPr id="38" name="TextBox 37">
              <a:extLst>
                <a:ext uri="{FF2B5EF4-FFF2-40B4-BE49-F238E27FC236}">
                  <a16:creationId xmlns:a16="http://schemas.microsoft.com/office/drawing/2014/main" xmlns="" id="{C3844151-3F33-426B-ACA4-557B6731A2F3}"/>
                </a:ext>
              </a:extLst>
            </p:cNvPr>
            <p:cNvSpPr txBox="1"/>
            <p:nvPr/>
          </p:nvSpPr>
          <p:spPr>
            <a:xfrm>
              <a:off x="9838067" y="5223082"/>
              <a:ext cx="346271" cy="525892"/>
            </a:xfrm>
            <a:prstGeom prst="rect">
              <a:avLst/>
            </a:prstGeom>
            <a:noFill/>
          </p:spPr>
          <p:txBody>
            <a:bodyPr wrap="none" rtlCol="0">
              <a:spAutoFit/>
            </a:bodyPr>
            <a:lstStyle/>
            <a:p>
              <a:r>
                <a:rPr lang="en-US" altLang="ko-KR" sz="3200" b="1" dirty="0">
                  <a:solidFill>
                    <a:schemeClr val="bg1"/>
                  </a:solidFill>
                  <a:cs typeface="Arial" pitchFamily="34" charset="0"/>
                </a:rPr>
                <a:t>E</a:t>
              </a:r>
              <a:endParaRPr lang="ko-KR" altLang="en-US" sz="3200" b="1" dirty="0">
                <a:solidFill>
                  <a:schemeClr val="bg1"/>
                </a:solidFill>
                <a:cs typeface="Arial" pitchFamily="34" charset="0"/>
              </a:endParaRPr>
            </a:p>
          </p:txBody>
        </p:sp>
      </p:grpSp>
      <p:sp>
        <p:nvSpPr>
          <p:cNvPr id="39" name="Freeform 15">
            <a:extLst>
              <a:ext uri="{FF2B5EF4-FFF2-40B4-BE49-F238E27FC236}">
                <a16:creationId xmlns:a16="http://schemas.microsoft.com/office/drawing/2014/main" xmlns="" id="{7424D6A8-ED9A-4C5D-9138-14BBAF9C5AEC}"/>
              </a:ext>
            </a:extLst>
          </p:cNvPr>
          <p:cNvSpPr/>
          <p:nvPr/>
        </p:nvSpPr>
        <p:spPr>
          <a:xfrm flipH="1">
            <a:off x="8574193" y="413322"/>
            <a:ext cx="1745432" cy="2015386"/>
          </a:xfrm>
          <a:custGeom>
            <a:avLst/>
            <a:gdLst>
              <a:gd name="connsiteX0" fmla="*/ 657277 w 1286167"/>
              <a:gd name="connsiteY0" fmla="*/ 0 h 1635343"/>
              <a:gd name="connsiteX1" fmla="*/ 0 w 1286167"/>
              <a:gd name="connsiteY1" fmla="*/ 85964 h 1635343"/>
              <a:gd name="connsiteX2" fmla="*/ 202361 w 1286167"/>
              <a:gd name="connsiteY2" fmla="*/ 516695 h 1635343"/>
              <a:gd name="connsiteX3" fmla="*/ 281735 w 1286167"/>
              <a:gd name="connsiteY3" fmla="*/ 1030909 h 1635343"/>
              <a:gd name="connsiteX4" fmla="*/ 617145 w 1286167"/>
              <a:gd name="connsiteY4" fmla="*/ 1624788 h 1635343"/>
              <a:gd name="connsiteX5" fmla="*/ 670736 w 1286167"/>
              <a:gd name="connsiteY5" fmla="*/ 1347585 h 1635343"/>
              <a:gd name="connsiteX6" fmla="*/ 584804 w 1286167"/>
              <a:gd name="connsiteY6" fmla="*/ 1105319 h 1635343"/>
              <a:gd name="connsiteX7" fmla="*/ 626846 w 1286167"/>
              <a:gd name="connsiteY7" fmla="*/ 930825 h 1635343"/>
              <a:gd name="connsiteX8" fmla="*/ 1012531 w 1286167"/>
              <a:gd name="connsiteY8" fmla="*/ 1142811 h 1635343"/>
              <a:gd name="connsiteX9" fmla="*/ 1015937 w 1286167"/>
              <a:gd name="connsiteY9" fmla="*/ 1241005 h 1635343"/>
              <a:gd name="connsiteX10" fmla="*/ 1286167 w 1286167"/>
              <a:gd name="connsiteY10" fmla="*/ 1072342 h 1635343"/>
              <a:gd name="connsiteX11" fmla="*/ 1262175 w 1286167"/>
              <a:gd name="connsiteY11" fmla="*/ 962717 h 1635343"/>
              <a:gd name="connsiteX12" fmla="*/ 903613 w 1286167"/>
              <a:gd name="connsiteY12" fmla="*/ 532228 h 1635343"/>
              <a:gd name="connsiteX13" fmla="*/ 658324 w 1286167"/>
              <a:gd name="connsiteY13" fmla="*/ 353162 h 1635343"/>
              <a:gd name="connsiteX14" fmla="*/ 657277 w 1286167"/>
              <a:gd name="connsiteY14" fmla="*/ 0 h 1635343"/>
              <a:gd name="connsiteX0" fmla="*/ 657277 w 1286167"/>
              <a:gd name="connsiteY0" fmla="*/ 0 h 1567090"/>
              <a:gd name="connsiteX1" fmla="*/ 0 w 1286167"/>
              <a:gd name="connsiteY1" fmla="*/ 85964 h 1567090"/>
              <a:gd name="connsiteX2" fmla="*/ 202361 w 1286167"/>
              <a:gd name="connsiteY2" fmla="*/ 516695 h 1567090"/>
              <a:gd name="connsiteX3" fmla="*/ 281735 w 1286167"/>
              <a:gd name="connsiteY3" fmla="*/ 1030909 h 1567090"/>
              <a:gd name="connsiteX4" fmla="*/ 785395 w 1286167"/>
              <a:gd name="connsiteY4" fmla="*/ 1551636 h 1567090"/>
              <a:gd name="connsiteX5" fmla="*/ 670736 w 1286167"/>
              <a:gd name="connsiteY5" fmla="*/ 1347585 h 1567090"/>
              <a:gd name="connsiteX6" fmla="*/ 584804 w 1286167"/>
              <a:gd name="connsiteY6" fmla="*/ 1105319 h 1567090"/>
              <a:gd name="connsiteX7" fmla="*/ 626846 w 1286167"/>
              <a:gd name="connsiteY7" fmla="*/ 930825 h 1567090"/>
              <a:gd name="connsiteX8" fmla="*/ 1012531 w 1286167"/>
              <a:gd name="connsiteY8" fmla="*/ 1142811 h 1567090"/>
              <a:gd name="connsiteX9" fmla="*/ 1015937 w 1286167"/>
              <a:gd name="connsiteY9" fmla="*/ 1241005 h 1567090"/>
              <a:gd name="connsiteX10" fmla="*/ 1286167 w 1286167"/>
              <a:gd name="connsiteY10" fmla="*/ 1072342 h 1567090"/>
              <a:gd name="connsiteX11" fmla="*/ 1262175 w 1286167"/>
              <a:gd name="connsiteY11" fmla="*/ 962717 h 1567090"/>
              <a:gd name="connsiteX12" fmla="*/ 903613 w 1286167"/>
              <a:gd name="connsiteY12" fmla="*/ 532228 h 1567090"/>
              <a:gd name="connsiteX13" fmla="*/ 658324 w 1286167"/>
              <a:gd name="connsiteY13" fmla="*/ 353162 h 1567090"/>
              <a:gd name="connsiteX14" fmla="*/ 657277 w 1286167"/>
              <a:gd name="connsiteY14" fmla="*/ 0 h 1567090"/>
              <a:gd name="connsiteX0" fmla="*/ 657277 w 1286167"/>
              <a:gd name="connsiteY0" fmla="*/ 0 h 1561547"/>
              <a:gd name="connsiteX1" fmla="*/ 0 w 1286167"/>
              <a:gd name="connsiteY1" fmla="*/ 85964 h 1561547"/>
              <a:gd name="connsiteX2" fmla="*/ 202361 w 1286167"/>
              <a:gd name="connsiteY2" fmla="*/ 516695 h 1561547"/>
              <a:gd name="connsiteX3" fmla="*/ 281735 w 1286167"/>
              <a:gd name="connsiteY3" fmla="*/ 1030909 h 1561547"/>
              <a:gd name="connsiteX4" fmla="*/ 785395 w 1286167"/>
              <a:gd name="connsiteY4" fmla="*/ 1551636 h 1561547"/>
              <a:gd name="connsiteX5" fmla="*/ 707312 w 1286167"/>
              <a:gd name="connsiteY5" fmla="*/ 1259803 h 1561547"/>
              <a:gd name="connsiteX6" fmla="*/ 584804 w 1286167"/>
              <a:gd name="connsiteY6" fmla="*/ 1105319 h 1561547"/>
              <a:gd name="connsiteX7" fmla="*/ 626846 w 1286167"/>
              <a:gd name="connsiteY7" fmla="*/ 930825 h 1561547"/>
              <a:gd name="connsiteX8" fmla="*/ 1012531 w 1286167"/>
              <a:gd name="connsiteY8" fmla="*/ 1142811 h 1561547"/>
              <a:gd name="connsiteX9" fmla="*/ 1015937 w 1286167"/>
              <a:gd name="connsiteY9" fmla="*/ 1241005 h 1561547"/>
              <a:gd name="connsiteX10" fmla="*/ 1286167 w 1286167"/>
              <a:gd name="connsiteY10" fmla="*/ 1072342 h 1561547"/>
              <a:gd name="connsiteX11" fmla="*/ 1262175 w 1286167"/>
              <a:gd name="connsiteY11" fmla="*/ 962717 h 1561547"/>
              <a:gd name="connsiteX12" fmla="*/ 903613 w 1286167"/>
              <a:gd name="connsiteY12" fmla="*/ 532228 h 1561547"/>
              <a:gd name="connsiteX13" fmla="*/ 658324 w 1286167"/>
              <a:gd name="connsiteY13" fmla="*/ 353162 h 1561547"/>
              <a:gd name="connsiteX14" fmla="*/ 657277 w 1286167"/>
              <a:gd name="connsiteY14" fmla="*/ 0 h 1561547"/>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84804 w 1286167"/>
              <a:gd name="connsiteY6" fmla="*/ 1105319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99435 w 1286167"/>
              <a:gd name="connsiteY6" fmla="*/ 1076058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99435 w 1286167"/>
              <a:gd name="connsiteY6" fmla="*/ 1076058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2240"/>
              <a:gd name="connsiteX1" fmla="*/ 0 w 1286167"/>
              <a:gd name="connsiteY1" fmla="*/ 85964 h 1562240"/>
              <a:gd name="connsiteX2" fmla="*/ 202361 w 1286167"/>
              <a:gd name="connsiteY2" fmla="*/ 516695 h 1562240"/>
              <a:gd name="connsiteX3" fmla="*/ 281735 w 1286167"/>
              <a:gd name="connsiteY3" fmla="*/ 1030909 h 1562240"/>
              <a:gd name="connsiteX4" fmla="*/ 785395 w 1286167"/>
              <a:gd name="connsiteY4" fmla="*/ 1551636 h 1562240"/>
              <a:gd name="connsiteX5" fmla="*/ 758519 w 1286167"/>
              <a:gd name="connsiteY5" fmla="*/ 1296379 h 1562240"/>
              <a:gd name="connsiteX6" fmla="*/ 599435 w 1286167"/>
              <a:gd name="connsiteY6" fmla="*/ 1076058 h 1562240"/>
              <a:gd name="connsiteX7" fmla="*/ 626846 w 1286167"/>
              <a:gd name="connsiteY7" fmla="*/ 930825 h 1562240"/>
              <a:gd name="connsiteX8" fmla="*/ 1012531 w 1286167"/>
              <a:gd name="connsiteY8" fmla="*/ 1142811 h 1562240"/>
              <a:gd name="connsiteX9" fmla="*/ 1015937 w 1286167"/>
              <a:gd name="connsiteY9" fmla="*/ 1241005 h 1562240"/>
              <a:gd name="connsiteX10" fmla="*/ 1286167 w 1286167"/>
              <a:gd name="connsiteY10" fmla="*/ 1072342 h 1562240"/>
              <a:gd name="connsiteX11" fmla="*/ 1262175 w 1286167"/>
              <a:gd name="connsiteY11" fmla="*/ 962717 h 1562240"/>
              <a:gd name="connsiteX12" fmla="*/ 903613 w 1286167"/>
              <a:gd name="connsiteY12" fmla="*/ 532228 h 1562240"/>
              <a:gd name="connsiteX13" fmla="*/ 658324 w 1286167"/>
              <a:gd name="connsiteY13" fmla="*/ 353162 h 1562240"/>
              <a:gd name="connsiteX14" fmla="*/ 657277 w 1286167"/>
              <a:gd name="connsiteY14" fmla="*/ 0 h 1562240"/>
              <a:gd name="connsiteX0" fmla="*/ 657277 w 1286167"/>
              <a:gd name="connsiteY0" fmla="*/ 0 h 1562240"/>
              <a:gd name="connsiteX1" fmla="*/ 0 w 1286167"/>
              <a:gd name="connsiteY1" fmla="*/ 85964 h 1562240"/>
              <a:gd name="connsiteX2" fmla="*/ 202361 w 1286167"/>
              <a:gd name="connsiteY2" fmla="*/ 516695 h 1562240"/>
              <a:gd name="connsiteX3" fmla="*/ 281735 w 1286167"/>
              <a:gd name="connsiteY3" fmla="*/ 1104061 h 1562240"/>
              <a:gd name="connsiteX4" fmla="*/ 785395 w 1286167"/>
              <a:gd name="connsiteY4" fmla="*/ 1551636 h 1562240"/>
              <a:gd name="connsiteX5" fmla="*/ 758519 w 1286167"/>
              <a:gd name="connsiteY5" fmla="*/ 1296379 h 1562240"/>
              <a:gd name="connsiteX6" fmla="*/ 599435 w 1286167"/>
              <a:gd name="connsiteY6" fmla="*/ 1076058 h 1562240"/>
              <a:gd name="connsiteX7" fmla="*/ 626846 w 1286167"/>
              <a:gd name="connsiteY7" fmla="*/ 930825 h 1562240"/>
              <a:gd name="connsiteX8" fmla="*/ 1012531 w 1286167"/>
              <a:gd name="connsiteY8" fmla="*/ 1142811 h 1562240"/>
              <a:gd name="connsiteX9" fmla="*/ 1015937 w 1286167"/>
              <a:gd name="connsiteY9" fmla="*/ 1241005 h 1562240"/>
              <a:gd name="connsiteX10" fmla="*/ 1286167 w 1286167"/>
              <a:gd name="connsiteY10" fmla="*/ 1072342 h 1562240"/>
              <a:gd name="connsiteX11" fmla="*/ 1262175 w 1286167"/>
              <a:gd name="connsiteY11" fmla="*/ 962717 h 1562240"/>
              <a:gd name="connsiteX12" fmla="*/ 903613 w 1286167"/>
              <a:gd name="connsiteY12" fmla="*/ 532228 h 1562240"/>
              <a:gd name="connsiteX13" fmla="*/ 658324 w 1286167"/>
              <a:gd name="connsiteY13" fmla="*/ 353162 h 1562240"/>
              <a:gd name="connsiteX14" fmla="*/ 657277 w 1286167"/>
              <a:gd name="connsiteY14" fmla="*/ 0 h 1562240"/>
              <a:gd name="connsiteX0" fmla="*/ 671907 w 1300797"/>
              <a:gd name="connsiteY0" fmla="*/ 1818 h 1564058"/>
              <a:gd name="connsiteX1" fmla="*/ 0 w 1300797"/>
              <a:gd name="connsiteY1" fmla="*/ 0 h 1564058"/>
              <a:gd name="connsiteX2" fmla="*/ 216991 w 1300797"/>
              <a:gd name="connsiteY2" fmla="*/ 518513 h 1564058"/>
              <a:gd name="connsiteX3" fmla="*/ 296365 w 1300797"/>
              <a:gd name="connsiteY3" fmla="*/ 1105879 h 1564058"/>
              <a:gd name="connsiteX4" fmla="*/ 800025 w 1300797"/>
              <a:gd name="connsiteY4" fmla="*/ 1553454 h 1564058"/>
              <a:gd name="connsiteX5" fmla="*/ 773149 w 1300797"/>
              <a:gd name="connsiteY5" fmla="*/ 1298197 h 1564058"/>
              <a:gd name="connsiteX6" fmla="*/ 614065 w 1300797"/>
              <a:gd name="connsiteY6" fmla="*/ 1077876 h 1564058"/>
              <a:gd name="connsiteX7" fmla="*/ 641476 w 1300797"/>
              <a:gd name="connsiteY7" fmla="*/ 932643 h 1564058"/>
              <a:gd name="connsiteX8" fmla="*/ 1027161 w 1300797"/>
              <a:gd name="connsiteY8" fmla="*/ 1144629 h 1564058"/>
              <a:gd name="connsiteX9" fmla="*/ 1030567 w 1300797"/>
              <a:gd name="connsiteY9" fmla="*/ 1242823 h 1564058"/>
              <a:gd name="connsiteX10" fmla="*/ 1300797 w 1300797"/>
              <a:gd name="connsiteY10" fmla="*/ 1074160 h 1564058"/>
              <a:gd name="connsiteX11" fmla="*/ 1276805 w 1300797"/>
              <a:gd name="connsiteY11" fmla="*/ 964535 h 1564058"/>
              <a:gd name="connsiteX12" fmla="*/ 918243 w 1300797"/>
              <a:gd name="connsiteY12" fmla="*/ 534046 h 1564058"/>
              <a:gd name="connsiteX13" fmla="*/ 672954 w 1300797"/>
              <a:gd name="connsiteY13" fmla="*/ 354980 h 1564058"/>
              <a:gd name="connsiteX14" fmla="*/ 671907 w 1300797"/>
              <a:gd name="connsiteY14" fmla="*/ 1818 h 1564058"/>
              <a:gd name="connsiteX0" fmla="*/ 423190 w 1300797"/>
              <a:gd name="connsiteY0" fmla="*/ 0 h 1569555"/>
              <a:gd name="connsiteX1" fmla="*/ 0 w 1300797"/>
              <a:gd name="connsiteY1" fmla="*/ 5497 h 1569555"/>
              <a:gd name="connsiteX2" fmla="*/ 216991 w 1300797"/>
              <a:gd name="connsiteY2" fmla="*/ 524010 h 1569555"/>
              <a:gd name="connsiteX3" fmla="*/ 296365 w 1300797"/>
              <a:gd name="connsiteY3" fmla="*/ 1111376 h 1569555"/>
              <a:gd name="connsiteX4" fmla="*/ 800025 w 1300797"/>
              <a:gd name="connsiteY4" fmla="*/ 1558951 h 1569555"/>
              <a:gd name="connsiteX5" fmla="*/ 773149 w 1300797"/>
              <a:gd name="connsiteY5" fmla="*/ 1303694 h 1569555"/>
              <a:gd name="connsiteX6" fmla="*/ 614065 w 1300797"/>
              <a:gd name="connsiteY6" fmla="*/ 1083373 h 1569555"/>
              <a:gd name="connsiteX7" fmla="*/ 641476 w 1300797"/>
              <a:gd name="connsiteY7" fmla="*/ 938140 h 1569555"/>
              <a:gd name="connsiteX8" fmla="*/ 1027161 w 1300797"/>
              <a:gd name="connsiteY8" fmla="*/ 1150126 h 1569555"/>
              <a:gd name="connsiteX9" fmla="*/ 1030567 w 1300797"/>
              <a:gd name="connsiteY9" fmla="*/ 1248320 h 1569555"/>
              <a:gd name="connsiteX10" fmla="*/ 1300797 w 1300797"/>
              <a:gd name="connsiteY10" fmla="*/ 1079657 h 1569555"/>
              <a:gd name="connsiteX11" fmla="*/ 1276805 w 1300797"/>
              <a:gd name="connsiteY11" fmla="*/ 970032 h 1569555"/>
              <a:gd name="connsiteX12" fmla="*/ 918243 w 1300797"/>
              <a:gd name="connsiteY12" fmla="*/ 539543 h 1569555"/>
              <a:gd name="connsiteX13" fmla="*/ 672954 w 1300797"/>
              <a:gd name="connsiteY13" fmla="*/ 360477 h 1569555"/>
              <a:gd name="connsiteX14" fmla="*/ 423190 w 1300797"/>
              <a:gd name="connsiteY14" fmla="*/ 0 h 1569555"/>
              <a:gd name="connsiteX0" fmla="*/ 576810 w 1454417"/>
              <a:gd name="connsiteY0" fmla="*/ 0 h 1569555"/>
              <a:gd name="connsiteX1" fmla="*/ 0 w 1454417"/>
              <a:gd name="connsiteY1" fmla="*/ 137170 h 1569555"/>
              <a:gd name="connsiteX2" fmla="*/ 370611 w 1454417"/>
              <a:gd name="connsiteY2" fmla="*/ 524010 h 1569555"/>
              <a:gd name="connsiteX3" fmla="*/ 449985 w 1454417"/>
              <a:gd name="connsiteY3" fmla="*/ 1111376 h 1569555"/>
              <a:gd name="connsiteX4" fmla="*/ 953645 w 1454417"/>
              <a:gd name="connsiteY4" fmla="*/ 1558951 h 1569555"/>
              <a:gd name="connsiteX5" fmla="*/ 926769 w 1454417"/>
              <a:gd name="connsiteY5" fmla="*/ 1303694 h 1569555"/>
              <a:gd name="connsiteX6" fmla="*/ 767685 w 1454417"/>
              <a:gd name="connsiteY6" fmla="*/ 1083373 h 1569555"/>
              <a:gd name="connsiteX7" fmla="*/ 795096 w 1454417"/>
              <a:gd name="connsiteY7" fmla="*/ 938140 h 1569555"/>
              <a:gd name="connsiteX8" fmla="*/ 1180781 w 1454417"/>
              <a:gd name="connsiteY8" fmla="*/ 1150126 h 1569555"/>
              <a:gd name="connsiteX9" fmla="*/ 1184187 w 1454417"/>
              <a:gd name="connsiteY9" fmla="*/ 1248320 h 1569555"/>
              <a:gd name="connsiteX10" fmla="*/ 1454417 w 1454417"/>
              <a:gd name="connsiteY10" fmla="*/ 1079657 h 1569555"/>
              <a:gd name="connsiteX11" fmla="*/ 1430425 w 1454417"/>
              <a:gd name="connsiteY11" fmla="*/ 970032 h 1569555"/>
              <a:gd name="connsiteX12" fmla="*/ 1071863 w 1454417"/>
              <a:gd name="connsiteY12" fmla="*/ 539543 h 1569555"/>
              <a:gd name="connsiteX13" fmla="*/ 826574 w 1454417"/>
              <a:gd name="connsiteY13" fmla="*/ 360477 h 1569555"/>
              <a:gd name="connsiteX14" fmla="*/ 576810 w 1454417"/>
              <a:gd name="connsiteY14" fmla="*/ 0 h 1569555"/>
              <a:gd name="connsiteX0" fmla="*/ 576810 w 1454417"/>
              <a:gd name="connsiteY0" fmla="*/ 0 h 1569555"/>
              <a:gd name="connsiteX1" fmla="*/ 0 w 1454417"/>
              <a:gd name="connsiteY1" fmla="*/ 137170 h 1569555"/>
              <a:gd name="connsiteX2" fmla="*/ 370611 w 1454417"/>
              <a:gd name="connsiteY2" fmla="*/ 524010 h 1569555"/>
              <a:gd name="connsiteX3" fmla="*/ 449985 w 1454417"/>
              <a:gd name="connsiteY3" fmla="*/ 1111376 h 1569555"/>
              <a:gd name="connsiteX4" fmla="*/ 953645 w 1454417"/>
              <a:gd name="connsiteY4" fmla="*/ 1558951 h 1569555"/>
              <a:gd name="connsiteX5" fmla="*/ 926769 w 1454417"/>
              <a:gd name="connsiteY5" fmla="*/ 1303694 h 1569555"/>
              <a:gd name="connsiteX6" fmla="*/ 767685 w 1454417"/>
              <a:gd name="connsiteY6" fmla="*/ 1083373 h 1569555"/>
              <a:gd name="connsiteX7" fmla="*/ 795096 w 1454417"/>
              <a:gd name="connsiteY7" fmla="*/ 938140 h 1569555"/>
              <a:gd name="connsiteX8" fmla="*/ 1180781 w 1454417"/>
              <a:gd name="connsiteY8" fmla="*/ 1150126 h 1569555"/>
              <a:gd name="connsiteX9" fmla="*/ 1184187 w 1454417"/>
              <a:gd name="connsiteY9" fmla="*/ 1248320 h 1569555"/>
              <a:gd name="connsiteX10" fmla="*/ 1454417 w 1454417"/>
              <a:gd name="connsiteY10" fmla="*/ 1079657 h 1569555"/>
              <a:gd name="connsiteX11" fmla="*/ 1430425 w 1454417"/>
              <a:gd name="connsiteY11" fmla="*/ 970032 h 1569555"/>
              <a:gd name="connsiteX12" fmla="*/ 1071863 w 1454417"/>
              <a:gd name="connsiteY12" fmla="*/ 539543 h 1569555"/>
              <a:gd name="connsiteX13" fmla="*/ 826574 w 1454417"/>
              <a:gd name="connsiteY13" fmla="*/ 360477 h 1569555"/>
              <a:gd name="connsiteX14" fmla="*/ 576810 w 1454417"/>
              <a:gd name="connsiteY14" fmla="*/ 0 h 1569555"/>
              <a:gd name="connsiteX0" fmla="*/ 481712 w 1359319"/>
              <a:gd name="connsiteY0" fmla="*/ 0 h 1569555"/>
              <a:gd name="connsiteX1" fmla="*/ 0 w 1359319"/>
              <a:gd name="connsiteY1" fmla="*/ 173746 h 1569555"/>
              <a:gd name="connsiteX2" fmla="*/ 275513 w 1359319"/>
              <a:gd name="connsiteY2" fmla="*/ 524010 h 1569555"/>
              <a:gd name="connsiteX3" fmla="*/ 354887 w 1359319"/>
              <a:gd name="connsiteY3" fmla="*/ 1111376 h 1569555"/>
              <a:gd name="connsiteX4" fmla="*/ 858547 w 1359319"/>
              <a:gd name="connsiteY4" fmla="*/ 1558951 h 1569555"/>
              <a:gd name="connsiteX5" fmla="*/ 831671 w 1359319"/>
              <a:gd name="connsiteY5" fmla="*/ 1303694 h 1569555"/>
              <a:gd name="connsiteX6" fmla="*/ 672587 w 1359319"/>
              <a:gd name="connsiteY6" fmla="*/ 1083373 h 1569555"/>
              <a:gd name="connsiteX7" fmla="*/ 699998 w 1359319"/>
              <a:gd name="connsiteY7" fmla="*/ 938140 h 1569555"/>
              <a:gd name="connsiteX8" fmla="*/ 1085683 w 1359319"/>
              <a:gd name="connsiteY8" fmla="*/ 1150126 h 1569555"/>
              <a:gd name="connsiteX9" fmla="*/ 1089089 w 1359319"/>
              <a:gd name="connsiteY9" fmla="*/ 1248320 h 1569555"/>
              <a:gd name="connsiteX10" fmla="*/ 1359319 w 1359319"/>
              <a:gd name="connsiteY10" fmla="*/ 1079657 h 1569555"/>
              <a:gd name="connsiteX11" fmla="*/ 1335327 w 1359319"/>
              <a:gd name="connsiteY11" fmla="*/ 970032 h 1569555"/>
              <a:gd name="connsiteX12" fmla="*/ 976765 w 1359319"/>
              <a:gd name="connsiteY12" fmla="*/ 539543 h 1569555"/>
              <a:gd name="connsiteX13" fmla="*/ 731476 w 1359319"/>
              <a:gd name="connsiteY13" fmla="*/ 360477 h 1569555"/>
              <a:gd name="connsiteX14" fmla="*/ 481712 w 1359319"/>
              <a:gd name="connsiteY14" fmla="*/ 0 h 1569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9319" h="1569555">
                <a:moveTo>
                  <a:pt x="481712" y="0"/>
                </a:moveTo>
                <a:lnTo>
                  <a:pt x="0" y="173746"/>
                </a:lnTo>
                <a:cubicBezTo>
                  <a:pt x="156408" y="327895"/>
                  <a:pt x="235460" y="366520"/>
                  <a:pt x="275513" y="524010"/>
                </a:cubicBezTo>
                <a:cubicBezTo>
                  <a:pt x="305214" y="688403"/>
                  <a:pt x="276554" y="939924"/>
                  <a:pt x="354887" y="1111376"/>
                </a:cubicBezTo>
                <a:cubicBezTo>
                  <a:pt x="514114" y="1391429"/>
                  <a:pt x="819538" y="1558054"/>
                  <a:pt x="858547" y="1558951"/>
                </a:cubicBezTo>
                <a:cubicBezTo>
                  <a:pt x="918941" y="1614168"/>
                  <a:pt x="990000" y="1442526"/>
                  <a:pt x="831671" y="1303694"/>
                </a:cubicBezTo>
                <a:cubicBezTo>
                  <a:pt x="783217" y="1229194"/>
                  <a:pt x="691562" y="1180029"/>
                  <a:pt x="672587" y="1083373"/>
                </a:cubicBezTo>
                <a:cubicBezTo>
                  <a:pt x="664534" y="998822"/>
                  <a:pt x="629286" y="951447"/>
                  <a:pt x="699998" y="938140"/>
                </a:cubicBezTo>
                <a:cubicBezTo>
                  <a:pt x="772331" y="938959"/>
                  <a:pt x="999946" y="982285"/>
                  <a:pt x="1085683" y="1150126"/>
                </a:cubicBezTo>
                <a:cubicBezTo>
                  <a:pt x="1085248" y="1181184"/>
                  <a:pt x="1086375" y="1214348"/>
                  <a:pt x="1089089" y="1248320"/>
                </a:cubicBezTo>
                <a:lnTo>
                  <a:pt x="1359319" y="1079657"/>
                </a:lnTo>
                <a:cubicBezTo>
                  <a:pt x="1350276" y="1041053"/>
                  <a:pt x="1342018" y="1003838"/>
                  <a:pt x="1335327" y="970032"/>
                </a:cubicBezTo>
                <a:cubicBezTo>
                  <a:pt x="1258828" y="807882"/>
                  <a:pt x="1077407" y="641135"/>
                  <a:pt x="976765" y="539543"/>
                </a:cubicBezTo>
                <a:cubicBezTo>
                  <a:pt x="844384" y="437291"/>
                  <a:pt x="815539" y="414413"/>
                  <a:pt x="731476" y="360477"/>
                </a:cubicBezTo>
                <a:lnTo>
                  <a:pt x="481712" y="0"/>
                </a:lnTo>
                <a:close/>
              </a:path>
            </a:pathLst>
          </a:custGeom>
          <a:solidFill>
            <a:srgbClr val="FEC88A"/>
          </a:solidFill>
          <a:ln w="342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ko-KR" altLang="en-US">
              <a:solidFill>
                <a:schemeClr val="tx1"/>
              </a:solidFill>
            </a:endParaRPr>
          </a:p>
        </p:txBody>
      </p:sp>
      <p:sp>
        <p:nvSpPr>
          <p:cNvPr id="40" name="Rectangle 39">
            <a:extLst>
              <a:ext uri="{FF2B5EF4-FFF2-40B4-BE49-F238E27FC236}">
                <a16:creationId xmlns:a16="http://schemas.microsoft.com/office/drawing/2014/main" xmlns="" id="{43F70076-1048-436B-BD8E-82A571293D22}"/>
              </a:ext>
            </a:extLst>
          </p:cNvPr>
          <p:cNvSpPr/>
          <p:nvPr/>
        </p:nvSpPr>
        <p:spPr>
          <a:xfrm rot="2072551">
            <a:off x="9359267" y="578459"/>
            <a:ext cx="869183" cy="3429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41" name="Rectangle 42">
            <a:extLst>
              <a:ext uri="{FF2B5EF4-FFF2-40B4-BE49-F238E27FC236}">
                <a16:creationId xmlns:a16="http://schemas.microsoft.com/office/drawing/2014/main" xmlns="" id="{1533F12C-AB79-4F27-B044-1B014576EF71}"/>
              </a:ext>
            </a:extLst>
          </p:cNvPr>
          <p:cNvSpPr/>
          <p:nvPr/>
        </p:nvSpPr>
        <p:spPr>
          <a:xfrm rot="2072551">
            <a:off x="9692852" y="-405650"/>
            <a:ext cx="1066637" cy="1146066"/>
          </a:xfrm>
          <a:custGeom>
            <a:avLst/>
            <a:gdLst>
              <a:gd name="connsiteX0" fmla="*/ 0 w 777759"/>
              <a:gd name="connsiteY0" fmla="*/ 0 h 968130"/>
              <a:gd name="connsiteX1" fmla="*/ 777759 w 777759"/>
              <a:gd name="connsiteY1" fmla="*/ 0 h 968130"/>
              <a:gd name="connsiteX2" fmla="*/ 777759 w 777759"/>
              <a:gd name="connsiteY2" fmla="*/ 968130 h 968130"/>
              <a:gd name="connsiteX3" fmla="*/ 0 w 777759"/>
              <a:gd name="connsiteY3" fmla="*/ 968130 h 968130"/>
              <a:gd name="connsiteX4" fmla="*/ 0 w 777759"/>
              <a:gd name="connsiteY4" fmla="*/ 0 h 968130"/>
              <a:gd name="connsiteX0" fmla="*/ 0 w 789458"/>
              <a:gd name="connsiteY0" fmla="*/ 500269 h 968130"/>
              <a:gd name="connsiteX1" fmla="*/ 789458 w 789458"/>
              <a:gd name="connsiteY1" fmla="*/ 0 h 968130"/>
              <a:gd name="connsiteX2" fmla="*/ 789458 w 789458"/>
              <a:gd name="connsiteY2" fmla="*/ 968130 h 968130"/>
              <a:gd name="connsiteX3" fmla="*/ 11699 w 789458"/>
              <a:gd name="connsiteY3" fmla="*/ 968130 h 968130"/>
              <a:gd name="connsiteX4" fmla="*/ 0 w 789458"/>
              <a:gd name="connsiteY4" fmla="*/ 500269 h 968130"/>
              <a:gd name="connsiteX0" fmla="*/ 0 w 788533"/>
              <a:gd name="connsiteY0" fmla="*/ 562468 h 968130"/>
              <a:gd name="connsiteX1" fmla="*/ 788533 w 788533"/>
              <a:gd name="connsiteY1" fmla="*/ 0 h 968130"/>
              <a:gd name="connsiteX2" fmla="*/ 788533 w 788533"/>
              <a:gd name="connsiteY2" fmla="*/ 968130 h 968130"/>
              <a:gd name="connsiteX3" fmla="*/ 10774 w 788533"/>
              <a:gd name="connsiteY3" fmla="*/ 968130 h 968130"/>
              <a:gd name="connsiteX4" fmla="*/ 0 w 788533"/>
              <a:gd name="connsiteY4" fmla="*/ 562468 h 968130"/>
              <a:gd name="connsiteX0" fmla="*/ 0 w 788995"/>
              <a:gd name="connsiteY0" fmla="*/ 531368 h 968130"/>
              <a:gd name="connsiteX1" fmla="*/ 788995 w 788995"/>
              <a:gd name="connsiteY1" fmla="*/ 0 h 968130"/>
              <a:gd name="connsiteX2" fmla="*/ 788995 w 788995"/>
              <a:gd name="connsiteY2" fmla="*/ 968130 h 968130"/>
              <a:gd name="connsiteX3" fmla="*/ 11236 w 788995"/>
              <a:gd name="connsiteY3" fmla="*/ 968130 h 968130"/>
              <a:gd name="connsiteX4" fmla="*/ 0 w 788995"/>
              <a:gd name="connsiteY4" fmla="*/ 531368 h 968130"/>
              <a:gd name="connsiteX0" fmla="*/ 0 w 791382"/>
              <a:gd name="connsiteY0" fmla="*/ 370911 h 968130"/>
              <a:gd name="connsiteX1" fmla="*/ 791382 w 791382"/>
              <a:gd name="connsiteY1" fmla="*/ 0 h 968130"/>
              <a:gd name="connsiteX2" fmla="*/ 791382 w 791382"/>
              <a:gd name="connsiteY2" fmla="*/ 968130 h 968130"/>
              <a:gd name="connsiteX3" fmla="*/ 13623 w 791382"/>
              <a:gd name="connsiteY3" fmla="*/ 968130 h 968130"/>
              <a:gd name="connsiteX4" fmla="*/ 0 w 791382"/>
              <a:gd name="connsiteY4" fmla="*/ 370911 h 968130"/>
              <a:gd name="connsiteX0" fmla="*/ 0 w 797009"/>
              <a:gd name="connsiteY0" fmla="*/ 545890 h 1143109"/>
              <a:gd name="connsiteX1" fmla="*/ 797009 w 797009"/>
              <a:gd name="connsiteY1" fmla="*/ 0 h 1143109"/>
              <a:gd name="connsiteX2" fmla="*/ 791382 w 797009"/>
              <a:gd name="connsiteY2" fmla="*/ 1143109 h 1143109"/>
              <a:gd name="connsiteX3" fmla="*/ 13623 w 797009"/>
              <a:gd name="connsiteY3" fmla="*/ 1143109 h 1143109"/>
              <a:gd name="connsiteX4" fmla="*/ 0 w 797009"/>
              <a:gd name="connsiteY4" fmla="*/ 545890 h 1143109"/>
              <a:gd name="connsiteX0" fmla="*/ 0 w 789665"/>
              <a:gd name="connsiteY0" fmla="*/ 805888 h 1143109"/>
              <a:gd name="connsiteX1" fmla="*/ 789665 w 789665"/>
              <a:gd name="connsiteY1" fmla="*/ 0 h 1143109"/>
              <a:gd name="connsiteX2" fmla="*/ 784038 w 789665"/>
              <a:gd name="connsiteY2" fmla="*/ 1143109 h 1143109"/>
              <a:gd name="connsiteX3" fmla="*/ 6279 w 789665"/>
              <a:gd name="connsiteY3" fmla="*/ 1143109 h 1143109"/>
              <a:gd name="connsiteX4" fmla="*/ 0 w 789665"/>
              <a:gd name="connsiteY4" fmla="*/ 805888 h 1143109"/>
              <a:gd name="connsiteX0" fmla="*/ 0 w 786044"/>
              <a:gd name="connsiteY0" fmla="*/ 537896 h 875117"/>
              <a:gd name="connsiteX1" fmla="*/ 786044 w 786044"/>
              <a:gd name="connsiteY1" fmla="*/ 0 h 875117"/>
              <a:gd name="connsiteX2" fmla="*/ 784038 w 786044"/>
              <a:gd name="connsiteY2" fmla="*/ 875117 h 875117"/>
              <a:gd name="connsiteX3" fmla="*/ 6279 w 786044"/>
              <a:gd name="connsiteY3" fmla="*/ 875117 h 875117"/>
              <a:gd name="connsiteX4" fmla="*/ 0 w 786044"/>
              <a:gd name="connsiteY4" fmla="*/ 537896 h 875117"/>
              <a:gd name="connsiteX0" fmla="*/ 0 w 784222"/>
              <a:gd name="connsiteY0" fmla="*/ 555319 h 892540"/>
              <a:gd name="connsiteX1" fmla="*/ 774722 w 784222"/>
              <a:gd name="connsiteY1" fmla="*/ 0 h 892540"/>
              <a:gd name="connsiteX2" fmla="*/ 784038 w 784222"/>
              <a:gd name="connsiteY2" fmla="*/ 892540 h 892540"/>
              <a:gd name="connsiteX3" fmla="*/ 6279 w 784222"/>
              <a:gd name="connsiteY3" fmla="*/ 892540 h 892540"/>
              <a:gd name="connsiteX4" fmla="*/ 0 w 784222"/>
              <a:gd name="connsiteY4" fmla="*/ 555319 h 892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4222" h="892540">
                <a:moveTo>
                  <a:pt x="0" y="555319"/>
                </a:moveTo>
                <a:lnTo>
                  <a:pt x="774722" y="0"/>
                </a:lnTo>
                <a:cubicBezTo>
                  <a:pt x="772846" y="381036"/>
                  <a:pt x="785914" y="511504"/>
                  <a:pt x="784038" y="892540"/>
                </a:cubicBezTo>
                <a:lnTo>
                  <a:pt x="6279" y="892540"/>
                </a:lnTo>
                <a:lnTo>
                  <a:pt x="0" y="555319"/>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pic>
        <p:nvPicPr>
          <p:cNvPr id="42" name="Imagen 41">
            <a:extLst>
              <a:ext uri="{FF2B5EF4-FFF2-40B4-BE49-F238E27FC236}">
                <a16:creationId xmlns:a16="http://schemas.microsoft.com/office/drawing/2014/main" xmlns="" id="{2E61834E-5ECA-45B9-9A17-AA713EF7DF7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pic>
        <p:nvPicPr>
          <p:cNvPr id="43" name="Marcador de contenido 5">
            <a:extLst>
              <a:ext uri="{FF2B5EF4-FFF2-40B4-BE49-F238E27FC236}">
                <a16:creationId xmlns:a16="http://schemas.microsoft.com/office/drawing/2014/main" xmlns="" id="{F00DBABD-EB25-42DD-A2DD-0819EF2CDC1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
        <p:nvSpPr>
          <p:cNvPr id="46"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826065" y="6319332"/>
            <a:ext cx="5645513"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47"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232888"/>
            <a:ext cx="905274" cy="576706"/>
          </a:xfrm>
          <a:prstGeom prst="rect">
            <a:avLst/>
          </a:prstGeom>
        </p:spPr>
      </p:pic>
      <p:pic>
        <p:nvPicPr>
          <p:cNvPr id="48" name="Immagine 47"/>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16028" y="6413903"/>
            <a:ext cx="1127226" cy="392481"/>
          </a:xfrm>
          <a:prstGeom prst="rect">
            <a:avLst/>
          </a:prstGeom>
          <a:noFill/>
        </p:spPr>
      </p:pic>
      <p:sp>
        <p:nvSpPr>
          <p:cNvPr id="49" name="CasellaDiTesto 21"/>
          <p:cNvSpPr txBox="1"/>
          <p:nvPr/>
        </p:nvSpPr>
        <p:spPr>
          <a:xfrm>
            <a:off x="7414039" y="614080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848212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1</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1" y="1825625"/>
            <a:ext cx="7365520" cy="3816050"/>
          </a:xfrm>
        </p:spPr>
        <p:txBody>
          <a:bodyPr>
            <a:noAutofit/>
          </a:bodyPr>
          <a:lstStyle/>
          <a:p>
            <a:pPr marL="0" indent="0">
              <a:buNone/>
            </a:pPr>
            <a:endParaRPr lang="en-US" sz="1800" dirty="0"/>
          </a:p>
          <a:p>
            <a:pPr marL="0" indent="0">
              <a:buNone/>
            </a:pPr>
            <a:endParaRPr lang="en-US" sz="1800" dirty="0"/>
          </a:p>
          <a:p>
            <a:pPr marL="0" indent="0" algn="just">
              <a:lnSpc>
                <a:spcPct val="114000"/>
              </a:lnSpc>
              <a:buNone/>
            </a:pPr>
            <a:r>
              <a:rPr lang="en-US" sz="1800" dirty="0"/>
              <a:t>Mangelndes Mitarbeiterengagement führt zu mehr Fehlzeiten, höherer Mitarbeiterfluktuation und hemmt Innovationen. Es lohnt sich also, das Engagement der Mitarbeiter im Auge zu behalten und zu verbessern. In diesem Leitfaden erfahren Sie anhand von spannenden Fallbeispielen, wie wertvoll Feedback sein kann. Wir zeigen Ihnen, wie Sie eine Mitarbeiterbefragung richtig konzipieren, durchführen und auswerten. </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pic>
        <p:nvPicPr>
          <p:cNvPr id="4" name="Grafik 3">
            <a:extLst>
              <a:ext uri="{FF2B5EF4-FFF2-40B4-BE49-F238E27FC236}">
                <a16:creationId xmlns:a16="http://schemas.microsoft.com/office/drawing/2014/main" xmlns="" id="{4F35164A-6DE2-4278-A7F8-07C9776421B8}"/>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r="22899"/>
          <a:stretch/>
        </p:blipFill>
        <p:spPr>
          <a:xfrm>
            <a:off x="9277697" y="1847300"/>
            <a:ext cx="2914303" cy="4182218"/>
          </a:xfrm>
          <a:prstGeom prst="rect">
            <a:avLst/>
          </a:prstGeom>
        </p:spPr>
      </p:pic>
      <p:sp>
        <p:nvSpPr>
          <p:cNvPr id="13"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826065" y="6319332"/>
            <a:ext cx="5645513"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6232888"/>
            <a:ext cx="905274" cy="576706"/>
          </a:xfrm>
          <a:prstGeom prst="rect">
            <a:avLst/>
          </a:prstGeom>
        </p:spPr>
      </p:pic>
      <p:pic>
        <p:nvPicPr>
          <p:cNvPr id="15" name="Immagine 14"/>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16028" y="6413903"/>
            <a:ext cx="1127226" cy="392481"/>
          </a:xfrm>
          <a:prstGeom prst="rect">
            <a:avLst/>
          </a:prstGeom>
          <a:noFill/>
        </p:spPr>
      </p:pic>
      <p:sp>
        <p:nvSpPr>
          <p:cNvPr id="16" name="CasellaDiTesto 21"/>
          <p:cNvSpPr txBox="1"/>
          <p:nvPr/>
        </p:nvSpPr>
        <p:spPr>
          <a:xfrm>
            <a:off x="7414039" y="614080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4150560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1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4641010" y="1825625"/>
            <a:ext cx="6289068" cy="4036654"/>
          </a:xfrm>
        </p:spPr>
        <p:txBody>
          <a:bodyPr>
            <a:normAutofit lnSpcReduction="10000"/>
          </a:bodyPr>
          <a:lstStyle/>
          <a:p>
            <a:pPr marL="0" indent="0" algn="just">
              <a:lnSpc>
                <a:spcPct val="114000"/>
              </a:lnSpc>
              <a:buNone/>
            </a:pPr>
            <a:r>
              <a:rPr lang="en-US" sz="2000" b="1" dirty="0"/>
              <a:t>Wie kann ich das Engagement der Mitarbeiter in meinem Unternehmen steigern?</a:t>
            </a:r>
            <a:endParaRPr lang="en-GB" sz="2000" b="1" dirty="0"/>
          </a:p>
          <a:p>
            <a:pPr marL="0" indent="0" algn="just">
              <a:lnSpc>
                <a:spcPct val="114000"/>
              </a:lnSpc>
              <a:buNone/>
            </a:pPr>
            <a:endParaRPr lang="en-US" sz="1800" dirty="0"/>
          </a:p>
          <a:p>
            <a:pPr marL="92075" indent="0" algn="just">
              <a:lnSpc>
                <a:spcPct val="114000"/>
              </a:lnSpc>
              <a:buNone/>
            </a:pPr>
            <a:r>
              <a:rPr lang="en-US" sz="1800" dirty="0"/>
              <a:t>Der Schlüssel zu mehr Motivation und Identifikation sind </a:t>
            </a:r>
            <a:r>
              <a:rPr lang="en-US" sz="1800" b="1" dirty="0"/>
              <a:t>nachhaltige Mitarbeiterbefragungen und die entsprechende Ableitung von Maßnahmen:</a:t>
            </a:r>
            <a:r>
              <a:rPr lang="en-US" sz="1800" dirty="0"/>
              <a:t> Bitten Sie Ihre Mitarbeiter regelmäßig um Feedback und lassen Sie es in Ihre Entscheidungen einfließen. Das Ergebnis: Ihre Mitarbeiter erleben Transparenz und haben die Möglichkeit, sich zu beteiligen. </a:t>
            </a:r>
            <a:r>
              <a:rPr lang="en-US" sz="1800" b="1" dirty="0"/>
              <a:t>Aus den Ergebnissen der Befragung wiederum gewinnen Sie wertvolle Erkenntnisse, auf deren </a:t>
            </a:r>
            <a:r>
              <a:rPr lang="en-US" sz="1800" dirty="0"/>
              <a:t>Basis Sie handeln können.</a:t>
            </a:r>
            <a:endParaRPr lang="de-DE" sz="18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pic>
        <p:nvPicPr>
          <p:cNvPr id="6" name="Grafik 5">
            <a:extLst>
              <a:ext uri="{FF2B5EF4-FFF2-40B4-BE49-F238E27FC236}">
                <a16:creationId xmlns:a16="http://schemas.microsoft.com/office/drawing/2014/main" xmlns="" id="{65650BF3-7318-48EB-B6A7-D4D565F8B87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82355" y="2962219"/>
            <a:ext cx="2785064" cy="1856709"/>
          </a:xfrm>
          <a:prstGeom prst="rect">
            <a:avLst/>
          </a:prstGeom>
        </p:spPr>
      </p:pic>
      <p:sp>
        <p:nvSpPr>
          <p:cNvPr id="13"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826065" y="6319332"/>
            <a:ext cx="5645513"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6232888"/>
            <a:ext cx="905274" cy="576706"/>
          </a:xfrm>
          <a:prstGeom prst="rect">
            <a:avLst/>
          </a:prstGeom>
        </p:spPr>
      </p:pic>
      <p:pic>
        <p:nvPicPr>
          <p:cNvPr id="15" name="Immagine 14"/>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16028" y="6413903"/>
            <a:ext cx="1127226" cy="392481"/>
          </a:xfrm>
          <a:prstGeom prst="rect">
            <a:avLst/>
          </a:prstGeom>
          <a:noFill/>
        </p:spPr>
      </p:pic>
      <p:sp>
        <p:nvSpPr>
          <p:cNvPr id="16" name="CasellaDiTesto 21"/>
          <p:cNvSpPr txBox="1"/>
          <p:nvPr/>
        </p:nvSpPr>
        <p:spPr>
          <a:xfrm>
            <a:off x="7414039" y="614080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43435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1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5"/>
            <a:ext cx="5631611" cy="4036654"/>
          </a:xfrm>
        </p:spPr>
        <p:txBody>
          <a:bodyPr>
            <a:normAutofit/>
          </a:bodyPr>
          <a:lstStyle/>
          <a:p>
            <a:pPr marL="0" indent="0" algn="just">
              <a:buNone/>
            </a:pPr>
            <a:r>
              <a:rPr lang="en-US" sz="2000" b="1" dirty="0"/>
              <a:t>Wie kann ich eine Mitarbeiterbefragung erstellen?</a:t>
            </a:r>
            <a:endParaRPr lang="en-GB" sz="2000" b="1" dirty="0"/>
          </a:p>
          <a:p>
            <a:pPr marL="0" indent="0" algn="just">
              <a:buNone/>
            </a:pPr>
            <a:endParaRPr lang="en-US" sz="1800" dirty="0"/>
          </a:p>
          <a:p>
            <a:pPr marL="92075" indent="0" algn="just">
              <a:buNone/>
            </a:pPr>
            <a:r>
              <a:rPr lang="en-US" sz="1800" dirty="0"/>
              <a:t>Der Inhalt einer Mitarbeiterbefragung ist eine individuelle Angelegenheit. </a:t>
            </a:r>
            <a:r>
              <a:rPr lang="en-US" sz="1800" b="1" dirty="0"/>
              <a:t>Je nach Zielsetzung legen Sie unterschiedliche Schwerpunkte auf verschiedene Themen</a:t>
            </a:r>
            <a:r>
              <a:rPr lang="en-US" sz="1800" dirty="0"/>
              <a:t>: </a:t>
            </a:r>
          </a:p>
          <a:p>
            <a:pPr marL="92075" indent="0" algn="just">
              <a:buNone/>
            </a:pPr>
            <a:r>
              <a:rPr lang="en-US" sz="1800" dirty="0" err="1"/>
              <a:t>Wenn</a:t>
            </a:r>
            <a:r>
              <a:rPr lang="en-US" sz="1800" dirty="0"/>
              <a:t> Sie zum Beispiel das Gesundheitsmanagement im Unternehmen verbessern wollen, hängt der Schwerpunkt der Fragen von diesem Thema ab. </a:t>
            </a:r>
            <a:r>
              <a:rPr lang="en-US" sz="1800" b="1" dirty="0"/>
              <a:t>Definieren Sie ein klares Ziel, bevor Sie die Mitarbeiterbefragung konzipieren. </a:t>
            </a:r>
            <a:r>
              <a:rPr lang="en-US" sz="1800" dirty="0"/>
              <a:t>Am sinnvollsten ist es, eine spezielle Software für die Mitarbeiterbefragung einzusetzen.</a:t>
            </a:r>
            <a:endParaRPr lang="de-DE" sz="18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pic>
        <p:nvPicPr>
          <p:cNvPr id="4" name="Grafik 3">
            <a:extLst>
              <a:ext uri="{FF2B5EF4-FFF2-40B4-BE49-F238E27FC236}">
                <a16:creationId xmlns:a16="http://schemas.microsoft.com/office/drawing/2014/main" xmlns="" id="{3F9C9286-F127-4D4C-861B-4CDD7BDE444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430619" y="2793943"/>
            <a:ext cx="2627031" cy="1856709"/>
          </a:xfrm>
          <a:prstGeom prst="rect">
            <a:avLst/>
          </a:prstGeom>
        </p:spPr>
      </p:pic>
      <p:sp>
        <p:nvSpPr>
          <p:cNvPr id="13"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826065" y="6319332"/>
            <a:ext cx="5645513"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6232888"/>
            <a:ext cx="905274" cy="576706"/>
          </a:xfrm>
          <a:prstGeom prst="rect">
            <a:avLst/>
          </a:prstGeom>
        </p:spPr>
      </p:pic>
      <p:pic>
        <p:nvPicPr>
          <p:cNvPr id="15" name="Immagine 14"/>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16028" y="6413903"/>
            <a:ext cx="1127226" cy="392481"/>
          </a:xfrm>
          <a:prstGeom prst="rect">
            <a:avLst/>
          </a:prstGeom>
          <a:noFill/>
        </p:spPr>
      </p:pic>
      <p:sp>
        <p:nvSpPr>
          <p:cNvPr id="16" name="CasellaDiTesto 21"/>
          <p:cNvSpPr txBox="1"/>
          <p:nvPr/>
        </p:nvSpPr>
        <p:spPr>
          <a:xfrm>
            <a:off x="7414039" y="614080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408604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1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4641009" y="1825625"/>
            <a:ext cx="6090251" cy="4036654"/>
          </a:xfrm>
        </p:spPr>
        <p:txBody>
          <a:bodyPr>
            <a:normAutofit fontScale="92500" lnSpcReduction="10000"/>
          </a:bodyPr>
          <a:lstStyle/>
          <a:p>
            <a:pPr marL="0" indent="0" algn="just">
              <a:buNone/>
            </a:pPr>
            <a:r>
              <a:rPr lang="en-US" sz="2000" b="1" dirty="0"/>
              <a:t>Was sind die Vorteile von Mitarbeiterbefragungen?</a:t>
            </a:r>
            <a:endParaRPr lang="en-GB" sz="2000" b="1" dirty="0"/>
          </a:p>
          <a:p>
            <a:pPr marL="0" indent="0" algn="just">
              <a:buNone/>
            </a:pPr>
            <a:endParaRPr lang="en-US" sz="1800" dirty="0"/>
          </a:p>
          <a:p>
            <a:pPr marL="92075" indent="0" algn="just">
              <a:buNone/>
            </a:pPr>
            <a:r>
              <a:rPr lang="en-US" sz="1800" dirty="0"/>
              <a:t>Eine Mitarbeiterbefragung ist die Grundlage einer mitarbeiterorientierten Personal- und Unternehmensentwicklung. Werden die richtigen Fragen gestellt, liefert </a:t>
            </a:r>
            <a:r>
              <a:rPr lang="en-US" sz="1800" dirty="0" err="1"/>
              <a:t>sie</a:t>
            </a:r>
            <a:r>
              <a:rPr lang="en-US" sz="1800" dirty="0"/>
              <a:t> </a:t>
            </a:r>
            <a:r>
              <a:rPr lang="en-US" sz="1800" dirty="0" err="1"/>
              <a:t>unternehmens-relevante</a:t>
            </a:r>
            <a:r>
              <a:rPr lang="en-US" sz="1800" dirty="0"/>
              <a:t> Daten und ermöglicht die Diagnose von Stärken und Handlungsbedarfen im Unternehmen. </a:t>
            </a:r>
          </a:p>
          <a:p>
            <a:pPr marL="92075" indent="0" algn="just">
              <a:buNone/>
            </a:pPr>
            <a:r>
              <a:rPr lang="en-US" sz="1800" dirty="0" err="1"/>
              <a:t>Führungskräfte</a:t>
            </a:r>
            <a:r>
              <a:rPr lang="en-US" sz="1800" dirty="0"/>
              <a:t> erhalten durch eine Mitarbeiterbefragung </a:t>
            </a:r>
            <a:r>
              <a:rPr lang="en-US" sz="1800" b="1" dirty="0"/>
              <a:t>wertvolles, direktes Feedback von ihrem Team - </a:t>
            </a:r>
            <a:r>
              <a:rPr lang="en-US" sz="1800" b="1" dirty="0" err="1"/>
              <a:t>ein</a:t>
            </a:r>
            <a:r>
              <a:rPr lang="en-US" sz="1800" b="1" dirty="0"/>
              <a:t> </a:t>
            </a:r>
            <a:r>
              <a:rPr lang="en-US" sz="1800" b="1" dirty="0" err="1"/>
              <a:t>unverzicht</a:t>
            </a:r>
            <a:r>
              <a:rPr lang="en-US" sz="1800" b="1" dirty="0"/>
              <a:t>-bares Element zur Verbesserung der Führungsqualität und damit u.a. zur Mitarbeiterbindung</a:t>
            </a:r>
            <a:r>
              <a:rPr lang="en-US" sz="1800" dirty="0"/>
              <a:t>. </a:t>
            </a:r>
          </a:p>
          <a:p>
            <a:pPr marL="92075" indent="0" algn="just">
              <a:buNone/>
            </a:pPr>
            <a:r>
              <a:rPr lang="en-US" sz="1800" dirty="0"/>
              <a:t>Die Ergebnisse einer Mitarbeiterbefragung bieten zudem die Möglichkeit, gemeinsam Maßnahmen im Unternehmen abzuleiten. Dadurch wird die Kommunikation </a:t>
            </a:r>
            <a:r>
              <a:rPr lang="en-US" sz="1800" dirty="0" err="1"/>
              <a:t>zwischen</a:t>
            </a:r>
            <a:r>
              <a:rPr lang="en-US" sz="1800" dirty="0"/>
              <a:t> </a:t>
            </a:r>
            <a:r>
              <a:rPr lang="en-US" sz="1800" dirty="0" err="1"/>
              <a:t>Führungs-kräften</a:t>
            </a:r>
            <a:r>
              <a:rPr lang="en-US" sz="1800" dirty="0"/>
              <a:t> und Mitarbeitern intensiviert und die soziale Distanz verringert.</a:t>
            </a:r>
            <a:endParaRPr lang="de-DE" sz="18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pic>
        <p:nvPicPr>
          <p:cNvPr id="4" name="Grafik 3">
            <a:extLst>
              <a:ext uri="{FF2B5EF4-FFF2-40B4-BE49-F238E27FC236}">
                <a16:creationId xmlns:a16="http://schemas.microsoft.com/office/drawing/2014/main" xmlns="" id="{7E8FEFBC-B2F9-43F3-9076-7800C802DB8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79946" y="2677843"/>
            <a:ext cx="3758755" cy="2498006"/>
          </a:xfrm>
          <a:prstGeom prst="rect">
            <a:avLst/>
          </a:prstGeom>
        </p:spPr>
      </p:pic>
      <p:sp>
        <p:nvSpPr>
          <p:cNvPr id="13"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826065" y="6319332"/>
            <a:ext cx="5645513"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6232888"/>
            <a:ext cx="905274" cy="576706"/>
          </a:xfrm>
          <a:prstGeom prst="rect">
            <a:avLst/>
          </a:prstGeom>
        </p:spPr>
      </p:pic>
      <p:pic>
        <p:nvPicPr>
          <p:cNvPr id="15" name="Immagine 14"/>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16028" y="6413903"/>
            <a:ext cx="1127226" cy="392481"/>
          </a:xfrm>
          <a:prstGeom prst="rect">
            <a:avLst/>
          </a:prstGeom>
          <a:noFill/>
        </p:spPr>
      </p:pic>
      <p:sp>
        <p:nvSpPr>
          <p:cNvPr id="16" name="CasellaDiTesto 21"/>
          <p:cNvSpPr txBox="1"/>
          <p:nvPr/>
        </p:nvSpPr>
        <p:spPr>
          <a:xfrm>
            <a:off x="7414039" y="614080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341221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1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199" y="1825624"/>
            <a:ext cx="10652185" cy="750201"/>
          </a:xfrm>
        </p:spPr>
        <p:txBody>
          <a:bodyPr>
            <a:noAutofit/>
          </a:bodyPr>
          <a:lstStyle/>
          <a:p>
            <a:pPr marL="0" indent="0">
              <a:buNone/>
            </a:pPr>
            <a:r>
              <a:rPr lang="en-US" dirty="0"/>
              <a:t>Die wichtigsten Vorteile von Mitarbeiterbefragungen auf einen Blick:</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sp>
        <p:nvSpPr>
          <p:cNvPr id="13" name="Rectangle: Rounded Corners 1">
            <a:extLst>
              <a:ext uri="{FF2B5EF4-FFF2-40B4-BE49-F238E27FC236}">
                <a16:creationId xmlns:a16="http://schemas.microsoft.com/office/drawing/2014/main" xmlns="" id="{9E4BCDD2-2DB9-4DDF-B0F0-BF8C2A25CA27}"/>
              </a:ext>
            </a:extLst>
          </p:cNvPr>
          <p:cNvSpPr/>
          <p:nvPr/>
        </p:nvSpPr>
        <p:spPr>
          <a:xfrm>
            <a:off x="1647019" y="2859451"/>
            <a:ext cx="2342592" cy="2088000"/>
          </a:xfrm>
          <a:prstGeom prst="roundRect">
            <a:avLst/>
          </a:prstGeom>
          <a:solidFill>
            <a:srgbClr val="00B0F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t>Bessere</a:t>
            </a:r>
            <a:r>
              <a:rPr lang="en-US" sz="1200" b="1" dirty="0"/>
              <a:t> Entscheidungen:</a:t>
            </a:r>
          </a:p>
          <a:p>
            <a:pPr algn="ctr"/>
            <a:r>
              <a:rPr lang="en-US" sz="1200" dirty="0"/>
              <a:t>Wer gut informiert ist, trifft qualifiziertere Entscheidungen. Mit Erkenntnissen aus Ihrer Belegschaft schaffen Sie dafür die beste Grundlage.</a:t>
            </a:r>
            <a:endParaRPr lang="en-ID" sz="1200" dirty="0"/>
          </a:p>
        </p:txBody>
      </p:sp>
      <p:sp>
        <p:nvSpPr>
          <p:cNvPr id="14" name="Rectangle: Rounded Corners 17">
            <a:extLst>
              <a:ext uri="{FF2B5EF4-FFF2-40B4-BE49-F238E27FC236}">
                <a16:creationId xmlns:a16="http://schemas.microsoft.com/office/drawing/2014/main" xmlns="" id="{845E4510-F0DA-4F55-A5F6-CBB130FE6856}"/>
              </a:ext>
            </a:extLst>
          </p:cNvPr>
          <p:cNvSpPr/>
          <p:nvPr/>
        </p:nvSpPr>
        <p:spPr>
          <a:xfrm>
            <a:off x="4632958" y="2858064"/>
            <a:ext cx="2343600" cy="2088000"/>
          </a:xfrm>
          <a:prstGeom prst="roundRect">
            <a:avLst/>
          </a:prstGeom>
          <a:solidFill>
            <a:srgbClr val="92D05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t>Bessere</a:t>
            </a:r>
            <a:r>
              <a:rPr lang="en-US" sz="1200" b="1" dirty="0"/>
              <a:t> Kommunikation:</a:t>
            </a:r>
          </a:p>
          <a:p>
            <a:pPr algn="ctr"/>
            <a:r>
              <a:rPr lang="en-US" sz="1200" dirty="0"/>
              <a:t>Wenn Sie fragen, erhalten Sie eine Antwort. Anonyme Umfragen machen es den Mitarbeitern leichter, ihre Meinung zu äußern. Sie haben die Möglichkeit, schnell zu antworten</a:t>
            </a:r>
            <a:r>
              <a:rPr lang="en-US" sz="1400" dirty="0"/>
              <a:t>.</a:t>
            </a:r>
            <a:endParaRPr lang="en-ID" sz="1400" b="1" dirty="0"/>
          </a:p>
        </p:txBody>
      </p:sp>
      <p:sp>
        <p:nvSpPr>
          <p:cNvPr id="15" name="Rectangle: Rounded Corners 21">
            <a:extLst>
              <a:ext uri="{FF2B5EF4-FFF2-40B4-BE49-F238E27FC236}">
                <a16:creationId xmlns:a16="http://schemas.microsoft.com/office/drawing/2014/main" xmlns="" id="{8B2141C9-2D65-4F69-8CA0-EFF45DF8D5A0}"/>
              </a:ext>
            </a:extLst>
          </p:cNvPr>
          <p:cNvSpPr/>
          <p:nvPr/>
        </p:nvSpPr>
        <p:spPr>
          <a:xfrm>
            <a:off x="7830438" y="2858064"/>
            <a:ext cx="2343600" cy="2088000"/>
          </a:xfrm>
          <a:prstGeom prst="roundRect">
            <a:avLst/>
          </a:prstGeom>
          <a:solidFill>
            <a:srgbClr val="FF000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t>Mehr</a:t>
            </a:r>
            <a:r>
              <a:rPr lang="en-US" sz="1200" b="1" dirty="0"/>
              <a:t> Vertrauen und Anerkennung: </a:t>
            </a:r>
          </a:p>
          <a:p>
            <a:pPr algn="ctr"/>
            <a:r>
              <a:rPr lang="en-US" sz="1200" dirty="0"/>
              <a:t>Ihre Mitarbeiter merken, dass sie an den Veränderungen im Unternehmen beteiligt sind - das erhöht die Akzeptanz der Maßnahmen.</a:t>
            </a:r>
            <a:endParaRPr lang="en-ID" sz="1200" dirty="0"/>
          </a:p>
        </p:txBody>
      </p:sp>
      <p:sp>
        <p:nvSpPr>
          <p:cNvPr id="19" name="Oval 2">
            <a:extLst>
              <a:ext uri="{FF2B5EF4-FFF2-40B4-BE49-F238E27FC236}">
                <a16:creationId xmlns:a16="http://schemas.microsoft.com/office/drawing/2014/main" xmlns="" id="{CFB5D85D-7480-46F7-8B19-CE68CA6A74B5}"/>
              </a:ext>
            </a:extLst>
          </p:cNvPr>
          <p:cNvSpPr/>
          <p:nvPr/>
        </p:nvSpPr>
        <p:spPr>
          <a:xfrm>
            <a:off x="1332974" y="2648918"/>
            <a:ext cx="628650" cy="628650"/>
          </a:xfrm>
          <a:prstGeom prst="ellipse">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01</a:t>
            </a:r>
            <a:endParaRPr lang="en-ID" dirty="0"/>
          </a:p>
        </p:txBody>
      </p:sp>
      <p:sp>
        <p:nvSpPr>
          <p:cNvPr id="20" name="Oval 13">
            <a:extLst>
              <a:ext uri="{FF2B5EF4-FFF2-40B4-BE49-F238E27FC236}">
                <a16:creationId xmlns:a16="http://schemas.microsoft.com/office/drawing/2014/main" xmlns="" id="{6B0AABBC-3844-45DB-B878-4FEEA7941075}"/>
              </a:ext>
            </a:extLst>
          </p:cNvPr>
          <p:cNvSpPr/>
          <p:nvPr/>
        </p:nvSpPr>
        <p:spPr>
          <a:xfrm>
            <a:off x="4310287" y="2647531"/>
            <a:ext cx="628650" cy="628650"/>
          </a:xfrm>
          <a:prstGeom prst="ellipse">
            <a:avLst/>
          </a:prstGeom>
          <a:solidFill>
            <a:srgbClr val="92D05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02</a:t>
            </a:r>
            <a:endParaRPr lang="en-ID" dirty="0"/>
          </a:p>
        </p:txBody>
      </p:sp>
      <p:sp>
        <p:nvSpPr>
          <p:cNvPr id="21" name="Oval 14">
            <a:extLst>
              <a:ext uri="{FF2B5EF4-FFF2-40B4-BE49-F238E27FC236}">
                <a16:creationId xmlns:a16="http://schemas.microsoft.com/office/drawing/2014/main" xmlns="" id="{19439283-307C-46EB-A395-7B584BAD41AC}"/>
              </a:ext>
            </a:extLst>
          </p:cNvPr>
          <p:cNvSpPr/>
          <p:nvPr/>
        </p:nvSpPr>
        <p:spPr>
          <a:xfrm>
            <a:off x="7507767" y="2647531"/>
            <a:ext cx="628650" cy="628650"/>
          </a:xfrm>
          <a:prstGeom prst="ellipse">
            <a:avLst/>
          </a:prstGeom>
          <a:solidFill>
            <a:srgbClr val="FF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03</a:t>
            </a:r>
            <a:endParaRPr lang="en-ID" dirty="0"/>
          </a:p>
        </p:txBody>
      </p:sp>
      <p:sp>
        <p:nvSpPr>
          <p:cNvPr id="24" name="Textfeld 23">
            <a:extLst>
              <a:ext uri="{FF2B5EF4-FFF2-40B4-BE49-F238E27FC236}">
                <a16:creationId xmlns:a16="http://schemas.microsoft.com/office/drawing/2014/main" xmlns="" id="{42478C23-20C5-49D7-9406-2F342C694695}"/>
              </a:ext>
            </a:extLst>
          </p:cNvPr>
          <p:cNvSpPr txBox="1"/>
          <p:nvPr/>
        </p:nvSpPr>
        <p:spPr>
          <a:xfrm>
            <a:off x="838198" y="5316262"/>
            <a:ext cx="9591137" cy="707886"/>
          </a:xfrm>
          <a:prstGeom prst="rect">
            <a:avLst/>
          </a:prstGeom>
          <a:noFill/>
          <a:ln>
            <a:solidFill>
              <a:srgbClr val="69116B"/>
            </a:solidFill>
          </a:ln>
        </p:spPr>
        <p:txBody>
          <a:bodyPr wrap="square">
            <a:spAutoFit/>
          </a:bodyPr>
          <a:lstStyle/>
          <a:p>
            <a:pPr algn="ctr"/>
            <a:r>
              <a:rPr lang="de-DE" sz="2000" b="1" dirty="0" err="1">
                <a:solidFill>
                  <a:srgbClr val="69116B"/>
                </a:solidFill>
              </a:rPr>
              <a:t>Wenn Sie sich diese Vorteile zunutze machen </a:t>
            </a:r>
            <a:r>
              <a:rPr lang="de-DE" sz="2000" b="1" dirty="0">
                <a:solidFill>
                  <a:srgbClr val="69116B"/>
                </a:solidFill>
              </a:rPr>
              <a:t>und </a:t>
            </a:r>
            <a:r>
              <a:rPr lang="de-DE" sz="2000" b="1" dirty="0" err="1">
                <a:solidFill>
                  <a:srgbClr val="69116B"/>
                </a:solidFill>
              </a:rPr>
              <a:t>entsprechend handeln</a:t>
            </a:r>
            <a:r>
              <a:rPr lang="de-DE" sz="2000" b="1" dirty="0">
                <a:solidFill>
                  <a:srgbClr val="69116B"/>
                </a:solidFill>
              </a:rPr>
              <a:t>, werden </a:t>
            </a:r>
            <a:r>
              <a:rPr lang="de-DE" sz="2000" b="1" dirty="0" err="1">
                <a:solidFill>
                  <a:srgbClr val="69116B"/>
                </a:solidFill>
              </a:rPr>
              <a:t>Sie engagiertere, </a:t>
            </a:r>
            <a:r>
              <a:rPr lang="de-DE" sz="2000" b="1" dirty="0">
                <a:solidFill>
                  <a:srgbClr val="69116B"/>
                </a:solidFill>
              </a:rPr>
              <a:t>leistungsbereitere, loyalere und </a:t>
            </a:r>
            <a:r>
              <a:rPr lang="de-DE" sz="2000" b="1" dirty="0" err="1">
                <a:solidFill>
                  <a:srgbClr val="69116B"/>
                </a:solidFill>
              </a:rPr>
              <a:t>motiviertere Mitarbeiter haben</a:t>
            </a:r>
            <a:r>
              <a:rPr lang="de-DE" sz="2000" b="1" dirty="0">
                <a:solidFill>
                  <a:srgbClr val="69116B"/>
                </a:solidFill>
              </a:rPr>
              <a:t>.</a:t>
            </a:r>
          </a:p>
        </p:txBody>
      </p:sp>
      <p:sp>
        <p:nvSpPr>
          <p:cNvPr id="16"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826065" y="6319332"/>
            <a:ext cx="5645513"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7"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232888"/>
            <a:ext cx="905274" cy="576706"/>
          </a:xfrm>
          <a:prstGeom prst="rect">
            <a:avLst/>
          </a:prstGeom>
        </p:spPr>
      </p:pic>
      <p:pic>
        <p:nvPicPr>
          <p:cNvPr id="18" name="Immagine 17"/>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16028" y="6413903"/>
            <a:ext cx="1127226" cy="392481"/>
          </a:xfrm>
          <a:prstGeom prst="rect">
            <a:avLst/>
          </a:prstGeom>
          <a:noFill/>
        </p:spPr>
      </p:pic>
      <p:sp>
        <p:nvSpPr>
          <p:cNvPr id="22" name="CasellaDiTesto 21"/>
          <p:cNvSpPr txBox="1"/>
          <p:nvPr/>
        </p:nvSpPr>
        <p:spPr>
          <a:xfrm>
            <a:off x="7414039" y="614080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923405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1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4641010" y="1825625"/>
            <a:ext cx="6289068" cy="4036654"/>
          </a:xfrm>
        </p:spPr>
        <p:txBody>
          <a:bodyPr>
            <a:normAutofit/>
          </a:bodyPr>
          <a:lstStyle/>
          <a:p>
            <a:pPr marL="0" indent="0">
              <a:buNone/>
            </a:pPr>
            <a:r>
              <a:rPr lang="en-US" sz="2000" b="1" dirty="0"/>
              <a:t>Engagement und Verbindlichkeit sind wichtige Themen</a:t>
            </a:r>
            <a:endParaRPr lang="en-GB" sz="2000" b="1" dirty="0"/>
          </a:p>
          <a:p>
            <a:pPr marL="0" indent="0">
              <a:buNone/>
            </a:pPr>
            <a:endParaRPr lang="en-US" sz="1800" dirty="0"/>
          </a:p>
          <a:p>
            <a:pPr marL="92075" indent="0" algn="just">
              <a:buNone/>
            </a:pPr>
            <a:r>
              <a:rPr lang="en-US" sz="1800" dirty="0"/>
              <a:t>Zu den wichtigsten Erfolgsfaktoren für Unternehmen gehören das Engagement und der Einsatz der Mitarbeiter, weshalb diese Themen in einer Mitarbeiterbefragung eine wichtige Rolle spielen. Sie gehen weit über die reine Mitarbeiterzufriedenheit hinaus, die dem Unternehmen wenig Nutzen bringt. </a:t>
            </a:r>
          </a:p>
          <a:p>
            <a:pPr marL="92075" indent="0" algn="just">
              <a:buNone/>
            </a:pPr>
            <a:r>
              <a:rPr lang="en-US" sz="1800" b="1" dirty="0"/>
              <a:t>Mitarbeiter mit hohem Engagement </a:t>
            </a:r>
            <a:r>
              <a:rPr lang="en-US" sz="1800" b="1" dirty="0" err="1"/>
              <a:t>erbringen</a:t>
            </a:r>
            <a:r>
              <a:rPr lang="en-US" sz="1800" b="1" dirty="0"/>
              <a:t> über-</a:t>
            </a:r>
            <a:r>
              <a:rPr lang="en-US" sz="1800" b="1" dirty="0" err="1"/>
              <a:t>durchschnittliche</a:t>
            </a:r>
            <a:r>
              <a:rPr lang="en-US" sz="1800" b="1" dirty="0"/>
              <a:t> Leistungen und haben eine höhere Produktivität.</a:t>
            </a:r>
            <a:r>
              <a:rPr lang="en-US" sz="1800" dirty="0"/>
              <a:t> Ein hohes Engagement sorgt für weniger Fehlzeiten und eine geringere Fluktuation im Unternehmen.</a:t>
            </a:r>
            <a:endParaRPr lang="de-DE" sz="18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2029"/>
            <a:ext cx="2698552" cy="943042"/>
          </a:xfrm>
          <a:prstGeom prst="rect">
            <a:avLst/>
          </a:prstGeom>
        </p:spPr>
      </p:pic>
      <p:pic>
        <p:nvPicPr>
          <p:cNvPr id="13" name="Grafik 12">
            <a:extLst>
              <a:ext uri="{FF2B5EF4-FFF2-40B4-BE49-F238E27FC236}">
                <a16:creationId xmlns:a16="http://schemas.microsoft.com/office/drawing/2014/main" xmlns="" id="{14F2528C-C562-4A1E-A39C-CBE45241CC5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35675" y="2648408"/>
            <a:ext cx="3386506" cy="2257671"/>
          </a:xfrm>
          <a:prstGeom prst="rect">
            <a:avLst/>
          </a:prstGeom>
        </p:spPr>
      </p:pic>
      <p:sp>
        <p:nvSpPr>
          <p:cNvPr id="14"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826065" y="6319332"/>
            <a:ext cx="5645513"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Die Unterstützung der Europäischen Kommission für die Erstellung dieser Veröffentlichung stellt keine Billigung des Inhalts dar, der ausschließlich die Meinung der Autoren widerspiegelt, und die Kommission kann nicht für die Verwendung der darin enthaltenen Informationen verantwortlich gemacht werden.</a:t>
            </a:r>
            <a:endParaRPr lang="es-ES" sz="1000" dirty="0"/>
          </a:p>
        </p:txBody>
      </p:sp>
      <p:pic>
        <p:nvPicPr>
          <p:cNvPr id="15"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6232888"/>
            <a:ext cx="905274" cy="576706"/>
          </a:xfrm>
          <a:prstGeom prst="rect">
            <a:avLst/>
          </a:prstGeom>
        </p:spPr>
      </p:pic>
      <p:pic>
        <p:nvPicPr>
          <p:cNvPr id="16" name="Immagine 15"/>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16028" y="6413903"/>
            <a:ext cx="1127226" cy="392481"/>
          </a:xfrm>
          <a:prstGeom prst="rect">
            <a:avLst/>
          </a:prstGeom>
          <a:noFill/>
        </p:spPr>
      </p:pic>
      <p:sp>
        <p:nvSpPr>
          <p:cNvPr id="17" name="CasellaDiTesto 21"/>
          <p:cNvSpPr txBox="1"/>
          <p:nvPr/>
        </p:nvSpPr>
        <p:spPr>
          <a:xfrm>
            <a:off x="7414039" y="614080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82679579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TotalTime>
  <Words>5808</Words>
  <Application>Microsoft Office PowerPoint</Application>
  <PresentationFormat>Widescreen</PresentationFormat>
  <Paragraphs>370</Paragraphs>
  <Slides>26</Slides>
  <Notes>0</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26</vt:i4>
      </vt:variant>
    </vt:vector>
  </HeadingPairs>
  <TitlesOfParts>
    <vt:vector size="36" baseType="lpstr">
      <vt:lpstr>맑은 고딕</vt:lpstr>
      <vt:lpstr>Microsoft JhengHei</vt:lpstr>
      <vt:lpstr>Microsoft JhengHei UI</vt:lpstr>
      <vt:lpstr>Arial</vt:lpstr>
      <vt:lpstr>Arial Black</vt:lpstr>
      <vt:lpstr>Calibri</vt:lpstr>
      <vt:lpstr>Calibri Light</vt:lpstr>
      <vt:lpstr>Dubai Medium</vt:lpstr>
      <vt:lpstr>Wingdings</vt:lpstr>
      <vt:lpstr>Tema de Office</vt:lpstr>
      <vt:lpstr>Mitarbeiterbefragung Wie kann ich das Engagement der Mitarbeiter in meinem Unternehmen steigern?</vt:lpstr>
      <vt:lpstr>Presentazione standard di PowerPoint</vt:lpstr>
      <vt:lpstr>Presentazione standard di PowerPoint</vt:lpstr>
      <vt:lpstr>Unit 1</vt:lpstr>
      <vt:lpstr>Unit 1 </vt:lpstr>
      <vt:lpstr>Unit 1 </vt:lpstr>
      <vt:lpstr>Unit 1 </vt:lpstr>
      <vt:lpstr>Unit 1 </vt:lpstr>
      <vt:lpstr>Unit 1 </vt:lpstr>
      <vt:lpstr>Unit 2 </vt:lpstr>
      <vt:lpstr>Unit 2 </vt:lpstr>
      <vt:lpstr>Unit 2 </vt:lpstr>
      <vt:lpstr>Unit 2 </vt:lpstr>
      <vt:lpstr>Unit 2 </vt:lpstr>
      <vt:lpstr>Unit 2 </vt:lpstr>
      <vt:lpstr>Unit 3</vt:lpstr>
      <vt:lpstr>Unit 3</vt:lpstr>
      <vt:lpstr>Unit 3</vt:lpstr>
      <vt:lpstr>Unit 3</vt:lpstr>
      <vt:lpstr>Unit 3</vt:lpstr>
      <vt:lpstr>Unit 4</vt:lpstr>
      <vt:lpstr>Unit 4</vt:lpstr>
      <vt:lpstr>Unit 4</vt:lpstr>
      <vt:lpstr>Unit 4</vt:lpstr>
      <vt:lpstr>Unit 4</vt:lpstr>
      <vt:lpstr>VIELEN DANK FÜR IHRE AUFMERKSAMKEIT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Regulation of the work ability in small and micro enterprises through multimedia tool</dc:title>
  <dc:creator>Dulce Rodriguez Ortiz</dc:creator>
  <cp:keywords>, docId:517A5A248083F4E77160282982282576</cp:keywords>
  <cp:lastModifiedBy>Windows User</cp:lastModifiedBy>
  <cp:revision>43</cp:revision>
  <dcterms:created xsi:type="dcterms:W3CDTF">2021-01-13T11:07:57Z</dcterms:created>
  <dcterms:modified xsi:type="dcterms:W3CDTF">2022-07-03T19:13:24Z</dcterms:modified>
</cp:coreProperties>
</file>