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7"/>
  </p:notesMasterIdLst>
  <p:sldIdLst>
    <p:sldId id="257" r:id="rId2"/>
    <p:sldId id="313" r:id="rId3"/>
    <p:sldId id="323" r:id="rId4"/>
    <p:sldId id="325" r:id="rId5"/>
    <p:sldId id="336" r:id="rId6"/>
    <p:sldId id="318" r:id="rId7"/>
    <p:sldId id="326" r:id="rId8"/>
    <p:sldId id="327" r:id="rId9"/>
    <p:sldId id="328" r:id="rId10"/>
    <p:sldId id="329" r:id="rId11"/>
    <p:sldId id="330" r:id="rId12"/>
    <p:sldId id="331" r:id="rId13"/>
    <p:sldId id="333" r:id="rId14"/>
    <p:sldId id="334" r:id="rId15"/>
    <p:sldId id="335" r:id="rId16"/>
    <p:sldId id="337" r:id="rId17"/>
    <p:sldId id="338" r:id="rId18"/>
    <p:sldId id="340" r:id="rId19"/>
    <p:sldId id="339" r:id="rId20"/>
    <p:sldId id="341" r:id="rId21"/>
    <p:sldId id="342" r:id="rId22"/>
    <p:sldId id="343" r:id="rId23"/>
    <p:sldId id="345" r:id="rId24"/>
    <p:sldId id="289" r:id="rId25"/>
    <p:sldId id="324"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691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0376E9-A0F9-4350-A9E3-C4F71F8CA43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8E824049-919B-408E-89A1-F555833DF415}">
      <dgm:prSet phldrT="[Text]"/>
      <dgm:spPr>
        <a:solidFill>
          <a:srgbClr val="92D050"/>
        </a:solidFill>
      </dgm:spPr>
      <dgm:t>
        <a:bodyPr/>
        <a:lstStyle/>
        <a:p>
          <a:r>
            <a:rPr lang="de-DE" dirty="0" smtClean="0"/>
            <a:t>Fase </a:t>
          </a:r>
          <a:r>
            <a:rPr lang="de-DE" dirty="0"/>
            <a:t>5</a:t>
          </a:r>
        </a:p>
      </dgm:t>
    </dgm:pt>
    <dgm:pt modelId="{0FAFFFD8-AD36-4897-A3B2-AA61ABFED86F}" type="parTrans" cxnId="{45251267-0114-4C1F-A0FF-D5764680728F}">
      <dgm:prSet/>
      <dgm:spPr/>
      <dgm:t>
        <a:bodyPr/>
        <a:lstStyle/>
        <a:p>
          <a:endParaRPr lang="de-DE"/>
        </a:p>
      </dgm:t>
    </dgm:pt>
    <dgm:pt modelId="{FB2E6420-A948-4918-A798-66C62829CB45}" type="sibTrans" cxnId="{45251267-0114-4C1F-A0FF-D5764680728F}">
      <dgm:prSet/>
      <dgm:spPr>
        <a:solidFill>
          <a:srgbClr val="92D050"/>
        </a:solidFill>
      </dgm:spPr>
      <dgm:t>
        <a:bodyPr/>
        <a:lstStyle/>
        <a:p>
          <a:endParaRPr lang="de-DE"/>
        </a:p>
      </dgm:t>
    </dgm:pt>
    <dgm:pt modelId="{35876DB3-9BD3-4BFF-8C51-7059EFC83854}">
      <dgm:prSet phldrT="[Text]" custT="1"/>
      <dgm:spPr>
        <a:ln>
          <a:solidFill>
            <a:srgbClr val="92D050"/>
          </a:solidFill>
        </a:ln>
      </dgm:spPr>
      <dgm:t>
        <a:bodyPr/>
        <a:lstStyle/>
        <a:p>
          <a:pPr marL="85725" indent="0">
            <a:buNone/>
          </a:pPr>
          <a:r>
            <a:rPr lang="it-IT" sz="1100" dirty="0" smtClean="0"/>
            <a:t>Si presenta l'analisi e si elaborano possibili soluzioni.</a:t>
          </a:r>
          <a:endParaRPr lang="de-DE" sz="1100" dirty="0"/>
        </a:p>
      </dgm:t>
    </dgm:pt>
    <dgm:pt modelId="{C456BF7C-EBE9-4BD6-9310-B10B7F2AFD18}" type="parTrans" cxnId="{1002F6A0-ABA0-4F3E-A8B7-A484B9D0B287}">
      <dgm:prSet/>
      <dgm:spPr/>
      <dgm:t>
        <a:bodyPr/>
        <a:lstStyle/>
        <a:p>
          <a:endParaRPr lang="de-DE"/>
        </a:p>
      </dgm:t>
    </dgm:pt>
    <dgm:pt modelId="{70A87454-B2C3-403D-9868-A3A4997C17FB}" type="sibTrans" cxnId="{1002F6A0-ABA0-4F3E-A8B7-A484B9D0B287}">
      <dgm:prSet/>
      <dgm:spPr/>
      <dgm:t>
        <a:bodyPr/>
        <a:lstStyle/>
        <a:p>
          <a:endParaRPr lang="de-DE"/>
        </a:p>
      </dgm:t>
    </dgm:pt>
    <dgm:pt modelId="{719A279B-6651-4884-9F57-B9C026F1FE88}">
      <dgm:prSet phldrT="[Text]" custT="1"/>
      <dgm:spPr>
        <a:ln>
          <a:solidFill>
            <a:srgbClr val="92D050"/>
          </a:solidFill>
        </a:ln>
      </dgm:spPr>
      <dgm:t>
        <a:bodyPr/>
        <a:lstStyle/>
        <a:p>
          <a:pPr marL="266700" indent="-180975">
            <a:buFont typeface="Wingdings" panose="05000000000000000000" pitchFamily="2" charset="2"/>
            <a:buNone/>
          </a:pPr>
          <a:r>
            <a:rPr lang="de-DE" sz="1100" dirty="0"/>
            <a:t>Brainstorming</a:t>
          </a:r>
        </a:p>
      </dgm:t>
    </dgm:pt>
    <dgm:pt modelId="{E1AFDBD8-0DCF-44DE-91F7-E45F137A7E7C}" type="parTrans" cxnId="{837EA928-FD74-40D0-9859-A23DB48F9B46}">
      <dgm:prSet/>
      <dgm:spPr/>
      <dgm:t>
        <a:bodyPr/>
        <a:lstStyle/>
        <a:p>
          <a:endParaRPr lang="de-DE"/>
        </a:p>
      </dgm:t>
    </dgm:pt>
    <dgm:pt modelId="{9DB06EFA-8C4E-4B43-BAAA-3A5CC323DE02}" type="sibTrans" cxnId="{837EA928-FD74-40D0-9859-A23DB48F9B46}">
      <dgm:prSet/>
      <dgm:spPr/>
      <dgm:t>
        <a:bodyPr/>
        <a:lstStyle/>
        <a:p>
          <a:endParaRPr lang="de-DE"/>
        </a:p>
      </dgm:t>
    </dgm:pt>
    <dgm:pt modelId="{D055200B-5D65-4C4E-AF8A-335AB76595B0}">
      <dgm:prSet phldrT="[Text]"/>
      <dgm:spPr>
        <a:solidFill>
          <a:srgbClr val="92D050"/>
        </a:solidFill>
      </dgm:spPr>
      <dgm:t>
        <a:bodyPr/>
        <a:lstStyle/>
        <a:p>
          <a:r>
            <a:rPr lang="de-DE" dirty="0" smtClean="0"/>
            <a:t>Fase </a:t>
          </a:r>
          <a:r>
            <a:rPr lang="de-DE" dirty="0"/>
            <a:t>6</a:t>
          </a:r>
        </a:p>
      </dgm:t>
    </dgm:pt>
    <dgm:pt modelId="{53391C99-8012-4A39-BC48-A134192E475D}" type="parTrans" cxnId="{D504B7FD-1CFA-4D9F-A1DE-3C096478BFE7}">
      <dgm:prSet/>
      <dgm:spPr/>
      <dgm:t>
        <a:bodyPr/>
        <a:lstStyle/>
        <a:p>
          <a:endParaRPr lang="de-DE"/>
        </a:p>
      </dgm:t>
    </dgm:pt>
    <dgm:pt modelId="{BFFA1621-2ED1-482C-915C-058DA537F662}" type="sibTrans" cxnId="{D504B7FD-1CFA-4D9F-A1DE-3C096478BFE7}">
      <dgm:prSet/>
      <dgm:spPr>
        <a:solidFill>
          <a:srgbClr val="92D050"/>
        </a:solidFill>
      </dgm:spPr>
      <dgm:t>
        <a:bodyPr/>
        <a:lstStyle/>
        <a:p>
          <a:endParaRPr lang="de-DE"/>
        </a:p>
      </dgm:t>
    </dgm:pt>
    <dgm:pt modelId="{F805DAB9-2DCE-4A5D-870D-162830AB1D88}">
      <dgm:prSet phldrT="[Text]" custT="1"/>
      <dgm:spPr>
        <a:ln>
          <a:solidFill>
            <a:srgbClr val="92D050"/>
          </a:solidFill>
        </a:ln>
      </dgm:spPr>
      <dgm:t>
        <a:bodyPr/>
        <a:lstStyle/>
        <a:p>
          <a:pPr marL="85725" indent="0">
            <a:buNone/>
          </a:pPr>
          <a:r>
            <a:rPr lang="it-IT" sz="1100" dirty="0" smtClean="0"/>
            <a:t>Le cause e le soluzioni sono presentate al team del circolo di qualità con la relativa valutazione</a:t>
          </a:r>
          <a:endParaRPr lang="de-DE" sz="1100" dirty="0"/>
        </a:p>
      </dgm:t>
    </dgm:pt>
    <dgm:pt modelId="{DF2A6272-DD7B-46C9-A2E2-8816026DB581}" type="parTrans" cxnId="{92301614-6E6A-4496-8CC6-F0467EC7D4B9}">
      <dgm:prSet/>
      <dgm:spPr/>
      <dgm:t>
        <a:bodyPr/>
        <a:lstStyle/>
        <a:p>
          <a:endParaRPr lang="de-DE"/>
        </a:p>
      </dgm:t>
    </dgm:pt>
    <dgm:pt modelId="{B47F2841-A58E-40DB-9E1B-A960A23E98D6}" type="sibTrans" cxnId="{92301614-6E6A-4496-8CC6-F0467EC7D4B9}">
      <dgm:prSet/>
      <dgm:spPr/>
      <dgm:t>
        <a:bodyPr/>
        <a:lstStyle/>
        <a:p>
          <a:endParaRPr lang="de-DE"/>
        </a:p>
      </dgm:t>
    </dgm:pt>
    <dgm:pt modelId="{DC1A47EA-E18E-4C10-891D-5292611FBE4B}">
      <dgm:prSet phldrT="[Text]" custT="1"/>
      <dgm:spPr>
        <a:ln>
          <a:solidFill>
            <a:srgbClr val="92D050"/>
          </a:solidFill>
        </a:ln>
      </dgm:spPr>
      <dgm:t>
        <a:bodyPr/>
        <a:lstStyle/>
        <a:p>
          <a:pPr marL="266700" indent="-180975">
            <a:buFont typeface="Wingdings" panose="05000000000000000000" pitchFamily="2" charset="2"/>
            <a:buChar char="ü"/>
          </a:pPr>
          <a:r>
            <a:rPr lang="de-DE" sz="1100" dirty="0"/>
            <a:t> </a:t>
          </a:r>
          <a:r>
            <a:rPr lang="it-IT" sz="1100" dirty="0" smtClean="0"/>
            <a:t>Raccolta dei dati</a:t>
          </a:r>
          <a:endParaRPr lang="de-DE" sz="1100" dirty="0"/>
        </a:p>
      </dgm:t>
    </dgm:pt>
    <dgm:pt modelId="{BF758480-B705-4E70-A6B4-DD9529DAE3C4}" type="parTrans" cxnId="{923AF2A0-82CB-4FCC-89D7-1D0D73B4E8E5}">
      <dgm:prSet/>
      <dgm:spPr/>
      <dgm:t>
        <a:bodyPr/>
        <a:lstStyle/>
        <a:p>
          <a:endParaRPr lang="de-DE"/>
        </a:p>
      </dgm:t>
    </dgm:pt>
    <dgm:pt modelId="{45F33F9B-2222-406A-AE47-989296E8F5B6}" type="sibTrans" cxnId="{923AF2A0-82CB-4FCC-89D7-1D0D73B4E8E5}">
      <dgm:prSet/>
      <dgm:spPr/>
      <dgm:t>
        <a:bodyPr/>
        <a:lstStyle/>
        <a:p>
          <a:endParaRPr lang="de-DE"/>
        </a:p>
      </dgm:t>
    </dgm:pt>
    <dgm:pt modelId="{EE9A7A5F-7CB0-4742-A57C-E080E1CA132F}">
      <dgm:prSet phldrT="[Text]"/>
      <dgm:spPr>
        <a:solidFill>
          <a:srgbClr val="92D050"/>
        </a:solidFill>
      </dgm:spPr>
      <dgm:t>
        <a:bodyPr/>
        <a:lstStyle/>
        <a:p>
          <a:r>
            <a:rPr lang="de-DE" dirty="0" smtClean="0"/>
            <a:t>Fase </a:t>
          </a:r>
          <a:r>
            <a:rPr lang="de-DE" dirty="0"/>
            <a:t>7</a:t>
          </a:r>
        </a:p>
      </dgm:t>
    </dgm:pt>
    <dgm:pt modelId="{D349FD86-83B1-4BF1-AC2D-77CB621ECD6F}" type="parTrans" cxnId="{2DDA31CB-2561-4BF8-8D05-388977514673}">
      <dgm:prSet/>
      <dgm:spPr/>
      <dgm:t>
        <a:bodyPr/>
        <a:lstStyle/>
        <a:p>
          <a:endParaRPr lang="de-DE"/>
        </a:p>
      </dgm:t>
    </dgm:pt>
    <dgm:pt modelId="{FF9DDE7C-BED6-4C25-AF57-62D2C874966A}" type="sibTrans" cxnId="{2DDA31CB-2561-4BF8-8D05-388977514673}">
      <dgm:prSet/>
      <dgm:spPr>
        <a:solidFill>
          <a:srgbClr val="92D050"/>
        </a:solidFill>
      </dgm:spPr>
      <dgm:t>
        <a:bodyPr/>
        <a:lstStyle/>
        <a:p>
          <a:endParaRPr lang="de-DE"/>
        </a:p>
      </dgm:t>
    </dgm:pt>
    <dgm:pt modelId="{AE9BCD4C-919A-4EA1-AB0B-A6C5E0DB1EF5}">
      <dgm:prSet phldrT="[Text]" custT="1"/>
      <dgm:spPr>
        <a:ln>
          <a:solidFill>
            <a:srgbClr val="92D050"/>
          </a:solidFill>
        </a:ln>
      </dgm:spPr>
      <dgm:t>
        <a:bodyPr/>
        <a:lstStyle/>
        <a:p>
          <a:pPr marL="85725" indent="0">
            <a:buNone/>
          </a:pPr>
          <a:r>
            <a:rPr lang="it-IT" sz="1000" dirty="0" smtClean="0"/>
            <a:t>Il problema viene affrontato concretamente. Si valutano le risorse umane e i materiali necessari e si effettuano analisi costi-benefici</a:t>
          </a:r>
          <a:endParaRPr lang="de-DE" sz="1000" dirty="0"/>
        </a:p>
      </dgm:t>
    </dgm:pt>
    <dgm:pt modelId="{62EEA11F-C9DD-481C-AA56-315BFA1180F5}" type="parTrans" cxnId="{5F88A936-B576-42DD-AB14-021D92720D8E}">
      <dgm:prSet/>
      <dgm:spPr/>
      <dgm:t>
        <a:bodyPr/>
        <a:lstStyle/>
        <a:p>
          <a:endParaRPr lang="de-DE"/>
        </a:p>
      </dgm:t>
    </dgm:pt>
    <dgm:pt modelId="{C6CB0F1D-8F57-416F-A6BE-B4F1C2074891}" type="sibTrans" cxnId="{5F88A936-B576-42DD-AB14-021D92720D8E}">
      <dgm:prSet/>
      <dgm:spPr/>
      <dgm:t>
        <a:bodyPr/>
        <a:lstStyle/>
        <a:p>
          <a:endParaRPr lang="de-DE"/>
        </a:p>
      </dgm:t>
    </dgm:pt>
    <dgm:pt modelId="{B320E6DB-CD53-43F8-B7E3-211D198367F5}">
      <dgm:prSet phldrT="[Text]" custT="1"/>
      <dgm:spPr>
        <a:ln>
          <a:solidFill>
            <a:srgbClr val="92D050"/>
          </a:solidFill>
        </a:ln>
      </dgm:spPr>
      <dgm:t>
        <a:bodyPr/>
        <a:lstStyle/>
        <a:p>
          <a:pPr marL="266700" indent="-180975">
            <a:buFont typeface="Wingdings" panose="05000000000000000000" pitchFamily="2" charset="2"/>
            <a:buChar char="ü"/>
          </a:pPr>
          <a:r>
            <a:rPr lang="it-IT" sz="1000" dirty="0" smtClean="0"/>
            <a:t>Grafico a barre, a torta, ad area, istogramma, stratificazione, diagramma di dispersione</a:t>
          </a:r>
          <a:endParaRPr lang="de-DE" sz="1000" dirty="0"/>
        </a:p>
      </dgm:t>
    </dgm:pt>
    <dgm:pt modelId="{EAA8B3BD-B246-4E2F-8980-E777DDEB839B}" type="parTrans" cxnId="{379F940F-04CC-4219-9B6B-CCAEB0E8824E}">
      <dgm:prSet/>
      <dgm:spPr/>
      <dgm:t>
        <a:bodyPr/>
        <a:lstStyle/>
        <a:p>
          <a:endParaRPr lang="de-DE"/>
        </a:p>
      </dgm:t>
    </dgm:pt>
    <dgm:pt modelId="{D303729A-439C-43FB-A40E-70C1DADB8496}" type="sibTrans" cxnId="{379F940F-04CC-4219-9B6B-CCAEB0E8824E}">
      <dgm:prSet/>
      <dgm:spPr/>
      <dgm:t>
        <a:bodyPr/>
        <a:lstStyle/>
        <a:p>
          <a:endParaRPr lang="de-DE"/>
        </a:p>
      </dgm:t>
    </dgm:pt>
    <dgm:pt modelId="{668FBD10-AE56-469F-949F-CA5F19B3BD2C}">
      <dgm:prSet/>
      <dgm:spPr>
        <a:solidFill>
          <a:srgbClr val="92D050"/>
        </a:solidFill>
      </dgm:spPr>
      <dgm:t>
        <a:bodyPr/>
        <a:lstStyle/>
        <a:p>
          <a:r>
            <a:rPr lang="de-DE" dirty="0" smtClean="0"/>
            <a:t>Fase </a:t>
          </a:r>
          <a:r>
            <a:rPr lang="de-DE" dirty="0"/>
            <a:t>8</a:t>
          </a:r>
        </a:p>
      </dgm:t>
    </dgm:pt>
    <dgm:pt modelId="{EAA1DB10-8967-4432-AACF-143216113AAF}" type="parTrans" cxnId="{EAB636C2-D9FC-404C-B1DE-642B0397D49A}">
      <dgm:prSet/>
      <dgm:spPr/>
      <dgm:t>
        <a:bodyPr/>
        <a:lstStyle/>
        <a:p>
          <a:endParaRPr lang="de-DE"/>
        </a:p>
      </dgm:t>
    </dgm:pt>
    <dgm:pt modelId="{492CFFFE-BB4C-4A9B-965A-70C46BCA6174}" type="sibTrans" cxnId="{EAB636C2-D9FC-404C-B1DE-642B0397D49A}">
      <dgm:prSet/>
      <dgm:spPr/>
      <dgm:t>
        <a:bodyPr/>
        <a:lstStyle/>
        <a:p>
          <a:endParaRPr lang="de-DE"/>
        </a:p>
      </dgm:t>
    </dgm:pt>
    <dgm:pt modelId="{2EA34FA5-1F8E-4BAE-8A84-15B5C0E89DE8}">
      <dgm:prSet phldrT="[Text]" custT="1"/>
      <dgm:spPr>
        <a:ln>
          <a:solidFill>
            <a:srgbClr val="92D050"/>
          </a:solidFill>
        </a:ln>
      </dgm:spPr>
      <dgm:t>
        <a:bodyPr/>
        <a:lstStyle/>
        <a:p>
          <a:pPr marL="266700" indent="-180975">
            <a:buFont typeface="Wingdings" panose="05000000000000000000" pitchFamily="2" charset="2"/>
            <a:buChar char="ü"/>
          </a:pPr>
          <a:r>
            <a:rPr lang="it-IT" sz="1100" dirty="0" smtClean="0"/>
            <a:t>Diagramma causa-effetto</a:t>
          </a:r>
          <a:endParaRPr lang="de-DE" sz="1100" dirty="0"/>
        </a:p>
      </dgm:t>
    </dgm:pt>
    <dgm:pt modelId="{D3334B06-96D9-424A-A657-9BE2C61CAA26}" type="parTrans" cxnId="{0896B968-CEF7-4719-9010-D848CCB36118}">
      <dgm:prSet/>
      <dgm:spPr/>
      <dgm:t>
        <a:bodyPr/>
        <a:lstStyle/>
        <a:p>
          <a:endParaRPr lang="de-DE"/>
        </a:p>
      </dgm:t>
    </dgm:pt>
    <dgm:pt modelId="{982C6ED6-B4D3-44F9-915D-1A18C9F24D24}" type="sibTrans" cxnId="{0896B968-CEF7-4719-9010-D848CCB36118}">
      <dgm:prSet/>
      <dgm:spPr/>
      <dgm:t>
        <a:bodyPr/>
        <a:lstStyle/>
        <a:p>
          <a:endParaRPr lang="de-DE"/>
        </a:p>
      </dgm:t>
    </dgm:pt>
    <dgm:pt modelId="{3DCEF1B3-2DAF-435D-9EC3-70C98C9AE9C8}">
      <dgm:prSet phldrT="[Text]" custT="1"/>
      <dgm:spPr>
        <a:ln>
          <a:solidFill>
            <a:srgbClr val="92D050"/>
          </a:solidFill>
        </a:ln>
      </dgm:spPr>
      <dgm:t>
        <a:bodyPr/>
        <a:lstStyle/>
        <a:p>
          <a:pPr marL="266700" indent="-180975">
            <a:buFont typeface="Wingdings" panose="05000000000000000000" pitchFamily="2" charset="2"/>
            <a:buChar char="ü"/>
          </a:pPr>
          <a:r>
            <a:rPr lang="de-DE" sz="1100" dirty="0" smtClean="0"/>
            <a:t>Discussione</a:t>
          </a:r>
          <a:endParaRPr lang="de-DE" sz="1100" dirty="0"/>
        </a:p>
      </dgm:t>
    </dgm:pt>
    <dgm:pt modelId="{0314C1D7-B66F-4B4A-A6F5-C2FE9650D88A}" type="parTrans" cxnId="{5D440FB1-48DB-4A37-AF53-550D88554BF2}">
      <dgm:prSet/>
      <dgm:spPr/>
      <dgm:t>
        <a:bodyPr/>
        <a:lstStyle/>
        <a:p>
          <a:endParaRPr lang="de-DE"/>
        </a:p>
      </dgm:t>
    </dgm:pt>
    <dgm:pt modelId="{4A099D55-7982-4C7E-A520-47F6B530E98C}" type="sibTrans" cxnId="{5D440FB1-48DB-4A37-AF53-550D88554BF2}">
      <dgm:prSet/>
      <dgm:spPr/>
      <dgm:t>
        <a:bodyPr/>
        <a:lstStyle/>
        <a:p>
          <a:endParaRPr lang="de-DE"/>
        </a:p>
      </dgm:t>
    </dgm:pt>
    <dgm:pt modelId="{15F31F32-63AE-401E-B59D-CF584D930620}">
      <dgm:prSet phldrT="[Text]" custT="1"/>
      <dgm:spPr>
        <a:ln>
          <a:solidFill>
            <a:srgbClr val="92D050"/>
          </a:solidFill>
        </a:ln>
      </dgm:spPr>
      <dgm:t>
        <a:bodyPr/>
        <a:lstStyle/>
        <a:p>
          <a:pPr marL="266700" indent="-180975">
            <a:buFont typeface="Wingdings" panose="05000000000000000000" pitchFamily="2" charset="2"/>
            <a:buChar char="ü"/>
          </a:pPr>
          <a:r>
            <a:rPr lang="it-IT" sz="1000" dirty="0" smtClean="0"/>
            <a:t>Analisi del perché</a:t>
          </a:r>
          <a:endParaRPr lang="de-DE" sz="1000" dirty="0"/>
        </a:p>
      </dgm:t>
    </dgm:pt>
    <dgm:pt modelId="{876B6D79-3ECA-4B1F-9E91-DB21E0DAB8ED}" type="parTrans" cxnId="{B70B7FC3-8FF8-41F2-A329-D8D28BBB5458}">
      <dgm:prSet/>
      <dgm:spPr/>
      <dgm:t>
        <a:bodyPr/>
        <a:lstStyle/>
        <a:p>
          <a:endParaRPr lang="de-DE"/>
        </a:p>
      </dgm:t>
    </dgm:pt>
    <dgm:pt modelId="{84231497-B5EE-4553-B928-94E649A13BBA}" type="sibTrans" cxnId="{B70B7FC3-8FF8-41F2-A329-D8D28BBB5458}">
      <dgm:prSet/>
      <dgm:spPr/>
      <dgm:t>
        <a:bodyPr/>
        <a:lstStyle/>
        <a:p>
          <a:endParaRPr lang="de-DE"/>
        </a:p>
      </dgm:t>
    </dgm:pt>
    <dgm:pt modelId="{C4593C30-E3AA-452E-A852-DBDD56E24C82}">
      <dgm:prSet/>
      <dgm:spPr>
        <a:ln>
          <a:solidFill>
            <a:srgbClr val="92D050"/>
          </a:solidFill>
        </a:ln>
      </dgm:spPr>
      <dgm:t>
        <a:bodyPr/>
        <a:lstStyle/>
        <a:p>
          <a:pPr marL="85725" indent="0">
            <a:buNone/>
          </a:pPr>
          <a:r>
            <a:rPr lang="it-IT" dirty="0" smtClean="0"/>
            <a:t>Si elabora un piano di attuazione e si distribuiscono i compiti per la realizzazione con il supporto del mentore e del team del circolo di qualità</a:t>
          </a:r>
          <a:endParaRPr lang="de-DE" dirty="0"/>
        </a:p>
      </dgm:t>
    </dgm:pt>
    <dgm:pt modelId="{40F9F16A-FA0D-4B1A-BD86-075A47F1B784}" type="parTrans" cxnId="{07A279B8-68C1-43ED-B6B6-92654A1E3161}">
      <dgm:prSet/>
      <dgm:spPr/>
      <dgm:t>
        <a:bodyPr/>
        <a:lstStyle/>
        <a:p>
          <a:endParaRPr lang="de-DE"/>
        </a:p>
      </dgm:t>
    </dgm:pt>
    <dgm:pt modelId="{9A4A90E9-97A8-43CF-9206-5CB65EDE3EE4}" type="sibTrans" cxnId="{07A279B8-68C1-43ED-B6B6-92654A1E3161}">
      <dgm:prSet/>
      <dgm:spPr/>
      <dgm:t>
        <a:bodyPr/>
        <a:lstStyle/>
        <a:p>
          <a:endParaRPr lang="de-DE"/>
        </a:p>
      </dgm:t>
    </dgm:pt>
    <dgm:pt modelId="{A0009F57-6457-4050-AE88-80EB0747C4FF}">
      <dgm:prSet/>
      <dgm:spPr>
        <a:ln>
          <a:solidFill>
            <a:srgbClr val="92D050"/>
          </a:solidFill>
        </a:ln>
      </dgm:spPr>
      <dgm:t>
        <a:bodyPr/>
        <a:lstStyle/>
        <a:p>
          <a:pPr marL="85725" indent="0">
            <a:buFont typeface="Wingdings" panose="05000000000000000000" pitchFamily="2" charset="2"/>
            <a:buChar char="ü"/>
          </a:pPr>
          <a:r>
            <a:rPr lang="de-DE" dirty="0"/>
            <a:t> Brainstorming</a:t>
          </a:r>
        </a:p>
      </dgm:t>
    </dgm:pt>
    <dgm:pt modelId="{130DEE54-53C2-477F-A443-6F78CF6EE282}" type="parTrans" cxnId="{070526A2-F04F-42C1-8E94-8FB99F21E62B}">
      <dgm:prSet/>
      <dgm:spPr/>
      <dgm:t>
        <a:bodyPr/>
        <a:lstStyle/>
        <a:p>
          <a:endParaRPr lang="de-DE"/>
        </a:p>
      </dgm:t>
    </dgm:pt>
    <dgm:pt modelId="{7273CB19-557C-498D-A065-E09EE8C50EFF}" type="sibTrans" cxnId="{070526A2-F04F-42C1-8E94-8FB99F21E62B}">
      <dgm:prSet/>
      <dgm:spPr/>
      <dgm:t>
        <a:bodyPr/>
        <a:lstStyle/>
        <a:p>
          <a:endParaRPr lang="de-DE"/>
        </a:p>
      </dgm:t>
    </dgm:pt>
    <dgm:pt modelId="{BD8A4CB2-2521-4AFA-8732-E1B260B882F2}">
      <dgm:prSet phldrT="[Text]" custT="1"/>
      <dgm:spPr>
        <a:ln>
          <a:solidFill>
            <a:srgbClr val="92D050"/>
          </a:solidFill>
        </a:ln>
      </dgm:spPr>
      <dgm:t>
        <a:bodyPr/>
        <a:lstStyle/>
        <a:p>
          <a:pPr marL="266700" indent="-180975">
            <a:buFont typeface="Wingdings" panose="05000000000000000000" pitchFamily="2" charset="2"/>
            <a:buChar char="ü"/>
          </a:pPr>
          <a:r>
            <a:rPr lang="en-GB" sz="1100" noProof="0" dirty="0" smtClean="0"/>
            <a:t>Comparazione</a:t>
          </a:r>
          <a:endParaRPr lang="en-GB" sz="1100" noProof="0" dirty="0"/>
        </a:p>
      </dgm:t>
    </dgm:pt>
    <dgm:pt modelId="{B4438DDF-2701-497E-A0AF-F6882063F3F1}" type="parTrans" cxnId="{F9F8502F-F0C8-4232-8308-D453F7843946}">
      <dgm:prSet/>
      <dgm:spPr/>
      <dgm:t>
        <a:bodyPr/>
        <a:lstStyle/>
        <a:p>
          <a:endParaRPr lang="de-DE"/>
        </a:p>
      </dgm:t>
    </dgm:pt>
    <dgm:pt modelId="{F43E1D45-B207-49EF-9348-07C7B3112FA7}" type="sibTrans" cxnId="{F9F8502F-F0C8-4232-8308-D453F7843946}">
      <dgm:prSet/>
      <dgm:spPr/>
      <dgm:t>
        <a:bodyPr/>
        <a:lstStyle/>
        <a:p>
          <a:endParaRPr lang="de-DE"/>
        </a:p>
      </dgm:t>
    </dgm:pt>
    <dgm:pt modelId="{65F8EBA5-E825-4B5E-907D-15F6263FCC2C}">
      <dgm:prSet phldrT="[Text]" custT="1"/>
      <dgm:spPr>
        <a:ln>
          <a:solidFill>
            <a:srgbClr val="92D050"/>
          </a:solidFill>
        </a:ln>
      </dgm:spPr>
      <dgm:t>
        <a:bodyPr/>
        <a:lstStyle/>
        <a:p>
          <a:endParaRPr lang="it-IT" sz="1100" dirty="0" err="1"/>
        </a:p>
      </dgm:t>
    </dgm:pt>
    <dgm:pt modelId="{7271166C-0ED5-4931-9445-A0647FCA1239}" type="parTrans" cxnId="{B7FC0412-EF09-4BD1-B9F1-7CCEC269153E}">
      <dgm:prSet/>
      <dgm:spPr/>
      <dgm:t>
        <a:bodyPr/>
        <a:lstStyle/>
        <a:p>
          <a:endParaRPr lang="it-IT"/>
        </a:p>
      </dgm:t>
    </dgm:pt>
    <dgm:pt modelId="{CEE300AE-0FC8-459D-8CE7-7D54C65004E8}" type="sibTrans" cxnId="{B7FC0412-EF09-4BD1-B9F1-7CCEC269153E}">
      <dgm:prSet/>
      <dgm:spPr/>
      <dgm:t>
        <a:bodyPr/>
        <a:lstStyle/>
        <a:p>
          <a:endParaRPr lang="it-IT"/>
        </a:p>
      </dgm:t>
    </dgm:pt>
    <dgm:pt modelId="{7E5BA569-2E17-4C89-B8F8-2B424B567ECF}" type="pres">
      <dgm:prSet presAssocID="{A00376E9-A0F9-4350-A9E3-C4F71F8CA43E}" presName="Name0" presStyleCnt="0">
        <dgm:presLayoutVars>
          <dgm:dir/>
          <dgm:animLvl val="lvl"/>
          <dgm:resizeHandles val="exact"/>
        </dgm:presLayoutVars>
      </dgm:prSet>
      <dgm:spPr/>
      <dgm:t>
        <a:bodyPr/>
        <a:lstStyle/>
        <a:p>
          <a:endParaRPr lang="it-IT"/>
        </a:p>
      </dgm:t>
    </dgm:pt>
    <dgm:pt modelId="{618142DF-8501-42B9-890E-0986E61CCD94}" type="pres">
      <dgm:prSet presAssocID="{A00376E9-A0F9-4350-A9E3-C4F71F8CA43E}" presName="tSp" presStyleCnt="0"/>
      <dgm:spPr/>
    </dgm:pt>
    <dgm:pt modelId="{FF6E9692-D010-4780-A887-0612E539D7C8}" type="pres">
      <dgm:prSet presAssocID="{A00376E9-A0F9-4350-A9E3-C4F71F8CA43E}" presName="bSp" presStyleCnt="0"/>
      <dgm:spPr/>
    </dgm:pt>
    <dgm:pt modelId="{45A78150-517B-4584-9039-8739141ADC9F}" type="pres">
      <dgm:prSet presAssocID="{A00376E9-A0F9-4350-A9E3-C4F71F8CA43E}" presName="process" presStyleCnt="0"/>
      <dgm:spPr/>
    </dgm:pt>
    <dgm:pt modelId="{DFD067E4-2D1B-468B-8EB0-4DC477AD3178}" type="pres">
      <dgm:prSet presAssocID="{8E824049-919B-408E-89A1-F555833DF415}" presName="composite1" presStyleCnt="0"/>
      <dgm:spPr/>
    </dgm:pt>
    <dgm:pt modelId="{8FEEF1B3-0F96-43E5-A5F2-B6E226C37843}" type="pres">
      <dgm:prSet presAssocID="{8E824049-919B-408E-89A1-F555833DF415}" presName="dummyNode1" presStyleLbl="node1" presStyleIdx="0" presStyleCnt="4"/>
      <dgm:spPr/>
    </dgm:pt>
    <dgm:pt modelId="{247B212D-F1D2-4DFB-9215-971D119476D5}" type="pres">
      <dgm:prSet presAssocID="{8E824049-919B-408E-89A1-F555833DF415}" presName="childNode1" presStyleLbl="bgAcc1" presStyleIdx="0" presStyleCnt="4">
        <dgm:presLayoutVars>
          <dgm:bulletEnabled val="1"/>
        </dgm:presLayoutVars>
      </dgm:prSet>
      <dgm:spPr/>
      <dgm:t>
        <a:bodyPr/>
        <a:lstStyle/>
        <a:p>
          <a:endParaRPr lang="it-IT"/>
        </a:p>
      </dgm:t>
    </dgm:pt>
    <dgm:pt modelId="{257443A1-58AE-4A00-9A40-BB137D8FC4F0}" type="pres">
      <dgm:prSet presAssocID="{8E824049-919B-408E-89A1-F555833DF415}" presName="childNode1tx" presStyleLbl="bgAcc1" presStyleIdx="0" presStyleCnt="4">
        <dgm:presLayoutVars>
          <dgm:bulletEnabled val="1"/>
        </dgm:presLayoutVars>
      </dgm:prSet>
      <dgm:spPr/>
      <dgm:t>
        <a:bodyPr/>
        <a:lstStyle/>
        <a:p>
          <a:endParaRPr lang="it-IT"/>
        </a:p>
      </dgm:t>
    </dgm:pt>
    <dgm:pt modelId="{90FCF2BF-4185-4041-B4D8-F64049D85449}" type="pres">
      <dgm:prSet presAssocID="{8E824049-919B-408E-89A1-F555833DF415}" presName="parentNode1" presStyleLbl="node1" presStyleIdx="0" presStyleCnt="4">
        <dgm:presLayoutVars>
          <dgm:chMax val="1"/>
          <dgm:bulletEnabled val="1"/>
        </dgm:presLayoutVars>
      </dgm:prSet>
      <dgm:spPr/>
      <dgm:t>
        <a:bodyPr/>
        <a:lstStyle/>
        <a:p>
          <a:endParaRPr lang="it-IT"/>
        </a:p>
      </dgm:t>
    </dgm:pt>
    <dgm:pt modelId="{FBC3EDB9-BD17-4697-B83E-C1B1E9D26D49}" type="pres">
      <dgm:prSet presAssocID="{8E824049-919B-408E-89A1-F555833DF415}" presName="connSite1" presStyleCnt="0"/>
      <dgm:spPr/>
    </dgm:pt>
    <dgm:pt modelId="{24934D5B-A897-4A48-8A31-D2C5EDA74AE7}" type="pres">
      <dgm:prSet presAssocID="{FB2E6420-A948-4918-A798-66C62829CB45}" presName="Name9" presStyleLbl="sibTrans2D1" presStyleIdx="0" presStyleCnt="3"/>
      <dgm:spPr/>
      <dgm:t>
        <a:bodyPr/>
        <a:lstStyle/>
        <a:p>
          <a:endParaRPr lang="it-IT"/>
        </a:p>
      </dgm:t>
    </dgm:pt>
    <dgm:pt modelId="{C49311DC-9DB6-40BF-877D-6EDDA6AF4186}" type="pres">
      <dgm:prSet presAssocID="{D055200B-5D65-4C4E-AF8A-335AB76595B0}" presName="composite2" presStyleCnt="0"/>
      <dgm:spPr/>
    </dgm:pt>
    <dgm:pt modelId="{3A437A13-69EC-43AC-90E2-5D780F86303F}" type="pres">
      <dgm:prSet presAssocID="{D055200B-5D65-4C4E-AF8A-335AB76595B0}" presName="dummyNode2" presStyleLbl="node1" presStyleIdx="0" presStyleCnt="4"/>
      <dgm:spPr/>
    </dgm:pt>
    <dgm:pt modelId="{929E93F9-88CD-4439-82E6-A80BD2EEB0AB}" type="pres">
      <dgm:prSet presAssocID="{D055200B-5D65-4C4E-AF8A-335AB76595B0}" presName="childNode2" presStyleLbl="bgAcc1" presStyleIdx="1" presStyleCnt="4">
        <dgm:presLayoutVars>
          <dgm:bulletEnabled val="1"/>
        </dgm:presLayoutVars>
      </dgm:prSet>
      <dgm:spPr/>
      <dgm:t>
        <a:bodyPr/>
        <a:lstStyle/>
        <a:p>
          <a:endParaRPr lang="it-IT"/>
        </a:p>
      </dgm:t>
    </dgm:pt>
    <dgm:pt modelId="{6964E467-70D3-43A7-BD6D-558EF64C533B}" type="pres">
      <dgm:prSet presAssocID="{D055200B-5D65-4C4E-AF8A-335AB76595B0}" presName="childNode2tx" presStyleLbl="bgAcc1" presStyleIdx="1" presStyleCnt="4">
        <dgm:presLayoutVars>
          <dgm:bulletEnabled val="1"/>
        </dgm:presLayoutVars>
      </dgm:prSet>
      <dgm:spPr/>
      <dgm:t>
        <a:bodyPr/>
        <a:lstStyle/>
        <a:p>
          <a:endParaRPr lang="it-IT"/>
        </a:p>
      </dgm:t>
    </dgm:pt>
    <dgm:pt modelId="{3F00FF95-A47E-4F8F-ACE5-0B97F65423CE}" type="pres">
      <dgm:prSet presAssocID="{D055200B-5D65-4C4E-AF8A-335AB76595B0}" presName="parentNode2" presStyleLbl="node1" presStyleIdx="1" presStyleCnt="4">
        <dgm:presLayoutVars>
          <dgm:chMax val="0"/>
          <dgm:bulletEnabled val="1"/>
        </dgm:presLayoutVars>
      </dgm:prSet>
      <dgm:spPr/>
      <dgm:t>
        <a:bodyPr/>
        <a:lstStyle/>
        <a:p>
          <a:endParaRPr lang="it-IT"/>
        </a:p>
      </dgm:t>
    </dgm:pt>
    <dgm:pt modelId="{1190161F-98E2-4000-8B12-7032F8AAF1A8}" type="pres">
      <dgm:prSet presAssocID="{D055200B-5D65-4C4E-AF8A-335AB76595B0}" presName="connSite2" presStyleCnt="0"/>
      <dgm:spPr/>
    </dgm:pt>
    <dgm:pt modelId="{5DCD9377-848A-4374-B785-4105FC7ACBCF}" type="pres">
      <dgm:prSet presAssocID="{BFFA1621-2ED1-482C-915C-058DA537F662}" presName="Name18" presStyleLbl="sibTrans2D1" presStyleIdx="1" presStyleCnt="3"/>
      <dgm:spPr/>
      <dgm:t>
        <a:bodyPr/>
        <a:lstStyle/>
        <a:p>
          <a:endParaRPr lang="it-IT"/>
        </a:p>
      </dgm:t>
    </dgm:pt>
    <dgm:pt modelId="{1AA6E336-3037-4932-9AC0-2D9F66430504}" type="pres">
      <dgm:prSet presAssocID="{EE9A7A5F-7CB0-4742-A57C-E080E1CA132F}" presName="composite1" presStyleCnt="0"/>
      <dgm:spPr/>
    </dgm:pt>
    <dgm:pt modelId="{1EB6AB72-95C6-423F-9B93-88B4871776A5}" type="pres">
      <dgm:prSet presAssocID="{EE9A7A5F-7CB0-4742-A57C-E080E1CA132F}" presName="dummyNode1" presStyleLbl="node1" presStyleIdx="1" presStyleCnt="4"/>
      <dgm:spPr/>
    </dgm:pt>
    <dgm:pt modelId="{903EEE98-998A-4B39-AFEB-BA6DB593529A}" type="pres">
      <dgm:prSet presAssocID="{EE9A7A5F-7CB0-4742-A57C-E080E1CA132F}" presName="childNode1" presStyleLbl="bgAcc1" presStyleIdx="2" presStyleCnt="4" custScaleX="95349" custScaleY="112491" custLinFactNeighborX="4053" custLinFactNeighborY="-4914">
        <dgm:presLayoutVars>
          <dgm:bulletEnabled val="1"/>
        </dgm:presLayoutVars>
      </dgm:prSet>
      <dgm:spPr/>
      <dgm:t>
        <a:bodyPr/>
        <a:lstStyle/>
        <a:p>
          <a:endParaRPr lang="it-IT"/>
        </a:p>
      </dgm:t>
    </dgm:pt>
    <dgm:pt modelId="{04630DEC-CE9A-421E-8033-B9C6469278F8}" type="pres">
      <dgm:prSet presAssocID="{EE9A7A5F-7CB0-4742-A57C-E080E1CA132F}" presName="childNode1tx" presStyleLbl="bgAcc1" presStyleIdx="2" presStyleCnt="4">
        <dgm:presLayoutVars>
          <dgm:bulletEnabled val="1"/>
        </dgm:presLayoutVars>
      </dgm:prSet>
      <dgm:spPr/>
      <dgm:t>
        <a:bodyPr/>
        <a:lstStyle/>
        <a:p>
          <a:endParaRPr lang="it-IT"/>
        </a:p>
      </dgm:t>
    </dgm:pt>
    <dgm:pt modelId="{15C9CE45-427D-414E-94EB-ACC3A7B5501F}" type="pres">
      <dgm:prSet presAssocID="{EE9A7A5F-7CB0-4742-A57C-E080E1CA132F}" presName="parentNode1" presStyleLbl="node1" presStyleIdx="2" presStyleCnt="4" custLinFactNeighborX="2892" custLinFactNeighborY="21890">
        <dgm:presLayoutVars>
          <dgm:chMax val="1"/>
          <dgm:bulletEnabled val="1"/>
        </dgm:presLayoutVars>
      </dgm:prSet>
      <dgm:spPr/>
      <dgm:t>
        <a:bodyPr/>
        <a:lstStyle/>
        <a:p>
          <a:endParaRPr lang="it-IT"/>
        </a:p>
      </dgm:t>
    </dgm:pt>
    <dgm:pt modelId="{EE966F5A-E44E-4F51-B876-01228047D5C5}" type="pres">
      <dgm:prSet presAssocID="{EE9A7A5F-7CB0-4742-A57C-E080E1CA132F}" presName="connSite1" presStyleCnt="0"/>
      <dgm:spPr/>
    </dgm:pt>
    <dgm:pt modelId="{0E411C58-86ED-435D-B072-8079A7A888DE}" type="pres">
      <dgm:prSet presAssocID="{FF9DDE7C-BED6-4C25-AF57-62D2C874966A}" presName="Name9" presStyleLbl="sibTrans2D1" presStyleIdx="2" presStyleCnt="3" custLinFactNeighborX="10543" custLinFactNeighborY="2289"/>
      <dgm:spPr/>
      <dgm:t>
        <a:bodyPr/>
        <a:lstStyle/>
        <a:p>
          <a:endParaRPr lang="it-IT"/>
        </a:p>
      </dgm:t>
    </dgm:pt>
    <dgm:pt modelId="{B8FE51B7-53B3-4D4C-B148-46A358E1A2DE}" type="pres">
      <dgm:prSet presAssocID="{668FBD10-AE56-469F-949F-CA5F19B3BD2C}" presName="composite2" presStyleCnt="0"/>
      <dgm:spPr/>
    </dgm:pt>
    <dgm:pt modelId="{BD9975F3-937F-45E4-B1FC-F54822181E42}" type="pres">
      <dgm:prSet presAssocID="{668FBD10-AE56-469F-949F-CA5F19B3BD2C}" presName="dummyNode2" presStyleLbl="node1" presStyleIdx="2" presStyleCnt="4"/>
      <dgm:spPr/>
    </dgm:pt>
    <dgm:pt modelId="{4C3AB4F9-0CD9-4F00-A438-B40263D9A018}" type="pres">
      <dgm:prSet presAssocID="{668FBD10-AE56-469F-949F-CA5F19B3BD2C}" presName="childNode2" presStyleLbl="bgAcc1" presStyleIdx="3" presStyleCnt="4">
        <dgm:presLayoutVars>
          <dgm:bulletEnabled val="1"/>
        </dgm:presLayoutVars>
      </dgm:prSet>
      <dgm:spPr/>
      <dgm:t>
        <a:bodyPr/>
        <a:lstStyle/>
        <a:p>
          <a:endParaRPr lang="it-IT"/>
        </a:p>
      </dgm:t>
    </dgm:pt>
    <dgm:pt modelId="{1EE980A7-9557-4A2C-84E6-0D197294A7B2}" type="pres">
      <dgm:prSet presAssocID="{668FBD10-AE56-469F-949F-CA5F19B3BD2C}" presName="childNode2tx" presStyleLbl="bgAcc1" presStyleIdx="3" presStyleCnt="4">
        <dgm:presLayoutVars>
          <dgm:bulletEnabled val="1"/>
        </dgm:presLayoutVars>
      </dgm:prSet>
      <dgm:spPr/>
      <dgm:t>
        <a:bodyPr/>
        <a:lstStyle/>
        <a:p>
          <a:endParaRPr lang="it-IT"/>
        </a:p>
      </dgm:t>
    </dgm:pt>
    <dgm:pt modelId="{BD3392D6-6A43-4074-969B-3736AD371A94}" type="pres">
      <dgm:prSet presAssocID="{668FBD10-AE56-469F-949F-CA5F19B3BD2C}" presName="parentNode2" presStyleLbl="node1" presStyleIdx="3" presStyleCnt="4">
        <dgm:presLayoutVars>
          <dgm:chMax val="0"/>
          <dgm:bulletEnabled val="1"/>
        </dgm:presLayoutVars>
      </dgm:prSet>
      <dgm:spPr/>
      <dgm:t>
        <a:bodyPr/>
        <a:lstStyle/>
        <a:p>
          <a:endParaRPr lang="it-IT"/>
        </a:p>
      </dgm:t>
    </dgm:pt>
    <dgm:pt modelId="{D15DBA33-FD68-4897-AF9E-057DD95E1A74}" type="pres">
      <dgm:prSet presAssocID="{668FBD10-AE56-469F-949F-CA5F19B3BD2C}" presName="connSite2" presStyleCnt="0"/>
      <dgm:spPr/>
    </dgm:pt>
  </dgm:ptLst>
  <dgm:cxnLst>
    <dgm:cxn modelId="{5F88A936-B576-42DD-AB14-021D92720D8E}" srcId="{EE9A7A5F-7CB0-4742-A57C-E080E1CA132F}" destId="{AE9BCD4C-919A-4EA1-AB0B-A6C5E0DB1EF5}" srcOrd="0" destOrd="0" parTransId="{62EEA11F-C9DD-481C-AA56-315BFA1180F5}" sibTransId="{C6CB0F1D-8F57-416F-A6BE-B4F1C2074891}"/>
    <dgm:cxn modelId="{268ADEEC-13A1-4D03-8698-6C8B2C10E949}" type="presOf" srcId="{EE9A7A5F-7CB0-4742-A57C-E080E1CA132F}" destId="{15C9CE45-427D-414E-94EB-ACC3A7B5501F}" srcOrd="0" destOrd="0" presId="urn:microsoft.com/office/officeart/2005/8/layout/hProcess4"/>
    <dgm:cxn modelId="{0F63F406-91B2-4A8B-B17A-6B4CA93F80F4}" type="presOf" srcId="{F805DAB9-2DCE-4A5D-870D-162830AB1D88}" destId="{929E93F9-88CD-4439-82E6-A80BD2EEB0AB}" srcOrd="0" destOrd="0" presId="urn:microsoft.com/office/officeart/2005/8/layout/hProcess4"/>
    <dgm:cxn modelId="{379F940F-04CC-4219-9B6B-CCAEB0E8824E}" srcId="{EE9A7A5F-7CB0-4742-A57C-E080E1CA132F}" destId="{B320E6DB-CD53-43F8-B7E3-211D198367F5}" srcOrd="1" destOrd="0" parTransId="{EAA8B3BD-B246-4E2F-8980-E777DDEB839B}" sibTransId="{D303729A-439C-43FB-A40E-70C1DADB8496}"/>
    <dgm:cxn modelId="{92301614-6E6A-4496-8CC6-F0467EC7D4B9}" srcId="{D055200B-5D65-4C4E-AF8A-335AB76595B0}" destId="{F805DAB9-2DCE-4A5D-870D-162830AB1D88}" srcOrd="0" destOrd="0" parTransId="{DF2A6272-DD7B-46C9-A2E2-8816026DB581}" sibTransId="{B47F2841-A58E-40DB-9E1B-A960A23E98D6}"/>
    <dgm:cxn modelId="{3CDF89FF-0385-4303-BFC3-CDCA30902453}" type="presOf" srcId="{BFFA1621-2ED1-482C-915C-058DA537F662}" destId="{5DCD9377-848A-4374-B785-4105FC7ACBCF}" srcOrd="0" destOrd="0" presId="urn:microsoft.com/office/officeart/2005/8/layout/hProcess4"/>
    <dgm:cxn modelId="{66A7A58F-CF1F-4185-A057-E314DB858928}" type="presOf" srcId="{DC1A47EA-E18E-4C10-891D-5292611FBE4B}" destId="{6964E467-70D3-43A7-BD6D-558EF64C533B}" srcOrd="1" destOrd="1" presId="urn:microsoft.com/office/officeart/2005/8/layout/hProcess4"/>
    <dgm:cxn modelId="{8127366F-6DB1-4408-A0AF-8FA8CCD665D8}" type="presOf" srcId="{719A279B-6651-4884-9F57-B9C026F1FE88}" destId="{257443A1-58AE-4A00-9A40-BB137D8FC4F0}" srcOrd="1" destOrd="1" presId="urn:microsoft.com/office/officeart/2005/8/layout/hProcess4"/>
    <dgm:cxn modelId="{7D733D6C-967C-4881-98E4-B8E0FFE07EE7}" type="presOf" srcId="{668FBD10-AE56-469F-949F-CA5F19B3BD2C}" destId="{BD3392D6-6A43-4074-969B-3736AD371A94}" srcOrd="0" destOrd="0" presId="urn:microsoft.com/office/officeart/2005/8/layout/hProcess4"/>
    <dgm:cxn modelId="{AA6F96A5-54C9-4688-8CFB-A32026555EBB}" type="presOf" srcId="{3DCEF1B3-2DAF-435D-9EC3-70C98C9AE9C8}" destId="{929E93F9-88CD-4439-82E6-A80BD2EEB0AB}" srcOrd="0" destOrd="3" presId="urn:microsoft.com/office/officeart/2005/8/layout/hProcess4"/>
    <dgm:cxn modelId="{B70B7FC3-8FF8-41F2-A329-D8D28BBB5458}" srcId="{EE9A7A5F-7CB0-4742-A57C-E080E1CA132F}" destId="{15F31F32-63AE-401E-B59D-CF584D930620}" srcOrd="2" destOrd="0" parTransId="{876B6D79-3ECA-4B1F-9E91-DB21E0DAB8ED}" sibTransId="{84231497-B5EE-4553-B928-94E649A13BBA}"/>
    <dgm:cxn modelId="{0802C408-F240-441D-B52B-5915DE3BDF6E}" type="presOf" srcId="{2EA34FA5-1F8E-4BAE-8A84-15B5C0E89DE8}" destId="{257443A1-58AE-4A00-9A40-BB137D8FC4F0}" srcOrd="1" destOrd="2" presId="urn:microsoft.com/office/officeart/2005/8/layout/hProcess4"/>
    <dgm:cxn modelId="{9F6E2638-FBBC-4C9B-9165-5971C8E928AD}" type="presOf" srcId="{B320E6DB-CD53-43F8-B7E3-211D198367F5}" destId="{04630DEC-CE9A-421E-8033-B9C6469278F8}" srcOrd="1" destOrd="1" presId="urn:microsoft.com/office/officeart/2005/8/layout/hProcess4"/>
    <dgm:cxn modelId="{CBA5089E-6DC3-4A83-8B20-4E3A41E5E14D}" type="presOf" srcId="{C4593C30-E3AA-452E-A852-DBDD56E24C82}" destId="{4C3AB4F9-0CD9-4F00-A438-B40263D9A018}" srcOrd="0" destOrd="0" presId="urn:microsoft.com/office/officeart/2005/8/layout/hProcess4"/>
    <dgm:cxn modelId="{6CA48D5B-4843-41AF-B887-E65C7FB036A8}" type="presOf" srcId="{35876DB3-9BD3-4BFF-8C51-7059EFC83854}" destId="{247B212D-F1D2-4DFB-9215-971D119476D5}" srcOrd="0" destOrd="0" presId="urn:microsoft.com/office/officeart/2005/8/layout/hProcess4"/>
    <dgm:cxn modelId="{AEE9EB8B-BDBB-4263-B95C-870A601E4D39}" type="presOf" srcId="{2EA34FA5-1F8E-4BAE-8A84-15B5C0E89DE8}" destId="{247B212D-F1D2-4DFB-9215-971D119476D5}" srcOrd="0" destOrd="2" presId="urn:microsoft.com/office/officeart/2005/8/layout/hProcess4"/>
    <dgm:cxn modelId="{A82B6E14-4C51-49F2-B88F-3381DCBE8A9B}" type="presOf" srcId="{AE9BCD4C-919A-4EA1-AB0B-A6C5E0DB1EF5}" destId="{903EEE98-998A-4B39-AFEB-BA6DB593529A}" srcOrd="0" destOrd="0" presId="urn:microsoft.com/office/officeart/2005/8/layout/hProcess4"/>
    <dgm:cxn modelId="{1C164DCE-A68E-4496-B3C7-F76AE67D4F0F}" type="presOf" srcId="{AE9BCD4C-919A-4EA1-AB0B-A6C5E0DB1EF5}" destId="{04630DEC-CE9A-421E-8033-B9C6469278F8}" srcOrd="1" destOrd="0" presId="urn:microsoft.com/office/officeart/2005/8/layout/hProcess4"/>
    <dgm:cxn modelId="{F159CCCF-3E08-4D73-9CC4-EA0FA6F4AB2D}" type="presOf" srcId="{35876DB3-9BD3-4BFF-8C51-7059EFC83854}" destId="{257443A1-58AE-4A00-9A40-BB137D8FC4F0}" srcOrd="1" destOrd="0" presId="urn:microsoft.com/office/officeart/2005/8/layout/hProcess4"/>
    <dgm:cxn modelId="{45251267-0114-4C1F-A0FF-D5764680728F}" srcId="{A00376E9-A0F9-4350-A9E3-C4F71F8CA43E}" destId="{8E824049-919B-408E-89A1-F555833DF415}" srcOrd="0" destOrd="0" parTransId="{0FAFFFD8-AD36-4897-A3B2-AA61ABFED86F}" sibTransId="{FB2E6420-A948-4918-A798-66C62829CB45}"/>
    <dgm:cxn modelId="{53CDF099-B8B2-4F22-B519-2998814D7B3D}" type="presOf" srcId="{A0009F57-6457-4050-AE88-80EB0747C4FF}" destId="{4C3AB4F9-0CD9-4F00-A438-B40263D9A018}" srcOrd="0" destOrd="1" presId="urn:microsoft.com/office/officeart/2005/8/layout/hProcess4"/>
    <dgm:cxn modelId="{F4E47A97-876D-48C9-8F6A-C2D59EF5B424}" type="presOf" srcId="{A0009F57-6457-4050-AE88-80EB0747C4FF}" destId="{1EE980A7-9557-4A2C-84E6-0D197294A7B2}" srcOrd="1" destOrd="1" presId="urn:microsoft.com/office/officeart/2005/8/layout/hProcess4"/>
    <dgm:cxn modelId="{27D5F5B9-AD11-4738-BFBB-4F921928465F}" type="presOf" srcId="{65F8EBA5-E825-4B5E-907D-15F6263FCC2C}" destId="{247B212D-F1D2-4DFB-9215-971D119476D5}" srcOrd="0" destOrd="3" presId="urn:microsoft.com/office/officeart/2005/8/layout/hProcess4"/>
    <dgm:cxn modelId="{1FB70E1D-A110-4146-A3BB-EFFE83F6636B}" type="presOf" srcId="{D055200B-5D65-4C4E-AF8A-335AB76595B0}" destId="{3F00FF95-A47E-4F8F-ACE5-0B97F65423CE}" srcOrd="0" destOrd="0" presId="urn:microsoft.com/office/officeart/2005/8/layout/hProcess4"/>
    <dgm:cxn modelId="{B7FC0412-EF09-4BD1-B9F1-7CCEC269153E}" srcId="{8E824049-919B-408E-89A1-F555833DF415}" destId="{65F8EBA5-E825-4B5E-907D-15F6263FCC2C}" srcOrd="3" destOrd="0" parTransId="{7271166C-0ED5-4931-9445-A0647FCA1239}" sibTransId="{CEE300AE-0FC8-459D-8CE7-7D54C65004E8}"/>
    <dgm:cxn modelId="{3C06C751-9539-4058-8258-D9178BFAECA0}" type="presOf" srcId="{15F31F32-63AE-401E-B59D-CF584D930620}" destId="{903EEE98-998A-4B39-AFEB-BA6DB593529A}" srcOrd="0" destOrd="2" presId="urn:microsoft.com/office/officeart/2005/8/layout/hProcess4"/>
    <dgm:cxn modelId="{3F11C27E-21CA-4624-A9A9-E93E6936188E}" type="presOf" srcId="{BD8A4CB2-2521-4AFA-8732-E1B260B882F2}" destId="{929E93F9-88CD-4439-82E6-A80BD2EEB0AB}" srcOrd="0" destOrd="2" presId="urn:microsoft.com/office/officeart/2005/8/layout/hProcess4"/>
    <dgm:cxn modelId="{05C42FBD-BB7A-4994-BB13-77E24DC30E52}" type="presOf" srcId="{B320E6DB-CD53-43F8-B7E3-211D198367F5}" destId="{903EEE98-998A-4B39-AFEB-BA6DB593529A}" srcOrd="0" destOrd="1" presId="urn:microsoft.com/office/officeart/2005/8/layout/hProcess4"/>
    <dgm:cxn modelId="{A5C3DF29-29A4-4D9B-9213-F753A67CBD3D}" type="presOf" srcId="{BD8A4CB2-2521-4AFA-8732-E1B260B882F2}" destId="{6964E467-70D3-43A7-BD6D-558EF64C533B}" srcOrd="1" destOrd="2" presId="urn:microsoft.com/office/officeart/2005/8/layout/hProcess4"/>
    <dgm:cxn modelId="{A805C0B3-B98C-4262-9EA5-C4B377C07BC5}" type="presOf" srcId="{3DCEF1B3-2DAF-435D-9EC3-70C98C9AE9C8}" destId="{6964E467-70D3-43A7-BD6D-558EF64C533B}" srcOrd="1" destOrd="3" presId="urn:microsoft.com/office/officeart/2005/8/layout/hProcess4"/>
    <dgm:cxn modelId="{2DDA31CB-2561-4BF8-8D05-388977514673}" srcId="{A00376E9-A0F9-4350-A9E3-C4F71F8CA43E}" destId="{EE9A7A5F-7CB0-4742-A57C-E080E1CA132F}" srcOrd="2" destOrd="0" parTransId="{D349FD86-83B1-4BF1-AC2D-77CB621ECD6F}" sibTransId="{FF9DDE7C-BED6-4C25-AF57-62D2C874966A}"/>
    <dgm:cxn modelId="{3D9B27C7-A0BC-45E0-BFB3-2000DFE9A791}" type="presOf" srcId="{C4593C30-E3AA-452E-A852-DBDD56E24C82}" destId="{1EE980A7-9557-4A2C-84E6-0D197294A7B2}" srcOrd="1" destOrd="0" presId="urn:microsoft.com/office/officeart/2005/8/layout/hProcess4"/>
    <dgm:cxn modelId="{1002F6A0-ABA0-4F3E-A8B7-A484B9D0B287}" srcId="{8E824049-919B-408E-89A1-F555833DF415}" destId="{35876DB3-9BD3-4BFF-8C51-7059EFC83854}" srcOrd="0" destOrd="0" parTransId="{C456BF7C-EBE9-4BD6-9310-B10B7F2AFD18}" sibTransId="{70A87454-B2C3-403D-9868-A3A4997C17FB}"/>
    <dgm:cxn modelId="{108069AF-C5E6-49EA-9031-6932DEE8C88E}" type="presOf" srcId="{8E824049-919B-408E-89A1-F555833DF415}" destId="{90FCF2BF-4185-4041-B4D8-F64049D85449}" srcOrd="0" destOrd="0" presId="urn:microsoft.com/office/officeart/2005/8/layout/hProcess4"/>
    <dgm:cxn modelId="{EAB636C2-D9FC-404C-B1DE-642B0397D49A}" srcId="{A00376E9-A0F9-4350-A9E3-C4F71F8CA43E}" destId="{668FBD10-AE56-469F-949F-CA5F19B3BD2C}" srcOrd="3" destOrd="0" parTransId="{EAA1DB10-8967-4432-AACF-143216113AAF}" sibTransId="{492CFFFE-BB4C-4A9B-965A-70C46BCA6174}"/>
    <dgm:cxn modelId="{923AF2A0-82CB-4FCC-89D7-1D0D73B4E8E5}" srcId="{D055200B-5D65-4C4E-AF8A-335AB76595B0}" destId="{DC1A47EA-E18E-4C10-891D-5292611FBE4B}" srcOrd="1" destOrd="0" parTransId="{BF758480-B705-4E70-A6B4-DD9529DAE3C4}" sibTransId="{45F33F9B-2222-406A-AE47-989296E8F5B6}"/>
    <dgm:cxn modelId="{3DA1BD17-707E-44E8-90AF-4C05D7B7E401}" type="presOf" srcId="{A00376E9-A0F9-4350-A9E3-C4F71F8CA43E}" destId="{7E5BA569-2E17-4C89-B8F8-2B424B567ECF}" srcOrd="0" destOrd="0" presId="urn:microsoft.com/office/officeart/2005/8/layout/hProcess4"/>
    <dgm:cxn modelId="{D504B7FD-1CFA-4D9F-A1DE-3C096478BFE7}" srcId="{A00376E9-A0F9-4350-A9E3-C4F71F8CA43E}" destId="{D055200B-5D65-4C4E-AF8A-335AB76595B0}" srcOrd="1" destOrd="0" parTransId="{53391C99-8012-4A39-BC48-A134192E475D}" sibTransId="{BFFA1621-2ED1-482C-915C-058DA537F662}"/>
    <dgm:cxn modelId="{070526A2-F04F-42C1-8E94-8FB99F21E62B}" srcId="{668FBD10-AE56-469F-949F-CA5F19B3BD2C}" destId="{A0009F57-6457-4050-AE88-80EB0747C4FF}" srcOrd="1" destOrd="0" parTransId="{130DEE54-53C2-477F-A443-6F78CF6EE282}" sibTransId="{7273CB19-557C-498D-A065-E09EE8C50EFF}"/>
    <dgm:cxn modelId="{8AF25930-933B-48D8-9D50-E7E9380AEB3E}" type="presOf" srcId="{65F8EBA5-E825-4B5E-907D-15F6263FCC2C}" destId="{257443A1-58AE-4A00-9A40-BB137D8FC4F0}" srcOrd="1" destOrd="3" presId="urn:microsoft.com/office/officeart/2005/8/layout/hProcess4"/>
    <dgm:cxn modelId="{F9F8502F-F0C8-4232-8308-D453F7843946}" srcId="{D055200B-5D65-4C4E-AF8A-335AB76595B0}" destId="{BD8A4CB2-2521-4AFA-8732-E1B260B882F2}" srcOrd="2" destOrd="0" parTransId="{B4438DDF-2701-497E-A0AF-F6882063F3F1}" sibTransId="{F43E1D45-B207-49EF-9348-07C7B3112FA7}"/>
    <dgm:cxn modelId="{0896B968-CEF7-4719-9010-D848CCB36118}" srcId="{8E824049-919B-408E-89A1-F555833DF415}" destId="{2EA34FA5-1F8E-4BAE-8A84-15B5C0E89DE8}" srcOrd="2" destOrd="0" parTransId="{D3334B06-96D9-424A-A657-9BE2C61CAA26}" sibTransId="{982C6ED6-B4D3-44F9-915D-1A18C9F24D24}"/>
    <dgm:cxn modelId="{4B84A786-7F51-48FF-8A82-A2920AA785B2}" type="presOf" srcId="{FF9DDE7C-BED6-4C25-AF57-62D2C874966A}" destId="{0E411C58-86ED-435D-B072-8079A7A888DE}" srcOrd="0" destOrd="0" presId="urn:microsoft.com/office/officeart/2005/8/layout/hProcess4"/>
    <dgm:cxn modelId="{837EA928-FD74-40D0-9859-A23DB48F9B46}" srcId="{8E824049-919B-408E-89A1-F555833DF415}" destId="{719A279B-6651-4884-9F57-B9C026F1FE88}" srcOrd="1" destOrd="0" parTransId="{E1AFDBD8-0DCF-44DE-91F7-E45F137A7E7C}" sibTransId="{9DB06EFA-8C4E-4B43-BAAA-3A5CC323DE02}"/>
    <dgm:cxn modelId="{07A279B8-68C1-43ED-B6B6-92654A1E3161}" srcId="{668FBD10-AE56-469F-949F-CA5F19B3BD2C}" destId="{C4593C30-E3AA-452E-A852-DBDD56E24C82}" srcOrd="0" destOrd="0" parTransId="{40F9F16A-FA0D-4B1A-BD86-075A47F1B784}" sibTransId="{9A4A90E9-97A8-43CF-9206-5CB65EDE3EE4}"/>
    <dgm:cxn modelId="{5D440FB1-48DB-4A37-AF53-550D88554BF2}" srcId="{D055200B-5D65-4C4E-AF8A-335AB76595B0}" destId="{3DCEF1B3-2DAF-435D-9EC3-70C98C9AE9C8}" srcOrd="3" destOrd="0" parTransId="{0314C1D7-B66F-4B4A-A6F5-C2FE9650D88A}" sibTransId="{4A099D55-7982-4C7E-A520-47F6B530E98C}"/>
    <dgm:cxn modelId="{E82CF0C6-B9CA-42BB-96DE-E0B5C545518F}" type="presOf" srcId="{15F31F32-63AE-401E-B59D-CF584D930620}" destId="{04630DEC-CE9A-421E-8033-B9C6469278F8}" srcOrd="1" destOrd="2" presId="urn:microsoft.com/office/officeart/2005/8/layout/hProcess4"/>
    <dgm:cxn modelId="{6B7814B5-20C5-4B27-B8B1-3E426D27473F}" type="presOf" srcId="{FB2E6420-A948-4918-A798-66C62829CB45}" destId="{24934D5B-A897-4A48-8A31-D2C5EDA74AE7}" srcOrd="0" destOrd="0" presId="urn:microsoft.com/office/officeart/2005/8/layout/hProcess4"/>
    <dgm:cxn modelId="{414B5020-8CE9-47C2-8E24-2F3DF8F2A692}" type="presOf" srcId="{DC1A47EA-E18E-4C10-891D-5292611FBE4B}" destId="{929E93F9-88CD-4439-82E6-A80BD2EEB0AB}" srcOrd="0" destOrd="1" presId="urn:microsoft.com/office/officeart/2005/8/layout/hProcess4"/>
    <dgm:cxn modelId="{CFE5F024-5C2D-4E14-ABD6-BDF373FCF157}" type="presOf" srcId="{719A279B-6651-4884-9F57-B9C026F1FE88}" destId="{247B212D-F1D2-4DFB-9215-971D119476D5}" srcOrd="0" destOrd="1" presId="urn:microsoft.com/office/officeart/2005/8/layout/hProcess4"/>
    <dgm:cxn modelId="{21FB9564-BED9-42E4-97F5-88D157B92DF9}" type="presOf" srcId="{F805DAB9-2DCE-4A5D-870D-162830AB1D88}" destId="{6964E467-70D3-43A7-BD6D-558EF64C533B}" srcOrd="1" destOrd="0" presId="urn:microsoft.com/office/officeart/2005/8/layout/hProcess4"/>
    <dgm:cxn modelId="{B7230319-2EB4-4510-B0B6-81DDA6B5BD09}" type="presParOf" srcId="{7E5BA569-2E17-4C89-B8F8-2B424B567ECF}" destId="{618142DF-8501-42B9-890E-0986E61CCD94}" srcOrd="0" destOrd="0" presId="urn:microsoft.com/office/officeart/2005/8/layout/hProcess4"/>
    <dgm:cxn modelId="{A5BAE16F-ACA3-4DCE-B5D4-05414CB83C33}" type="presParOf" srcId="{7E5BA569-2E17-4C89-B8F8-2B424B567ECF}" destId="{FF6E9692-D010-4780-A887-0612E539D7C8}" srcOrd="1" destOrd="0" presId="urn:microsoft.com/office/officeart/2005/8/layout/hProcess4"/>
    <dgm:cxn modelId="{58A3FA73-7C98-468A-81C4-ADAFF19130E6}" type="presParOf" srcId="{7E5BA569-2E17-4C89-B8F8-2B424B567ECF}" destId="{45A78150-517B-4584-9039-8739141ADC9F}" srcOrd="2" destOrd="0" presId="urn:microsoft.com/office/officeart/2005/8/layout/hProcess4"/>
    <dgm:cxn modelId="{B0921B42-5567-48DB-A458-12261FBD076C}" type="presParOf" srcId="{45A78150-517B-4584-9039-8739141ADC9F}" destId="{DFD067E4-2D1B-468B-8EB0-4DC477AD3178}" srcOrd="0" destOrd="0" presId="urn:microsoft.com/office/officeart/2005/8/layout/hProcess4"/>
    <dgm:cxn modelId="{416D0F5B-E36A-4981-8726-1BC134D83D71}" type="presParOf" srcId="{DFD067E4-2D1B-468B-8EB0-4DC477AD3178}" destId="{8FEEF1B3-0F96-43E5-A5F2-B6E226C37843}" srcOrd="0" destOrd="0" presId="urn:microsoft.com/office/officeart/2005/8/layout/hProcess4"/>
    <dgm:cxn modelId="{C6B9E506-6DC4-4ED9-8BB2-973F57207D52}" type="presParOf" srcId="{DFD067E4-2D1B-468B-8EB0-4DC477AD3178}" destId="{247B212D-F1D2-4DFB-9215-971D119476D5}" srcOrd="1" destOrd="0" presId="urn:microsoft.com/office/officeart/2005/8/layout/hProcess4"/>
    <dgm:cxn modelId="{241C1627-B290-4BEC-A6D4-C6DCAE191B05}" type="presParOf" srcId="{DFD067E4-2D1B-468B-8EB0-4DC477AD3178}" destId="{257443A1-58AE-4A00-9A40-BB137D8FC4F0}" srcOrd="2" destOrd="0" presId="urn:microsoft.com/office/officeart/2005/8/layout/hProcess4"/>
    <dgm:cxn modelId="{B4BF54A3-B591-44A1-BCE0-450E2882D26A}" type="presParOf" srcId="{DFD067E4-2D1B-468B-8EB0-4DC477AD3178}" destId="{90FCF2BF-4185-4041-B4D8-F64049D85449}" srcOrd="3" destOrd="0" presId="urn:microsoft.com/office/officeart/2005/8/layout/hProcess4"/>
    <dgm:cxn modelId="{25DD57AF-EAE2-472A-88BD-6B4AD0A35A77}" type="presParOf" srcId="{DFD067E4-2D1B-468B-8EB0-4DC477AD3178}" destId="{FBC3EDB9-BD17-4697-B83E-C1B1E9D26D49}" srcOrd="4" destOrd="0" presId="urn:microsoft.com/office/officeart/2005/8/layout/hProcess4"/>
    <dgm:cxn modelId="{89D7A604-95AB-486B-9F19-01EB1061C3F7}" type="presParOf" srcId="{45A78150-517B-4584-9039-8739141ADC9F}" destId="{24934D5B-A897-4A48-8A31-D2C5EDA74AE7}" srcOrd="1" destOrd="0" presId="urn:microsoft.com/office/officeart/2005/8/layout/hProcess4"/>
    <dgm:cxn modelId="{2C52DD8B-0F10-4B93-B343-06A2A2ACDF01}" type="presParOf" srcId="{45A78150-517B-4584-9039-8739141ADC9F}" destId="{C49311DC-9DB6-40BF-877D-6EDDA6AF4186}" srcOrd="2" destOrd="0" presId="urn:microsoft.com/office/officeart/2005/8/layout/hProcess4"/>
    <dgm:cxn modelId="{0ED2B447-D62C-401A-B010-A6EB94D9DC7A}" type="presParOf" srcId="{C49311DC-9DB6-40BF-877D-6EDDA6AF4186}" destId="{3A437A13-69EC-43AC-90E2-5D780F86303F}" srcOrd="0" destOrd="0" presId="urn:microsoft.com/office/officeart/2005/8/layout/hProcess4"/>
    <dgm:cxn modelId="{DD65D942-7CE4-4213-AD20-430104550CE1}" type="presParOf" srcId="{C49311DC-9DB6-40BF-877D-6EDDA6AF4186}" destId="{929E93F9-88CD-4439-82E6-A80BD2EEB0AB}" srcOrd="1" destOrd="0" presId="urn:microsoft.com/office/officeart/2005/8/layout/hProcess4"/>
    <dgm:cxn modelId="{6D1DCD78-C50D-46FE-B055-7236EB562AFA}" type="presParOf" srcId="{C49311DC-9DB6-40BF-877D-6EDDA6AF4186}" destId="{6964E467-70D3-43A7-BD6D-558EF64C533B}" srcOrd="2" destOrd="0" presId="urn:microsoft.com/office/officeart/2005/8/layout/hProcess4"/>
    <dgm:cxn modelId="{2C74256A-A672-4D5F-A073-5A52B0909D65}" type="presParOf" srcId="{C49311DC-9DB6-40BF-877D-6EDDA6AF4186}" destId="{3F00FF95-A47E-4F8F-ACE5-0B97F65423CE}" srcOrd="3" destOrd="0" presId="urn:microsoft.com/office/officeart/2005/8/layout/hProcess4"/>
    <dgm:cxn modelId="{D2DB8527-5363-438C-8118-41C495CFA393}" type="presParOf" srcId="{C49311DC-9DB6-40BF-877D-6EDDA6AF4186}" destId="{1190161F-98E2-4000-8B12-7032F8AAF1A8}" srcOrd="4" destOrd="0" presId="urn:microsoft.com/office/officeart/2005/8/layout/hProcess4"/>
    <dgm:cxn modelId="{AA27BC13-A83D-4F80-B57A-39E3BFC2CCEC}" type="presParOf" srcId="{45A78150-517B-4584-9039-8739141ADC9F}" destId="{5DCD9377-848A-4374-B785-4105FC7ACBCF}" srcOrd="3" destOrd="0" presId="urn:microsoft.com/office/officeart/2005/8/layout/hProcess4"/>
    <dgm:cxn modelId="{EDA114D9-A2B1-4331-8C50-BF44F0EBBFA8}" type="presParOf" srcId="{45A78150-517B-4584-9039-8739141ADC9F}" destId="{1AA6E336-3037-4932-9AC0-2D9F66430504}" srcOrd="4" destOrd="0" presId="urn:microsoft.com/office/officeart/2005/8/layout/hProcess4"/>
    <dgm:cxn modelId="{0E664A52-AB32-49F6-B716-9BEEDEE43D7F}" type="presParOf" srcId="{1AA6E336-3037-4932-9AC0-2D9F66430504}" destId="{1EB6AB72-95C6-423F-9B93-88B4871776A5}" srcOrd="0" destOrd="0" presId="urn:microsoft.com/office/officeart/2005/8/layout/hProcess4"/>
    <dgm:cxn modelId="{00D2C183-153F-43BF-A0CD-6D7F4D1F9649}" type="presParOf" srcId="{1AA6E336-3037-4932-9AC0-2D9F66430504}" destId="{903EEE98-998A-4B39-AFEB-BA6DB593529A}" srcOrd="1" destOrd="0" presId="urn:microsoft.com/office/officeart/2005/8/layout/hProcess4"/>
    <dgm:cxn modelId="{7090A150-5F30-449E-8F9E-A95AAB01DFB4}" type="presParOf" srcId="{1AA6E336-3037-4932-9AC0-2D9F66430504}" destId="{04630DEC-CE9A-421E-8033-B9C6469278F8}" srcOrd="2" destOrd="0" presId="urn:microsoft.com/office/officeart/2005/8/layout/hProcess4"/>
    <dgm:cxn modelId="{01F0476D-582B-4617-BD41-09D6D3946F18}" type="presParOf" srcId="{1AA6E336-3037-4932-9AC0-2D9F66430504}" destId="{15C9CE45-427D-414E-94EB-ACC3A7B5501F}" srcOrd="3" destOrd="0" presId="urn:microsoft.com/office/officeart/2005/8/layout/hProcess4"/>
    <dgm:cxn modelId="{0881D322-C30F-407C-8A66-CF72376AD106}" type="presParOf" srcId="{1AA6E336-3037-4932-9AC0-2D9F66430504}" destId="{EE966F5A-E44E-4F51-B876-01228047D5C5}" srcOrd="4" destOrd="0" presId="urn:microsoft.com/office/officeart/2005/8/layout/hProcess4"/>
    <dgm:cxn modelId="{98B80188-0635-4527-AEB3-0912ECD4201A}" type="presParOf" srcId="{45A78150-517B-4584-9039-8739141ADC9F}" destId="{0E411C58-86ED-435D-B072-8079A7A888DE}" srcOrd="5" destOrd="0" presId="urn:microsoft.com/office/officeart/2005/8/layout/hProcess4"/>
    <dgm:cxn modelId="{D205EAB3-6C77-45A4-859E-BDA193188124}" type="presParOf" srcId="{45A78150-517B-4584-9039-8739141ADC9F}" destId="{B8FE51B7-53B3-4D4C-B148-46A358E1A2DE}" srcOrd="6" destOrd="0" presId="urn:microsoft.com/office/officeart/2005/8/layout/hProcess4"/>
    <dgm:cxn modelId="{D253BEF2-7EDD-4BB7-A94C-D52D4ABDC633}" type="presParOf" srcId="{B8FE51B7-53B3-4D4C-B148-46A358E1A2DE}" destId="{BD9975F3-937F-45E4-B1FC-F54822181E42}" srcOrd="0" destOrd="0" presId="urn:microsoft.com/office/officeart/2005/8/layout/hProcess4"/>
    <dgm:cxn modelId="{B1A72157-6B86-4531-A3D6-AF9A79BF0A07}" type="presParOf" srcId="{B8FE51B7-53B3-4D4C-B148-46A358E1A2DE}" destId="{4C3AB4F9-0CD9-4F00-A438-B40263D9A018}" srcOrd="1" destOrd="0" presId="urn:microsoft.com/office/officeart/2005/8/layout/hProcess4"/>
    <dgm:cxn modelId="{DB69DB04-AFD5-4F2D-875B-57D4D5AFFD99}" type="presParOf" srcId="{B8FE51B7-53B3-4D4C-B148-46A358E1A2DE}" destId="{1EE980A7-9557-4A2C-84E6-0D197294A7B2}" srcOrd="2" destOrd="0" presId="urn:microsoft.com/office/officeart/2005/8/layout/hProcess4"/>
    <dgm:cxn modelId="{CFDBD81D-51D8-4A2B-9029-F5141CC8C980}" type="presParOf" srcId="{B8FE51B7-53B3-4D4C-B148-46A358E1A2DE}" destId="{BD3392D6-6A43-4074-969B-3736AD371A94}" srcOrd="3" destOrd="0" presId="urn:microsoft.com/office/officeart/2005/8/layout/hProcess4"/>
    <dgm:cxn modelId="{7A32EB30-3B4B-4382-B84C-ACE73AFF9B6E}" type="presParOf" srcId="{B8FE51B7-53B3-4D4C-B148-46A358E1A2DE}" destId="{D15DBA33-FD68-4897-AF9E-057DD95E1A74}" srcOrd="4" destOrd="0" presId="urn:microsoft.com/office/officeart/2005/8/layout/hProcess4"/>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0376E9-A0F9-4350-A9E3-C4F71F8CA43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8E824049-919B-408E-89A1-F555833DF415}">
      <dgm:prSet phldrT="[Text]"/>
      <dgm:spPr>
        <a:solidFill>
          <a:srgbClr val="92D050"/>
        </a:solidFill>
      </dgm:spPr>
      <dgm:t>
        <a:bodyPr/>
        <a:lstStyle/>
        <a:p>
          <a:r>
            <a:rPr lang="de-DE" dirty="0" smtClean="0"/>
            <a:t>Fase </a:t>
          </a:r>
          <a:r>
            <a:rPr lang="de-DE" dirty="0"/>
            <a:t>9</a:t>
          </a:r>
        </a:p>
      </dgm:t>
    </dgm:pt>
    <dgm:pt modelId="{0FAFFFD8-AD36-4897-A3B2-AA61ABFED86F}" type="parTrans" cxnId="{45251267-0114-4C1F-A0FF-D5764680728F}">
      <dgm:prSet/>
      <dgm:spPr/>
      <dgm:t>
        <a:bodyPr/>
        <a:lstStyle/>
        <a:p>
          <a:endParaRPr lang="de-DE"/>
        </a:p>
      </dgm:t>
    </dgm:pt>
    <dgm:pt modelId="{FB2E6420-A948-4918-A798-66C62829CB45}" type="sibTrans" cxnId="{45251267-0114-4C1F-A0FF-D5764680728F}">
      <dgm:prSet/>
      <dgm:spPr>
        <a:solidFill>
          <a:srgbClr val="92D050"/>
        </a:solidFill>
      </dgm:spPr>
      <dgm:t>
        <a:bodyPr/>
        <a:lstStyle/>
        <a:p>
          <a:endParaRPr lang="de-DE"/>
        </a:p>
      </dgm:t>
    </dgm:pt>
    <dgm:pt modelId="{35876DB3-9BD3-4BFF-8C51-7059EFC83854}">
      <dgm:prSet phldrT="[Text]" custT="1"/>
      <dgm:spPr>
        <a:ln>
          <a:solidFill>
            <a:srgbClr val="92D050"/>
          </a:solidFill>
        </a:ln>
      </dgm:spPr>
      <dgm:t>
        <a:bodyPr/>
        <a:lstStyle/>
        <a:p>
          <a:pPr marL="92075" indent="0">
            <a:buNone/>
          </a:pPr>
          <a:r>
            <a:rPr lang="it-IT" sz="1100" dirty="0" smtClean="0"/>
            <a:t>le soluzioni elaborate devono essere realizzate e documentate. Il piano di attuazione può dover essere successivamente adattato</a:t>
          </a:r>
          <a:endParaRPr lang="de-DE" sz="1100" dirty="0"/>
        </a:p>
      </dgm:t>
    </dgm:pt>
    <dgm:pt modelId="{C456BF7C-EBE9-4BD6-9310-B10B7F2AFD18}" type="parTrans" cxnId="{1002F6A0-ABA0-4F3E-A8B7-A484B9D0B287}">
      <dgm:prSet/>
      <dgm:spPr/>
      <dgm:t>
        <a:bodyPr/>
        <a:lstStyle/>
        <a:p>
          <a:endParaRPr lang="de-DE"/>
        </a:p>
      </dgm:t>
    </dgm:pt>
    <dgm:pt modelId="{70A87454-B2C3-403D-9868-A3A4997C17FB}" type="sibTrans" cxnId="{1002F6A0-ABA0-4F3E-A8B7-A484B9D0B287}">
      <dgm:prSet/>
      <dgm:spPr/>
      <dgm:t>
        <a:bodyPr/>
        <a:lstStyle/>
        <a:p>
          <a:endParaRPr lang="de-DE"/>
        </a:p>
      </dgm:t>
    </dgm:pt>
    <dgm:pt modelId="{719A279B-6651-4884-9F57-B9C026F1FE88}">
      <dgm:prSet phldrT="[Text]" custT="1"/>
      <dgm:spPr>
        <a:ln>
          <a:solidFill>
            <a:srgbClr val="92D050"/>
          </a:solidFill>
        </a:ln>
      </dgm:spPr>
      <dgm:t>
        <a:bodyPr/>
        <a:lstStyle/>
        <a:p>
          <a:pPr marL="57150" indent="0">
            <a:buFont typeface="Wingdings" panose="05000000000000000000" pitchFamily="2" charset="2"/>
            <a:buChar char="ü"/>
          </a:pPr>
          <a:r>
            <a:rPr lang="de-DE" sz="1100" dirty="0"/>
            <a:t> Brainstorming</a:t>
          </a:r>
        </a:p>
      </dgm:t>
    </dgm:pt>
    <dgm:pt modelId="{E1AFDBD8-0DCF-44DE-91F7-E45F137A7E7C}" type="parTrans" cxnId="{837EA928-FD74-40D0-9859-A23DB48F9B46}">
      <dgm:prSet/>
      <dgm:spPr/>
      <dgm:t>
        <a:bodyPr/>
        <a:lstStyle/>
        <a:p>
          <a:endParaRPr lang="de-DE"/>
        </a:p>
      </dgm:t>
    </dgm:pt>
    <dgm:pt modelId="{9DB06EFA-8C4E-4B43-BAAA-3A5CC323DE02}" type="sibTrans" cxnId="{837EA928-FD74-40D0-9859-A23DB48F9B46}">
      <dgm:prSet/>
      <dgm:spPr/>
      <dgm:t>
        <a:bodyPr/>
        <a:lstStyle/>
        <a:p>
          <a:endParaRPr lang="de-DE"/>
        </a:p>
      </dgm:t>
    </dgm:pt>
    <dgm:pt modelId="{D055200B-5D65-4C4E-AF8A-335AB76595B0}">
      <dgm:prSet phldrT="[Text]"/>
      <dgm:spPr>
        <a:solidFill>
          <a:srgbClr val="92D050"/>
        </a:solidFill>
      </dgm:spPr>
      <dgm:t>
        <a:bodyPr/>
        <a:lstStyle/>
        <a:p>
          <a:r>
            <a:rPr lang="de-DE" dirty="0" smtClean="0"/>
            <a:t>Fase </a:t>
          </a:r>
          <a:r>
            <a:rPr lang="de-DE" dirty="0"/>
            <a:t>10</a:t>
          </a:r>
        </a:p>
      </dgm:t>
    </dgm:pt>
    <dgm:pt modelId="{53391C99-8012-4A39-BC48-A134192E475D}" type="parTrans" cxnId="{D504B7FD-1CFA-4D9F-A1DE-3C096478BFE7}">
      <dgm:prSet/>
      <dgm:spPr/>
      <dgm:t>
        <a:bodyPr/>
        <a:lstStyle/>
        <a:p>
          <a:endParaRPr lang="de-DE"/>
        </a:p>
      </dgm:t>
    </dgm:pt>
    <dgm:pt modelId="{BFFA1621-2ED1-482C-915C-058DA537F662}" type="sibTrans" cxnId="{D504B7FD-1CFA-4D9F-A1DE-3C096478BFE7}">
      <dgm:prSet/>
      <dgm:spPr>
        <a:solidFill>
          <a:srgbClr val="92D050"/>
        </a:solidFill>
      </dgm:spPr>
      <dgm:t>
        <a:bodyPr/>
        <a:lstStyle/>
        <a:p>
          <a:endParaRPr lang="de-DE"/>
        </a:p>
      </dgm:t>
    </dgm:pt>
    <dgm:pt modelId="{F805DAB9-2DCE-4A5D-870D-162830AB1D88}">
      <dgm:prSet phldrT="[Text]"/>
      <dgm:spPr>
        <a:ln>
          <a:solidFill>
            <a:srgbClr val="92D050"/>
          </a:solidFill>
        </a:ln>
      </dgm:spPr>
      <dgm:t>
        <a:bodyPr/>
        <a:lstStyle/>
        <a:p>
          <a:pPr marL="92075" indent="0">
            <a:buNone/>
          </a:pPr>
          <a:r>
            <a:rPr lang="it-IT" dirty="0" smtClean="0"/>
            <a:t>Dopo che le soluzioni sono state attuate, il team analizza i risultati e documenta i successi e gli insuccessi</a:t>
          </a:r>
          <a:endParaRPr lang="de-DE" dirty="0"/>
        </a:p>
      </dgm:t>
    </dgm:pt>
    <dgm:pt modelId="{DF2A6272-DD7B-46C9-A2E2-8816026DB581}" type="parTrans" cxnId="{92301614-6E6A-4496-8CC6-F0467EC7D4B9}">
      <dgm:prSet/>
      <dgm:spPr/>
      <dgm:t>
        <a:bodyPr/>
        <a:lstStyle/>
        <a:p>
          <a:endParaRPr lang="de-DE"/>
        </a:p>
      </dgm:t>
    </dgm:pt>
    <dgm:pt modelId="{B47F2841-A58E-40DB-9E1B-A960A23E98D6}" type="sibTrans" cxnId="{92301614-6E6A-4496-8CC6-F0467EC7D4B9}">
      <dgm:prSet/>
      <dgm:spPr/>
      <dgm:t>
        <a:bodyPr/>
        <a:lstStyle/>
        <a:p>
          <a:endParaRPr lang="de-DE"/>
        </a:p>
      </dgm:t>
    </dgm:pt>
    <dgm:pt modelId="{DC1A47EA-E18E-4C10-891D-5292611FBE4B}">
      <dgm:prSet phldrT="[Text]"/>
      <dgm:spPr>
        <a:ln>
          <a:solidFill>
            <a:srgbClr val="92D050"/>
          </a:solidFill>
        </a:ln>
      </dgm:spPr>
      <dgm:t>
        <a:bodyPr/>
        <a:lstStyle/>
        <a:p>
          <a:pPr marL="114300" indent="0">
            <a:buFont typeface="Wingdings" panose="05000000000000000000" pitchFamily="2" charset="2"/>
            <a:buChar char="ü"/>
          </a:pPr>
          <a:r>
            <a:rPr lang="de-DE" dirty="0"/>
            <a:t> </a:t>
          </a:r>
          <a:r>
            <a:rPr lang="de-DE" dirty="0" smtClean="0"/>
            <a:t>Raccolta dei dati</a:t>
          </a:r>
          <a:endParaRPr lang="de-DE" dirty="0"/>
        </a:p>
      </dgm:t>
    </dgm:pt>
    <dgm:pt modelId="{BF758480-B705-4E70-A6B4-DD9529DAE3C4}" type="parTrans" cxnId="{923AF2A0-82CB-4FCC-89D7-1D0D73B4E8E5}">
      <dgm:prSet/>
      <dgm:spPr/>
      <dgm:t>
        <a:bodyPr/>
        <a:lstStyle/>
        <a:p>
          <a:endParaRPr lang="de-DE"/>
        </a:p>
      </dgm:t>
    </dgm:pt>
    <dgm:pt modelId="{45F33F9B-2222-406A-AE47-989296E8F5B6}" type="sibTrans" cxnId="{923AF2A0-82CB-4FCC-89D7-1D0D73B4E8E5}">
      <dgm:prSet/>
      <dgm:spPr/>
      <dgm:t>
        <a:bodyPr/>
        <a:lstStyle/>
        <a:p>
          <a:endParaRPr lang="de-DE"/>
        </a:p>
      </dgm:t>
    </dgm:pt>
    <dgm:pt modelId="{EE9A7A5F-7CB0-4742-A57C-E080E1CA132F}">
      <dgm:prSet phldrT="[Text]"/>
      <dgm:spPr>
        <a:solidFill>
          <a:srgbClr val="92D050"/>
        </a:solidFill>
      </dgm:spPr>
      <dgm:t>
        <a:bodyPr/>
        <a:lstStyle/>
        <a:p>
          <a:r>
            <a:rPr lang="de-DE" dirty="0" smtClean="0"/>
            <a:t>Fase </a:t>
          </a:r>
          <a:r>
            <a:rPr lang="de-DE" dirty="0"/>
            <a:t>11</a:t>
          </a:r>
        </a:p>
      </dgm:t>
    </dgm:pt>
    <dgm:pt modelId="{D349FD86-83B1-4BF1-AC2D-77CB621ECD6F}" type="parTrans" cxnId="{2DDA31CB-2561-4BF8-8D05-388977514673}">
      <dgm:prSet/>
      <dgm:spPr/>
      <dgm:t>
        <a:bodyPr/>
        <a:lstStyle/>
        <a:p>
          <a:endParaRPr lang="de-DE"/>
        </a:p>
      </dgm:t>
    </dgm:pt>
    <dgm:pt modelId="{FF9DDE7C-BED6-4C25-AF57-62D2C874966A}" type="sibTrans" cxnId="{2DDA31CB-2561-4BF8-8D05-388977514673}">
      <dgm:prSet/>
      <dgm:spPr>
        <a:solidFill>
          <a:srgbClr val="92D050"/>
        </a:solidFill>
      </dgm:spPr>
      <dgm:t>
        <a:bodyPr/>
        <a:lstStyle/>
        <a:p>
          <a:endParaRPr lang="de-DE"/>
        </a:p>
      </dgm:t>
    </dgm:pt>
    <dgm:pt modelId="{AE9BCD4C-919A-4EA1-AB0B-A6C5E0DB1EF5}">
      <dgm:prSet phldrT="[Text]"/>
      <dgm:spPr>
        <a:ln>
          <a:solidFill>
            <a:srgbClr val="92D050"/>
          </a:solidFill>
        </a:ln>
      </dgm:spPr>
      <dgm:t>
        <a:bodyPr/>
        <a:lstStyle/>
        <a:p>
          <a:pPr marL="92075" indent="0">
            <a:buNone/>
          </a:pPr>
          <a:r>
            <a:rPr lang="it-IT" dirty="0" smtClean="0"/>
            <a:t>Le realizzazioni di successo possono essere saldamente integrate nei processi aziendali</a:t>
          </a:r>
          <a:endParaRPr lang="de-DE" dirty="0"/>
        </a:p>
      </dgm:t>
    </dgm:pt>
    <dgm:pt modelId="{62EEA11F-C9DD-481C-AA56-315BFA1180F5}" type="parTrans" cxnId="{5F88A936-B576-42DD-AB14-021D92720D8E}">
      <dgm:prSet/>
      <dgm:spPr/>
      <dgm:t>
        <a:bodyPr/>
        <a:lstStyle/>
        <a:p>
          <a:endParaRPr lang="de-DE"/>
        </a:p>
      </dgm:t>
    </dgm:pt>
    <dgm:pt modelId="{C6CB0F1D-8F57-416F-A6BE-B4F1C2074891}" type="sibTrans" cxnId="{5F88A936-B576-42DD-AB14-021D92720D8E}">
      <dgm:prSet/>
      <dgm:spPr/>
      <dgm:t>
        <a:bodyPr/>
        <a:lstStyle/>
        <a:p>
          <a:endParaRPr lang="de-DE"/>
        </a:p>
      </dgm:t>
    </dgm:pt>
    <dgm:pt modelId="{B320E6DB-CD53-43F8-B7E3-211D198367F5}">
      <dgm:prSet phldrT="[Text]"/>
      <dgm:spPr>
        <a:ln>
          <a:solidFill>
            <a:srgbClr val="92D050"/>
          </a:solidFill>
        </a:ln>
      </dgm:spPr>
      <dgm:t>
        <a:bodyPr/>
        <a:lstStyle/>
        <a:p>
          <a:pPr marL="57150" indent="0">
            <a:buFont typeface="Wingdings" panose="05000000000000000000" pitchFamily="2" charset="2"/>
            <a:buChar char="ü"/>
          </a:pPr>
          <a:r>
            <a:rPr lang="de-DE" dirty="0"/>
            <a:t> </a:t>
          </a:r>
          <a:r>
            <a:rPr lang="it-IT" dirty="0" smtClean="0"/>
            <a:t>Indagini sulle figure chiave</a:t>
          </a:r>
          <a:endParaRPr lang="de-DE" dirty="0"/>
        </a:p>
      </dgm:t>
    </dgm:pt>
    <dgm:pt modelId="{EAA8B3BD-B246-4E2F-8980-E777DDEB839B}" type="parTrans" cxnId="{379F940F-04CC-4219-9B6B-CCAEB0E8824E}">
      <dgm:prSet/>
      <dgm:spPr/>
      <dgm:t>
        <a:bodyPr/>
        <a:lstStyle/>
        <a:p>
          <a:endParaRPr lang="de-DE"/>
        </a:p>
      </dgm:t>
    </dgm:pt>
    <dgm:pt modelId="{D303729A-439C-43FB-A40E-70C1DADB8496}" type="sibTrans" cxnId="{379F940F-04CC-4219-9B6B-CCAEB0E8824E}">
      <dgm:prSet/>
      <dgm:spPr/>
      <dgm:t>
        <a:bodyPr/>
        <a:lstStyle/>
        <a:p>
          <a:endParaRPr lang="de-DE"/>
        </a:p>
      </dgm:t>
    </dgm:pt>
    <dgm:pt modelId="{668FBD10-AE56-469F-949F-CA5F19B3BD2C}">
      <dgm:prSet/>
      <dgm:spPr>
        <a:solidFill>
          <a:srgbClr val="92D050"/>
        </a:solidFill>
      </dgm:spPr>
      <dgm:t>
        <a:bodyPr/>
        <a:lstStyle/>
        <a:p>
          <a:r>
            <a:rPr lang="de-DE" dirty="0" smtClean="0"/>
            <a:t>Fase </a:t>
          </a:r>
          <a:r>
            <a:rPr lang="de-DE" dirty="0"/>
            <a:t>12</a:t>
          </a:r>
        </a:p>
      </dgm:t>
    </dgm:pt>
    <dgm:pt modelId="{EAA1DB10-8967-4432-AACF-143216113AAF}" type="parTrans" cxnId="{EAB636C2-D9FC-404C-B1DE-642B0397D49A}">
      <dgm:prSet/>
      <dgm:spPr/>
      <dgm:t>
        <a:bodyPr/>
        <a:lstStyle/>
        <a:p>
          <a:endParaRPr lang="de-DE"/>
        </a:p>
      </dgm:t>
    </dgm:pt>
    <dgm:pt modelId="{492CFFFE-BB4C-4A9B-965A-70C46BCA6174}" type="sibTrans" cxnId="{EAB636C2-D9FC-404C-B1DE-642B0397D49A}">
      <dgm:prSet/>
      <dgm:spPr/>
      <dgm:t>
        <a:bodyPr/>
        <a:lstStyle/>
        <a:p>
          <a:endParaRPr lang="de-DE"/>
        </a:p>
      </dgm:t>
    </dgm:pt>
    <dgm:pt modelId="{385ACA72-49C5-4ABE-9983-E7762BB8DE3B}">
      <dgm:prSet phldrT="[Text]"/>
      <dgm:spPr>
        <a:ln>
          <a:solidFill>
            <a:srgbClr val="92D050"/>
          </a:solidFill>
        </a:ln>
      </dgm:spPr>
      <dgm:t>
        <a:bodyPr/>
        <a:lstStyle/>
        <a:p>
          <a:pPr marL="114300" indent="0">
            <a:buFont typeface="Wingdings" panose="05000000000000000000" pitchFamily="2" charset="2"/>
            <a:buChar char="ü"/>
          </a:pPr>
          <a:r>
            <a:rPr lang="de-DE" dirty="0" smtClean="0"/>
            <a:t>Analisi</a:t>
          </a:r>
          <a:endParaRPr lang="de-DE" dirty="0"/>
        </a:p>
      </dgm:t>
    </dgm:pt>
    <dgm:pt modelId="{A3AEF0F8-3E45-4E82-8BEE-9340449B2B87}" type="parTrans" cxnId="{7A8F6EE0-D01C-4750-AE7E-BC85531B2784}">
      <dgm:prSet/>
      <dgm:spPr/>
      <dgm:t>
        <a:bodyPr/>
        <a:lstStyle/>
        <a:p>
          <a:endParaRPr lang="de-DE"/>
        </a:p>
      </dgm:t>
    </dgm:pt>
    <dgm:pt modelId="{014C8576-2A08-4B66-9120-B048ECF6F01D}" type="sibTrans" cxnId="{7A8F6EE0-D01C-4750-AE7E-BC85531B2784}">
      <dgm:prSet/>
      <dgm:spPr/>
      <dgm:t>
        <a:bodyPr/>
        <a:lstStyle/>
        <a:p>
          <a:endParaRPr lang="de-DE"/>
        </a:p>
      </dgm:t>
    </dgm:pt>
    <dgm:pt modelId="{E08FEDFE-D29A-4C6E-8C3E-3DDFEA6FB80D}">
      <dgm:prSet/>
      <dgm:spPr>
        <a:ln>
          <a:solidFill>
            <a:srgbClr val="92D050"/>
          </a:solidFill>
        </a:ln>
      </dgm:spPr>
      <dgm:t>
        <a:bodyPr/>
        <a:lstStyle/>
        <a:p>
          <a:pPr marL="92075" indent="0">
            <a:buNone/>
          </a:pPr>
          <a:r>
            <a:rPr lang="it-IT" dirty="0" smtClean="0"/>
            <a:t>Il progetto si conclude con una relazione finale. Questo farà un bilancio del settore qualità e documenterà le esperienze dei gruppi di progetto</a:t>
          </a:r>
          <a:endParaRPr lang="de-DE" dirty="0"/>
        </a:p>
      </dgm:t>
    </dgm:pt>
    <dgm:pt modelId="{24A81CB7-1627-462C-A70B-85B8B843B698}" type="parTrans" cxnId="{CE705146-DE48-4D24-866F-467F38E4C6C4}">
      <dgm:prSet/>
      <dgm:spPr/>
      <dgm:t>
        <a:bodyPr/>
        <a:lstStyle/>
        <a:p>
          <a:endParaRPr lang="de-DE"/>
        </a:p>
      </dgm:t>
    </dgm:pt>
    <dgm:pt modelId="{F2D27C04-F2ED-4FE6-9078-1A91E4430498}" type="sibTrans" cxnId="{CE705146-DE48-4D24-866F-467F38E4C6C4}">
      <dgm:prSet/>
      <dgm:spPr/>
      <dgm:t>
        <a:bodyPr/>
        <a:lstStyle/>
        <a:p>
          <a:endParaRPr lang="de-DE"/>
        </a:p>
      </dgm:t>
    </dgm:pt>
    <dgm:pt modelId="{7D08B995-FD94-4335-981E-BAA5BCE00943}">
      <dgm:prSet/>
      <dgm:spPr>
        <a:ln>
          <a:solidFill>
            <a:srgbClr val="92D050"/>
          </a:solidFill>
        </a:ln>
      </dgm:spPr>
      <dgm:t>
        <a:bodyPr/>
        <a:lstStyle/>
        <a:p>
          <a:pPr marL="92075" indent="0">
            <a:buFont typeface="Wingdings" panose="05000000000000000000" pitchFamily="2" charset="2"/>
            <a:buChar char="ü"/>
          </a:pPr>
          <a:r>
            <a:rPr lang="de-DE" dirty="0"/>
            <a:t> Reporting</a:t>
          </a:r>
        </a:p>
      </dgm:t>
    </dgm:pt>
    <dgm:pt modelId="{CD7D8E59-E61A-4D42-8883-415BAD0915E9}" type="parTrans" cxnId="{A864D9C3-CA29-46A9-9AE2-40242900C094}">
      <dgm:prSet/>
      <dgm:spPr/>
      <dgm:t>
        <a:bodyPr/>
        <a:lstStyle/>
        <a:p>
          <a:endParaRPr lang="de-DE"/>
        </a:p>
      </dgm:t>
    </dgm:pt>
    <dgm:pt modelId="{CB0EBFBA-C199-4E70-A994-C0B29B99797F}" type="sibTrans" cxnId="{A864D9C3-CA29-46A9-9AE2-40242900C094}">
      <dgm:prSet/>
      <dgm:spPr/>
      <dgm:t>
        <a:bodyPr/>
        <a:lstStyle/>
        <a:p>
          <a:endParaRPr lang="de-DE"/>
        </a:p>
      </dgm:t>
    </dgm:pt>
    <dgm:pt modelId="{7E5BA569-2E17-4C89-B8F8-2B424B567ECF}" type="pres">
      <dgm:prSet presAssocID="{A00376E9-A0F9-4350-A9E3-C4F71F8CA43E}" presName="Name0" presStyleCnt="0">
        <dgm:presLayoutVars>
          <dgm:dir/>
          <dgm:animLvl val="lvl"/>
          <dgm:resizeHandles val="exact"/>
        </dgm:presLayoutVars>
      </dgm:prSet>
      <dgm:spPr/>
      <dgm:t>
        <a:bodyPr/>
        <a:lstStyle/>
        <a:p>
          <a:endParaRPr lang="it-IT"/>
        </a:p>
      </dgm:t>
    </dgm:pt>
    <dgm:pt modelId="{618142DF-8501-42B9-890E-0986E61CCD94}" type="pres">
      <dgm:prSet presAssocID="{A00376E9-A0F9-4350-A9E3-C4F71F8CA43E}" presName="tSp" presStyleCnt="0"/>
      <dgm:spPr/>
    </dgm:pt>
    <dgm:pt modelId="{FF6E9692-D010-4780-A887-0612E539D7C8}" type="pres">
      <dgm:prSet presAssocID="{A00376E9-A0F9-4350-A9E3-C4F71F8CA43E}" presName="bSp" presStyleCnt="0"/>
      <dgm:spPr/>
    </dgm:pt>
    <dgm:pt modelId="{45A78150-517B-4584-9039-8739141ADC9F}" type="pres">
      <dgm:prSet presAssocID="{A00376E9-A0F9-4350-A9E3-C4F71F8CA43E}" presName="process" presStyleCnt="0"/>
      <dgm:spPr/>
    </dgm:pt>
    <dgm:pt modelId="{DFD067E4-2D1B-468B-8EB0-4DC477AD3178}" type="pres">
      <dgm:prSet presAssocID="{8E824049-919B-408E-89A1-F555833DF415}" presName="composite1" presStyleCnt="0"/>
      <dgm:spPr/>
    </dgm:pt>
    <dgm:pt modelId="{8FEEF1B3-0F96-43E5-A5F2-B6E226C37843}" type="pres">
      <dgm:prSet presAssocID="{8E824049-919B-408E-89A1-F555833DF415}" presName="dummyNode1" presStyleLbl="node1" presStyleIdx="0" presStyleCnt="4"/>
      <dgm:spPr/>
    </dgm:pt>
    <dgm:pt modelId="{247B212D-F1D2-4DFB-9215-971D119476D5}" type="pres">
      <dgm:prSet presAssocID="{8E824049-919B-408E-89A1-F555833DF415}" presName="childNode1" presStyleLbl="bgAcc1" presStyleIdx="0" presStyleCnt="4">
        <dgm:presLayoutVars>
          <dgm:bulletEnabled val="1"/>
        </dgm:presLayoutVars>
      </dgm:prSet>
      <dgm:spPr/>
      <dgm:t>
        <a:bodyPr/>
        <a:lstStyle/>
        <a:p>
          <a:endParaRPr lang="it-IT"/>
        </a:p>
      </dgm:t>
    </dgm:pt>
    <dgm:pt modelId="{257443A1-58AE-4A00-9A40-BB137D8FC4F0}" type="pres">
      <dgm:prSet presAssocID="{8E824049-919B-408E-89A1-F555833DF415}" presName="childNode1tx" presStyleLbl="bgAcc1" presStyleIdx="0" presStyleCnt="4">
        <dgm:presLayoutVars>
          <dgm:bulletEnabled val="1"/>
        </dgm:presLayoutVars>
      </dgm:prSet>
      <dgm:spPr/>
      <dgm:t>
        <a:bodyPr/>
        <a:lstStyle/>
        <a:p>
          <a:endParaRPr lang="it-IT"/>
        </a:p>
      </dgm:t>
    </dgm:pt>
    <dgm:pt modelId="{90FCF2BF-4185-4041-B4D8-F64049D85449}" type="pres">
      <dgm:prSet presAssocID="{8E824049-919B-408E-89A1-F555833DF415}" presName="parentNode1" presStyleLbl="node1" presStyleIdx="0" presStyleCnt="4">
        <dgm:presLayoutVars>
          <dgm:chMax val="1"/>
          <dgm:bulletEnabled val="1"/>
        </dgm:presLayoutVars>
      </dgm:prSet>
      <dgm:spPr/>
      <dgm:t>
        <a:bodyPr/>
        <a:lstStyle/>
        <a:p>
          <a:endParaRPr lang="it-IT"/>
        </a:p>
      </dgm:t>
    </dgm:pt>
    <dgm:pt modelId="{FBC3EDB9-BD17-4697-B83E-C1B1E9D26D49}" type="pres">
      <dgm:prSet presAssocID="{8E824049-919B-408E-89A1-F555833DF415}" presName="connSite1" presStyleCnt="0"/>
      <dgm:spPr/>
    </dgm:pt>
    <dgm:pt modelId="{24934D5B-A897-4A48-8A31-D2C5EDA74AE7}" type="pres">
      <dgm:prSet presAssocID="{FB2E6420-A948-4918-A798-66C62829CB45}" presName="Name9" presStyleLbl="sibTrans2D1" presStyleIdx="0" presStyleCnt="3"/>
      <dgm:spPr/>
      <dgm:t>
        <a:bodyPr/>
        <a:lstStyle/>
        <a:p>
          <a:endParaRPr lang="it-IT"/>
        </a:p>
      </dgm:t>
    </dgm:pt>
    <dgm:pt modelId="{C49311DC-9DB6-40BF-877D-6EDDA6AF4186}" type="pres">
      <dgm:prSet presAssocID="{D055200B-5D65-4C4E-AF8A-335AB76595B0}" presName="composite2" presStyleCnt="0"/>
      <dgm:spPr/>
    </dgm:pt>
    <dgm:pt modelId="{3A437A13-69EC-43AC-90E2-5D780F86303F}" type="pres">
      <dgm:prSet presAssocID="{D055200B-5D65-4C4E-AF8A-335AB76595B0}" presName="dummyNode2" presStyleLbl="node1" presStyleIdx="0" presStyleCnt="4"/>
      <dgm:spPr/>
    </dgm:pt>
    <dgm:pt modelId="{929E93F9-88CD-4439-82E6-A80BD2EEB0AB}" type="pres">
      <dgm:prSet presAssocID="{D055200B-5D65-4C4E-AF8A-335AB76595B0}" presName="childNode2" presStyleLbl="bgAcc1" presStyleIdx="1" presStyleCnt="4">
        <dgm:presLayoutVars>
          <dgm:bulletEnabled val="1"/>
        </dgm:presLayoutVars>
      </dgm:prSet>
      <dgm:spPr/>
      <dgm:t>
        <a:bodyPr/>
        <a:lstStyle/>
        <a:p>
          <a:endParaRPr lang="it-IT"/>
        </a:p>
      </dgm:t>
    </dgm:pt>
    <dgm:pt modelId="{6964E467-70D3-43A7-BD6D-558EF64C533B}" type="pres">
      <dgm:prSet presAssocID="{D055200B-5D65-4C4E-AF8A-335AB76595B0}" presName="childNode2tx" presStyleLbl="bgAcc1" presStyleIdx="1" presStyleCnt="4">
        <dgm:presLayoutVars>
          <dgm:bulletEnabled val="1"/>
        </dgm:presLayoutVars>
      </dgm:prSet>
      <dgm:spPr/>
      <dgm:t>
        <a:bodyPr/>
        <a:lstStyle/>
        <a:p>
          <a:endParaRPr lang="it-IT"/>
        </a:p>
      </dgm:t>
    </dgm:pt>
    <dgm:pt modelId="{3F00FF95-A47E-4F8F-ACE5-0B97F65423CE}" type="pres">
      <dgm:prSet presAssocID="{D055200B-5D65-4C4E-AF8A-335AB76595B0}" presName="parentNode2" presStyleLbl="node1" presStyleIdx="1" presStyleCnt="4">
        <dgm:presLayoutVars>
          <dgm:chMax val="0"/>
          <dgm:bulletEnabled val="1"/>
        </dgm:presLayoutVars>
      </dgm:prSet>
      <dgm:spPr/>
      <dgm:t>
        <a:bodyPr/>
        <a:lstStyle/>
        <a:p>
          <a:endParaRPr lang="it-IT"/>
        </a:p>
      </dgm:t>
    </dgm:pt>
    <dgm:pt modelId="{1190161F-98E2-4000-8B12-7032F8AAF1A8}" type="pres">
      <dgm:prSet presAssocID="{D055200B-5D65-4C4E-AF8A-335AB76595B0}" presName="connSite2" presStyleCnt="0"/>
      <dgm:spPr/>
    </dgm:pt>
    <dgm:pt modelId="{5DCD9377-848A-4374-B785-4105FC7ACBCF}" type="pres">
      <dgm:prSet presAssocID="{BFFA1621-2ED1-482C-915C-058DA537F662}" presName="Name18" presStyleLbl="sibTrans2D1" presStyleIdx="1" presStyleCnt="3"/>
      <dgm:spPr/>
      <dgm:t>
        <a:bodyPr/>
        <a:lstStyle/>
        <a:p>
          <a:endParaRPr lang="it-IT"/>
        </a:p>
      </dgm:t>
    </dgm:pt>
    <dgm:pt modelId="{1AA6E336-3037-4932-9AC0-2D9F66430504}" type="pres">
      <dgm:prSet presAssocID="{EE9A7A5F-7CB0-4742-A57C-E080E1CA132F}" presName="composite1" presStyleCnt="0"/>
      <dgm:spPr/>
    </dgm:pt>
    <dgm:pt modelId="{1EB6AB72-95C6-423F-9B93-88B4871776A5}" type="pres">
      <dgm:prSet presAssocID="{EE9A7A5F-7CB0-4742-A57C-E080E1CA132F}" presName="dummyNode1" presStyleLbl="node1" presStyleIdx="1" presStyleCnt="4"/>
      <dgm:spPr/>
    </dgm:pt>
    <dgm:pt modelId="{903EEE98-998A-4B39-AFEB-BA6DB593529A}" type="pres">
      <dgm:prSet presAssocID="{EE9A7A5F-7CB0-4742-A57C-E080E1CA132F}" presName="childNode1" presStyleLbl="bgAcc1" presStyleIdx="2" presStyleCnt="4">
        <dgm:presLayoutVars>
          <dgm:bulletEnabled val="1"/>
        </dgm:presLayoutVars>
      </dgm:prSet>
      <dgm:spPr/>
      <dgm:t>
        <a:bodyPr/>
        <a:lstStyle/>
        <a:p>
          <a:endParaRPr lang="it-IT"/>
        </a:p>
      </dgm:t>
    </dgm:pt>
    <dgm:pt modelId="{04630DEC-CE9A-421E-8033-B9C6469278F8}" type="pres">
      <dgm:prSet presAssocID="{EE9A7A5F-7CB0-4742-A57C-E080E1CA132F}" presName="childNode1tx" presStyleLbl="bgAcc1" presStyleIdx="2" presStyleCnt="4">
        <dgm:presLayoutVars>
          <dgm:bulletEnabled val="1"/>
        </dgm:presLayoutVars>
      </dgm:prSet>
      <dgm:spPr/>
      <dgm:t>
        <a:bodyPr/>
        <a:lstStyle/>
        <a:p>
          <a:endParaRPr lang="it-IT"/>
        </a:p>
      </dgm:t>
    </dgm:pt>
    <dgm:pt modelId="{15C9CE45-427D-414E-94EB-ACC3A7B5501F}" type="pres">
      <dgm:prSet presAssocID="{EE9A7A5F-7CB0-4742-A57C-E080E1CA132F}" presName="parentNode1" presStyleLbl="node1" presStyleIdx="2" presStyleCnt="4">
        <dgm:presLayoutVars>
          <dgm:chMax val="1"/>
          <dgm:bulletEnabled val="1"/>
        </dgm:presLayoutVars>
      </dgm:prSet>
      <dgm:spPr/>
      <dgm:t>
        <a:bodyPr/>
        <a:lstStyle/>
        <a:p>
          <a:endParaRPr lang="it-IT"/>
        </a:p>
      </dgm:t>
    </dgm:pt>
    <dgm:pt modelId="{EE966F5A-E44E-4F51-B876-01228047D5C5}" type="pres">
      <dgm:prSet presAssocID="{EE9A7A5F-7CB0-4742-A57C-E080E1CA132F}" presName="connSite1" presStyleCnt="0"/>
      <dgm:spPr/>
    </dgm:pt>
    <dgm:pt modelId="{0E411C58-86ED-435D-B072-8079A7A888DE}" type="pres">
      <dgm:prSet presAssocID="{FF9DDE7C-BED6-4C25-AF57-62D2C874966A}" presName="Name9" presStyleLbl="sibTrans2D1" presStyleIdx="2" presStyleCnt="3"/>
      <dgm:spPr/>
      <dgm:t>
        <a:bodyPr/>
        <a:lstStyle/>
        <a:p>
          <a:endParaRPr lang="it-IT"/>
        </a:p>
      </dgm:t>
    </dgm:pt>
    <dgm:pt modelId="{B8FE51B7-53B3-4D4C-B148-46A358E1A2DE}" type="pres">
      <dgm:prSet presAssocID="{668FBD10-AE56-469F-949F-CA5F19B3BD2C}" presName="composite2" presStyleCnt="0"/>
      <dgm:spPr/>
    </dgm:pt>
    <dgm:pt modelId="{BD9975F3-937F-45E4-B1FC-F54822181E42}" type="pres">
      <dgm:prSet presAssocID="{668FBD10-AE56-469F-949F-CA5F19B3BD2C}" presName="dummyNode2" presStyleLbl="node1" presStyleIdx="2" presStyleCnt="4"/>
      <dgm:spPr/>
    </dgm:pt>
    <dgm:pt modelId="{4C3AB4F9-0CD9-4F00-A438-B40263D9A018}" type="pres">
      <dgm:prSet presAssocID="{668FBD10-AE56-469F-949F-CA5F19B3BD2C}" presName="childNode2" presStyleLbl="bgAcc1" presStyleIdx="3" presStyleCnt="4">
        <dgm:presLayoutVars>
          <dgm:bulletEnabled val="1"/>
        </dgm:presLayoutVars>
      </dgm:prSet>
      <dgm:spPr/>
      <dgm:t>
        <a:bodyPr/>
        <a:lstStyle/>
        <a:p>
          <a:endParaRPr lang="it-IT"/>
        </a:p>
      </dgm:t>
    </dgm:pt>
    <dgm:pt modelId="{1EE980A7-9557-4A2C-84E6-0D197294A7B2}" type="pres">
      <dgm:prSet presAssocID="{668FBD10-AE56-469F-949F-CA5F19B3BD2C}" presName="childNode2tx" presStyleLbl="bgAcc1" presStyleIdx="3" presStyleCnt="4">
        <dgm:presLayoutVars>
          <dgm:bulletEnabled val="1"/>
        </dgm:presLayoutVars>
      </dgm:prSet>
      <dgm:spPr/>
      <dgm:t>
        <a:bodyPr/>
        <a:lstStyle/>
        <a:p>
          <a:endParaRPr lang="it-IT"/>
        </a:p>
      </dgm:t>
    </dgm:pt>
    <dgm:pt modelId="{BD3392D6-6A43-4074-969B-3736AD371A94}" type="pres">
      <dgm:prSet presAssocID="{668FBD10-AE56-469F-949F-CA5F19B3BD2C}" presName="parentNode2" presStyleLbl="node1" presStyleIdx="3" presStyleCnt="4">
        <dgm:presLayoutVars>
          <dgm:chMax val="0"/>
          <dgm:bulletEnabled val="1"/>
        </dgm:presLayoutVars>
      </dgm:prSet>
      <dgm:spPr/>
      <dgm:t>
        <a:bodyPr/>
        <a:lstStyle/>
        <a:p>
          <a:endParaRPr lang="it-IT"/>
        </a:p>
      </dgm:t>
    </dgm:pt>
    <dgm:pt modelId="{D15DBA33-FD68-4897-AF9E-057DD95E1A74}" type="pres">
      <dgm:prSet presAssocID="{668FBD10-AE56-469F-949F-CA5F19B3BD2C}" presName="connSite2" presStyleCnt="0"/>
      <dgm:spPr/>
    </dgm:pt>
  </dgm:ptLst>
  <dgm:cxnLst>
    <dgm:cxn modelId="{5F88A936-B576-42DD-AB14-021D92720D8E}" srcId="{EE9A7A5F-7CB0-4742-A57C-E080E1CA132F}" destId="{AE9BCD4C-919A-4EA1-AB0B-A6C5E0DB1EF5}" srcOrd="0" destOrd="0" parTransId="{62EEA11F-C9DD-481C-AA56-315BFA1180F5}" sibTransId="{C6CB0F1D-8F57-416F-A6BE-B4F1C2074891}"/>
    <dgm:cxn modelId="{268ADEEC-13A1-4D03-8698-6C8B2C10E949}" type="presOf" srcId="{EE9A7A5F-7CB0-4742-A57C-E080E1CA132F}" destId="{15C9CE45-427D-414E-94EB-ACC3A7B5501F}" srcOrd="0" destOrd="0" presId="urn:microsoft.com/office/officeart/2005/8/layout/hProcess4"/>
    <dgm:cxn modelId="{0F63F406-91B2-4A8B-B17A-6B4CA93F80F4}" type="presOf" srcId="{F805DAB9-2DCE-4A5D-870D-162830AB1D88}" destId="{929E93F9-88CD-4439-82E6-A80BD2EEB0AB}" srcOrd="0" destOrd="0" presId="urn:microsoft.com/office/officeart/2005/8/layout/hProcess4"/>
    <dgm:cxn modelId="{379F940F-04CC-4219-9B6B-CCAEB0E8824E}" srcId="{EE9A7A5F-7CB0-4742-A57C-E080E1CA132F}" destId="{B320E6DB-CD53-43F8-B7E3-211D198367F5}" srcOrd="1" destOrd="0" parTransId="{EAA8B3BD-B246-4E2F-8980-E777DDEB839B}" sibTransId="{D303729A-439C-43FB-A40E-70C1DADB8496}"/>
    <dgm:cxn modelId="{92301614-6E6A-4496-8CC6-F0467EC7D4B9}" srcId="{D055200B-5D65-4C4E-AF8A-335AB76595B0}" destId="{F805DAB9-2DCE-4A5D-870D-162830AB1D88}" srcOrd="0" destOrd="0" parTransId="{DF2A6272-DD7B-46C9-A2E2-8816026DB581}" sibTransId="{B47F2841-A58E-40DB-9E1B-A960A23E98D6}"/>
    <dgm:cxn modelId="{3CDF89FF-0385-4303-BFC3-CDCA30902453}" type="presOf" srcId="{BFFA1621-2ED1-482C-915C-058DA537F662}" destId="{5DCD9377-848A-4374-B785-4105FC7ACBCF}" srcOrd="0" destOrd="0" presId="urn:microsoft.com/office/officeart/2005/8/layout/hProcess4"/>
    <dgm:cxn modelId="{66A7A58F-CF1F-4185-A057-E314DB858928}" type="presOf" srcId="{DC1A47EA-E18E-4C10-891D-5292611FBE4B}" destId="{6964E467-70D3-43A7-BD6D-558EF64C533B}" srcOrd="1" destOrd="1" presId="urn:microsoft.com/office/officeart/2005/8/layout/hProcess4"/>
    <dgm:cxn modelId="{8127366F-6DB1-4408-A0AF-8FA8CCD665D8}" type="presOf" srcId="{719A279B-6651-4884-9F57-B9C026F1FE88}" destId="{257443A1-58AE-4A00-9A40-BB137D8FC4F0}" srcOrd="1" destOrd="1" presId="urn:microsoft.com/office/officeart/2005/8/layout/hProcess4"/>
    <dgm:cxn modelId="{7D733D6C-967C-4881-98E4-B8E0FFE07EE7}" type="presOf" srcId="{668FBD10-AE56-469F-949F-CA5F19B3BD2C}" destId="{BD3392D6-6A43-4074-969B-3736AD371A94}" srcOrd="0" destOrd="0" presId="urn:microsoft.com/office/officeart/2005/8/layout/hProcess4"/>
    <dgm:cxn modelId="{9F6E2638-FBBC-4C9B-9165-5971C8E928AD}" type="presOf" srcId="{B320E6DB-CD53-43F8-B7E3-211D198367F5}" destId="{04630DEC-CE9A-421E-8033-B9C6469278F8}" srcOrd="1" destOrd="1" presId="urn:microsoft.com/office/officeart/2005/8/layout/hProcess4"/>
    <dgm:cxn modelId="{6CA48D5B-4843-41AF-B887-E65C7FB036A8}" type="presOf" srcId="{35876DB3-9BD3-4BFF-8C51-7059EFC83854}" destId="{247B212D-F1D2-4DFB-9215-971D119476D5}" srcOrd="0" destOrd="0" presId="urn:microsoft.com/office/officeart/2005/8/layout/hProcess4"/>
    <dgm:cxn modelId="{A82B6E14-4C51-49F2-B88F-3381DCBE8A9B}" type="presOf" srcId="{AE9BCD4C-919A-4EA1-AB0B-A6C5E0DB1EF5}" destId="{903EEE98-998A-4B39-AFEB-BA6DB593529A}" srcOrd="0" destOrd="0" presId="urn:microsoft.com/office/officeart/2005/8/layout/hProcess4"/>
    <dgm:cxn modelId="{1C164DCE-A68E-4496-B3C7-F76AE67D4F0F}" type="presOf" srcId="{AE9BCD4C-919A-4EA1-AB0B-A6C5E0DB1EF5}" destId="{04630DEC-CE9A-421E-8033-B9C6469278F8}" srcOrd="1" destOrd="0" presId="urn:microsoft.com/office/officeart/2005/8/layout/hProcess4"/>
    <dgm:cxn modelId="{F159CCCF-3E08-4D73-9CC4-EA0FA6F4AB2D}" type="presOf" srcId="{35876DB3-9BD3-4BFF-8C51-7059EFC83854}" destId="{257443A1-58AE-4A00-9A40-BB137D8FC4F0}" srcOrd="1" destOrd="0" presId="urn:microsoft.com/office/officeart/2005/8/layout/hProcess4"/>
    <dgm:cxn modelId="{45251267-0114-4C1F-A0FF-D5764680728F}" srcId="{A00376E9-A0F9-4350-A9E3-C4F71F8CA43E}" destId="{8E824049-919B-408E-89A1-F555833DF415}" srcOrd="0" destOrd="0" parTransId="{0FAFFFD8-AD36-4897-A3B2-AA61ABFED86F}" sibTransId="{FB2E6420-A948-4918-A798-66C62829CB45}"/>
    <dgm:cxn modelId="{FC7D9D2F-3FCC-42D9-93FA-2C0DA814366B}" type="presOf" srcId="{E08FEDFE-D29A-4C6E-8C3E-3DDFEA6FB80D}" destId="{1EE980A7-9557-4A2C-84E6-0D197294A7B2}" srcOrd="1" destOrd="0" presId="urn:microsoft.com/office/officeart/2005/8/layout/hProcess4"/>
    <dgm:cxn modelId="{1FB70E1D-A110-4146-A3BB-EFFE83F6636B}" type="presOf" srcId="{D055200B-5D65-4C4E-AF8A-335AB76595B0}" destId="{3F00FF95-A47E-4F8F-ACE5-0B97F65423CE}" srcOrd="0" destOrd="0" presId="urn:microsoft.com/office/officeart/2005/8/layout/hProcess4"/>
    <dgm:cxn modelId="{05C42FBD-BB7A-4994-BB13-77E24DC30E52}" type="presOf" srcId="{B320E6DB-CD53-43F8-B7E3-211D198367F5}" destId="{903EEE98-998A-4B39-AFEB-BA6DB593529A}" srcOrd="0" destOrd="1" presId="urn:microsoft.com/office/officeart/2005/8/layout/hProcess4"/>
    <dgm:cxn modelId="{38CD8623-7BB3-4B66-9F51-2542C7A92B7A}" type="presOf" srcId="{7D08B995-FD94-4335-981E-BAA5BCE00943}" destId="{1EE980A7-9557-4A2C-84E6-0D197294A7B2}" srcOrd="1" destOrd="1" presId="urn:microsoft.com/office/officeart/2005/8/layout/hProcess4"/>
    <dgm:cxn modelId="{2DDA31CB-2561-4BF8-8D05-388977514673}" srcId="{A00376E9-A0F9-4350-A9E3-C4F71F8CA43E}" destId="{EE9A7A5F-7CB0-4742-A57C-E080E1CA132F}" srcOrd="2" destOrd="0" parTransId="{D349FD86-83B1-4BF1-AC2D-77CB621ECD6F}" sibTransId="{FF9DDE7C-BED6-4C25-AF57-62D2C874966A}"/>
    <dgm:cxn modelId="{CE705146-DE48-4D24-866F-467F38E4C6C4}" srcId="{668FBD10-AE56-469F-949F-CA5F19B3BD2C}" destId="{E08FEDFE-D29A-4C6E-8C3E-3DDFEA6FB80D}" srcOrd="0" destOrd="0" parTransId="{24A81CB7-1627-462C-A70B-85B8B843B698}" sibTransId="{F2D27C04-F2ED-4FE6-9078-1A91E4430498}"/>
    <dgm:cxn modelId="{5643F107-136B-426D-886D-6CD32EFF9EBA}" type="presOf" srcId="{7D08B995-FD94-4335-981E-BAA5BCE00943}" destId="{4C3AB4F9-0CD9-4F00-A438-B40263D9A018}" srcOrd="0" destOrd="1" presId="urn:microsoft.com/office/officeart/2005/8/layout/hProcess4"/>
    <dgm:cxn modelId="{1002F6A0-ABA0-4F3E-A8B7-A484B9D0B287}" srcId="{8E824049-919B-408E-89A1-F555833DF415}" destId="{35876DB3-9BD3-4BFF-8C51-7059EFC83854}" srcOrd="0" destOrd="0" parTransId="{C456BF7C-EBE9-4BD6-9310-B10B7F2AFD18}" sibTransId="{70A87454-B2C3-403D-9868-A3A4997C17FB}"/>
    <dgm:cxn modelId="{108069AF-C5E6-49EA-9031-6932DEE8C88E}" type="presOf" srcId="{8E824049-919B-408E-89A1-F555833DF415}" destId="{90FCF2BF-4185-4041-B4D8-F64049D85449}" srcOrd="0" destOrd="0" presId="urn:microsoft.com/office/officeart/2005/8/layout/hProcess4"/>
    <dgm:cxn modelId="{EAB636C2-D9FC-404C-B1DE-642B0397D49A}" srcId="{A00376E9-A0F9-4350-A9E3-C4F71F8CA43E}" destId="{668FBD10-AE56-469F-949F-CA5F19B3BD2C}" srcOrd="3" destOrd="0" parTransId="{EAA1DB10-8967-4432-AACF-143216113AAF}" sibTransId="{492CFFFE-BB4C-4A9B-965A-70C46BCA6174}"/>
    <dgm:cxn modelId="{A864D9C3-CA29-46A9-9AE2-40242900C094}" srcId="{668FBD10-AE56-469F-949F-CA5F19B3BD2C}" destId="{7D08B995-FD94-4335-981E-BAA5BCE00943}" srcOrd="1" destOrd="0" parTransId="{CD7D8E59-E61A-4D42-8883-415BAD0915E9}" sibTransId="{CB0EBFBA-C199-4E70-A994-C0B29B99797F}"/>
    <dgm:cxn modelId="{923AF2A0-82CB-4FCC-89D7-1D0D73B4E8E5}" srcId="{D055200B-5D65-4C4E-AF8A-335AB76595B0}" destId="{DC1A47EA-E18E-4C10-891D-5292611FBE4B}" srcOrd="1" destOrd="0" parTransId="{BF758480-B705-4E70-A6B4-DD9529DAE3C4}" sibTransId="{45F33F9B-2222-406A-AE47-989296E8F5B6}"/>
    <dgm:cxn modelId="{3DA1BD17-707E-44E8-90AF-4C05D7B7E401}" type="presOf" srcId="{A00376E9-A0F9-4350-A9E3-C4F71F8CA43E}" destId="{7E5BA569-2E17-4C89-B8F8-2B424B567ECF}" srcOrd="0" destOrd="0" presId="urn:microsoft.com/office/officeart/2005/8/layout/hProcess4"/>
    <dgm:cxn modelId="{D504B7FD-1CFA-4D9F-A1DE-3C096478BFE7}" srcId="{A00376E9-A0F9-4350-A9E3-C4F71F8CA43E}" destId="{D055200B-5D65-4C4E-AF8A-335AB76595B0}" srcOrd="1" destOrd="0" parTransId="{53391C99-8012-4A39-BC48-A134192E475D}" sibTransId="{BFFA1621-2ED1-482C-915C-058DA537F662}"/>
    <dgm:cxn modelId="{2885D1B3-FE4B-445A-87EA-6C4CE727CADA}" type="presOf" srcId="{385ACA72-49C5-4ABE-9983-E7762BB8DE3B}" destId="{929E93F9-88CD-4439-82E6-A80BD2EEB0AB}" srcOrd="0" destOrd="2" presId="urn:microsoft.com/office/officeart/2005/8/layout/hProcess4"/>
    <dgm:cxn modelId="{4B84A786-7F51-48FF-8A82-A2920AA785B2}" type="presOf" srcId="{FF9DDE7C-BED6-4C25-AF57-62D2C874966A}" destId="{0E411C58-86ED-435D-B072-8079A7A888DE}" srcOrd="0" destOrd="0" presId="urn:microsoft.com/office/officeart/2005/8/layout/hProcess4"/>
    <dgm:cxn modelId="{837EA928-FD74-40D0-9859-A23DB48F9B46}" srcId="{8E824049-919B-408E-89A1-F555833DF415}" destId="{719A279B-6651-4884-9F57-B9C026F1FE88}" srcOrd="1" destOrd="0" parTransId="{E1AFDBD8-0DCF-44DE-91F7-E45F137A7E7C}" sibTransId="{9DB06EFA-8C4E-4B43-BAAA-3A5CC323DE02}"/>
    <dgm:cxn modelId="{1CD47AFF-EE7F-4595-8CBE-05C037434CDA}" type="presOf" srcId="{385ACA72-49C5-4ABE-9983-E7762BB8DE3B}" destId="{6964E467-70D3-43A7-BD6D-558EF64C533B}" srcOrd="1" destOrd="2" presId="urn:microsoft.com/office/officeart/2005/8/layout/hProcess4"/>
    <dgm:cxn modelId="{6B7814B5-20C5-4B27-B8B1-3E426D27473F}" type="presOf" srcId="{FB2E6420-A948-4918-A798-66C62829CB45}" destId="{24934D5B-A897-4A48-8A31-D2C5EDA74AE7}" srcOrd="0" destOrd="0" presId="urn:microsoft.com/office/officeart/2005/8/layout/hProcess4"/>
    <dgm:cxn modelId="{414B5020-8CE9-47C2-8E24-2F3DF8F2A692}" type="presOf" srcId="{DC1A47EA-E18E-4C10-891D-5292611FBE4B}" destId="{929E93F9-88CD-4439-82E6-A80BD2EEB0AB}" srcOrd="0" destOrd="1" presId="urn:microsoft.com/office/officeart/2005/8/layout/hProcess4"/>
    <dgm:cxn modelId="{7A8F6EE0-D01C-4750-AE7E-BC85531B2784}" srcId="{D055200B-5D65-4C4E-AF8A-335AB76595B0}" destId="{385ACA72-49C5-4ABE-9983-E7762BB8DE3B}" srcOrd="2" destOrd="0" parTransId="{A3AEF0F8-3E45-4E82-8BEE-9340449B2B87}" sibTransId="{014C8576-2A08-4B66-9120-B048ECF6F01D}"/>
    <dgm:cxn modelId="{CFE5F024-5C2D-4E14-ABD6-BDF373FCF157}" type="presOf" srcId="{719A279B-6651-4884-9F57-B9C026F1FE88}" destId="{247B212D-F1D2-4DFB-9215-971D119476D5}" srcOrd="0" destOrd="1" presId="urn:microsoft.com/office/officeart/2005/8/layout/hProcess4"/>
    <dgm:cxn modelId="{21FB9564-BED9-42E4-97F5-88D157B92DF9}" type="presOf" srcId="{F805DAB9-2DCE-4A5D-870D-162830AB1D88}" destId="{6964E467-70D3-43A7-BD6D-558EF64C533B}" srcOrd="1" destOrd="0" presId="urn:microsoft.com/office/officeart/2005/8/layout/hProcess4"/>
    <dgm:cxn modelId="{7CEE1146-DEE4-4641-9C61-18003A2ECE3E}" type="presOf" srcId="{E08FEDFE-D29A-4C6E-8C3E-3DDFEA6FB80D}" destId="{4C3AB4F9-0CD9-4F00-A438-B40263D9A018}" srcOrd="0" destOrd="0" presId="urn:microsoft.com/office/officeart/2005/8/layout/hProcess4"/>
    <dgm:cxn modelId="{B7230319-2EB4-4510-B0B6-81DDA6B5BD09}" type="presParOf" srcId="{7E5BA569-2E17-4C89-B8F8-2B424B567ECF}" destId="{618142DF-8501-42B9-890E-0986E61CCD94}" srcOrd="0" destOrd="0" presId="urn:microsoft.com/office/officeart/2005/8/layout/hProcess4"/>
    <dgm:cxn modelId="{A5BAE16F-ACA3-4DCE-B5D4-05414CB83C33}" type="presParOf" srcId="{7E5BA569-2E17-4C89-B8F8-2B424B567ECF}" destId="{FF6E9692-D010-4780-A887-0612E539D7C8}" srcOrd="1" destOrd="0" presId="urn:microsoft.com/office/officeart/2005/8/layout/hProcess4"/>
    <dgm:cxn modelId="{58A3FA73-7C98-468A-81C4-ADAFF19130E6}" type="presParOf" srcId="{7E5BA569-2E17-4C89-B8F8-2B424B567ECF}" destId="{45A78150-517B-4584-9039-8739141ADC9F}" srcOrd="2" destOrd="0" presId="urn:microsoft.com/office/officeart/2005/8/layout/hProcess4"/>
    <dgm:cxn modelId="{B0921B42-5567-48DB-A458-12261FBD076C}" type="presParOf" srcId="{45A78150-517B-4584-9039-8739141ADC9F}" destId="{DFD067E4-2D1B-468B-8EB0-4DC477AD3178}" srcOrd="0" destOrd="0" presId="urn:microsoft.com/office/officeart/2005/8/layout/hProcess4"/>
    <dgm:cxn modelId="{416D0F5B-E36A-4981-8726-1BC134D83D71}" type="presParOf" srcId="{DFD067E4-2D1B-468B-8EB0-4DC477AD3178}" destId="{8FEEF1B3-0F96-43E5-A5F2-B6E226C37843}" srcOrd="0" destOrd="0" presId="urn:microsoft.com/office/officeart/2005/8/layout/hProcess4"/>
    <dgm:cxn modelId="{C6B9E506-6DC4-4ED9-8BB2-973F57207D52}" type="presParOf" srcId="{DFD067E4-2D1B-468B-8EB0-4DC477AD3178}" destId="{247B212D-F1D2-4DFB-9215-971D119476D5}" srcOrd="1" destOrd="0" presId="urn:microsoft.com/office/officeart/2005/8/layout/hProcess4"/>
    <dgm:cxn modelId="{241C1627-B290-4BEC-A6D4-C6DCAE191B05}" type="presParOf" srcId="{DFD067E4-2D1B-468B-8EB0-4DC477AD3178}" destId="{257443A1-58AE-4A00-9A40-BB137D8FC4F0}" srcOrd="2" destOrd="0" presId="urn:microsoft.com/office/officeart/2005/8/layout/hProcess4"/>
    <dgm:cxn modelId="{B4BF54A3-B591-44A1-BCE0-450E2882D26A}" type="presParOf" srcId="{DFD067E4-2D1B-468B-8EB0-4DC477AD3178}" destId="{90FCF2BF-4185-4041-B4D8-F64049D85449}" srcOrd="3" destOrd="0" presId="urn:microsoft.com/office/officeart/2005/8/layout/hProcess4"/>
    <dgm:cxn modelId="{25DD57AF-EAE2-472A-88BD-6B4AD0A35A77}" type="presParOf" srcId="{DFD067E4-2D1B-468B-8EB0-4DC477AD3178}" destId="{FBC3EDB9-BD17-4697-B83E-C1B1E9D26D49}" srcOrd="4" destOrd="0" presId="urn:microsoft.com/office/officeart/2005/8/layout/hProcess4"/>
    <dgm:cxn modelId="{89D7A604-95AB-486B-9F19-01EB1061C3F7}" type="presParOf" srcId="{45A78150-517B-4584-9039-8739141ADC9F}" destId="{24934D5B-A897-4A48-8A31-D2C5EDA74AE7}" srcOrd="1" destOrd="0" presId="urn:microsoft.com/office/officeart/2005/8/layout/hProcess4"/>
    <dgm:cxn modelId="{2C52DD8B-0F10-4B93-B343-06A2A2ACDF01}" type="presParOf" srcId="{45A78150-517B-4584-9039-8739141ADC9F}" destId="{C49311DC-9DB6-40BF-877D-6EDDA6AF4186}" srcOrd="2" destOrd="0" presId="urn:microsoft.com/office/officeart/2005/8/layout/hProcess4"/>
    <dgm:cxn modelId="{0ED2B447-D62C-401A-B010-A6EB94D9DC7A}" type="presParOf" srcId="{C49311DC-9DB6-40BF-877D-6EDDA6AF4186}" destId="{3A437A13-69EC-43AC-90E2-5D780F86303F}" srcOrd="0" destOrd="0" presId="urn:microsoft.com/office/officeart/2005/8/layout/hProcess4"/>
    <dgm:cxn modelId="{DD65D942-7CE4-4213-AD20-430104550CE1}" type="presParOf" srcId="{C49311DC-9DB6-40BF-877D-6EDDA6AF4186}" destId="{929E93F9-88CD-4439-82E6-A80BD2EEB0AB}" srcOrd="1" destOrd="0" presId="urn:microsoft.com/office/officeart/2005/8/layout/hProcess4"/>
    <dgm:cxn modelId="{6D1DCD78-C50D-46FE-B055-7236EB562AFA}" type="presParOf" srcId="{C49311DC-9DB6-40BF-877D-6EDDA6AF4186}" destId="{6964E467-70D3-43A7-BD6D-558EF64C533B}" srcOrd="2" destOrd="0" presId="urn:microsoft.com/office/officeart/2005/8/layout/hProcess4"/>
    <dgm:cxn modelId="{2C74256A-A672-4D5F-A073-5A52B0909D65}" type="presParOf" srcId="{C49311DC-9DB6-40BF-877D-6EDDA6AF4186}" destId="{3F00FF95-A47E-4F8F-ACE5-0B97F65423CE}" srcOrd="3" destOrd="0" presId="urn:microsoft.com/office/officeart/2005/8/layout/hProcess4"/>
    <dgm:cxn modelId="{D2DB8527-5363-438C-8118-41C495CFA393}" type="presParOf" srcId="{C49311DC-9DB6-40BF-877D-6EDDA6AF4186}" destId="{1190161F-98E2-4000-8B12-7032F8AAF1A8}" srcOrd="4" destOrd="0" presId="urn:microsoft.com/office/officeart/2005/8/layout/hProcess4"/>
    <dgm:cxn modelId="{AA27BC13-A83D-4F80-B57A-39E3BFC2CCEC}" type="presParOf" srcId="{45A78150-517B-4584-9039-8739141ADC9F}" destId="{5DCD9377-848A-4374-B785-4105FC7ACBCF}" srcOrd="3" destOrd="0" presId="urn:microsoft.com/office/officeart/2005/8/layout/hProcess4"/>
    <dgm:cxn modelId="{EDA114D9-A2B1-4331-8C50-BF44F0EBBFA8}" type="presParOf" srcId="{45A78150-517B-4584-9039-8739141ADC9F}" destId="{1AA6E336-3037-4932-9AC0-2D9F66430504}" srcOrd="4" destOrd="0" presId="urn:microsoft.com/office/officeart/2005/8/layout/hProcess4"/>
    <dgm:cxn modelId="{0E664A52-AB32-49F6-B716-9BEEDEE43D7F}" type="presParOf" srcId="{1AA6E336-3037-4932-9AC0-2D9F66430504}" destId="{1EB6AB72-95C6-423F-9B93-88B4871776A5}" srcOrd="0" destOrd="0" presId="urn:microsoft.com/office/officeart/2005/8/layout/hProcess4"/>
    <dgm:cxn modelId="{00D2C183-153F-43BF-A0CD-6D7F4D1F9649}" type="presParOf" srcId="{1AA6E336-3037-4932-9AC0-2D9F66430504}" destId="{903EEE98-998A-4B39-AFEB-BA6DB593529A}" srcOrd="1" destOrd="0" presId="urn:microsoft.com/office/officeart/2005/8/layout/hProcess4"/>
    <dgm:cxn modelId="{7090A150-5F30-449E-8F9E-A95AAB01DFB4}" type="presParOf" srcId="{1AA6E336-3037-4932-9AC0-2D9F66430504}" destId="{04630DEC-CE9A-421E-8033-B9C6469278F8}" srcOrd="2" destOrd="0" presId="urn:microsoft.com/office/officeart/2005/8/layout/hProcess4"/>
    <dgm:cxn modelId="{01F0476D-582B-4617-BD41-09D6D3946F18}" type="presParOf" srcId="{1AA6E336-3037-4932-9AC0-2D9F66430504}" destId="{15C9CE45-427D-414E-94EB-ACC3A7B5501F}" srcOrd="3" destOrd="0" presId="urn:microsoft.com/office/officeart/2005/8/layout/hProcess4"/>
    <dgm:cxn modelId="{0881D322-C30F-407C-8A66-CF72376AD106}" type="presParOf" srcId="{1AA6E336-3037-4932-9AC0-2D9F66430504}" destId="{EE966F5A-E44E-4F51-B876-01228047D5C5}" srcOrd="4" destOrd="0" presId="urn:microsoft.com/office/officeart/2005/8/layout/hProcess4"/>
    <dgm:cxn modelId="{98B80188-0635-4527-AEB3-0912ECD4201A}" type="presParOf" srcId="{45A78150-517B-4584-9039-8739141ADC9F}" destId="{0E411C58-86ED-435D-B072-8079A7A888DE}" srcOrd="5" destOrd="0" presId="urn:microsoft.com/office/officeart/2005/8/layout/hProcess4"/>
    <dgm:cxn modelId="{D205EAB3-6C77-45A4-859E-BDA193188124}" type="presParOf" srcId="{45A78150-517B-4584-9039-8739141ADC9F}" destId="{B8FE51B7-53B3-4D4C-B148-46A358E1A2DE}" srcOrd="6" destOrd="0" presId="urn:microsoft.com/office/officeart/2005/8/layout/hProcess4"/>
    <dgm:cxn modelId="{D253BEF2-7EDD-4BB7-A94C-D52D4ABDC633}" type="presParOf" srcId="{B8FE51B7-53B3-4D4C-B148-46A358E1A2DE}" destId="{BD9975F3-937F-45E4-B1FC-F54822181E42}" srcOrd="0" destOrd="0" presId="urn:microsoft.com/office/officeart/2005/8/layout/hProcess4"/>
    <dgm:cxn modelId="{B1A72157-6B86-4531-A3D6-AF9A79BF0A07}" type="presParOf" srcId="{B8FE51B7-53B3-4D4C-B148-46A358E1A2DE}" destId="{4C3AB4F9-0CD9-4F00-A438-B40263D9A018}" srcOrd="1" destOrd="0" presId="urn:microsoft.com/office/officeart/2005/8/layout/hProcess4"/>
    <dgm:cxn modelId="{DB69DB04-AFD5-4F2D-875B-57D4D5AFFD99}" type="presParOf" srcId="{B8FE51B7-53B3-4D4C-B148-46A358E1A2DE}" destId="{1EE980A7-9557-4A2C-84E6-0D197294A7B2}" srcOrd="2" destOrd="0" presId="urn:microsoft.com/office/officeart/2005/8/layout/hProcess4"/>
    <dgm:cxn modelId="{CFDBD81D-51D8-4A2B-9029-F5141CC8C980}" type="presParOf" srcId="{B8FE51B7-53B3-4D4C-B148-46A358E1A2DE}" destId="{BD3392D6-6A43-4074-969B-3736AD371A94}" srcOrd="3" destOrd="0" presId="urn:microsoft.com/office/officeart/2005/8/layout/hProcess4"/>
    <dgm:cxn modelId="{7A32EB30-3B4B-4382-B84C-ACE73AFF9B6E}" type="presParOf" srcId="{B8FE51B7-53B3-4D4C-B148-46A358E1A2DE}" destId="{D15DBA33-FD68-4897-AF9E-057DD95E1A74}"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smtClean="0"/>
            <a:t>Osservare</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it-IT" dirty="0" smtClean="0"/>
            <a:t>Prendete appunti scritti molto prima della valutazione, ad esempio durante un progetto di perfezionamento, per valutare le prestazioni e il comportamento dei vostri dipendenti nel modo più sistematico possibile e per poterlo provare durante il colloquio di valutazione. Utilizzate le note, per esempio, per fare riferimento all'"affidabilità", all'"impegno lavorativo", al "comportamento lavorativo in diverse situazioni di lavoro", alla "cooperazione" o simili dei vostri dipendenti. In questo modo, eviterete che la vostra valutazione sia basata solo su impressioni poco prima del colloquio di valutazione.</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72BCCBCD-E189-47DF-8757-48CE17C575F2}">
      <dgm:prSet phldrT="[Text]"/>
      <dgm:spPr>
        <a:ln>
          <a:solidFill>
            <a:srgbClr val="FA9106"/>
          </a:solidFill>
        </a:ln>
      </dgm:spPr>
      <dgm:t>
        <a:bodyPr/>
        <a:lstStyle/>
        <a:p>
          <a:pPr marL="92075" indent="0">
            <a:buNone/>
          </a:pPr>
          <a:r>
            <a:rPr lang="it-IT" dirty="0" smtClean="0"/>
            <a:t>Tenete un piccolo quaderno per i vostri appunti, che porterete sempre con voi. Nel migliore dei casi, potete fare riferimento a fatti concreti per la vostra valutazione. Pertanto, documentate sempre questi eventi il più in fretta possibile.</a:t>
          </a:r>
          <a:endParaRPr lang="de-DE" dirty="0"/>
        </a:p>
      </dgm:t>
    </dgm:pt>
    <dgm:pt modelId="{AF8CC8FB-DF7C-4F74-B600-0518075FB57D}" type="parTrans" cxnId="{87679D9B-728F-4666-9EBC-207097893304}">
      <dgm:prSet/>
      <dgm:spPr/>
      <dgm:t>
        <a:bodyPr/>
        <a:lstStyle/>
        <a:p>
          <a:endParaRPr lang="de-DE"/>
        </a:p>
      </dgm:t>
    </dgm:pt>
    <dgm:pt modelId="{11E3EE4B-2287-42DC-A334-C44C86210E6A}" type="sibTrans" cxnId="{87679D9B-728F-4666-9EBC-207097893304}">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D7BE7094-DA1A-41AA-A64C-615D3771919C}" type="presOf" srcId="{BDD41A43-DE54-4B97-ADA6-6D18FAD1CDBF}" destId="{EB663E7C-61C6-4DE7-AC40-AD03C46D69F4}" srcOrd="0" destOrd="0"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87679D9B-728F-4666-9EBC-207097893304}" srcId="{FB5BE894-43FC-41B4-BC45-83B5FB2A7F17}" destId="{72BCCBCD-E189-47DF-8757-48CE17C575F2}" srcOrd="1" destOrd="0" parTransId="{AF8CC8FB-DF7C-4F74-B600-0518075FB57D}" sibTransId="{11E3EE4B-2287-42DC-A334-C44C86210E6A}"/>
    <dgm:cxn modelId="{3741DAE5-5016-44FC-8E12-871B712F6D05}" type="presOf" srcId="{72BCCBCD-E189-47DF-8757-48CE17C575F2}" destId="{ABB817C7-719B-4554-AFC4-611A88EEFC45}" srcOrd="0" destOrd="1" presId="urn:microsoft.com/office/officeart/2005/8/layout/chevron2"/>
    <dgm:cxn modelId="{A864E946-2125-41D9-B270-3A71E9686B1C}" srcId="{FB5BE894-43FC-41B4-BC45-83B5FB2A7F17}" destId="{22E294AB-6077-457A-9CCD-299BF9B66377}" srcOrd="0" destOrd="0" parTransId="{8155C696-5403-400F-8785-9A8A39FC778A}" sibTransId="{A6A8407D-5C5D-4731-ADA6-7E55470F6C9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it-IT" dirty="0" smtClean="0"/>
            <a:t>Valutare</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it-IT" dirty="0" smtClean="0"/>
            <a:t>Guardate attentamente i vostri appunti prima del colloquio di valutazione in modo da non dovervi fare riferimento durante il colloquio. Nota: non è una prova che state conservando, ma un aiuto alla vostra memoria personale per una valutazione più equa dei vostri dipendenti.</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D7BE7094-DA1A-41AA-A64C-615D3771919C}" type="presOf" srcId="{BDD41A43-DE54-4B97-ADA6-6D18FAD1CDBF}" destId="{EB663E7C-61C6-4DE7-AC40-AD03C46D69F4}" srcOrd="0" destOrd="0"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A864E946-2125-41D9-B270-3A71E9686B1C}" srcId="{FB5BE894-43FC-41B4-BC45-83B5FB2A7F17}" destId="{22E294AB-6077-457A-9CCD-299BF9B66377}" srcOrd="0" destOrd="0" parTransId="{8155C696-5403-400F-8785-9A8A39FC778A}" sibTransId="{A6A8407D-5C5D-4731-ADA6-7E55470F6C9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it-IT" dirty="0" smtClean="0"/>
            <a:t>Spiegare</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it-IT" dirty="0" smtClean="0"/>
            <a:t>Discutete sempre la valutazione con il relativo dipendente e registrate il frutto della conversazione. Affinché il vostro dipendente non venga colto alla sprovvista quando riceve una valutazione che non gli sembra ragionevole, dovreste parlarne apertamente con lui. Questa conversazione servirà anche a pianificare il futuro impiego del personale per i progetti di perfezionamento. Chiedetevi:</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A148D808-83C1-4F5A-B016-9F6F0385F67C}">
      <dgm:prSet phldrT="[Text]"/>
      <dgm:spPr>
        <a:ln>
          <a:solidFill>
            <a:srgbClr val="FA9106"/>
          </a:solidFill>
        </a:ln>
      </dgm:spPr>
      <dgm:t>
        <a:bodyPr/>
        <a:lstStyle/>
        <a:p>
          <a:pPr marL="442913" indent="-266700">
            <a:buFont typeface="Wingdings" panose="05000000000000000000" pitchFamily="2" charset="2"/>
            <a:buChar char="ü"/>
          </a:pPr>
          <a:r>
            <a:rPr lang="it-IT" dirty="0" smtClean="0"/>
            <a:t>"Come posso promuovere meglio il mio dipendente?"</a:t>
          </a:r>
          <a:endParaRPr lang="de-DE" dirty="0"/>
        </a:p>
      </dgm:t>
    </dgm:pt>
    <dgm:pt modelId="{AB486D72-4189-4EF6-9F9F-0AF2356D566C}" type="parTrans" cxnId="{F427EFD5-623F-4E5A-81B7-BC882B6F566B}">
      <dgm:prSet/>
      <dgm:spPr/>
      <dgm:t>
        <a:bodyPr/>
        <a:lstStyle/>
        <a:p>
          <a:endParaRPr lang="de-DE"/>
        </a:p>
      </dgm:t>
    </dgm:pt>
    <dgm:pt modelId="{91BF9D25-83C4-4903-A19E-D289A59F1A24}" type="sibTrans" cxnId="{F427EFD5-623F-4E5A-81B7-BC882B6F566B}">
      <dgm:prSet/>
      <dgm:spPr/>
      <dgm:t>
        <a:bodyPr/>
        <a:lstStyle/>
        <a:p>
          <a:endParaRPr lang="de-DE"/>
        </a:p>
      </dgm:t>
    </dgm:pt>
    <dgm:pt modelId="{B1038A4F-11E4-4B2E-8AA1-233DF9279AE8}">
      <dgm:prSet phldrT="[Text]"/>
      <dgm:spPr>
        <a:ln>
          <a:solidFill>
            <a:srgbClr val="FA9106"/>
          </a:solidFill>
        </a:ln>
      </dgm:spPr>
      <dgm:t>
        <a:bodyPr/>
        <a:lstStyle/>
        <a:p>
          <a:pPr marL="442913" indent="-266700">
            <a:buFont typeface="Wingdings" panose="05000000000000000000" pitchFamily="2" charset="2"/>
            <a:buChar char="ü"/>
          </a:pPr>
          <a:r>
            <a:rPr lang="en-US" dirty="0" smtClean="0"/>
            <a:t>"</a:t>
          </a:r>
          <a:r>
            <a:rPr lang="it-IT" dirty="0" smtClean="0"/>
            <a:t>Come prevede di eliminare le sue debolezze?"</a:t>
          </a:r>
          <a:endParaRPr lang="de-DE" dirty="0"/>
        </a:p>
      </dgm:t>
    </dgm:pt>
    <dgm:pt modelId="{F9F520AD-3BC0-48FD-8187-200879FE2BB6}" type="parTrans" cxnId="{3A0E9D2A-2CA3-4221-91C5-07E39291BC60}">
      <dgm:prSet/>
      <dgm:spPr/>
      <dgm:t>
        <a:bodyPr/>
        <a:lstStyle/>
        <a:p>
          <a:endParaRPr lang="de-DE"/>
        </a:p>
      </dgm:t>
    </dgm:pt>
    <dgm:pt modelId="{D1C1260C-9E68-44ED-958D-64116BEB8359}" type="sibTrans" cxnId="{3A0E9D2A-2CA3-4221-91C5-07E39291BC60}">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custLinFactNeighborX="-3334">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F427EFD5-623F-4E5A-81B7-BC882B6F566B}" srcId="{FB5BE894-43FC-41B4-BC45-83B5FB2A7F17}" destId="{A148D808-83C1-4F5A-B016-9F6F0385F67C}" srcOrd="1" destOrd="0" parTransId="{AB486D72-4189-4EF6-9F9F-0AF2356D566C}" sibTransId="{91BF9D25-83C4-4903-A19E-D289A59F1A24}"/>
    <dgm:cxn modelId="{A864E946-2125-41D9-B270-3A71E9686B1C}" srcId="{FB5BE894-43FC-41B4-BC45-83B5FB2A7F17}" destId="{22E294AB-6077-457A-9CCD-299BF9B66377}" srcOrd="0" destOrd="0" parTransId="{8155C696-5403-400F-8785-9A8A39FC778A}" sibTransId="{A6A8407D-5C5D-4731-ADA6-7E55470F6C99}"/>
    <dgm:cxn modelId="{DF7B8255-C184-431F-AE49-1585C7DD3C45}" type="presOf" srcId="{A148D808-83C1-4F5A-B016-9F6F0385F67C}" destId="{ABB817C7-719B-4554-AFC4-611A88EEFC45}" srcOrd="0" destOrd="1"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3A0E9D2A-2CA3-4221-91C5-07E39291BC60}" srcId="{FB5BE894-43FC-41B4-BC45-83B5FB2A7F17}" destId="{B1038A4F-11E4-4B2E-8AA1-233DF9279AE8}" srcOrd="2" destOrd="0" parTransId="{F9F520AD-3BC0-48FD-8187-200879FE2BB6}" sibTransId="{D1C1260C-9E68-44ED-958D-64116BEB835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6705A2D4-BCC9-4DAB-9B94-487EBCCAA607}" type="presOf" srcId="{B1038A4F-11E4-4B2E-8AA1-233DF9279AE8}" destId="{ABB817C7-719B-4554-AFC4-611A88EEFC45}" srcOrd="0" destOrd="2" presId="urn:microsoft.com/office/officeart/2005/8/layout/chevron2"/>
    <dgm:cxn modelId="{D7BE7094-DA1A-41AA-A64C-615D3771919C}" type="presOf" srcId="{BDD41A43-DE54-4B97-ADA6-6D18FAD1CDBF}" destId="{EB663E7C-61C6-4DE7-AC40-AD03C46D69F4}"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212D-F1D2-4DFB-9215-971D119476D5}">
      <dsp:nvSpPr>
        <dsp:cNvPr id="0" name=""/>
        <dsp:cNvSpPr/>
      </dsp:nvSpPr>
      <dsp:spPr>
        <a:xfrm>
          <a:off x="368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it-IT" sz="1100" kern="1200" dirty="0" smtClean="0"/>
            <a:t>Si presenta l'analisi e si elaborano possibili soluzioni.</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a:t>Brainstorming</a:t>
          </a:r>
        </a:p>
        <a:p>
          <a:pPr marL="266700" lvl="1" indent="-180975" algn="l" defTabSz="488950">
            <a:lnSpc>
              <a:spcPct val="90000"/>
            </a:lnSpc>
            <a:spcBef>
              <a:spcPct val="0"/>
            </a:spcBef>
            <a:spcAft>
              <a:spcPct val="15000"/>
            </a:spcAft>
            <a:buFont typeface="Wingdings" panose="05000000000000000000" pitchFamily="2" charset="2"/>
            <a:buChar char="••"/>
          </a:pPr>
          <a:r>
            <a:rPr lang="it-IT" sz="1100" kern="1200" dirty="0" smtClean="0"/>
            <a:t>Diagramma causa-effetto</a:t>
          </a:r>
          <a:endParaRPr lang="de-DE" sz="1100" kern="1200" dirty="0"/>
        </a:p>
        <a:p>
          <a:pPr marL="57150" lvl="1" indent="-57150" algn="l" defTabSz="488950">
            <a:lnSpc>
              <a:spcPct val="90000"/>
            </a:lnSpc>
            <a:spcBef>
              <a:spcPct val="0"/>
            </a:spcBef>
            <a:spcAft>
              <a:spcPct val="15000"/>
            </a:spcAft>
            <a:buChar char="••"/>
          </a:pPr>
          <a:endParaRPr lang="it-IT" sz="1100" kern="1200" dirty="0" err="1"/>
        </a:p>
      </dsp:txBody>
      <dsp:txXfrm>
        <a:off x="40391" y="892549"/>
        <a:ext cx="1860326" cy="1179748"/>
      </dsp:txXfrm>
    </dsp:sp>
    <dsp:sp modelId="{24934D5B-A897-4A48-8A31-D2C5EDA74AE7}">
      <dsp:nvSpPr>
        <dsp:cNvPr id="0" name=""/>
        <dsp:cNvSpPr/>
      </dsp:nvSpPr>
      <dsp:spPr>
        <a:xfrm>
          <a:off x="1037039"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90FCF2BF-4185-4041-B4D8-F64049D85449}">
      <dsp:nvSpPr>
        <dsp:cNvPr id="0" name=""/>
        <dsp:cNvSpPr/>
      </dsp:nvSpPr>
      <dsp:spPr>
        <a:xfrm>
          <a:off x="433406"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smtClean="0"/>
            <a:t>Fase </a:t>
          </a:r>
          <a:r>
            <a:rPr lang="de-DE" sz="3900" kern="1200" dirty="0"/>
            <a:t>5</a:t>
          </a:r>
        </a:p>
      </dsp:txBody>
      <dsp:txXfrm>
        <a:off x="453426" y="2129022"/>
        <a:ext cx="1678835" cy="643499"/>
      </dsp:txXfrm>
    </dsp:sp>
    <dsp:sp modelId="{929E93F9-88CD-4439-82E6-A80BD2EEB0AB}">
      <dsp:nvSpPr>
        <dsp:cNvPr id="0" name=""/>
        <dsp:cNvSpPr/>
      </dsp:nvSpPr>
      <dsp:spPr>
        <a:xfrm>
          <a:off x="2648990"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it-IT" sz="1100" kern="1200" dirty="0" smtClean="0"/>
            <a:t>Le cause e le soluzioni sono presentate al team del circolo di qualità con la relativa valutazione</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a:t> </a:t>
          </a:r>
          <a:r>
            <a:rPr lang="it-IT" sz="1100" kern="1200" dirty="0" smtClean="0"/>
            <a:t>Raccolta dei dati</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en-GB" sz="1100" kern="1200" noProof="0" dirty="0" smtClean="0"/>
            <a:t>Comparazione</a:t>
          </a:r>
          <a:endParaRPr lang="en-GB" sz="1100" kern="1200" noProof="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smtClean="0"/>
            <a:t>Discussione</a:t>
          </a:r>
          <a:endParaRPr lang="de-DE" sz="1100" kern="1200" dirty="0"/>
        </a:p>
      </dsp:txBody>
      <dsp:txXfrm>
        <a:off x="2685694" y="1234319"/>
        <a:ext cx="1860326" cy="1179748"/>
      </dsp:txXfrm>
    </dsp:sp>
    <dsp:sp modelId="{5DCD9377-848A-4374-B785-4105FC7ACBCF}">
      <dsp:nvSpPr>
        <dsp:cNvPr id="0" name=""/>
        <dsp:cNvSpPr/>
      </dsp:nvSpPr>
      <dsp:spPr>
        <a:xfrm>
          <a:off x="3681988" y="-278813"/>
          <a:ext cx="2754502" cy="2754502"/>
        </a:xfrm>
        <a:prstGeom prst="circularArrow">
          <a:avLst>
            <a:gd name="adj1" fmla="val 3787"/>
            <a:gd name="adj2" fmla="val 473102"/>
            <a:gd name="adj3" fmla="val 19227707"/>
            <a:gd name="adj4" fmla="val 12451830"/>
            <a:gd name="adj5" fmla="val 441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3F00FF95-A47E-4F8F-ACE5-0B97F65423CE}">
      <dsp:nvSpPr>
        <dsp:cNvPr id="0" name=""/>
        <dsp:cNvSpPr/>
      </dsp:nvSpPr>
      <dsp:spPr>
        <a:xfrm>
          <a:off x="3078709"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smtClean="0"/>
            <a:t>Fase </a:t>
          </a:r>
          <a:r>
            <a:rPr lang="de-DE" sz="3900" kern="1200" dirty="0"/>
            <a:t>6</a:t>
          </a:r>
        </a:p>
      </dsp:txBody>
      <dsp:txXfrm>
        <a:off x="3098729" y="534095"/>
        <a:ext cx="1678835" cy="643499"/>
      </dsp:txXfrm>
    </dsp:sp>
    <dsp:sp modelId="{903EEE98-998A-4B39-AFEB-BA6DB593529A}">
      <dsp:nvSpPr>
        <dsp:cNvPr id="0" name=""/>
        <dsp:cNvSpPr/>
      </dsp:nvSpPr>
      <dsp:spPr>
        <a:xfrm>
          <a:off x="5417637" y="678571"/>
          <a:ext cx="1843796" cy="1794148"/>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44500">
            <a:lnSpc>
              <a:spcPct val="90000"/>
            </a:lnSpc>
            <a:spcBef>
              <a:spcPct val="0"/>
            </a:spcBef>
            <a:spcAft>
              <a:spcPct val="15000"/>
            </a:spcAft>
            <a:buChar char="••"/>
          </a:pPr>
          <a:r>
            <a:rPr lang="it-IT" sz="1000" kern="1200" dirty="0" smtClean="0"/>
            <a:t>Il problema viene affrontato concretamente. Si valutano le risorse umane e i materiali necessari e si effettuano analisi costi-benefici</a:t>
          </a:r>
          <a:endParaRPr lang="de-DE" sz="1000" kern="1200" dirty="0"/>
        </a:p>
        <a:p>
          <a:pPr marL="266700" lvl="1" indent="-180975" algn="l" defTabSz="444500">
            <a:lnSpc>
              <a:spcPct val="90000"/>
            </a:lnSpc>
            <a:spcBef>
              <a:spcPct val="0"/>
            </a:spcBef>
            <a:spcAft>
              <a:spcPct val="15000"/>
            </a:spcAft>
            <a:buFont typeface="Wingdings" panose="05000000000000000000" pitchFamily="2" charset="2"/>
            <a:buChar char="••"/>
          </a:pPr>
          <a:r>
            <a:rPr lang="it-IT" sz="1000" kern="1200" dirty="0" smtClean="0"/>
            <a:t>Grafico a barre, a torta, ad area, istogramma, stratificazione, diagramma di dispersione</a:t>
          </a:r>
          <a:endParaRPr lang="de-DE" sz="1000" kern="1200" dirty="0"/>
        </a:p>
        <a:p>
          <a:pPr marL="266700" lvl="1" indent="-180975" algn="l" defTabSz="444500">
            <a:lnSpc>
              <a:spcPct val="90000"/>
            </a:lnSpc>
            <a:spcBef>
              <a:spcPct val="0"/>
            </a:spcBef>
            <a:spcAft>
              <a:spcPct val="15000"/>
            </a:spcAft>
            <a:buFont typeface="Wingdings" panose="05000000000000000000" pitchFamily="2" charset="2"/>
            <a:buChar char="••"/>
          </a:pPr>
          <a:r>
            <a:rPr lang="it-IT" sz="1000" kern="1200" dirty="0" smtClean="0"/>
            <a:t>Analisi del perché</a:t>
          </a:r>
          <a:endParaRPr lang="de-DE" sz="1000" kern="1200" dirty="0"/>
        </a:p>
      </dsp:txBody>
      <dsp:txXfrm>
        <a:off x="5458925" y="719859"/>
        <a:ext cx="1761220" cy="1327112"/>
      </dsp:txXfrm>
    </dsp:sp>
    <dsp:sp modelId="{0E411C58-86ED-435D-B072-8079A7A888DE}">
      <dsp:nvSpPr>
        <dsp:cNvPr id="0" name=""/>
        <dsp:cNvSpPr/>
      </dsp:nvSpPr>
      <dsp:spPr>
        <a:xfrm>
          <a:off x="6584290" y="1212590"/>
          <a:ext cx="2365477" cy="2365477"/>
        </a:xfrm>
        <a:prstGeom prst="leftCircularArrow">
          <a:avLst>
            <a:gd name="adj1" fmla="val 4410"/>
            <a:gd name="adj2" fmla="val 559302"/>
            <a:gd name="adj3" fmla="val 2056708"/>
            <a:gd name="adj4" fmla="val 8746385"/>
            <a:gd name="adj5" fmla="val 5145"/>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15C9CE45-427D-414E-94EB-ACC3A7B5501F}">
      <dsp:nvSpPr>
        <dsp:cNvPr id="0" name=""/>
        <dsp:cNvSpPr/>
      </dsp:nvSpPr>
      <dsp:spPr>
        <a:xfrm>
          <a:off x="5773722" y="2259340"/>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smtClean="0"/>
            <a:t>Fase </a:t>
          </a:r>
          <a:r>
            <a:rPr lang="de-DE" sz="3900" kern="1200" dirty="0"/>
            <a:t>7</a:t>
          </a:r>
        </a:p>
      </dsp:txBody>
      <dsp:txXfrm>
        <a:off x="5793742" y="2279360"/>
        <a:ext cx="1678835" cy="643499"/>
      </dsp:txXfrm>
    </dsp:sp>
    <dsp:sp modelId="{4C3AB4F9-0CD9-4F00-A438-B40263D9A018}">
      <dsp:nvSpPr>
        <dsp:cNvPr id="0" name=""/>
        <dsp:cNvSpPr/>
      </dsp:nvSpPr>
      <dsp:spPr>
        <a:xfrm>
          <a:off x="793959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it-IT" sz="1100" kern="1200" dirty="0" smtClean="0"/>
            <a:t>Si elabora un piano di attuazione e si distribuiscono i compiti per la realizzazione con il supporto del mentore e del team del circolo di qualità</a:t>
          </a:r>
          <a:endParaRPr lang="de-DE" sz="1100" kern="1200" dirty="0"/>
        </a:p>
        <a:p>
          <a:pPr marL="85725" lvl="1" indent="0" algn="l" defTabSz="488950">
            <a:lnSpc>
              <a:spcPct val="90000"/>
            </a:lnSpc>
            <a:spcBef>
              <a:spcPct val="0"/>
            </a:spcBef>
            <a:spcAft>
              <a:spcPct val="15000"/>
            </a:spcAft>
            <a:buFont typeface="Wingdings" panose="05000000000000000000" pitchFamily="2" charset="2"/>
            <a:buChar char="••"/>
          </a:pPr>
          <a:r>
            <a:rPr lang="de-DE" sz="1100" kern="1200" dirty="0"/>
            <a:t> Brainstorming</a:t>
          </a:r>
        </a:p>
      </dsp:txBody>
      <dsp:txXfrm>
        <a:off x="7976301" y="1234319"/>
        <a:ext cx="1860326" cy="1179748"/>
      </dsp:txXfrm>
    </dsp:sp>
    <dsp:sp modelId="{BD3392D6-6A43-4074-969B-3736AD371A94}">
      <dsp:nvSpPr>
        <dsp:cNvPr id="0" name=""/>
        <dsp:cNvSpPr/>
      </dsp:nvSpPr>
      <dsp:spPr>
        <a:xfrm>
          <a:off x="8369316"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smtClean="0"/>
            <a:t>Fase </a:t>
          </a:r>
          <a:r>
            <a:rPr lang="de-DE" sz="3900" kern="1200" dirty="0"/>
            <a:t>8</a:t>
          </a:r>
        </a:p>
      </dsp:txBody>
      <dsp:txXfrm>
        <a:off x="8389336" y="534095"/>
        <a:ext cx="1678835" cy="643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212D-F1D2-4DFB-9215-971D119476D5}">
      <dsp:nvSpPr>
        <dsp:cNvPr id="0" name=""/>
        <dsp:cNvSpPr/>
      </dsp:nvSpPr>
      <dsp:spPr>
        <a:xfrm>
          <a:off x="368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92075" lvl="1" indent="0" algn="l" defTabSz="488950">
            <a:lnSpc>
              <a:spcPct val="90000"/>
            </a:lnSpc>
            <a:spcBef>
              <a:spcPct val="0"/>
            </a:spcBef>
            <a:spcAft>
              <a:spcPct val="15000"/>
            </a:spcAft>
            <a:buChar char="••"/>
          </a:pPr>
          <a:r>
            <a:rPr lang="it-IT" sz="1100" kern="1200" dirty="0" smtClean="0"/>
            <a:t>le soluzioni elaborate devono essere realizzate e documentate. Il piano di attuazione può dover essere successivamente adattato</a:t>
          </a:r>
          <a:endParaRPr lang="de-DE" sz="1100" kern="1200" dirty="0"/>
        </a:p>
        <a:p>
          <a:pPr marL="57150" lvl="1" indent="0" algn="l" defTabSz="488950">
            <a:lnSpc>
              <a:spcPct val="90000"/>
            </a:lnSpc>
            <a:spcBef>
              <a:spcPct val="0"/>
            </a:spcBef>
            <a:spcAft>
              <a:spcPct val="15000"/>
            </a:spcAft>
            <a:buFont typeface="Wingdings" panose="05000000000000000000" pitchFamily="2" charset="2"/>
            <a:buChar char="••"/>
          </a:pPr>
          <a:r>
            <a:rPr lang="de-DE" sz="1100" kern="1200" dirty="0"/>
            <a:t> Brainstorming</a:t>
          </a:r>
        </a:p>
      </dsp:txBody>
      <dsp:txXfrm>
        <a:off x="40391" y="892549"/>
        <a:ext cx="1860326" cy="1179748"/>
      </dsp:txXfrm>
    </dsp:sp>
    <dsp:sp modelId="{24934D5B-A897-4A48-8A31-D2C5EDA74AE7}">
      <dsp:nvSpPr>
        <dsp:cNvPr id="0" name=""/>
        <dsp:cNvSpPr/>
      </dsp:nvSpPr>
      <dsp:spPr>
        <a:xfrm>
          <a:off x="1037039"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90FCF2BF-4185-4041-B4D8-F64049D85449}">
      <dsp:nvSpPr>
        <dsp:cNvPr id="0" name=""/>
        <dsp:cNvSpPr/>
      </dsp:nvSpPr>
      <dsp:spPr>
        <a:xfrm>
          <a:off x="433406"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smtClean="0"/>
            <a:t>Fase </a:t>
          </a:r>
          <a:r>
            <a:rPr lang="de-DE" sz="3900" kern="1200" dirty="0"/>
            <a:t>9</a:t>
          </a:r>
        </a:p>
      </dsp:txBody>
      <dsp:txXfrm>
        <a:off x="453426" y="2129022"/>
        <a:ext cx="1678835" cy="643499"/>
      </dsp:txXfrm>
    </dsp:sp>
    <dsp:sp modelId="{929E93F9-88CD-4439-82E6-A80BD2EEB0AB}">
      <dsp:nvSpPr>
        <dsp:cNvPr id="0" name=""/>
        <dsp:cNvSpPr/>
      </dsp:nvSpPr>
      <dsp:spPr>
        <a:xfrm>
          <a:off x="2648990"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92075" lvl="1" indent="0" algn="l" defTabSz="488950">
            <a:lnSpc>
              <a:spcPct val="90000"/>
            </a:lnSpc>
            <a:spcBef>
              <a:spcPct val="0"/>
            </a:spcBef>
            <a:spcAft>
              <a:spcPct val="15000"/>
            </a:spcAft>
            <a:buChar char="••"/>
          </a:pPr>
          <a:r>
            <a:rPr lang="it-IT" sz="1100" kern="1200" dirty="0" smtClean="0"/>
            <a:t>Dopo che le soluzioni sono state attuate, il team analizza i risultati e documenta i successi e gli insuccessi</a:t>
          </a:r>
          <a:endParaRPr lang="de-DE" sz="1100" kern="1200" dirty="0"/>
        </a:p>
        <a:p>
          <a:pPr marL="114300" lvl="1" indent="0" algn="l" defTabSz="488950">
            <a:lnSpc>
              <a:spcPct val="90000"/>
            </a:lnSpc>
            <a:spcBef>
              <a:spcPct val="0"/>
            </a:spcBef>
            <a:spcAft>
              <a:spcPct val="15000"/>
            </a:spcAft>
            <a:buFont typeface="Wingdings" panose="05000000000000000000" pitchFamily="2" charset="2"/>
            <a:buChar char="••"/>
          </a:pPr>
          <a:r>
            <a:rPr lang="de-DE" sz="1100" kern="1200" dirty="0"/>
            <a:t> </a:t>
          </a:r>
          <a:r>
            <a:rPr lang="de-DE" sz="1100" kern="1200" dirty="0" smtClean="0"/>
            <a:t>Raccolta dei dati</a:t>
          </a:r>
          <a:endParaRPr lang="de-DE" sz="1100" kern="1200" dirty="0"/>
        </a:p>
        <a:p>
          <a:pPr marL="114300" lvl="1" indent="0" algn="l" defTabSz="488950">
            <a:lnSpc>
              <a:spcPct val="90000"/>
            </a:lnSpc>
            <a:spcBef>
              <a:spcPct val="0"/>
            </a:spcBef>
            <a:spcAft>
              <a:spcPct val="15000"/>
            </a:spcAft>
            <a:buFont typeface="Wingdings" panose="05000000000000000000" pitchFamily="2" charset="2"/>
            <a:buChar char="••"/>
          </a:pPr>
          <a:r>
            <a:rPr lang="de-DE" sz="1100" kern="1200" dirty="0" smtClean="0"/>
            <a:t>Analisi</a:t>
          </a:r>
          <a:endParaRPr lang="de-DE" sz="1100" kern="1200" dirty="0"/>
        </a:p>
      </dsp:txBody>
      <dsp:txXfrm>
        <a:off x="2685694" y="1234319"/>
        <a:ext cx="1860326" cy="1179748"/>
      </dsp:txXfrm>
    </dsp:sp>
    <dsp:sp modelId="{5DCD9377-848A-4374-B785-4105FC7ACBCF}">
      <dsp:nvSpPr>
        <dsp:cNvPr id="0" name=""/>
        <dsp:cNvSpPr/>
      </dsp:nvSpPr>
      <dsp:spPr>
        <a:xfrm>
          <a:off x="3666228" y="-215640"/>
          <a:ext cx="2662735" cy="2662735"/>
        </a:xfrm>
        <a:prstGeom prst="circularArrow">
          <a:avLst>
            <a:gd name="adj1" fmla="val 3917"/>
            <a:gd name="adj2" fmla="val 490948"/>
            <a:gd name="adj3" fmla="val 19333541"/>
            <a:gd name="adj4" fmla="val 12575511"/>
            <a:gd name="adj5" fmla="val 457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3F00FF95-A47E-4F8F-ACE5-0B97F65423CE}">
      <dsp:nvSpPr>
        <dsp:cNvPr id="0" name=""/>
        <dsp:cNvSpPr/>
      </dsp:nvSpPr>
      <dsp:spPr>
        <a:xfrm>
          <a:off x="3078709"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smtClean="0"/>
            <a:t>Fase </a:t>
          </a:r>
          <a:r>
            <a:rPr lang="de-DE" sz="3900" kern="1200" dirty="0"/>
            <a:t>10</a:t>
          </a:r>
        </a:p>
      </dsp:txBody>
      <dsp:txXfrm>
        <a:off x="3098729" y="534095"/>
        <a:ext cx="1678835" cy="643499"/>
      </dsp:txXfrm>
    </dsp:sp>
    <dsp:sp modelId="{903EEE98-998A-4B39-AFEB-BA6DB593529A}">
      <dsp:nvSpPr>
        <dsp:cNvPr id="0" name=""/>
        <dsp:cNvSpPr/>
      </dsp:nvSpPr>
      <dsp:spPr>
        <a:xfrm>
          <a:off x="5294294"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92075" lvl="1" indent="0" algn="l" defTabSz="488950">
            <a:lnSpc>
              <a:spcPct val="90000"/>
            </a:lnSpc>
            <a:spcBef>
              <a:spcPct val="0"/>
            </a:spcBef>
            <a:spcAft>
              <a:spcPct val="15000"/>
            </a:spcAft>
            <a:buChar char="••"/>
          </a:pPr>
          <a:r>
            <a:rPr lang="it-IT" sz="1100" kern="1200" dirty="0" smtClean="0"/>
            <a:t>Le realizzazioni di successo possono essere saldamente integrate nei processi aziendali</a:t>
          </a:r>
          <a:endParaRPr lang="de-DE" sz="1100" kern="1200" dirty="0"/>
        </a:p>
        <a:p>
          <a:pPr marL="57150" lvl="1" indent="0" algn="l" defTabSz="488950">
            <a:lnSpc>
              <a:spcPct val="90000"/>
            </a:lnSpc>
            <a:spcBef>
              <a:spcPct val="0"/>
            </a:spcBef>
            <a:spcAft>
              <a:spcPct val="15000"/>
            </a:spcAft>
            <a:buFont typeface="Wingdings" panose="05000000000000000000" pitchFamily="2" charset="2"/>
            <a:buChar char="••"/>
          </a:pPr>
          <a:r>
            <a:rPr lang="de-DE" sz="1100" kern="1200" dirty="0"/>
            <a:t> </a:t>
          </a:r>
          <a:r>
            <a:rPr lang="it-IT" sz="1100" kern="1200" dirty="0" smtClean="0"/>
            <a:t>Indagini sulle figure chiave</a:t>
          </a:r>
          <a:endParaRPr lang="de-DE" sz="1100" kern="1200" dirty="0"/>
        </a:p>
      </dsp:txBody>
      <dsp:txXfrm>
        <a:off x="5330998" y="892549"/>
        <a:ext cx="1860326" cy="1179748"/>
      </dsp:txXfrm>
    </dsp:sp>
    <dsp:sp modelId="{0E411C58-86ED-435D-B072-8079A7A888DE}">
      <dsp:nvSpPr>
        <dsp:cNvPr id="0" name=""/>
        <dsp:cNvSpPr/>
      </dsp:nvSpPr>
      <dsp:spPr>
        <a:xfrm>
          <a:off x="6327646"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15C9CE45-427D-414E-94EB-ACC3A7B5501F}">
      <dsp:nvSpPr>
        <dsp:cNvPr id="0" name=""/>
        <dsp:cNvSpPr/>
      </dsp:nvSpPr>
      <dsp:spPr>
        <a:xfrm>
          <a:off x="5724013"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smtClean="0"/>
            <a:t>Fase </a:t>
          </a:r>
          <a:r>
            <a:rPr lang="de-DE" sz="3900" kern="1200" dirty="0"/>
            <a:t>11</a:t>
          </a:r>
        </a:p>
      </dsp:txBody>
      <dsp:txXfrm>
        <a:off x="5744033" y="2129022"/>
        <a:ext cx="1678835" cy="643499"/>
      </dsp:txXfrm>
    </dsp:sp>
    <dsp:sp modelId="{4C3AB4F9-0CD9-4F00-A438-B40263D9A018}">
      <dsp:nvSpPr>
        <dsp:cNvPr id="0" name=""/>
        <dsp:cNvSpPr/>
      </dsp:nvSpPr>
      <dsp:spPr>
        <a:xfrm>
          <a:off x="793959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92075" lvl="1" indent="0" algn="l" defTabSz="488950">
            <a:lnSpc>
              <a:spcPct val="90000"/>
            </a:lnSpc>
            <a:spcBef>
              <a:spcPct val="0"/>
            </a:spcBef>
            <a:spcAft>
              <a:spcPct val="15000"/>
            </a:spcAft>
            <a:buChar char="••"/>
          </a:pPr>
          <a:r>
            <a:rPr lang="it-IT" sz="1100" kern="1200" dirty="0" smtClean="0"/>
            <a:t>Il progetto si conclude con una relazione finale. Questo farà un bilancio del settore qualità e documenterà le esperienze dei gruppi di progetto</a:t>
          </a:r>
          <a:endParaRPr lang="de-DE" sz="1100" kern="1200" dirty="0"/>
        </a:p>
        <a:p>
          <a:pPr marL="92075" lvl="1" indent="0" algn="l" defTabSz="488950">
            <a:lnSpc>
              <a:spcPct val="90000"/>
            </a:lnSpc>
            <a:spcBef>
              <a:spcPct val="0"/>
            </a:spcBef>
            <a:spcAft>
              <a:spcPct val="15000"/>
            </a:spcAft>
            <a:buFont typeface="Wingdings" panose="05000000000000000000" pitchFamily="2" charset="2"/>
            <a:buChar char="••"/>
          </a:pPr>
          <a:r>
            <a:rPr lang="de-DE" sz="1100" kern="1200" dirty="0"/>
            <a:t> Reporting</a:t>
          </a:r>
        </a:p>
      </dsp:txBody>
      <dsp:txXfrm>
        <a:off x="7976301" y="1234319"/>
        <a:ext cx="1860326" cy="1179748"/>
      </dsp:txXfrm>
    </dsp:sp>
    <dsp:sp modelId="{BD3392D6-6A43-4074-969B-3736AD371A94}">
      <dsp:nvSpPr>
        <dsp:cNvPr id="0" name=""/>
        <dsp:cNvSpPr/>
      </dsp:nvSpPr>
      <dsp:spPr>
        <a:xfrm>
          <a:off x="8369316"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smtClean="0"/>
            <a:t>Fase </a:t>
          </a:r>
          <a:r>
            <a:rPr lang="de-DE" sz="3900" kern="1200" dirty="0"/>
            <a:t>12</a:t>
          </a:r>
        </a:p>
      </dsp:txBody>
      <dsp:txXfrm>
        <a:off x="8389336" y="534095"/>
        <a:ext cx="1678835" cy="643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de-DE" sz="3700" kern="1200" dirty="0" smtClean="0"/>
            <a:t>Osservare</a:t>
          </a:r>
          <a:endParaRPr lang="de-DE" sz="37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92075" lvl="1" indent="0" algn="l" defTabSz="533400">
            <a:lnSpc>
              <a:spcPct val="90000"/>
            </a:lnSpc>
            <a:spcBef>
              <a:spcPct val="0"/>
            </a:spcBef>
            <a:spcAft>
              <a:spcPct val="15000"/>
            </a:spcAft>
            <a:buChar char="••"/>
          </a:pPr>
          <a:r>
            <a:rPr lang="it-IT" sz="1200" kern="1200" dirty="0" smtClean="0"/>
            <a:t>Prendete appunti scritti molto prima della valutazione, ad esempio durante un progetto di perfezionamento, per valutare le prestazioni e il comportamento dei vostri dipendenti nel modo più sistematico possibile e per poterlo provare durante il colloquio di valutazione. Utilizzate le note, per esempio, per fare riferimento all'"affidabilità", all'"impegno lavorativo", al "comportamento lavorativo in diverse situazioni di lavoro", alla "cooperazione" o simili dei vostri dipendenti. In questo modo, eviterete che la vostra valutazione sia basata solo su impressioni poco prima del colloquio di valutazione.</a:t>
          </a:r>
          <a:endParaRPr lang="de-DE" sz="1200" kern="1200" dirty="0"/>
        </a:p>
        <a:p>
          <a:pPr marL="92075" lvl="1" indent="0" algn="l" defTabSz="533400">
            <a:lnSpc>
              <a:spcPct val="90000"/>
            </a:lnSpc>
            <a:spcBef>
              <a:spcPct val="0"/>
            </a:spcBef>
            <a:spcAft>
              <a:spcPct val="15000"/>
            </a:spcAft>
            <a:buChar char="••"/>
          </a:pPr>
          <a:r>
            <a:rPr lang="it-IT" sz="1200" kern="1200" dirty="0" smtClean="0"/>
            <a:t>Tenete un piccolo quaderno per i vostri appunti, che porterete sempre con voi. Nel migliore dei casi, potete fare riferimento a fatti concreti per la vostra valutazione. Pertanto, documentate sempre questi eventi il più in fretta possibile.</a:t>
          </a:r>
          <a:endParaRPr lang="de-DE" sz="1200" kern="1200" dirty="0"/>
        </a:p>
      </dsp:txBody>
      <dsp:txXfrm rot="-5400000">
        <a:off x="1959034" y="88801"/>
        <a:ext cx="7608863" cy="16415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it-IT" sz="4400" kern="1200" dirty="0" smtClean="0"/>
            <a:t>Valutare</a:t>
          </a:r>
          <a:endParaRPr lang="de-DE" sz="44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92075" lvl="1" indent="0" algn="l" defTabSz="1022350">
            <a:lnSpc>
              <a:spcPct val="90000"/>
            </a:lnSpc>
            <a:spcBef>
              <a:spcPct val="0"/>
            </a:spcBef>
            <a:spcAft>
              <a:spcPct val="15000"/>
            </a:spcAft>
            <a:buChar char="••"/>
          </a:pPr>
          <a:r>
            <a:rPr lang="it-IT" sz="2300" kern="1200" dirty="0" smtClean="0"/>
            <a:t>Guardate attentamente i vostri appunti prima del colloquio di valutazione in modo da non dovervi fare riferimento durante il colloquio. Nota: non è una prova che state conservando, ma un aiuto alla vostra memoria personale per una valutazione più equa dei vostri dipendenti.</a:t>
          </a:r>
          <a:endParaRPr lang="de-DE" sz="2300" kern="1200" dirty="0"/>
        </a:p>
      </dsp:txBody>
      <dsp:txXfrm rot="-5400000">
        <a:off x="1959034" y="88801"/>
        <a:ext cx="7608863" cy="16415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it-IT" sz="4300" kern="1200" dirty="0" smtClean="0"/>
            <a:t>Spiegare</a:t>
          </a:r>
          <a:endParaRPr lang="de-DE" sz="43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92075" lvl="1" indent="0" algn="l" defTabSz="666750">
            <a:lnSpc>
              <a:spcPct val="90000"/>
            </a:lnSpc>
            <a:spcBef>
              <a:spcPct val="0"/>
            </a:spcBef>
            <a:spcAft>
              <a:spcPct val="15000"/>
            </a:spcAft>
            <a:buChar char="••"/>
          </a:pPr>
          <a:r>
            <a:rPr lang="it-IT" sz="1500" kern="1200" dirty="0" smtClean="0"/>
            <a:t>Discutete sempre la valutazione con il relativo dipendente e registrate il frutto della conversazione. Affinché il vostro dipendente non venga colto alla sprovvista quando riceve una valutazione che non gli sembra ragionevole, dovreste parlarne apertamente con lui. Questa conversazione servirà anche a pianificare il futuro impiego del personale per i progetti di perfezionamento. Chiedetevi:</a:t>
          </a:r>
          <a:endParaRPr lang="de-DE" sz="1500" kern="1200" dirty="0"/>
        </a:p>
        <a:p>
          <a:pPr marL="442913" lvl="1" indent="-266700" algn="l" defTabSz="666750">
            <a:lnSpc>
              <a:spcPct val="90000"/>
            </a:lnSpc>
            <a:spcBef>
              <a:spcPct val="0"/>
            </a:spcBef>
            <a:spcAft>
              <a:spcPct val="15000"/>
            </a:spcAft>
            <a:buFont typeface="Wingdings" panose="05000000000000000000" pitchFamily="2" charset="2"/>
            <a:buChar char="••"/>
          </a:pPr>
          <a:r>
            <a:rPr lang="it-IT" sz="1500" kern="1200" dirty="0" smtClean="0"/>
            <a:t>"Come posso promuovere meglio il mio dipendente?"</a:t>
          </a:r>
          <a:endParaRPr lang="de-DE" sz="1500" kern="1200" dirty="0"/>
        </a:p>
        <a:p>
          <a:pPr marL="442913" lvl="1" indent="-266700" algn="l" defTabSz="666750">
            <a:lnSpc>
              <a:spcPct val="90000"/>
            </a:lnSpc>
            <a:spcBef>
              <a:spcPct val="0"/>
            </a:spcBef>
            <a:spcAft>
              <a:spcPct val="15000"/>
            </a:spcAft>
            <a:buFont typeface="Wingdings" panose="05000000000000000000" pitchFamily="2" charset="2"/>
            <a:buChar char="••"/>
          </a:pPr>
          <a:r>
            <a:rPr lang="en-US" sz="1500" kern="1200" dirty="0" smtClean="0"/>
            <a:t>"</a:t>
          </a:r>
          <a:r>
            <a:rPr lang="it-IT" sz="1500" kern="1200" dirty="0" smtClean="0"/>
            <a:t>Come prevede di eliminare le sue debolezze?"</a:t>
          </a:r>
          <a:endParaRPr lang="de-DE" sz="1500" kern="1200" dirty="0"/>
        </a:p>
      </dsp:txBody>
      <dsp:txXfrm rot="-5400000">
        <a:off x="1959034" y="88801"/>
        <a:ext cx="7608863" cy="164150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pPr/>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pPr/>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A30960B4-B3C2-45A9-93E8-18BDCFD8DBAC}" type="slidenum">
              <a:rPr lang="en-ID" smtClean="0"/>
              <a:pPr/>
              <a:t>24</a:t>
            </a:fld>
            <a:endParaRPr lang="en-ID"/>
          </a:p>
        </p:txBody>
      </p:sp>
    </p:spTree>
    <p:extLst>
      <p:ext uri="{BB962C8B-B14F-4D97-AF65-F5344CB8AC3E}">
        <p14:creationId xmlns:p14="http://schemas.microsoft.com/office/powerpoint/2010/main" val="426443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 xmlns:a16="http://schemas.microsoft.com/office/drawing/2014/main"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 xmlns:a16="http://schemas.microsoft.com/office/drawing/2014/main"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 xmlns:a16="http://schemas.microsoft.com/office/drawing/2014/main"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 xmlns:a16="http://schemas.microsoft.com/office/drawing/2014/main"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 xmlns:a16="http://schemas.microsoft.com/office/drawing/2014/main"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 xmlns:a16="http://schemas.microsoft.com/office/drawing/2014/main"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 xmlns:a16="http://schemas.microsoft.com/office/drawing/2014/main"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 xmlns:a16="http://schemas.microsoft.com/office/drawing/2014/main"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 xmlns:a16="http://schemas.microsoft.com/office/drawing/2014/main"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 xmlns:a16="http://schemas.microsoft.com/office/drawing/2014/main"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 xmlns:a16="http://schemas.microsoft.com/office/drawing/2014/main"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 xmlns:a16="http://schemas.microsoft.com/office/drawing/2014/main"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8" name="Right Triangle 7">
            <a:extLst>
              <a:ext uri="{FF2B5EF4-FFF2-40B4-BE49-F238E27FC236}">
                <a16:creationId xmlns="" xmlns:a16="http://schemas.microsoft.com/office/drawing/2014/main" id="{12FD2650-9CFC-4AC3-AD14-ABB5D32870FB}"/>
              </a:ext>
            </a:extLst>
          </p:cNvPr>
          <p:cNvSpPr/>
          <p:nvPr userDrawn="1"/>
        </p:nvSpPr>
        <p:spPr>
          <a:xfrm flipH="1">
            <a:off x="10146170" y="0"/>
            <a:ext cx="2045829" cy="6858000"/>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Date Placeholder 4">
            <a:extLst>
              <a:ext uri="{FF2B5EF4-FFF2-40B4-BE49-F238E27FC236}">
                <a16:creationId xmlns="" xmlns:a16="http://schemas.microsoft.com/office/drawing/2014/main" id="{A1F71BF7-ADA8-404A-9938-15EE7680A937}"/>
              </a:ext>
            </a:extLst>
          </p:cNvPr>
          <p:cNvSpPr>
            <a:spLocks noGrp="1"/>
          </p:cNvSpPr>
          <p:nvPr>
            <p:ph type="dt" sz="half" idx="10"/>
          </p:nvPr>
        </p:nvSpPr>
        <p:spPr/>
        <p:txBody>
          <a:bodyPr/>
          <a:lstStyle/>
          <a:p>
            <a:fld id="{AF0620EA-BE12-4D7C-940B-061B754BDADE}" type="datetimeFigureOut">
              <a:rPr lang="en-ID" smtClean="0"/>
              <a:pPr/>
              <a:t>03/07/2022</a:t>
            </a:fld>
            <a:endParaRPr lang="en-ID"/>
          </a:p>
        </p:txBody>
      </p:sp>
      <p:sp>
        <p:nvSpPr>
          <p:cNvPr id="6" name="Footer Placeholder 5">
            <a:extLst>
              <a:ext uri="{FF2B5EF4-FFF2-40B4-BE49-F238E27FC236}">
                <a16:creationId xmlns="" xmlns:a16="http://schemas.microsoft.com/office/drawing/2014/main" id="{475E4CD5-85B7-40B2-AEA5-DB27484E1560}"/>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 xmlns:a16="http://schemas.microsoft.com/office/drawing/2014/main" id="{BFF8F69A-FD5D-41C4-8750-70680A383DFE}"/>
              </a:ext>
            </a:extLst>
          </p:cNvPr>
          <p:cNvSpPr>
            <a:spLocks noGrp="1"/>
          </p:cNvSpPr>
          <p:nvPr>
            <p:ph type="sldNum" sz="quarter" idx="12"/>
          </p:nvPr>
        </p:nvSpPr>
        <p:spPr/>
        <p:txBody>
          <a:bodyPr/>
          <a:lstStyle/>
          <a:p>
            <a:fld id="{1868905C-CC2B-4FAA-B4C6-01D83367EBCB}" type="slidenum">
              <a:rPr lang="en-ID" smtClean="0"/>
              <a:pPr/>
              <a:t>‹N›</a:t>
            </a:fld>
            <a:endParaRPr lang="en-ID"/>
          </a:p>
        </p:txBody>
      </p:sp>
      <p:sp>
        <p:nvSpPr>
          <p:cNvPr id="9" name="Oval 8">
            <a:extLst>
              <a:ext uri="{FF2B5EF4-FFF2-40B4-BE49-F238E27FC236}">
                <a16:creationId xmlns="" xmlns:a16="http://schemas.microsoft.com/office/drawing/2014/main" id="{31134E1F-4762-4BFF-BF3D-00B22592D79F}"/>
              </a:ext>
            </a:extLst>
          </p:cNvPr>
          <p:cNvSpPr/>
          <p:nvPr userDrawn="1"/>
        </p:nvSpPr>
        <p:spPr>
          <a:xfrm>
            <a:off x="-468255" y="2794585"/>
            <a:ext cx="1268830" cy="126883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96628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 xmlns:a16="http://schemas.microsoft.com/office/drawing/2014/main"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 xmlns:a16="http://schemas.microsoft.com/office/drawing/2014/main"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 xmlns:a16="http://schemas.microsoft.com/office/drawing/2014/main"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 xmlns:a16="http://schemas.microsoft.com/office/drawing/2014/main"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 xmlns:a16="http://schemas.microsoft.com/office/drawing/2014/main"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 xmlns:a16="http://schemas.microsoft.com/office/drawing/2014/main"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 xmlns:a16="http://schemas.microsoft.com/office/drawing/2014/main"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 xmlns:a16="http://schemas.microsoft.com/office/drawing/2014/main"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 xmlns:a16="http://schemas.microsoft.com/office/drawing/2014/main"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 xmlns:a16="http://schemas.microsoft.com/office/drawing/2014/main"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 xmlns:a16="http://schemas.microsoft.com/office/drawing/2014/main"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 xmlns:a16="http://schemas.microsoft.com/office/drawing/2014/main"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 xmlns:a16="http://schemas.microsoft.com/office/drawing/2014/main"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 xmlns:a16="http://schemas.microsoft.com/office/drawing/2014/main"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 xmlns:a16="http://schemas.microsoft.com/office/drawing/2014/main"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 xmlns:a16="http://schemas.microsoft.com/office/drawing/2014/main"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 xmlns:a16="http://schemas.microsoft.com/office/drawing/2014/main"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 xmlns:a16="http://schemas.microsoft.com/office/drawing/2014/main"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 xmlns:a16="http://schemas.microsoft.com/office/drawing/2014/main"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 xmlns:a16="http://schemas.microsoft.com/office/drawing/2014/main"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 xmlns:a16="http://schemas.microsoft.com/office/drawing/2014/main"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 xmlns:a16="http://schemas.microsoft.com/office/drawing/2014/main"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 xmlns:a16="http://schemas.microsoft.com/office/drawing/2014/main"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 xmlns:a16="http://schemas.microsoft.com/office/drawing/2014/main"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 xmlns:a16="http://schemas.microsoft.com/office/drawing/2014/main"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 xmlns:a16="http://schemas.microsoft.com/office/drawing/2014/main"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 xmlns:a16="http://schemas.microsoft.com/office/drawing/2014/main"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 xmlns:a16="http://schemas.microsoft.com/office/drawing/2014/main"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 xmlns:a16="http://schemas.microsoft.com/office/drawing/2014/main"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 xmlns:a16="http://schemas.microsoft.com/office/drawing/2014/main"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 xmlns:a16="http://schemas.microsoft.com/office/drawing/2014/main"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 xmlns:a16="http://schemas.microsoft.com/office/drawing/2014/main"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 xmlns:a16="http://schemas.microsoft.com/office/drawing/2014/main"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 xmlns:a16="http://schemas.microsoft.com/office/drawing/2014/main"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9.sv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6.jpeg"/><Relationship Id="rId4" Type="http://schemas.openxmlformats.org/officeDocument/2006/relationships/diagramData" Target="../diagrams/data1.xml"/><Relationship Id="rId9" Type="http://schemas.openxmlformats.org/officeDocument/2006/relationships/image" Target="../media/image5.jpeg"/></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6.jpeg"/><Relationship Id="rId4" Type="http://schemas.openxmlformats.org/officeDocument/2006/relationships/diagramData" Target="../diagrams/data2.xml"/><Relationship Id="rId9"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6.jpeg"/><Relationship Id="rId4" Type="http://schemas.openxmlformats.org/officeDocument/2006/relationships/diagramData" Target="../diagrams/data3.xml"/><Relationship Id="rId9" Type="http://schemas.openxmlformats.org/officeDocument/2006/relationships/image" Target="../media/image5.jpeg"/></Relationships>
</file>

<file path=ppt/slides/_rels/slide2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6.jpeg"/><Relationship Id="rId4" Type="http://schemas.openxmlformats.org/officeDocument/2006/relationships/diagramData" Target="../diagrams/data4.xml"/><Relationship Id="rId9" Type="http://schemas.openxmlformats.org/officeDocument/2006/relationships/image" Target="../media/image5.jpeg"/></Relationships>
</file>

<file path=ppt/slides/_rels/slide2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10" Type="http://schemas.openxmlformats.org/officeDocument/2006/relationships/image" Target="../media/image6.jpeg"/><Relationship Id="rId4" Type="http://schemas.openxmlformats.org/officeDocument/2006/relationships/diagramData" Target="../diagrams/data5.xml"/><Relationship Id="rId9"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6962FAD-B50C-4A95-BAB1-466DECB43BBB}"/>
              </a:ext>
            </a:extLst>
          </p:cNvPr>
          <p:cNvSpPr>
            <a:spLocks noGrp="1"/>
          </p:cNvSpPr>
          <p:nvPr>
            <p:ph type="title"/>
          </p:nvPr>
        </p:nvSpPr>
        <p:spPr>
          <a:xfrm>
            <a:off x="612559" y="3808429"/>
            <a:ext cx="11058620" cy="1609588"/>
          </a:xfrm>
        </p:spPr>
        <p:txBody>
          <a:bodyPr>
            <a:noAutofit/>
          </a:bodyPr>
          <a:lstStyle/>
          <a:p>
            <a:pPr algn="ctr">
              <a:lnSpc>
                <a:spcPct val="150000"/>
              </a:lnSpc>
              <a:spcAft>
                <a:spcPts val="1200"/>
              </a:spcAft>
            </a:pPr>
            <a:r>
              <a:rPr lang="en-GB" dirty="0" smtClean="0">
                <a:latin typeface="Microsoft JhengHei UI" panose="020B0604030504040204" pitchFamily="34" charset="-120"/>
                <a:ea typeface="Microsoft JhengHei UI" panose="020B0604030504040204" pitchFamily="34" charset="-120"/>
                <a:cs typeface="Dubai Medium" panose="020B0604020202020204" pitchFamily="34" charset="-78"/>
              </a:rPr>
              <a:t>Gestione del personale</a:t>
            </a:r>
            <a: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t/>
            </a:r>
            <a:b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it-IT" sz="3600" dirty="0" smtClean="0">
                <a:latin typeface="Microsoft JhengHei UI" panose="020B0604030504040204" pitchFamily="34" charset="-120"/>
                <a:ea typeface="Microsoft JhengHei UI" panose="020B0604030504040204" pitchFamily="34" charset="-120"/>
                <a:cs typeface="Dubai Medium" panose="020B0604020202020204" pitchFamily="34" charset="-78"/>
              </a:rPr>
              <a:t> giusta valutazione e motivazione - una linea guida</a:t>
            </a:r>
            <a:endParaRPr lang="en-GB" sz="3600"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 xmlns:a16="http://schemas.microsoft.com/office/drawing/2014/main" id="{D9683A29-BA71-45CB-AEE8-946FB95831C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 xmlns:a16="http://schemas.microsoft.com/office/drawing/2014/main"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 xmlns:a16="http://schemas.microsoft.com/office/drawing/2014/main" id="{CFF98D33-E1A8-437F-850D-C0B8BE1A0A78}"/>
              </a:ext>
            </a:extLst>
          </p:cNvPr>
          <p:cNvSpPr txBox="1"/>
          <p:nvPr/>
        </p:nvSpPr>
        <p:spPr>
          <a:xfrm>
            <a:off x="326570" y="3233214"/>
            <a:ext cx="11678195" cy="353943"/>
          </a:xfrm>
          <a:prstGeom prst="rect">
            <a:avLst/>
          </a:prstGeom>
          <a:noFill/>
        </p:spPr>
        <p:txBody>
          <a:bodyPr wrap="square" rtlCol="0">
            <a:spAutoFit/>
          </a:bodyPr>
          <a:lstStyle/>
          <a:p>
            <a:r>
              <a:rPr lang="it-IT" sz="1700" b="1" dirty="0" smtClean="0">
                <a:solidFill>
                  <a:srgbClr val="000000"/>
                </a:solidFill>
                <a:latin typeface="Microsoft JhengHei" panose="020B0604030504040204" pitchFamily="34" charset="-120"/>
                <a:ea typeface="Microsoft JhengHei" panose="020B0604030504040204" pitchFamily="34" charset="-120"/>
              </a:rPr>
              <a:t>Regolamentazione della capacità di lavoro nelle piccole e micro imprese attraverso strumenti multimediali</a:t>
            </a:r>
            <a:endParaRPr lang="es-ES" sz="1700"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 xmlns:a16="http://schemas.microsoft.com/office/drawing/2014/main"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2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825625"/>
            <a:ext cx="10091879" cy="4508553"/>
          </a:xfrm>
        </p:spPr>
        <p:txBody>
          <a:bodyPr/>
          <a:lstStyle/>
          <a:p>
            <a:pPr marL="0" indent="0">
              <a:buNone/>
            </a:pPr>
            <a:r>
              <a:rPr lang="en-GB" dirty="0" smtClean="0"/>
              <a:t>I 4 gruppi del circolo di qualità</a:t>
            </a:r>
            <a:endParaRPr lang="en-US" sz="20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 xmlns:a16="http://schemas.microsoft.com/office/drawing/2014/main"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41" name="Rounded Rectangle 1">
            <a:extLst>
              <a:ext uri="{FF2B5EF4-FFF2-40B4-BE49-F238E27FC236}">
                <a16:creationId xmlns="" xmlns:a16="http://schemas.microsoft.com/office/drawing/2014/main" id="{8B9DEF05-B13B-43E0-A85A-CB09FB8F9D9C}"/>
              </a:ext>
            </a:extLst>
          </p:cNvPr>
          <p:cNvSpPr/>
          <p:nvPr/>
        </p:nvSpPr>
        <p:spPr>
          <a:xfrm rot="4400993">
            <a:off x="1013640" y="3708290"/>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2" name="Textfeld 41">
            <a:extLst>
              <a:ext uri="{FF2B5EF4-FFF2-40B4-BE49-F238E27FC236}">
                <a16:creationId xmlns="" xmlns:a16="http://schemas.microsoft.com/office/drawing/2014/main" id="{73238E8D-F195-4038-B843-A36EE6819725}"/>
              </a:ext>
            </a:extLst>
          </p:cNvPr>
          <p:cNvSpPr txBox="1"/>
          <p:nvPr/>
        </p:nvSpPr>
        <p:spPr>
          <a:xfrm>
            <a:off x="1152977" y="3882564"/>
            <a:ext cx="1102137" cy="738664"/>
          </a:xfrm>
          <a:prstGeom prst="rect">
            <a:avLst/>
          </a:prstGeom>
          <a:noFill/>
        </p:spPr>
        <p:txBody>
          <a:bodyPr wrap="square" rtlCol="0">
            <a:spAutoFit/>
          </a:bodyPr>
          <a:lstStyle/>
          <a:p>
            <a:pPr algn="ctr"/>
            <a:r>
              <a:rPr lang="it-IT" sz="1400" dirty="0" smtClean="0">
                <a:solidFill>
                  <a:schemeClr val="bg1"/>
                </a:solidFill>
              </a:rPr>
              <a:t>Team del circolo della qualità</a:t>
            </a:r>
            <a:endParaRPr lang="it-IT" sz="1400" dirty="0">
              <a:solidFill>
                <a:schemeClr val="bg1"/>
              </a:solidFill>
            </a:endParaRPr>
          </a:p>
        </p:txBody>
      </p:sp>
      <p:sp>
        <p:nvSpPr>
          <p:cNvPr id="43" name="Textfeld 42">
            <a:extLst>
              <a:ext uri="{FF2B5EF4-FFF2-40B4-BE49-F238E27FC236}">
                <a16:creationId xmlns="" xmlns:a16="http://schemas.microsoft.com/office/drawing/2014/main" id="{4B26BF44-9D97-4139-8041-979253743A26}"/>
              </a:ext>
            </a:extLst>
          </p:cNvPr>
          <p:cNvSpPr txBox="1"/>
          <p:nvPr/>
        </p:nvSpPr>
        <p:spPr>
          <a:xfrm>
            <a:off x="2569894" y="2756505"/>
            <a:ext cx="7861587" cy="3139321"/>
          </a:xfrm>
          <a:prstGeom prst="rect">
            <a:avLst/>
          </a:prstGeom>
          <a:noFill/>
        </p:spPr>
        <p:txBody>
          <a:bodyPr wrap="square">
            <a:spAutoFit/>
          </a:bodyPr>
          <a:lstStyle/>
          <a:p>
            <a:r>
              <a:rPr lang="it-IT" dirty="0" smtClean="0"/>
              <a:t>Il team del circolo di qualità si riunisce regolarmente ed è composto da un massimo di 9 membri. Il team riunisce e coordina i singoli gruppi di progetto. Prima viene fatta un'analisi dei punti di forza e di debolezza dell'azienda. Poi il team prepara un piano d'azione per affrontare le debolezze che sono state individuate. Questo piano di lavoro deve essere il più concreto possibile e contenere tappe programmate. Il piano di lavoro si traduce in compiti di lavoro che il team dà ai gruppi di progetto o a singoli individui di essi. Ci dovrebbe essere un gruppo di progetto separato per ogni argomento. Dopo che i compiti sono stati distribuiti e programmati, il team ha il compito di controllare l'esecuzione e ricevere i resoconti o le presentazioni dai gruppi di progetto. Inoltre, il team riferisce al team leader in merito al successo dell'implementazione.</a:t>
            </a:r>
            <a:endParaRPr lang="en-GB" dirty="0"/>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25739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2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825625"/>
            <a:ext cx="10091879" cy="4508553"/>
          </a:xfrm>
        </p:spPr>
        <p:txBody>
          <a:bodyPr/>
          <a:lstStyle/>
          <a:p>
            <a:pPr marL="0" indent="0">
              <a:buNone/>
            </a:pPr>
            <a:r>
              <a:rPr lang="en-GB" dirty="0" smtClean="0"/>
              <a:t>I 4 gruppi di un circolo di qualità</a:t>
            </a:r>
            <a:endParaRPr lang="en-US" sz="20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 xmlns:a16="http://schemas.microsoft.com/office/drawing/2014/main"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43" name="Textfeld 42">
            <a:extLst>
              <a:ext uri="{FF2B5EF4-FFF2-40B4-BE49-F238E27FC236}">
                <a16:creationId xmlns="" xmlns:a16="http://schemas.microsoft.com/office/drawing/2014/main" id="{4B26BF44-9D97-4139-8041-979253743A26}"/>
              </a:ext>
            </a:extLst>
          </p:cNvPr>
          <p:cNvSpPr txBox="1"/>
          <p:nvPr/>
        </p:nvSpPr>
        <p:spPr>
          <a:xfrm>
            <a:off x="2569894" y="2756505"/>
            <a:ext cx="7861587" cy="1477328"/>
          </a:xfrm>
          <a:prstGeom prst="rect">
            <a:avLst/>
          </a:prstGeom>
          <a:noFill/>
        </p:spPr>
        <p:txBody>
          <a:bodyPr wrap="square">
            <a:spAutoFit/>
          </a:bodyPr>
          <a:lstStyle/>
          <a:p>
            <a:r>
              <a:rPr lang="it-IT" dirty="0" smtClean="0"/>
              <a:t>Ogni gruppo di progetto ha un mentore che fa parte del gruppo e lo coordina. Ha il compito di monitorare la realizzazione dei compiti e di aiutare in presenza di ostacoli, ad esempio se è necessario del personale aggiuntivo o un know-how. Il mentore è responsabile della redazione del rapporto finale sui risultati del lavoro del gruppo.</a:t>
            </a:r>
            <a:endParaRPr lang="de-DE" dirty="0"/>
          </a:p>
        </p:txBody>
      </p:sp>
      <p:sp>
        <p:nvSpPr>
          <p:cNvPr id="13" name="Rounded Rectangle 1">
            <a:extLst>
              <a:ext uri="{FF2B5EF4-FFF2-40B4-BE49-F238E27FC236}">
                <a16:creationId xmlns="" xmlns:a16="http://schemas.microsoft.com/office/drawing/2014/main" id="{140092A4-9447-4203-806F-ADAADD2018A4}"/>
              </a:ext>
            </a:extLst>
          </p:cNvPr>
          <p:cNvSpPr/>
          <p:nvPr/>
        </p:nvSpPr>
        <p:spPr>
          <a:xfrm rot="9000000">
            <a:off x="937888" y="2578995"/>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4" name="Textfeld 13">
            <a:extLst>
              <a:ext uri="{FF2B5EF4-FFF2-40B4-BE49-F238E27FC236}">
                <a16:creationId xmlns="" xmlns:a16="http://schemas.microsoft.com/office/drawing/2014/main" id="{D83A0B38-58E4-4B1C-A666-E483FDA3C7E1}"/>
              </a:ext>
            </a:extLst>
          </p:cNvPr>
          <p:cNvSpPr txBox="1"/>
          <p:nvPr/>
        </p:nvSpPr>
        <p:spPr>
          <a:xfrm>
            <a:off x="1203171" y="2961077"/>
            <a:ext cx="866491" cy="830997"/>
          </a:xfrm>
          <a:prstGeom prst="rect">
            <a:avLst/>
          </a:prstGeom>
          <a:noFill/>
        </p:spPr>
        <p:txBody>
          <a:bodyPr wrap="square" rtlCol="0">
            <a:spAutoFit/>
          </a:bodyPr>
          <a:lstStyle/>
          <a:p>
            <a:pPr algn="ctr"/>
            <a:r>
              <a:rPr lang="it-IT" sz="1200" dirty="0" smtClean="0">
                <a:solidFill>
                  <a:schemeClr val="bg1"/>
                </a:solidFill>
              </a:rPr>
              <a:t>Mentore di un gruppo di progetto</a:t>
            </a:r>
            <a:endParaRPr lang="it-IT" sz="1200" dirty="0">
              <a:solidFill>
                <a:schemeClr val="bg1"/>
              </a:solidFill>
            </a:endParaRPr>
          </a:p>
        </p:txBody>
      </p:sp>
      <p:sp>
        <p:nvSpPr>
          <p:cNvPr id="15" name="Textfeld 14">
            <a:extLst>
              <a:ext uri="{FF2B5EF4-FFF2-40B4-BE49-F238E27FC236}">
                <a16:creationId xmlns="" xmlns:a16="http://schemas.microsoft.com/office/drawing/2014/main" id="{452477F8-B078-4BE3-92D8-924CE3A38A66}"/>
              </a:ext>
            </a:extLst>
          </p:cNvPr>
          <p:cNvSpPr txBox="1"/>
          <p:nvPr/>
        </p:nvSpPr>
        <p:spPr>
          <a:xfrm>
            <a:off x="1925389" y="4801796"/>
            <a:ext cx="8851468" cy="954107"/>
          </a:xfrm>
          <a:prstGeom prst="rect">
            <a:avLst/>
          </a:prstGeom>
          <a:noFill/>
        </p:spPr>
        <p:txBody>
          <a:bodyPr wrap="square">
            <a:spAutoFit/>
          </a:bodyPr>
          <a:lstStyle/>
          <a:p>
            <a:r>
              <a:rPr lang="it-IT" sz="2800" dirty="0" smtClean="0">
                <a:solidFill>
                  <a:srgbClr val="92D050"/>
                </a:solidFill>
              </a:rPr>
              <a:t>Come realizzare un circolo di qualità lo imparerete nelle prossime diapositive</a:t>
            </a:r>
            <a:endParaRPr lang="de-DE" sz="2800" dirty="0">
              <a:solidFill>
                <a:srgbClr val="92D050"/>
              </a:solidFill>
            </a:endParaRPr>
          </a:p>
        </p:txBody>
      </p:sp>
      <p:pic>
        <p:nvPicPr>
          <p:cNvPr id="4" name="Grafik 3" descr="Glühbirne und Zahnrad">
            <a:extLst>
              <a:ext uri="{FF2B5EF4-FFF2-40B4-BE49-F238E27FC236}">
                <a16:creationId xmlns="" xmlns:a16="http://schemas.microsoft.com/office/drawing/2014/main" id="{A08E753C-89F6-483B-B7F0-F7A2640BEC1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024052" y="4812732"/>
            <a:ext cx="914400" cy="914400"/>
          </a:xfrm>
          <a:prstGeom prst="rect">
            <a:avLst/>
          </a:prstGeom>
        </p:spPr>
      </p:pic>
      <p:sp>
        <p:nvSpPr>
          <p:cNvPr id="5" name="Rechteck 4">
            <a:extLst>
              <a:ext uri="{FF2B5EF4-FFF2-40B4-BE49-F238E27FC236}">
                <a16:creationId xmlns="" xmlns:a16="http://schemas.microsoft.com/office/drawing/2014/main" id="{A5118431-183E-4AC1-9535-0DCBF6DCE8FB}"/>
              </a:ext>
            </a:extLst>
          </p:cNvPr>
          <p:cNvSpPr/>
          <p:nvPr/>
        </p:nvSpPr>
        <p:spPr>
          <a:xfrm>
            <a:off x="748931" y="4623758"/>
            <a:ext cx="9854847" cy="1222012"/>
          </a:xfrm>
          <a:prstGeom prst="rect">
            <a:avLst/>
          </a:prstGeom>
          <a:no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8" name="Immagine 17"/>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9"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258715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2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618237"/>
            <a:ext cx="10091879" cy="4032066"/>
          </a:xfrm>
        </p:spPr>
        <p:txBody>
          <a:bodyPr/>
          <a:lstStyle/>
          <a:p>
            <a:pPr marL="0" indent="0">
              <a:buNone/>
            </a:pPr>
            <a:r>
              <a:rPr lang="it-IT" dirty="0" smtClean="0"/>
              <a:t>Il processo del circolo di qualità</a:t>
            </a:r>
            <a:endParaRPr lang="en-US" sz="2000" dirty="0"/>
          </a:p>
          <a:p>
            <a:pPr marL="0" indent="0">
              <a:buNone/>
            </a:pPr>
            <a:r>
              <a:rPr lang="it-IT" sz="2000" dirty="0" smtClean="0"/>
              <a:t>Un circolo di qualità può essere diviso in 12 fasi. Ad ogni fase, i compiti sono ripartiti tra i membri all'interno dei gruppi di progetto.</a:t>
            </a:r>
            <a:endParaRPr lang="en-US" sz="20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5" name="Gruppieren 4">
            <a:extLst>
              <a:ext uri="{FF2B5EF4-FFF2-40B4-BE49-F238E27FC236}">
                <a16:creationId xmlns="" xmlns:a16="http://schemas.microsoft.com/office/drawing/2014/main" id="{EDC747BE-FEF3-48D5-856C-F266E650B119}"/>
              </a:ext>
            </a:extLst>
          </p:cNvPr>
          <p:cNvGrpSpPr/>
          <p:nvPr/>
        </p:nvGrpSpPr>
        <p:grpSpPr>
          <a:xfrm>
            <a:off x="868012" y="2629160"/>
            <a:ext cx="10058378" cy="3675362"/>
            <a:chOff x="868012" y="2629160"/>
            <a:chExt cx="10058378" cy="3675362"/>
          </a:xfrm>
        </p:grpSpPr>
        <p:sp>
          <p:nvSpPr>
            <p:cNvPr id="6" name="Freihandform: Form 5">
              <a:extLst>
                <a:ext uri="{FF2B5EF4-FFF2-40B4-BE49-F238E27FC236}">
                  <a16:creationId xmlns="" xmlns:a16="http://schemas.microsoft.com/office/drawing/2014/main" id="{13322084-D38E-44DF-9B0D-AC3193621BB1}"/>
                </a:ext>
              </a:extLst>
            </p:cNvPr>
            <p:cNvSpPr/>
            <p:nvPr/>
          </p:nvSpPr>
          <p:spPr>
            <a:xfrm>
              <a:off x="868012" y="3570016"/>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57659" rIns="57659" bIns="399429" numCol="1" spcCol="1270" anchor="t" anchorCtr="0">
              <a:noAutofit/>
            </a:bodyPr>
            <a:lstStyle/>
            <a:p>
              <a:pPr marL="85725" lvl="1" defTabSz="488950">
                <a:lnSpc>
                  <a:spcPct val="90000"/>
                </a:lnSpc>
                <a:spcBef>
                  <a:spcPct val="0"/>
                </a:spcBef>
                <a:spcAft>
                  <a:spcPct val="15000"/>
                </a:spcAft>
              </a:pPr>
              <a:r>
                <a:rPr lang="it-IT" sz="1100" dirty="0" smtClean="0"/>
                <a:t>Effettuare un'analisi dei punti deboli e stabilire il lavoro effettivo</a:t>
              </a:r>
              <a:endParaRPr lang="de-DE" sz="1100" kern="1200" dirty="0" smtClean="0"/>
            </a:p>
            <a:p>
              <a:pPr marL="266700" lvl="1" indent="-180975" defTabSz="488950">
                <a:lnSpc>
                  <a:spcPct val="90000"/>
                </a:lnSpc>
                <a:spcBef>
                  <a:spcPct val="0"/>
                </a:spcBef>
                <a:spcAft>
                  <a:spcPct val="15000"/>
                </a:spcAft>
                <a:buFont typeface="Wingdings" panose="05000000000000000000" pitchFamily="2" charset="2"/>
                <a:buChar char="ü"/>
              </a:pPr>
              <a:r>
                <a:rPr lang="it-IT" sz="1100" dirty="0" smtClean="0"/>
                <a:t>Generare una lista di problemi usando il Brainstorming</a:t>
              </a:r>
            </a:p>
            <a:p>
              <a:pPr marL="266700" lvl="1" indent="-180975" defTabSz="488950">
                <a:lnSpc>
                  <a:spcPct val="90000"/>
                </a:lnSpc>
                <a:spcBef>
                  <a:spcPct val="0"/>
                </a:spcBef>
                <a:spcAft>
                  <a:spcPct val="15000"/>
                </a:spcAft>
                <a:buFont typeface="Wingdings" panose="05000000000000000000" pitchFamily="2" charset="2"/>
                <a:buChar char="ü"/>
              </a:pPr>
              <a:r>
                <a:rPr lang="it-IT" sz="1100" dirty="0" smtClean="0"/>
                <a:t>Dare priorità ai problemi usando l'analisi A, B, C</a:t>
              </a:r>
            </a:p>
          </p:txBody>
        </p:sp>
        <p:sp>
          <p:nvSpPr>
            <p:cNvPr id="8" name="Form 7">
              <a:extLst>
                <a:ext uri="{FF2B5EF4-FFF2-40B4-BE49-F238E27FC236}">
                  <a16:creationId xmlns="" xmlns:a16="http://schemas.microsoft.com/office/drawing/2014/main" id="{56407E05-8920-4E6C-89AB-682CD8CF7630}"/>
                </a:ext>
              </a:extLst>
            </p:cNvPr>
            <p:cNvSpPr/>
            <p:nvPr/>
          </p:nvSpPr>
          <p:spPr>
            <a:xfrm>
              <a:off x="1875238" y="3888875"/>
              <a:ext cx="2415647" cy="2415647"/>
            </a:xfrm>
            <a:prstGeom prst="leftCircularArrow">
              <a:avLst>
                <a:gd name="adj1" fmla="val 4318"/>
                <a:gd name="adj2" fmla="val 546460"/>
                <a:gd name="adj3" fmla="val 2321971"/>
                <a:gd name="adj4" fmla="val 9024489"/>
                <a:gd name="adj5" fmla="val 5038"/>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Freihandform: Form 12">
              <a:extLst>
                <a:ext uri="{FF2B5EF4-FFF2-40B4-BE49-F238E27FC236}">
                  <a16:creationId xmlns="" xmlns:a16="http://schemas.microsoft.com/office/drawing/2014/main" id="{0E1FF6FC-183F-465D-A1B1-2C36EC64BA74}"/>
                </a:ext>
              </a:extLst>
            </p:cNvPr>
            <p:cNvSpPr/>
            <p:nvPr/>
          </p:nvSpPr>
          <p:spPr>
            <a:xfrm>
              <a:off x="1271605" y="4953802"/>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3900" dirty="0" smtClean="0"/>
                <a:t>Fase</a:t>
              </a:r>
              <a:r>
                <a:rPr lang="de-DE" sz="3900" kern="1200" dirty="0" smtClean="0"/>
                <a:t> </a:t>
              </a:r>
              <a:r>
                <a:rPr lang="de-DE" sz="3900" kern="1200" dirty="0"/>
                <a:t>1</a:t>
              </a:r>
            </a:p>
          </p:txBody>
        </p:sp>
        <p:sp>
          <p:nvSpPr>
            <p:cNvPr id="14" name="Freihandform: Form 13">
              <a:extLst>
                <a:ext uri="{FF2B5EF4-FFF2-40B4-BE49-F238E27FC236}">
                  <a16:creationId xmlns="" xmlns:a16="http://schemas.microsoft.com/office/drawing/2014/main" id="{56B71571-D14D-4057-8EA1-6E45A8ADE54C}"/>
                </a:ext>
              </a:extLst>
            </p:cNvPr>
            <p:cNvSpPr/>
            <p:nvPr/>
          </p:nvSpPr>
          <p:spPr>
            <a:xfrm>
              <a:off x="3487188" y="3700645"/>
              <a:ext cx="1960023" cy="183800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399429" rIns="57659" bIns="57659" numCol="1" spcCol="1270" anchor="t" anchorCtr="0">
              <a:noAutofit/>
            </a:bodyPr>
            <a:lstStyle/>
            <a:p>
              <a:pPr marL="85725" lvl="1" defTabSz="488950">
                <a:lnSpc>
                  <a:spcPct val="90000"/>
                </a:lnSpc>
                <a:spcBef>
                  <a:spcPct val="0"/>
                </a:spcBef>
                <a:spcAft>
                  <a:spcPct val="15000"/>
                </a:spcAft>
              </a:pPr>
              <a:r>
                <a:rPr lang="it-IT" sz="1100" dirty="0" smtClean="0"/>
                <a:t>Identificazione e assegnazione del contesto, delle cause, dei clienti e dei fornitori</a:t>
              </a:r>
              <a:endParaRPr lang="de-DE" sz="1100" kern="1200" dirty="0"/>
            </a:p>
            <a:p>
              <a:pPr marL="266700" lvl="1" indent="-180975" defTabSz="488950">
                <a:lnSpc>
                  <a:spcPct val="90000"/>
                </a:lnSpc>
                <a:spcBef>
                  <a:spcPct val="0"/>
                </a:spcBef>
                <a:spcAft>
                  <a:spcPct val="15000"/>
                </a:spcAft>
                <a:buFont typeface="Wingdings" panose="05000000000000000000" pitchFamily="2" charset="2"/>
                <a:buChar char="ü"/>
              </a:pPr>
              <a:r>
                <a:rPr lang="it-IT" sz="1100" dirty="0" smtClean="0"/>
                <a:t>Analisi di Pareto o valutazione basata su dati passati</a:t>
              </a:r>
              <a:endParaRPr lang="de-DE" sz="1100" kern="1200" dirty="0"/>
            </a:p>
            <a:p>
              <a:pPr marL="266700" lvl="1" indent="-180975" defTabSz="488950">
                <a:lnSpc>
                  <a:spcPct val="90000"/>
                </a:lnSpc>
                <a:spcBef>
                  <a:spcPct val="0"/>
                </a:spcBef>
                <a:spcAft>
                  <a:spcPct val="15000"/>
                </a:spcAft>
                <a:buFont typeface="Wingdings" panose="05000000000000000000" pitchFamily="2" charset="2"/>
                <a:buChar char="ü"/>
              </a:pPr>
              <a:r>
                <a:rPr lang="it-IT" sz="1100" dirty="0" smtClean="0"/>
                <a:t>Registrare il problema individuato con il coordinatore</a:t>
              </a:r>
            </a:p>
          </p:txBody>
        </p:sp>
        <p:sp>
          <p:nvSpPr>
            <p:cNvPr id="15" name="Pfeil: gebogen 14">
              <a:extLst>
                <a:ext uri="{FF2B5EF4-FFF2-40B4-BE49-F238E27FC236}">
                  <a16:creationId xmlns="" xmlns:a16="http://schemas.microsoft.com/office/drawing/2014/main" id="{F3E391B2-C432-4B29-B3C5-54128679ECB0}"/>
                </a:ext>
              </a:extLst>
            </p:cNvPr>
            <p:cNvSpPr/>
            <p:nvPr/>
          </p:nvSpPr>
          <p:spPr>
            <a:xfrm>
              <a:off x="4504427" y="2629160"/>
              <a:ext cx="2662735" cy="2662735"/>
            </a:xfrm>
            <a:prstGeom prst="circularArrow">
              <a:avLst>
                <a:gd name="adj1" fmla="val 3917"/>
                <a:gd name="adj2" fmla="val 490948"/>
                <a:gd name="adj3" fmla="val 19333541"/>
                <a:gd name="adj4" fmla="val 12575511"/>
                <a:gd name="adj5" fmla="val 4570"/>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Freihandform: Form 15">
              <a:extLst>
                <a:ext uri="{FF2B5EF4-FFF2-40B4-BE49-F238E27FC236}">
                  <a16:creationId xmlns="" xmlns:a16="http://schemas.microsoft.com/office/drawing/2014/main" id="{3DE50AF4-6022-4C51-AC22-148146ECFC63}"/>
                </a:ext>
              </a:extLst>
            </p:cNvPr>
            <p:cNvSpPr/>
            <p:nvPr/>
          </p:nvSpPr>
          <p:spPr>
            <a:xfrm>
              <a:off x="3916908" y="3358875"/>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3900" dirty="0" smtClean="0"/>
                <a:t>Fase</a:t>
              </a:r>
              <a:r>
                <a:rPr lang="de-DE" sz="3900" kern="1200" dirty="0" smtClean="0"/>
                <a:t> </a:t>
              </a:r>
              <a:r>
                <a:rPr lang="de-DE" sz="3900" kern="1200" dirty="0"/>
                <a:t>2</a:t>
              </a:r>
            </a:p>
          </p:txBody>
        </p:sp>
        <p:sp>
          <p:nvSpPr>
            <p:cNvPr id="17" name="Freihandform: Form 16">
              <a:extLst>
                <a:ext uri="{FF2B5EF4-FFF2-40B4-BE49-F238E27FC236}">
                  <a16:creationId xmlns="" xmlns:a16="http://schemas.microsoft.com/office/drawing/2014/main" id="{56D28CC6-3DA0-492C-8854-DED16300E53C}"/>
                </a:ext>
              </a:extLst>
            </p:cNvPr>
            <p:cNvSpPr/>
            <p:nvPr/>
          </p:nvSpPr>
          <p:spPr>
            <a:xfrm>
              <a:off x="6132493" y="3700645"/>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57659" rIns="57659" bIns="399429" numCol="1" spcCol="1270" anchor="t" anchorCtr="0">
              <a:noAutofit/>
            </a:bodyPr>
            <a:lstStyle/>
            <a:p>
              <a:pPr marL="85725" lvl="1" defTabSz="488950">
                <a:lnSpc>
                  <a:spcPct val="90000"/>
                </a:lnSpc>
                <a:spcBef>
                  <a:spcPct val="0"/>
                </a:spcBef>
                <a:spcAft>
                  <a:spcPct val="15000"/>
                </a:spcAft>
              </a:pPr>
              <a:r>
                <a:rPr lang="it-IT" sz="1100" dirty="0" smtClean="0"/>
                <a:t>La definizione dei punti deboli, delle fasi di lavoro necessarie e degli obiettivi, che determina il risultato desiderato del circolo di qualità.</a:t>
              </a:r>
              <a:endParaRPr lang="de-DE" sz="1100" kern="1200" dirty="0"/>
            </a:p>
            <a:p>
              <a:pPr marL="266700" lvl="1" indent="-180975" defTabSz="488950">
                <a:lnSpc>
                  <a:spcPct val="90000"/>
                </a:lnSpc>
                <a:spcBef>
                  <a:spcPct val="0"/>
                </a:spcBef>
                <a:spcAft>
                  <a:spcPct val="15000"/>
                </a:spcAft>
                <a:buFont typeface="Wingdings" panose="05000000000000000000" pitchFamily="2" charset="2"/>
                <a:buChar char="ü"/>
              </a:pPr>
              <a:r>
                <a:rPr lang="de-DE" sz="1100" dirty="0" smtClean="0"/>
                <a:t>Diagramma di flusso</a:t>
              </a:r>
              <a:endParaRPr lang="de-DE" sz="1100" kern="1200" dirty="0"/>
            </a:p>
          </p:txBody>
        </p:sp>
        <p:sp>
          <p:nvSpPr>
            <p:cNvPr id="18" name="Form 17">
              <a:extLst>
                <a:ext uri="{FF2B5EF4-FFF2-40B4-BE49-F238E27FC236}">
                  <a16:creationId xmlns="" xmlns:a16="http://schemas.microsoft.com/office/drawing/2014/main" id="{E49CBE4A-594D-42B5-867A-FFF98C6EA42E}"/>
                </a:ext>
              </a:extLst>
            </p:cNvPr>
            <p:cNvSpPr/>
            <p:nvPr/>
          </p:nvSpPr>
          <p:spPr>
            <a:xfrm>
              <a:off x="7165845" y="3888875"/>
              <a:ext cx="2415647" cy="2415647"/>
            </a:xfrm>
            <a:prstGeom prst="leftCircularArrow">
              <a:avLst>
                <a:gd name="adj1" fmla="val 4318"/>
                <a:gd name="adj2" fmla="val 546460"/>
                <a:gd name="adj3" fmla="val 2321971"/>
                <a:gd name="adj4" fmla="val 9024489"/>
                <a:gd name="adj5" fmla="val 5038"/>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Freihandform: Form 18">
              <a:extLst>
                <a:ext uri="{FF2B5EF4-FFF2-40B4-BE49-F238E27FC236}">
                  <a16:creationId xmlns="" xmlns:a16="http://schemas.microsoft.com/office/drawing/2014/main" id="{9BCE4C53-CCA9-4BC8-99DC-A29790FE0318}"/>
                </a:ext>
              </a:extLst>
            </p:cNvPr>
            <p:cNvSpPr/>
            <p:nvPr/>
          </p:nvSpPr>
          <p:spPr>
            <a:xfrm>
              <a:off x="6562212" y="4953802"/>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3900" dirty="0" smtClean="0"/>
                <a:t>Fase</a:t>
              </a:r>
              <a:r>
                <a:rPr lang="de-DE" sz="3900" kern="1200" dirty="0" smtClean="0"/>
                <a:t> </a:t>
              </a:r>
              <a:r>
                <a:rPr lang="de-DE" sz="3900" kern="1200" dirty="0"/>
                <a:t>3</a:t>
              </a:r>
            </a:p>
          </p:txBody>
        </p:sp>
        <p:sp>
          <p:nvSpPr>
            <p:cNvPr id="20" name="Freihandform: Form 19">
              <a:extLst>
                <a:ext uri="{FF2B5EF4-FFF2-40B4-BE49-F238E27FC236}">
                  <a16:creationId xmlns="" xmlns:a16="http://schemas.microsoft.com/office/drawing/2014/main" id="{EF3CF024-C802-4B40-A9B5-A9F1E555ABBE}"/>
                </a:ext>
              </a:extLst>
            </p:cNvPr>
            <p:cNvSpPr/>
            <p:nvPr/>
          </p:nvSpPr>
          <p:spPr>
            <a:xfrm>
              <a:off x="8777796" y="3700645"/>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399429" rIns="57659" bIns="57659" numCol="1" spcCol="1270" anchor="t" anchorCtr="0">
              <a:noAutofit/>
            </a:bodyPr>
            <a:lstStyle/>
            <a:p>
              <a:pPr marL="85725" lvl="1" defTabSz="488950">
                <a:lnSpc>
                  <a:spcPct val="90000"/>
                </a:lnSpc>
                <a:spcBef>
                  <a:spcPct val="0"/>
                </a:spcBef>
                <a:spcAft>
                  <a:spcPct val="15000"/>
                </a:spcAft>
              </a:pPr>
              <a:r>
                <a:rPr lang="it-IT" sz="1100" dirty="0" smtClean="0"/>
                <a:t>Ai gruppi di progetto viene assegnato un punto debole individuato e si analizza il problema e le sue cause. </a:t>
              </a:r>
              <a:endParaRPr lang="de-DE" sz="1100" kern="1200" dirty="0"/>
            </a:p>
            <a:p>
              <a:pPr marL="85725" lvl="1" defTabSz="488950">
                <a:lnSpc>
                  <a:spcPct val="90000"/>
                </a:lnSpc>
                <a:spcBef>
                  <a:spcPct val="0"/>
                </a:spcBef>
                <a:spcAft>
                  <a:spcPct val="15000"/>
                </a:spcAft>
                <a:buFont typeface="Wingdings" panose="05000000000000000000" pitchFamily="2" charset="2"/>
                <a:buChar char="ü"/>
              </a:pPr>
              <a:r>
                <a:rPr lang="de-DE" sz="1100" kern="1200" dirty="0"/>
                <a:t> </a:t>
              </a:r>
              <a:r>
                <a:rPr lang="de-DE" sz="1100" dirty="0" smtClean="0"/>
                <a:t>Raccolta dei dati</a:t>
              </a:r>
              <a:endParaRPr lang="de-DE" sz="1100" kern="1200" dirty="0"/>
            </a:p>
          </p:txBody>
        </p:sp>
        <p:sp>
          <p:nvSpPr>
            <p:cNvPr id="21" name="Freihandform: Form 20">
              <a:extLst>
                <a:ext uri="{FF2B5EF4-FFF2-40B4-BE49-F238E27FC236}">
                  <a16:creationId xmlns="" xmlns:a16="http://schemas.microsoft.com/office/drawing/2014/main" id="{5234A6DA-6CBB-45EB-82D3-7F35957EF478}"/>
                </a:ext>
              </a:extLst>
            </p:cNvPr>
            <p:cNvSpPr/>
            <p:nvPr/>
          </p:nvSpPr>
          <p:spPr>
            <a:xfrm>
              <a:off x="9207515" y="3358875"/>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3900" dirty="0" smtClean="0"/>
                <a:t>Fase</a:t>
              </a:r>
              <a:r>
                <a:rPr lang="de-DE" sz="3900" kern="1200" dirty="0" smtClean="0"/>
                <a:t> </a:t>
              </a:r>
              <a:r>
                <a:rPr lang="de-DE" sz="3900" kern="1200" dirty="0"/>
                <a:t>4</a:t>
              </a:r>
            </a:p>
          </p:txBody>
        </p:sp>
      </p:grpSp>
      <p:sp>
        <p:nvSpPr>
          <p:cNvPr id="4" name="Textfeld 3">
            <a:extLst>
              <a:ext uri="{FF2B5EF4-FFF2-40B4-BE49-F238E27FC236}">
                <a16:creationId xmlns="" xmlns:a16="http://schemas.microsoft.com/office/drawing/2014/main" id="{CD3516E0-B855-423C-A085-3F48898D6AAF}"/>
              </a:ext>
            </a:extLst>
          </p:cNvPr>
          <p:cNvSpPr txBox="1"/>
          <p:nvPr/>
        </p:nvSpPr>
        <p:spPr>
          <a:xfrm>
            <a:off x="7781026" y="5783151"/>
            <a:ext cx="1216325" cy="276999"/>
          </a:xfrm>
          <a:prstGeom prst="rect">
            <a:avLst/>
          </a:prstGeom>
          <a:noFill/>
        </p:spPr>
        <p:txBody>
          <a:bodyPr wrap="square" rtlCol="0">
            <a:spAutoFit/>
          </a:bodyPr>
          <a:lstStyle/>
          <a:p>
            <a:pPr algn="ctr"/>
            <a:r>
              <a:rPr lang="it-IT" sz="600" dirty="0" smtClean="0"/>
              <a:t>Ora inizia il lavoro effettivo dei gruppi di progetto</a:t>
            </a:r>
            <a:endParaRPr lang="it-IT" sz="600" dirty="0"/>
          </a:p>
        </p:txBody>
      </p:sp>
      <p:sp>
        <p:nvSpPr>
          <p:cNvPr id="22" name="Pfeil: gebogen 21">
            <a:extLst>
              <a:ext uri="{FF2B5EF4-FFF2-40B4-BE49-F238E27FC236}">
                <a16:creationId xmlns="" xmlns:a16="http://schemas.microsoft.com/office/drawing/2014/main" id="{BF1AF004-8360-4891-8DCA-DD17C4622536}"/>
              </a:ext>
            </a:extLst>
          </p:cNvPr>
          <p:cNvSpPr/>
          <p:nvPr/>
        </p:nvSpPr>
        <p:spPr>
          <a:xfrm>
            <a:off x="9581492" y="2577028"/>
            <a:ext cx="2662735" cy="2662735"/>
          </a:xfrm>
          <a:prstGeom prst="circularArrow">
            <a:avLst>
              <a:gd name="adj1" fmla="val 3917"/>
              <a:gd name="adj2" fmla="val 490948"/>
              <a:gd name="adj3" fmla="val 19333541"/>
              <a:gd name="adj4" fmla="val 12575511"/>
              <a:gd name="adj5" fmla="val 4570"/>
            </a:avLst>
          </a:prstGeom>
          <a:solidFill>
            <a:srgbClr val="92D05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25" name="Immagine 2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2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36131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2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618237"/>
            <a:ext cx="10091879" cy="4032066"/>
          </a:xfrm>
        </p:spPr>
        <p:txBody>
          <a:bodyPr/>
          <a:lstStyle/>
          <a:p>
            <a:pPr marL="0" indent="0">
              <a:buNone/>
            </a:pPr>
            <a:r>
              <a:rPr lang="it-IT" dirty="0" smtClean="0"/>
              <a:t>Il processo del circolo di qualità</a:t>
            </a:r>
            <a:endParaRPr lang="en-US" sz="2000" dirty="0"/>
          </a:p>
          <a:p>
            <a:pPr marL="0" indent="0">
              <a:buNone/>
            </a:pPr>
            <a:r>
              <a:rPr lang="it-IT" sz="2000" dirty="0" smtClean="0"/>
              <a:t>Un circolo di qualità può essere diviso in 12 fasi. Ad ogni fase, i compiti sono ripartiti tra i membri all'interno dei gruppi di progetto.</a:t>
            </a:r>
            <a:endParaRPr lang="en-US" sz="20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 xmlns:a16="http://schemas.microsoft.com/office/drawing/2014/main" id="{228AAA2C-5CBC-4ADE-A7E6-FD25C94ED151}"/>
              </a:ext>
            </a:extLst>
          </p:cNvPr>
          <p:cNvGraphicFramePr/>
          <p:nvPr>
            <p:extLst>
              <p:ext uri="{D42A27DB-BD31-4B8C-83A1-F6EECF244321}">
                <p14:modId xmlns:p14="http://schemas.microsoft.com/office/powerpoint/2010/main" val="2464738763"/>
              </p:ext>
            </p:extLst>
          </p:nvPr>
        </p:nvGraphicFramePr>
        <p:xfrm>
          <a:off x="838199" y="2844800"/>
          <a:ext cx="10091879" cy="33066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Pfeil: gebogen 12">
            <a:extLst>
              <a:ext uri="{FF2B5EF4-FFF2-40B4-BE49-F238E27FC236}">
                <a16:creationId xmlns="" xmlns:a16="http://schemas.microsoft.com/office/drawing/2014/main" id="{74690FF7-F843-4AE8-B094-007D9E947766}"/>
              </a:ext>
            </a:extLst>
          </p:cNvPr>
          <p:cNvSpPr/>
          <p:nvPr/>
        </p:nvSpPr>
        <p:spPr>
          <a:xfrm>
            <a:off x="9581492" y="2577028"/>
            <a:ext cx="2662735" cy="2662735"/>
          </a:xfrm>
          <a:prstGeom prst="circularArrow">
            <a:avLst>
              <a:gd name="adj1" fmla="val 3917"/>
              <a:gd name="adj2" fmla="val 490948"/>
              <a:gd name="adj3" fmla="val 19333541"/>
              <a:gd name="adj4" fmla="val 12575511"/>
              <a:gd name="adj5" fmla="val 4570"/>
            </a:avLst>
          </a:prstGeom>
          <a:solidFill>
            <a:srgbClr val="92D05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6" name="Immagine 15"/>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7"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25152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2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618237"/>
            <a:ext cx="10091879" cy="4032066"/>
          </a:xfrm>
        </p:spPr>
        <p:txBody>
          <a:bodyPr/>
          <a:lstStyle/>
          <a:p>
            <a:pPr marL="0" indent="0">
              <a:buNone/>
            </a:pPr>
            <a:r>
              <a:rPr lang="it-IT" dirty="0" smtClean="0"/>
              <a:t>Il processo del circolo di qualità</a:t>
            </a:r>
            <a:endParaRPr lang="en-US" sz="2000" dirty="0"/>
          </a:p>
          <a:p>
            <a:pPr marL="0" indent="0">
              <a:buNone/>
            </a:pPr>
            <a:r>
              <a:rPr lang="it-IT" sz="2000" dirty="0" smtClean="0"/>
              <a:t>Un circolo di qualità può essere diviso in 12 fasi. Ad ogni fase, i compiti sono ripartiti tra i membri all'interno dei gruppi di progetto.</a:t>
            </a:r>
            <a:endParaRPr lang="en-US" sz="20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 xmlns:a16="http://schemas.microsoft.com/office/drawing/2014/main" id="{228AAA2C-5CBC-4ADE-A7E6-FD25C94ED151}"/>
              </a:ext>
            </a:extLst>
          </p:cNvPr>
          <p:cNvGraphicFramePr/>
          <p:nvPr>
            <p:extLst>
              <p:ext uri="{D42A27DB-BD31-4B8C-83A1-F6EECF244321}">
                <p14:modId xmlns:p14="http://schemas.microsoft.com/office/powerpoint/2010/main" val="3622682530"/>
              </p:ext>
            </p:extLst>
          </p:nvPr>
        </p:nvGraphicFramePr>
        <p:xfrm>
          <a:off x="838199" y="2844800"/>
          <a:ext cx="10091879" cy="33066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78881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3</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it-IT" dirty="0" smtClean="0"/>
              <a:t>Come aumentare il rendimento del lavoro grazie a dipendenti motivati</a:t>
            </a:r>
          </a:p>
          <a:p>
            <a:pPr marL="0" indent="0">
              <a:buNone/>
            </a:pPr>
            <a:r>
              <a:rPr lang="it-IT" sz="1800" dirty="0" smtClean="0"/>
              <a:t>Molti manager sono dell'opinione che se non fanno delle critiche, questo sarebbe sufficiente come apprezzamento positivo. Ma i vostri dipendenti hanno bisogno di un feedback concreto, altrimenti non sanno come classificare se stessi e il loro lavoro. Tuttavia, il feedback giusto ed appropriato non solo porta ad una maggiore sicurezza, ma aumenta anche la motivazione dei vostri dipendenti.</a:t>
            </a:r>
          </a:p>
          <a:p>
            <a:pPr marL="0" indent="0">
              <a:buNone/>
            </a:pPr>
            <a:r>
              <a:rPr lang="it-IT" sz="1800" dirty="0" smtClean="0"/>
              <a:t>La mancanza di riconoscimento è uno dei motivi più comuni di cui si lamentano gli impiegati insoddisfatti. I relativi dirigenti sono spesso anche molto soddisfatti delle prestazioni lavorative, semplicemente non le commentano. Criticare e lodare correttamente sono compiti importanti per un manager.</a:t>
            </a:r>
            <a:endParaRPr lang="en-US" sz="18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6" name="Textfeld 5">
            <a:extLst>
              <a:ext uri="{FF2B5EF4-FFF2-40B4-BE49-F238E27FC236}">
                <a16:creationId xmlns="" xmlns:a16="http://schemas.microsoft.com/office/drawing/2014/main" id="{BCA4AEE9-2C88-40AE-ADA8-AEFEE98F6931}"/>
              </a:ext>
            </a:extLst>
          </p:cNvPr>
          <p:cNvSpPr txBox="1"/>
          <p:nvPr/>
        </p:nvSpPr>
        <p:spPr>
          <a:xfrm>
            <a:off x="838200" y="4945521"/>
            <a:ext cx="9656698" cy="954107"/>
          </a:xfrm>
          <a:prstGeom prst="rect">
            <a:avLst/>
          </a:prstGeom>
          <a:noFill/>
        </p:spPr>
        <p:txBody>
          <a:bodyPr wrap="square" rtlCol="0">
            <a:spAutoFit/>
          </a:bodyPr>
          <a:lstStyle/>
          <a:p>
            <a:pPr algn="ctr"/>
            <a:r>
              <a:rPr lang="it-IT" sz="2800" b="1" dirty="0" smtClean="0">
                <a:solidFill>
                  <a:srgbClr val="FF0000"/>
                </a:solidFill>
              </a:rPr>
              <a:t>Nelle prossime diapositive troverete 5 consigli su come motivare i vostri dipendenti!</a:t>
            </a:r>
            <a:endParaRPr lang="de-DE" sz="2800" b="1" dirty="0">
              <a:solidFill>
                <a:srgbClr val="FF0000"/>
              </a:solidFill>
            </a:endParaRPr>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69874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3</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it-IT" dirty="0" smtClean="0"/>
              <a:t>Come aumentare il rendimento del lavoro grazie a dipendenti motivati</a:t>
            </a:r>
          </a:p>
          <a:p>
            <a:pPr marL="0" indent="0">
              <a:buNone/>
            </a:pPr>
            <a:endParaRPr lang="en-US" sz="1000" dirty="0"/>
          </a:p>
          <a:p>
            <a:pPr marL="514350" indent="-514350">
              <a:buAutoNum type="arabicPeriod"/>
            </a:pPr>
            <a:r>
              <a:rPr lang="en-US" sz="1800" dirty="0" err="1" smtClean="0">
                <a:solidFill>
                  <a:srgbClr val="FF0000"/>
                </a:solidFill>
              </a:rPr>
              <a:t>Siate</a:t>
            </a:r>
            <a:r>
              <a:rPr lang="en-US" sz="1800" dirty="0" smtClean="0">
                <a:solidFill>
                  <a:srgbClr val="FF0000"/>
                </a:solidFill>
              </a:rPr>
              <a:t> </a:t>
            </a:r>
            <a:r>
              <a:rPr lang="en-US" sz="1800" dirty="0" err="1" smtClean="0">
                <a:solidFill>
                  <a:srgbClr val="FF0000"/>
                </a:solidFill>
              </a:rPr>
              <a:t>autentici</a:t>
            </a:r>
            <a:endParaRPr lang="en-US" sz="1800" dirty="0" smtClean="0">
              <a:solidFill>
                <a:srgbClr val="FF0000"/>
              </a:solidFill>
            </a:endParaRPr>
          </a:p>
          <a:p>
            <a:pPr marL="534988" lvl="1" indent="0">
              <a:buNone/>
            </a:pPr>
            <a:r>
              <a:rPr lang="it-IT" sz="1600" dirty="0" smtClean="0"/>
              <a:t>Il semplice darsi pacche sulle spalle regolarmente porta il dipendente che viene lodato a non percepire nemmeno più le affermazioni positive. Inoltre non dovreste cercare ossessivamente una piccola cosa da lodare o da criticare. Il prerequisito più importante per un elogio efficace è la vostra stessa convinzione di un buon rendimento.</a:t>
            </a:r>
            <a:endParaRPr lang="en-US" sz="1800" dirty="0"/>
          </a:p>
          <a:p>
            <a:pPr marL="514350" indent="-514350">
              <a:buAutoNum type="arabicPeriod"/>
            </a:pPr>
            <a:r>
              <a:rPr lang="en-US" sz="1800" dirty="0" err="1" smtClean="0">
                <a:solidFill>
                  <a:srgbClr val="FF0000"/>
                </a:solidFill>
              </a:rPr>
              <a:t>Ripensate</a:t>
            </a:r>
            <a:r>
              <a:rPr lang="en-US" sz="1800" dirty="0" smtClean="0">
                <a:solidFill>
                  <a:srgbClr val="FF0000"/>
                </a:solidFill>
              </a:rPr>
              <a:t> </a:t>
            </a:r>
            <a:r>
              <a:rPr lang="en-US" sz="1800" dirty="0" err="1" smtClean="0">
                <a:solidFill>
                  <a:srgbClr val="FF0000"/>
                </a:solidFill>
              </a:rPr>
              <a:t>ai</a:t>
            </a:r>
            <a:r>
              <a:rPr lang="en-US" sz="1800" dirty="0" smtClean="0">
                <a:solidFill>
                  <a:srgbClr val="FF0000"/>
                </a:solidFill>
              </a:rPr>
              <a:t> </a:t>
            </a:r>
            <a:r>
              <a:rPr lang="en-US" sz="1800" dirty="0" err="1" smtClean="0">
                <a:solidFill>
                  <a:srgbClr val="FF0000"/>
                </a:solidFill>
              </a:rPr>
              <a:t>vostri</a:t>
            </a:r>
            <a:r>
              <a:rPr lang="en-US" sz="1800" dirty="0" smtClean="0">
                <a:solidFill>
                  <a:srgbClr val="FF0000"/>
                </a:solidFill>
              </a:rPr>
              <a:t> standard</a:t>
            </a:r>
          </a:p>
          <a:p>
            <a:pPr marL="534988" lvl="1" indent="0">
              <a:buNone/>
            </a:pPr>
            <a:r>
              <a:rPr lang="it-IT" sz="1600" dirty="0" smtClean="0"/>
              <a:t>Se siete persone che hanno standard di rendimento molto alti, il primo consiglio potrebbe voler dire che non vi troverete mai nella situazione di vedere un rendimento positivamente. In questo caso, dovreste tenere a mente che il vostro standard non è la misura di tutte le cose e che dovreste sicuramente usare standard più bassi quando valutate i vostri dipendenti. Inoltre non potete giudicare tutti i dipendenti con gli stessi criteri.</a:t>
            </a:r>
            <a:endParaRPr lang="en-US" sz="16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5"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7510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3</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it-IT" dirty="0" smtClean="0"/>
              <a:t>Come aumentare il rendimento del lavoro grazie a dipendenti motivati</a:t>
            </a:r>
          </a:p>
          <a:p>
            <a:pPr marL="0" indent="0">
              <a:buNone/>
            </a:pPr>
            <a:endParaRPr lang="en-US" sz="1000" dirty="0"/>
          </a:p>
          <a:p>
            <a:pPr marL="514350" indent="-514350">
              <a:buFont typeface="+mj-lt"/>
              <a:buAutoNum type="arabicPeriod" startAt="3"/>
            </a:pPr>
            <a:r>
              <a:rPr lang="it-IT" sz="1800" dirty="0" smtClean="0">
                <a:solidFill>
                  <a:srgbClr val="FF0000"/>
                </a:solidFill>
              </a:rPr>
              <a:t>Analizzate regolarmente le prestazioni dei vostri dipendenti</a:t>
            </a:r>
            <a:endParaRPr lang="en-US" sz="1800" dirty="0">
              <a:solidFill>
                <a:srgbClr val="FF0000"/>
              </a:solidFill>
            </a:endParaRPr>
          </a:p>
          <a:p>
            <a:pPr marL="534988" lvl="1" indent="0">
              <a:buNone/>
            </a:pPr>
            <a:r>
              <a:rPr lang="it-IT" sz="1600" dirty="0" smtClean="0"/>
              <a:t>Per essere in grado di lodare o criticare i vostri dipendenti in modo appropriato, dovete tenere d'occhio le loro prestazioni. In caso di errore, di solito si possono sentire gli effetti su di sé, ma le prestazioni positive sono spesso molto più difficili da riconoscere. Alla fine della giornata o alla fine della settimana, guardatevi indietro e chiedetevi: Il relativo dipendente si è impegnato al di sopra del suo livello abituale?</a:t>
            </a:r>
            <a:endParaRPr lang="en-US" sz="1800" dirty="0"/>
          </a:p>
          <a:p>
            <a:pPr marL="514350" indent="-514350">
              <a:buAutoNum type="arabicPeriod" startAt="3"/>
            </a:pPr>
            <a:r>
              <a:rPr lang="it-IT" sz="1800" dirty="0" smtClean="0">
                <a:solidFill>
                  <a:srgbClr val="FF0000"/>
                </a:solidFill>
              </a:rPr>
              <a:t>Abbinate la lode alla prestazione</a:t>
            </a:r>
            <a:endParaRPr lang="en-US" sz="1800" dirty="0">
              <a:solidFill>
                <a:srgbClr val="FF0000"/>
              </a:solidFill>
            </a:endParaRPr>
          </a:p>
          <a:p>
            <a:pPr marL="534988" lvl="1" indent="0">
              <a:buNone/>
            </a:pPr>
            <a:r>
              <a:rPr lang="it-IT" sz="1600" dirty="0" smtClean="0"/>
              <a:t>La lode è efficace solo se è opportuna ed individuale. Non conta tanto quanto la prestazione incida sull'azienda, ma quanto sia stato alto l'impegno del dipendente. Se un dipendente sostituisce ripetutamente i suoi colleghi, questo non migliora necessariamente il rendimento complessivo, ma questo è certamente un motivo per una lode speciale.</a:t>
            </a:r>
            <a:endParaRPr lang="en-US" sz="16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5"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47779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3</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it-IT" dirty="0" smtClean="0"/>
              <a:t>Come aumentare il rendimento del lavoro grazie a dipendenti motivati</a:t>
            </a:r>
          </a:p>
          <a:p>
            <a:pPr marL="0" indent="0">
              <a:buNone/>
            </a:pPr>
            <a:endParaRPr lang="en-US" sz="1000" dirty="0"/>
          </a:p>
          <a:p>
            <a:pPr marL="514350" indent="-514350">
              <a:buFont typeface="+mj-lt"/>
              <a:buAutoNum type="arabicPeriod" startAt="5"/>
            </a:pPr>
            <a:r>
              <a:rPr lang="it-IT" sz="1800" dirty="0" smtClean="0">
                <a:solidFill>
                  <a:srgbClr val="FF0000"/>
                </a:solidFill>
              </a:rPr>
              <a:t>Elogiare costantemente le migliori prestazioni</a:t>
            </a:r>
          </a:p>
          <a:p>
            <a:pPr marL="534988" lvl="1" indent="0">
              <a:buNone/>
            </a:pPr>
            <a:r>
              <a:rPr lang="it-IT" sz="1600" dirty="0" smtClean="0"/>
              <a:t>Mentre è generalmente vero che le lodi dovrebbero essere date solo per prestazioni più o meno eccezionali, bisogna essere molto attenti nel farlo. Ci sono dipendenti che sono molto affidabili e lavorano costantemente bene. Dovete riconoscere anche questo e lodarli regolarmente.</a:t>
            </a:r>
            <a:endParaRPr lang="en-US" sz="16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 xmlns:a16="http://schemas.microsoft.com/office/drawing/2014/main" id="{81FFD6E2-FD21-4634-8D3B-E087350D2B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4072" y="4133177"/>
            <a:ext cx="3371273" cy="1896341"/>
          </a:xfrm>
          <a:prstGeom prst="rect">
            <a:avLst/>
          </a:prstGeom>
        </p:spPr>
      </p:pic>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84825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4</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it-IT" dirty="0" smtClean="0"/>
              <a:t>Come valutare correttamente ed equamente le prestazioni dei membri del vostro team in 3 mosse</a:t>
            </a:r>
            <a:endParaRPr lang="en-US" sz="1000" dirty="0"/>
          </a:p>
          <a:p>
            <a:pPr marL="0" indent="0">
              <a:buNone/>
            </a:pPr>
            <a:r>
              <a:rPr lang="it-IT" sz="1800" dirty="0" smtClean="0"/>
              <a:t>Come manager, dovete valutare le prestazioni dei vostri dipendenti in determinati momenti. La qualità della vostra valutazione dipende sia dalla vostra osservazione che dalla conduzione del colloquio di valutazione. Dividete la vostra valutazione delle prestazioni in 3 mosse per ottenere una valutazione più equa e uniforme.</a:t>
            </a:r>
          </a:p>
          <a:p>
            <a:pPr marL="0" indent="0">
              <a:buNone/>
            </a:pPr>
            <a:endParaRPr lang="en-US" sz="1800" dirty="0" smtClean="0"/>
          </a:p>
          <a:p>
            <a:pPr marL="0" indent="0">
              <a:buNone/>
            </a:pPr>
            <a:r>
              <a:rPr lang="it-IT" sz="1800" dirty="0" smtClean="0"/>
              <a:t>Non programmate le vostre valutazioni in modo affrettato, per esempio poco dopo la fine di un progetto di perfezionamento concluso. L'esperienza mostra che i colloqui di valutazione delle prestazioni si rivelano poi molto superficiali. C'è un grande pericolo che gli aspetti personali ed emotivi rendano impossibile un giudizio obiettivo. Il risultato: insoddisfazione tra i dipendenti interessati e un calo delle prestazioni nel progetto successivo.</a:t>
            </a:r>
            <a:endParaRPr lang="en-US" sz="18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5"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1940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D735F7F3-C1B5-4B60-A00A-4EB618DDFB5A}"/>
              </a:ext>
            </a:extLst>
          </p:cNvPr>
          <p:cNvSpPr>
            <a:spLocks noGrp="1"/>
          </p:cNvSpPr>
          <p:nvPr>
            <p:ph type="body" sz="quarter" idx="10"/>
          </p:nvPr>
        </p:nvSpPr>
        <p:spPr>
          <a:xfrm>
            <a:off x="323529" y="312876"/>
            <a:ext cx="11573197" cy="724247"/>
          </a:xfrm>
        </p:spPr>
        <p:txBody>
          <a:bodyPr>
            <a:normAutofit fontScale="92500" lnSpcReduction="10000"/>
          </a:bodyPr>
          <a:lstStyle/>
          <a:p>
            <a:r>
              <a:rPr lang="en-US" dirty="0" smtClean="0">
                <a:latin typeface="Arial Black" panose="020B0A04020102020204" pitchFamily="34" charset="0"/>
              </a:rPr>
              <a:t>OBIETTIVI</a:t>
            </a:r>
            <a:endParaRPr lang="en-US" dirty="0">
              <a:latin typeface="Arial Black" panose="020B0A04020102020204" pitchFamily="34" charset="0"/>
            </a:endParaRPr>
          </a:p>
        </p:txBody>
      </p:sp>
      <p:grpSp>
        <p:nvGrpSpPr>
          <p:cNvPr id="3" name="그룹 4">
            <a:extLst>
              <a:ext uri="{FF2B5EF4-FFF2-40B4-BE49-F238E27FC236}">
                <a16:creationId xmlns="" xmlns:a16="http://schemas.microsoft.com/office/drawing/2014/main" id="{ADA5C4D0-2A66-4109-A491-06CA2CC95E5A}"/>
              </a:ext>
            </a:extLst>
          </p:cNvPr>
          <p:cNvGrpSpPr/>
          <p:nvPr/>
        </p:nvGrpSpPr>
        <p:grpSpPr>
          <a:xfrm>
            <a:off x="4364347" y="1944996"/>
            <a:ext cx="3532863" cy="4209710"/>
            <a:chOff x="4737812" y="2390015"/>
            <a:chExt cx="3159394" cy="3764690"/>
          </a:xfrm>
        </p:grpSpPr>
        <p:grpSp>
          <p:nvGrpSpPr>
            <p:cNvPr id="4" name="Group 3">
              <a:extLst>
                <a:ext uri="{FF2B5EF4-FFF2-40B4-BE49-F238E27FC236}">
                  <a16:creationId xmlns="" xmlns:a16="http://schemas.microsoft.com/office/drawing/2014/main"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 xmlns:a16="http://schemas.microsoft.com/office/drawing/2014/main"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 xmlns:a16="http://schemas.microsoft.com/office/drawing/2014/main"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 xmlns:a16="http://schemas.microsoft.com/office/drawing/2014/main"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 xmlns:a16="http://schemas.microsoft.com/office/drawing/2014/main"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 xmlns:a16="http://schemas.microsoft.com/office/drawing/2014/main"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 xmlns:a16="http://schemas.microsoft.com/office/drawing/2014/main"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 xmlns:a16="http://schemas.microsoft.com/office/drawing/2014/main"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 xmlns:a16="http://schemas.microsoft.com/office/drawing/2014/main"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 xmlns:a16="http://schemas.microsoft.com/office/drawing/2014/main"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14" name="TextBox 13">
            <a:extLst>
              <a:ext uri="{FF2B5EF4-FFF2-40B4-BE49-F238E27FC236}">
                <a16:creationId xmlns="" xmlns:a16="http://schemas.microsoft.com/office/drawing/2014/main" id="{70EBD466-C587-4358-B47B-56D604DA14C9}"/>
              </a:ext>
            </a:extLst>
          </p:cNvPr>
          <p:cNvSpPr txBox="1"/>
          <p:nvPr/>
        </p:nvSpPr>
        <p:spPr>
          <a:xfrm>
            <a:off x="3775195" y="2281092"/>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 xmlns:a16="http://schemas.microsoft.com/office/drawing/2014/main" id="{30DB82BF-5F93-4A4D-A540-A91CB26F41BB}"/>
              </a:ext>
            </a:extLst>
          </p:cNvPr>
          <p:cNvSpPr txBox="1"/>
          <p:nvPr/>
        </p:nvSpPr>
        <p:spPr>
          <a:xfrm>
            <a:off x="7148624" y="1847185"/>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 xmlns:a16="http://schemas.microsoft.com/office/drawing/2014/main" id="{99D1CA38-65F6-4018-8DAB-5AA4DE65BE74}"/>
              </a:ext>
            </a:extLst>
          </p:cNvPr>
          <p:cNvSpPr txBox="1"/>
          <p:nvPr/>
        </p:nvSpPr>
        <p:spPr>
          <a:xfrm>
            <a:off x="4496750" y="5306985"/>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 xmlns:a16="http://schemas.microsoft.com/office/drawing/2014/main" id="{182A561C-66DD-4EA4-8107-08F9DC751ABA}"/>
              </a:ext>
            </a:extLst>
          </p:cNvPr>
          <p:cNvSpPr txBox="1"/>
          <p:nvPr/>
        </p:nvSpPr>
        <p:spPr>
          <a:xfrm>
            <a:off x="7603265" y="4074326"/>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grpSp>
        <p:nvGrpSpPr>
          <p:cNvPr id="18" name="Group 17">
            <a:extLst>
              <a:ext uri="{FF2B5EF4-FFF2-40B4-BE49-F238E27FC236}">
                <a16:creationId xmlns="" xmlns:a16="http://schemas.microsoft.com/office/drawing/2014/main" id="{6160CF9D-95C0-4A3C-8F0F-BB1FD13355B3}"/>
              </a:ext>
            </a:extLst>
          </p:cNvPr>
          <p:cNvGrpSpPr/>
          <p:nvPr/>
        </p:nvGrpSpPr>
        <p:grpSpPr>
          <a:xfrm>
            <a:off x="7981491" y="1963602"/>
            <a:ext cx="3213377" cy="966628"/>
            <a:chOff x="1487519" y="1317097"/>
            <a:chExt cx="4774016" cy="524155"/>
          </a:xfrm>
        </p:grpSpPr>
        <p:sp>
          <p:nvSpPr>
            <p:cNvPr id="19" name="TextBox 18">
              <a:extLst>
                <a:ext uri="{FF2B5EF4-FFF2-40B4-BE49-F238E27FC236}">
                  <a16:creationId xmlns="" xmlns:a16="http://schemas.microsoft.com/office/drawing/2014/main" id="{13CF657A-4052-46EB-8E57-3B19D2E98EB9}"/>
                </a:ext>
              </a:extLst>
            </p:cNvPr>
            <p:cNvSpPr txBox="1"/>
            <p:nvPr/>
          </p:nvSpPr>
          <p:spPr>
            <a:xfrm>
              <a:off x="1487519" y="1317097"/>
              <a:ext cx="4774016" cy="183581"/>
            </a:xfrm>
            <a:prstGeom prst="rect">
              <a:avLst/>
            </a:prstGeom>
            <a:noFill/>
          </p:spPr>
          <p:txBody>
            <a:bodyPr wrap="square" rtlCol="0" anchor="ctr">
              <a:spAutoFit/>
            </a:bodyPr>
            <a:lstStyle/>
            <a:p>
              <a:r>
                <a:rPr lang="en-US" altLang="ko-KR" sz="1600" b="1" dirty="0" smtClean="0">
                  <a:solidFill>
                    <a:srgbClr val="92D050"/>
                  </a:solidFill>
                  <a:cs typeface="Arial" pitchFamily="34" charset="0"/>
                </a:rPr>
                <a:t>Aumentare le prestazioni lavorative</a:t>
              </a:r>
              <a:endParaRPr lang="ko-KR" altLang="en-US" sz="1600" b="1" dirty="0">
                <a:solidFill>
                  <a:srgbClr val="92D050"/>
                </a:solidFill>
                <a:cs typeface="Arial" pitchFamily="34" charset="0"/>
              </a:endParaRPr>
            </a:p>
          </p:txBody>
        </p:sp>
        <p:sp>
          <p:nvSpPr>
            <p:cNvPr id="20" name="TextBox 19">
              <a:extLst>
                <a:ext uri="{FF2B5EF4-FFF2-40B4-BE49-F238E27FC236}">
                  <a16:creationId xmlns="" xmlns:a16="http://schemas.microsoft.com/office/drawing/2014/main" id="{76D19044-9807-4A8E-A44D-70D273353DBC}"/>
                </a:ext>
              </a:extLst>
            </p:cNvPr>
            <p:cNvSpPr txBox="1"/>
            <p:nvPr/>
          </p:nvSpPr>
          <p:spPr>
            <a:xfrm>
              <a:off x="1487520" y="1515812"/>
              <a:ext cx="4380624" cy="325440"/>
            </a:xfrm>
            <a:prstGeom prst="rect">
              <a:avLst/>
            </a:prstGeom>
            <a:noFill/>
          </p:spPr>
          <p:txBody>
            <a:bodyPr wrap="square" rtlCol="0">
              <a:spAutoFit/>
            </a:bodyPr>
            <a:lstStyle/>
            <a:p>
              <a:r>
                <a:rPr lang="it-IT" sz="1100" dirty="0" smtClean="0"/>
                <a:t>Imparerete come criticare e lodare correttamente i vostri dipendenti. </a:t>
              </a:r>
              <a:r>
                <a:rPr lang="en-US" sz="1100" dirty="0" smtClean="0"/>
                <a:t>Questi sono compiti importanti per un manager.</a:t>
              </a:r>
              <a:endParaRPr lang="it-IT" sz="1100" dirty="0"/>
            </a:p>
          </p:txBody>
        </p:sp>
      </p:grpSp>
      <p:grpSp>
        <p:nvGrpSpPr>
          <p:cNvPr id="21" name="Group 20">
            <a:extLst>
              <a:ext uri="{FF2B5EF4-FFF2-40B4-BE49-F238E27FC236}">
                <a16:creationId xmlns="" xmlns:a16="http://schemas.microsoft.com/office/drawing/2014/main" id="{A13263A3-D790-4119-97E0-AF6F602A207E}"/>
              </a:ext>
            </a:extLst>
          </p:cNvPr>
          <p:cNvGrpSpPr/>
          <p:nvPr/>
        </p:nvGrpSpPr>
        <p:grpSpPr>
          <a:xfrm>
            <a:off x="8434940" y="4043549"/>
            <a:ext cx="3426134" cy="876367"/>
            <a:chOff x="1487520" y="1239609"/>
            <a:chExt cx="5090103" cy="876367"/>
          </a:xfrm>
        </p:grpSpPr>
        <p:sp>
          <p:nvSpPr>
            <p:cNvPr id="22" name="TextBox 21">
              <a:extLst>
                <a:ext uri="{FF2B5EF4-FFF2-40B4-BE49-F238E27FC236}">
                  <a16:creationId xmlns="" xmlns:a16="http://schemas.microsoft.com/office/drawing/2014/main" id="{272510F1-8545-4FE8-B52B-B4CD50AC6BEA}"/>
                </a:ext>
              </a:extLst>
            </p:cNvPr>
            <p:cNvSpPr txBox="1"/>
            <p:nvPr/>
          </p:nvSpPr>
          <p:spPr>
            <a:xfrm>
              <a:off x="1487520" y="1239609"/>
              <a:ext cx="5090103" cy="338554"/>
            </a:xfrm>
            <a:prstGeom prst="rect">
              <a:avLst/>
            </a:prstGeom>
            <a:noFill/>
          </p:spPr>
          <p:txBody>
            <a:bodyPr wrap="square" rtlCol="0" anchor="ctr">
              <a:spAutoFit/>
            </a:bodyPr>
            <a:lstStyle/>
            <a:p>
              <a:r>
                <a:rPr lang="en-US" altLang="ko-KR" sz="1600" b="1" dirty="0" smtClean="0">
                  <a:solidFill>
                    <a:srgbClr val="FA9106"/>
                  </a:solidFill>
                  <a:cs typeface="Arial" pitchFamily="34" charset="0"/>
                </a:rPr>
                <a:t>Come realizzare un circolo di qualità</a:t>
              </a:r>
              <a:endParaRPr lang="ko-KR" altLang="en-US" sz="1600" b="1" dirty="0">
                <a:solidFill>
                  <a:srgbClr val="FA9106"/>
                </a:solidFill>
                <a:cs typeface="Arial" pitchFamily="34" charset="0"/>
              </a:endParaRPr>
            </a:p>
          </p:txBody>
        </p:sp>
        <p:sp>
          <p:nvSpPr>
            <p:cNvPr id="23" name="TextBox 22">
              <a:extLst>
                <a:ext uri="{FF2B5EF4-FFF2-40B4-BE49-F238E27FC236}">
                  <a16:creationId xmlns="" xmlns:a16="http://schemas.microsoft.com/office/drawing/2014/main" id="{1D55BE99-80F7-400B-B79E-52F10C300D4D}"/>
                </a:ext>
              </a:extLst>
            </p:cNvPr>
            <p:cNvSpPr txBox="1"/>
            <p:nvPr/>
          </p:nvSpPr>
          <p:spPr>
            <a:xfrm>
              <a:off x="1487520" y="1515812"/>
              <a:ext cx="4380624" cy="600164"/>
            </a:xfrm>
            <a:prstGeom prst="rect">
              <a:avLst/>
            </a:prstGeom>
            <a:noFill/>
          </p:spPr>
          <p:txBody>
            <a:bodyPr wrap="square" rtlCol="0">
              <a:spAutoFit/>
            </a:bodyPr>
            <a:lstStyle/>
            <a:p>
              <a:r>
                <a:rPr lang="it-IT" sz="1100" dirty="0" smtClean="0"/>
                <a:t>Imparerete i compiti e i metodi di esecuzione di un circolo di qualità per migliorare le vostre capacità direttive.</a:t>
              </a:r>
              <a:endParaRPr lang="ko-KR" altLang="en-US" sz="1101" dirty="0">
                <a:solidFill>
                  <a:schemeClr val="tx1">
                    <a:lumMod val="75000"/>
                    <a:lumOff val="25000"/>
                  </a:schemeClr>
                </a:solidFill>
                <a:cs typeface="Arial" pitchFamily="34" charset="0"/>
              </a:endParaRPr>
            </a:p>
          </p:txBody>
        </p:sp>
      </p:grpSp>
      <p:grpSp>
        <p:nvGrpSpPr>
          <p:cNvPr id="24" name="Group 23">
            <a:extLst>
              <a:ext uri="{FF2B5EF4-FFF2-40B4-BE49-F238E27FC236}">
                <a16:creationId xmlns="" xmlns:a16="http://schemas.microsoft.com/office/drawing/2014/main" id="{23E5F1CF-9BE3-4A44-8A6C-E43C826704C5}"/>
              </a:ext>
            </a:extLst>
          </p:cNvPr>
          <p:cNvGrpSpPr/>
          <p:nvPr/>
        </p:nvGrpSpPr>
        <p:grpSpPr>
          <a:xfrm>
            <a:off x="803309" y="2066048"/>
            <a:ext cx="2971887" cy="1214922"/>
            <a:chOff x="1487520" y="1239609"/>
            <a:chExt cx="4380624" cy="1214922"/>
          </a:xfrm>
        </p:grpSpPr>
        <p:sp>
          <p:nvSpPr>
            <p:cNvPr id="25" name="TextBox 24">
              <a:extLst>
                <a:ext uri="{FF2B5EF4-FFF2-40B4-BE49-F238E27FC236}">
                  <a16:creationId xmlns="" xmlns:a16="http://schemas.microsoft.com/office/drawing/2014/main" id="{B54C67DD-CBEB-4028-89B1-4484BECE127E}"/>
                </a:ext>
              </a:extLst>
            </p:cNvPr>
            <p:cNvSpPr txBox="1"/>
            <p:nvPr/>
          </p:nvSpPr>
          <p:spPr>
            <a:xfrm>
              <a:off x="1487520" y="1239609"/>
              <a:ext cx="4380624" cy="338554"/>
            </a:xfrm>
            <a:prstGeom prst="rect">
              <a:avLst/>
            </a:prstGeom>
            <a:noFill/>
          </p:spPr>
          <p:txBody>
            <a:bodyPr wrap="square" rtlCol="0" anchor="ctr">
              <a:spAutoFit/>
            </a:bodyPr>
            <a:lstStyle/>
            <a:p>
              <a:pPr algn="r"/>
              <a:r>
                <a:rPr lang="en-US" altLang="ko-KR" sz="1600" b="1" dirty="0" smtClean="0">
                  <a:solidFill>
                    <a:srgbClr val="00B0F0"/>
                  </a:solidFill>
                  <a:cs typeface="Arial" pitchFamily="34" charset="0"/>
                </a:rPr>
                <a:t>Iniziativa e motivazione al lavoro</a:t>
              </a:r>
              <a:endParaRPr lang="ko-KR" altLang="en-US" sz="1600" b="1" dirty="0">
                <a:solidFill>
                  <a:srgbClr val="00B0F0"/>
                </a:solidFill>
                <a:cs typeface="Arial" pitchFamily="34" charset="0"/>
              </a:endParaRPr>
            </a:p>
          </p:txBody>
        </p:sp>
        <p:sp>
          <p:nvSpPr>
            <p:cNvPr id="26" name="TextBox 25">
              <a:extLst>
                <a:ext uri="{FF2B5EF4-FFF2-40B4-BE49-F238E27FC236}">
                  <a16:creationId xmlns="" xmlns:a16="http://schemas.microsoft.com/office/drawing/2014/main" id="{571C55EE-9421-48F9-A382-E26F842D733B}"/>
                </a:ext>
              </a:extLst>
            </p:cNvPr>
            <p:cNvSpPr txBox="1"/>
            <p:nvPr/>
          </p:nvSpPr>
          <p:spPr>
            <a:xfrm>
              <a:off x="1487520" y="1515812"/>
              <a:ext cx="4380624" cy="938719"/>
            </a:xfrm>
            <a:prstGeom prst="rect">
              <a:avLst/>
            </a:prstGeom>
            <a:noFill/>
          </p:spPr>
          <p:txBody>
            <a:bodyPr wrap="square" rtlCol="0">
              <a:spAutoFit/>
            </a:bodyPr>
            <a:lstStyle/>
            <a:p>
              <a:r>
                <a:rPr lang="it-IT" sz="1100" dirty="0" smtClean="0"/>
                <a:t>Con l'aiuto dei circoli di qualità, i vostri dipendenti lavorano spontaneamente e insieme per migliorare la vostra azienda. I circoli di qualità promuovono l'iniziativa e la motivazione al lavoro.</a:t>
              </a:r>
              <a:endParaRPr lang="it-IT" sz="1100" dirty="0"/>
            </a:p>
          </p:txBody>
        </p:sp>
      </p:grpSp>
      <p:grpSp>
        <p:nvGrpSpPr>
          <p:cNvPr id="27" name="Group 26">
            <a:extLst>
              <a:ext uri="{FF2B5EF4-FFF2-40B4-BE49-F238E27FC236}">
                <a16:creationId xmlns="" xmlns:a16="http://schemas.microsoft.com/office/drawing/2014/main" id="{FCF7D916-338D-419A-8520-C3C808468573}"/>
              </a:ext>
            </a:extLst>
          </p:cNvPr>
          <p:cNvGrpSpPr/>
          <p:nvPr/>
        </p:nvGrpSpPr>
        <p:grpSpPr>
          <a:xfrm>
            <a:off x="397165" y="5176579"/>
            <a:ext cx="4097754" cy="876367"/>
            <a:chOff x="767375" y="1239609"/>
            <a:chExt cx="5100769" cy="876367"/>
          </a:xfrm>
        </p:grpSpPr>
        <p:sp>
          <p:nvSpPr>
            <p:cNvPr id="28" name="TextBox 27">
              <a:extLst>
                <a:ext uri="{FF2B5EF4-FFF2-40B4-BE49-F238E27FC236}">
                  <a16:creationId xmlns="" xmlns:a16="http://schemas.microsoft.com/office/drawing/2014/main" id="{DADC9887-15A6-49B6-839F-A66B9695CF2C}"/>
                </a:ext>
              </a:extLst>
            </p:cNvPr>
            <p:cNvSpPr txBox="1"/>
            <p:nvPr/>
          </p:nvSpPr>
          <p:spPr>
            <a:xfrm>
              <a:off x="767375" y="1239609"/>
              <a:ext cx="5100769" cy="338554"/>
            </a:xfrm>
            <a:prstGeom prst="rect">
              <a:avLst/>
            </a:prstGeom>
            <a:noFill/>
          </p:spPr>
          <p:txBody>
            <a:bodyPr wrap="square" rtlCol="0" anchor="ctr">
              <a:spAutoFit/>
            </a:bodyPr>
            <a:lstStyle/>
            <a:p>
              <a:pPr algn="r"/>
              <a:r>
                <a:rPr lang="en-US" altLang="ko-KR" sz="1600" b="1" dirty="0" smtClean="0">
                  <a:solidFill>
                    <a:srgbClr val="FF0000"/>
                  </a:solidFill>
                  <a:cs typeface="Arial" pitchFamily="34" charset="0"/>
                </a:rPr>
                <a:t>Valutare le prestazioni dei membri del team</a:t>
              </a:r>
            </a:p>
          </p:txBody>
        </p:sp>
        <p:sp>
          <p:nvSpPr>
            <p:cNvPr id="29" name="TextBox 28">
              <a:extLst>
                <a:ext uri="{FF2B5EF4-FFF2-40B4-BE49-F238E27FC236}">
                  <a16:creationId xmlns="" xmlns:a16="http://schemas.microsoft.com/office/drawing/2014/main" id="{1B1834D9-4736-4B12-A9DC-B532AB1E47AF}"/>
                </a:ext>
              </a:extLst>
            </p:cNvPr>
            <p:cNvSpPr txBox="1"/>
            <p:nvPr/>
          </p:nvSpPr>
          <p:spPr>
            <a:xfrm>
              <a:off x="1487520" y="1515812"/>
              <a:ext cx="4380624" cy="600164"/>
            </a:xfrm>
            <a:prstGeom prst="rect">
              <a:avLst/>
            </a:prstGeom>
            <a:noFill/>
          </p:spPr>
          <p:txBody>
            <a:bodyPr wrap="square" rtlCol="0">
              <a:spAutoFit/>
            </a:bodyPr>
            <a:lstStyle/>
            <a:p>
              <a:pPr algn="r"/>
              <a:r>
                <a:rPr lang="it-IT" sz="1100" dirty="0" smtClean="0"/>
                <a:t>Imparerete come valutare le prestazioni dei vostri dipendenti</a:t>
              </a:r>
            </a:p>
            <a:p>
              <a:pPr algn="r"/>
              <a:r>
                <a:rPr lang="en-US" sz="1100" dirty="0" smtClean="0"/>
                <a:t>.</a:t>
              </a:r>
              <a:endParaRPr lang="en-US" altLang="ko-KR" sz="1101" dirty="0">
                <a:solidFill>
                  <a:schemeClr val="tx1">
                    <a:lumMod val="75000"/>
                    <a:lumOff val="25000"/>
                  </a:schemeClr>
                </a:solidFill>
                <a:cs typeface="Arial" pitchFamily="34" charset="0"/>
              </a:endParaRPr>
            </a:p>
          </p:txBody>
        </p:sp>
      </p:grpSp>
      <p:sp>
        <p:nvSpPr>
          <p:cNvPr id="30" name="Oval 21">
            <a:extLst>
              <a:ext uri="{FF2B5EF4-FFF2-40B4-BE49-F238E27FC236}">
                <a16:creationId xmlns="" xmlns:a16="http://schemas.microsoft.com/office/drawing/2014/main" id="{4535DA48-809F-4B2D-9659-3052AAD75311}"/>
              </a:ext>
            </a:extLst>
          </p:cNvPr>
          <p:cNvSpPr/>
          <p:nvPr/>
        </p:nvSpPr>
        <p:spPr>
          <a:xfrm rot="20700000">
            <a:off x="5995072" y="217700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 xmlns:a16="http://schemas.microsoft.com/office/drawing/2014/main" id="{366818DF-0CBE-4509-954A-F438DB3E5114}"/>
              </a:ext>
            </a:extLst>
          </p:cNvPr>
          <p:cNvSpPr/>
          <p:nvPr/>
        </p:nvSpPr>
        <p:spPr>
          <a:xfrm>
            <a:off x="6621214" y="3698098"/>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 xmlns:a16="http://schemas.microsoft.com/office/drawing/2014/main" id="{1308E848-7FCD-49BE-99CA-450B9BE699F0}"/>
              </a:ext>
            </a:extLst>
          </p:cNvPr>
          <p:cNvSpPr/>
          <p:nvPr/>
        </p:nvSpPr>
        <p:spPr>
          <a:xfrm rot="14270044">
            <a:off x="5618410" y="4360185"/>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 xmlns:a16="http://schemas.microsoft.com/office/drawing/2014/main" id="{A9C59247-B266-4CA7-A572-6B2541F4CF8F}"/>
              </a:ext>
            </a:extLst>
          </p:cNvPr>
          <p:cNvSpPr/>
          <p:nvPr/>
        </p:nvSpPr>
        <p:spPr>
          <a:xfrm>
            <a:off x="4684884" y="3183631"/>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 xmlns:a16="http://schemas.microsoft.com/office/drawing/2014/main"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 xmlns:a16="http://schemas.microsoft.com/office/drawing/2014/main" id="{C609EECE-9A4C-4CD5-AD6B-41C50B8F31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3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41" name="Immagine 4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42"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4</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it-IT" dirty="0" smtClean="0"/>
              <a:t>3 mosse per una corretta ed equa valutazione dei dipendenti:</a:t>
            </a:r>
            <a:endParaRPr lang="en-US"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 xmlns:a16="http://schemas.microsoft.com/office/drawing/2014/main" id="{33B7A93B-F654-42CD-B11F-4B637135ACB7}"/>
              </a:ext>
            </a:extLst>
          </p:cNvPr>
          <p:cNvGraphicFramePr/>
          <p:nvPr>
            <p:extLst>
              <p:ext uri="{D42A27DB-BD31-4B8C-83A1-F6EECF244321}">
                <p14:modId xmlns:p14="http://schemas.microsoft.com/office/powerpoint/2010/main" val="2055931968"/>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feld 3">
            <a:extLst>
              <a:ext uri="{FF2B5EF4-FFF2-40B4-BE49-F238E27FC236}">
                <a16:creationId xmlns="" xmlns:a16="http://schemas.microsoft.com/office/drawing/2014/main" id="{C0C8B463-3359-4EE2-A4E8-B28013B9218C}"/>
              </a:ext>
            </a:extLst>
          </p:cNvPr>
          <p:cNvSpPr txBox="1"/>
          <p:nvPr/>
        </p:nvSpPr>
        <p:spPr>
          <a:xfrm>
            <a:off x="2728928" y="4979962"/>
            <a:ext cx="7765970" cy="738664"/>
          </a:xfrm>
          <a:prstGeom prst="rect">
            <a:avLst/>
          </a:prstGeom>
          <a:noFill/>
        </p:spPr>
        <p:txBody>
          <a:bodyPr wrap="square" rtlCol="0">
            <a:spAutoFit/>
          </a:bodyPr>
          <a:lstStyle/>
          <a:p>
            <a:r>
              <a:rPr lang="it-IT" sz="1400" i="1" dirty="0" smtClean="0">
                <a:solidFill>
                  <a:srgbClr val="FA9106"/>
                </a:solidFill>
              </a:rPr>
              <a:t>CONSIGLIO PRATICO: Fate attenzione a come maneggiate queste note scritte.</a:t>
            </a:r>
          </a:p>
          <a:p>
            <a:r>
              <a:rPr lang="it-IT" sz="1400" i="1" dirty="0" smtClean="0">
                <a:solidFill>
                  <a:srgbClr val="FA9106"/>
                </a:solidFill>
              </a:rPr>
              <a:t>Fate attenzione a come gestite queste note scritte; evitate di rovinare la cooperazione di fiducia. In nessun caso il vostro staff deve avere l'impressione che state "tenendo dei dossier" su di loro.</a:t>
            </a:r>
            <a:endParaRPr lang="de-DE" sz="1400" i="1" dirty="0">
              <a:solidFill>
                <a:srgbClr val="FA9106"/>
              </a:solidFill>
            </a:endParaRPr>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535773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4</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it-IT" dirty="0" smtClean="0"/>
              <a:t>3 mosse per una corretta ed equa valutazione dei dipendenti:</a:t>
            </a:r>
            <a:endParaRPr lang="en-US"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 xmlns:a16="http://schemas.microsoft.com/office/drawing/2014/main" id="{33B7A93B-F654-42CD-B11F-4B637135ACB7}"/>
              </a:ext>
            </a:extLst>
          </p:cNvPr>
          <p:cNvGraphicFramePr/>
          <p:nvPr>
            <p:extLst>
              <p:ext uri="{D42A27DB-BD31-4B8C-83A1-F6EECF244321}">
                <p14:modId xmlns:p14="http://schemas.microsoft.com/office/powerpoint/2010/main" val="3386077533"/>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36090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4</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it-IT" dirty="0" smtClean="0"/>
              <a:t>3 mosse per una corretta ed equa valutazione dei dipendenti:</a:t>
            </a:r>
            <a:endParaRPr lang="en-US"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 xmlns:a16="http://schemas.microsoft.com/office/drawing/2014/main" id="{33B7A93B-F654-42CD-B11F-4B637135ACB7}"/>
              </a:ext>
            </a:extLst>
          </p:cNvPr>
          <p:cNvGraphicFramePr/>
          <p:nvPr>
            <p:extLst>
              <p:ext uri="{D42A27DB-BD31-4B8C-83A1-F6EECF244321}">
                <p14:modId xmlns:p14="http://schemas.microsoft.com/office/powerpoint/2010/main" val="2872152160"/>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555796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4</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it-IT" dirty="0" smtClean="0"/>
              <a:t>Criteri per la valutazione di un dipendente</a:t>
            </a:r>
            <a:endParaRPr lang="it-IT"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4" name="Textfeld 3">
            <a:extLst>
              <a:ext uri="{FF2B5EF4-FFF2-40B4-BE49-F238E27FC236}">
                <a16:creationId xmlns="" xmlns:a16="http://schemas.microsoft.com/office/drawing/2014/main" id="{7AECC6D2-9EE5-420E-92BB-B25564A7F079}"/>
              </a:ext>
            </a:extLst>
          </p:cNvPr>
          <p:cNvSpPr txBox="1"/>
          <p:nvPr/>
        </p:nvSpPr>
        <p:spPr>
          <a:xfrm>
            <a:off x="838200" y="2594813"/>
            <a:ext cx="4731327" cy="3139321"/>
          </a:xfrm>
          <a:prstGeom prst="rect">
            <a:avLst/>
          </a:prstGeom>
          <a:noFill/>
        </p:spPr>
        <p:txBody>
          <a:bodyPr wrap="square" rtlCol="0">
            <a:spAutoFit/>
          </a:bodyPr>
          <a:lstStyle/>
          <a:p>
            <a:r>
              <a:rPr lang="en-US" b="1" dirty="0" smtClean="0">
                <a:solidFill>
                  <a:srgbClr val="FA9106"/>
                </a:solidFill>
              </a:rPr>
              <a:t>Criteri di valutazione oggettivi</a:t>
            </a:r>
          </a:p>
          <a:p>
            <a:endParaRPr lang="en-US" dirty="0"/>
          </a:p>
          <a:p>
            <a:r>
              <a:rPr lang="it-IT" dirty="0" smtClean="0"/>
              <a:t>I criteri oggettivi sono facili da determinare perché sono completamente separati dai vostri dipendenti, per esempio:</a:t>
            </a:r>
          </a:p>
          <a:p>
            <a:endParaRPr lang="en-US" dirty="0"/>
          </a:p>
          <a:p>
            <a:pPr marL="442913" indent="-350838">
              <a:buFont typeface="Wingdings" panose="05000000000000000000" pitchFamily="2" charset="2"/>
              <a:buChar char="ü"/>
            </a:pPr>
            <a:r>
              <a:rPr lang="en-US" dirty="0" smtClean="0"/>
              <a:t>Qualifiche</a:t>
            </a:r>
            <a:endParaRPr lang="en-US" dirty="0"/>
          </a:p>
          <a:p>
            <a:pPr marL="442913" indent="-350838">
              <a:buFont typeface="Wingdings" panose="05000000000000000000" pitchFamily="2" charset="2"/>
              <a:buChar char="ü"/>
            </a:pPr>
            <a:r>
              <a:rPr lang="en-US" dirty="0" smtClean="0"/>
              <a:t>Competenze e abilità</a:t>
            </a:r>
          </a:p>
          <a:p>
            <a:pPr marL="442913" indent="-350838">
              <a:buFont typeface="Wingdings" panose="05000000000000000000" pitchFamily="2" charset="2"/>
              <a:buChar char="ü"/>
            </a:pPr>
            <a:r>
              <a:rPr lang="en-US" dirty="0" smtClean="0"/>
              <a:t>Giorni di assenza</a:t>
            </a:r>
          </a:p>
          <a:p>
            <a:pPr marL="442913" indent="-350838">
              <a:buFont typeface="Wingdings" panose="05000000000000000000" pitchFamily="2" charset="2"/>
              <a:buChar char="ü"/>
            </a:pPr>
            <a:r>
              <a:rPr lang="it-IT" dirty="0" smtClean="0"/>
              <a:t>Principali aree di impiego nel progetto, nell'azienda, ecc.</a:t>
            </a:r>
          </a:p>
        </p:txBody>
      </p:sp>
      <p:sp>
        <p:nvSpPr>
          <p:cNvPr id="13" name="Textfeld 12">
            <a:extLst>
              <a:ext uri="{FF2B5EF4-FFF2-40B4-BE49-F238E27FC236}">
                <a16:creationId xmlns="" xmlns:a16="http://schemas.microsoft.com/office/drawing/2014/main" id="{B54F78A6-6074-4E95-8110-816BD4565CCC}"/>
              </a:ext>
            </a:extLst>
          </p:cNvPr>
          <p:cNvSpPr txBox="1"/>
          <p:nvPr/>
        </p:nvSpPr>
        <p:spPr>
          <a:xfrm>
            <a:off x="5920509" y="2594812"/>
            <a:ext cx="5218545" cy="3693319"/>
          </a:xfrm>
          <a:prstGeom prst="rect">
            <a:avLst/>
          </a:prstGeom>
          <a:noFill/>
        </p:spPr>
        <p:txBody>
          <a:bodyPr wrap="square" rtlCol="0">
            <a:spAutoFit/>
          </a:bodyPr>
          <a:lstStyle/>
          <a:p>
            <a:r>
              <a:rPr lang="en-US" b="1" dirty="0" smtClean="0">
                <a:solidFill>
                  <a:srgbClr val="FA9106"/>
                </a:solidFill>
              </a:rPr>
              <a:t>Criteri di valutazione soggettivi</a:t>
            </a:r>
          </a:p>
          <a:p>
            <a:endParaRPr lang="en-US" dirty="0"/>
          </a:p>
          <a:p>
            <a:r>
              <a:rPr lang="it-IT" dirty="0" smtClean="0"/>
              <a:t>Non esiste un dipendente che abbia solo punti di forza o solo debolezze. Pertanto, redigete una lista di criteri secondo i quali giudicate tutti i dipendenti, ad esempio:</a:t>
            </a:r>
          </a:p>
          <a:p>
            <a:endParaRPr lang="en-US" dirty="0" smtClean="0"/>
          </a:p>
          <a:p>
            <a:pPr marL="442913" indent="-350838">
              <a:buFont typeface="Wingdings" panose="05000000000000000000" pitchFamily="2" charset="2"/>
              <a:buChar char="ü"/>
            </a:pPr>
            <a:r>
              <a:rPr lang="en-US" dirty="0" smtClean="0"/>
              <a:t>Rispetto delle scadenze</a:t>
            </a:r>
          </a:p>
          <a:p>
            <a:pPr marL="442913" indent="-350838">
              <a:buFont typeface="Wingdings" panose="05000000000000000000" pitchFamily="2" charset="2"/>
              <a:buChar char="ü"/>
            </a:pPr>
            <a:r>
              <a:rPr lang="en-US" dirty="0" smtClean="0"/>
              <a:t>Flessibilità</a:t>
            </a:r>
            <a:endParaRPr lang="en-US" dirty="0"/>
          </a:p>
          <a:p>
            <a:pPr marL="442913" indent="-350838">
              <a:buFont typeface="Wingdings" panose="05000000000000000000" pitchFamily="2" charset="2"/>
              <a:buChar char="ü"/>
            </a:pPr>
            <a:r>
              <a:rPr lang="en-US" dirty="0" smtClean="0"/>
              <a:t>Motivazione</a:t>
            </a:r>
            <a:endParaRPr lang="en-US" dirty="0"/>
          </a:p>
          <a:p>
            <a:pPr marL="442913" indent="-350838">
              <a:buFont typeface="Wingdings" panose="05000000000000000000" pitchFamily="2" charset="2"/>
              <a:buChar char="ü"/>
            </a:pPr>
            <a:r>
              <a:rPr lang="en-US" dirty="0" smtClean="0"/>
              <a:t>Capacità relazionale</a:t>
            </a:r>
          </a:p>
          <a:p>
            <a:pPr marL="442913" indent="-350838">
              <a:buFont typeface="Wingdings" panose="05000000000000000000" pitchFamily="2" charset="2"/>
              <a:buChar char="ü"/>
            </a:pPr>
            <a:r>
              <a:rPr lang="it-IT" dirty="0" smtClean="0"/>
              <a:t>Capacità di lavorare sotto pressione</a:t>
            </a:r>
          </a:p>
          <a:p>
            <a:pPr marL="442913" indent="-350838">
              <a:buFont typeface="Wingdings" panose="05000000000000000000" pitchFamily="2" charset="2"/>
              <a:buChar char="ü"/>
            </a:pPr>
            <a:r>
              <a:rPr lang="en-US" dirty="0" smtClean="0"/>
              <a:t>Capacità critiche, ecc.</a:t>
            </a:r>
          </a:p>
        </p:txBody>
      </p:sp>
      <p:sp>
        <p:nvSpPr>
          <p:cNvPr id="1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7"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89394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 xmlns:a16="http://schemas.microsoft.com/office/drawing/2014/main" id="{CA8172CA-AC1D-4AF4-8BE4-BC9AF0A8E5F9}"/>
              </a:ext>
            </a:extLst>
          </p:cNvPr>
          <p:cNvSpPr txBox="1">
            <a:spLocks/>
          </p:cNvSpPr>
          <p:nvPr/>
        </p:nvSpPr>
        <p:spPr>
          <a:xfrm>
            <a:off x="838200" y="237883"/>
            <a:ext cx="10515600" cy="6463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smtClean="0"/>
              <a:t>Riassumendo le parole chiave</a:t>
            </a:r>
            <a:endParaRPr lang="en-US" sz="4000" b="1" dirty="0"/>
          </a:p>
        </p:txBody>
      </p:sp>
      <p:sp>
        <p:nvSpPr>
          <p:cNvPr id="2" name="Rectangle: Rounded Corners 1">
            <a:extLst>
              <a:ext uri="{FF2B5EF4-FFF2-40B4-BE49-F238E27FC236}">
                <a16:creationId xmlns="" xmlns:a16="http://schemas.microsoft.com/office/drawing/2014/main" id="{62A0AB7F-7C58-402B-BB9F-36EBA6DED795}"/>
              </a:ext>
            </a:extLst>
          </p:cNvPr>
          <p:cNvSpPr/>
          <p:nvPr/>
        </p:nvSpPr>
        <p:spPr>
          <a:xfrm rot="900000">
            <a:off x="2060440" y="1383630"/>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ISPIRARE</a:t>
            </a:r>
            <a:endParaRPr lang="en-ID" dirty="0"/>
          </a:p>
        </p:txBody>
      </p:sp>
      <p:sp>
        <p:nvSpPr>
          <p:cNvPr id="18" name="Rectangle: Rounded Corners 17">
            <a:extLst>
              <a:ext uri="{FF2B5EF4-FFF2-40B4-BE49-F238E27FC236}">
                <a16:creationId xmlns="" xmlns:a16="http://schemas.microsoft.com/office/drawing/2014/main" id="{D5FBA2A8-1D2F-4978-BE91-92B8711B0CB9}"/>
              </a:ext>
            </a:extLst>
          </p:cNvPr>
          <p:cNvSpPr/>
          <p:nvPr/>
        </p:nvSpPr>
        <p:spPr>
          <a:xfrm rot="900000">
            <a:off x="5159240" y="1383630"/>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MOTIVARE</a:t>
            </a:r>
            <a:endParaRPr lang="en-ID" dirty="0"/>
          </a:p>
        </p:txBody>
      </p:sp>
      <p:sp>
        <p:nvSpPr>
          <p:cNvPr id="22" name="Rectangle: Rounded Corners 21">
            <a:extLst>
              <a:ext uri="{FF2B5EF4-FFF2-40B4-BE49-F238E27FC236}">
                <a16:creationId xmlns="" xmlns:a16="http://schemas.microsoft.com/office/drawing/2014/main" id="{CD81FBA8-CFB9-4B90-83F9-38AA153D2455}"/>
              </a:ext>
            </a:extLst>
          </p:cNvPr>
          <p:cNvSpPr/>
          <p:nvPr/>
        </p:nvSpPr>
        <p:spPr>
          <a:xfrm rot="900000">
            <a:off x="8258039" y="1383630"/>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MIGLIORARE</a:t>
            </a:r>
            <a:endParaRPr lang="en-ID" dirty="0"/>
          </a:p>
        </p:txBody>
      </p:sp>
      <p:sp>
        <p:nvSpPr>
          <p:cNvPr id="26" name="Rectangle: Rounded Corners 25">
            <a:extLst>
              <a:ext uri="{FF2B5EF4-FFF2-40B4-BE49-F238E27FC236}">
                <a16:creationId xmlns="" xmlns:a16="http://schemas.microsoft.com/office/drawing/2014/main" id="{93A6224B-FC4B-4932-9034-347D3B684F1F}"/>
              </a:ext>
            </a:extLst>
          </p:cNvPr>
          <p:cNvSpPr/>
          <p:nvPr/>
        </p:nvSpPr>
        <p:spPr>
          <a:xfrm rot="20700000" flipH="1">
            <a:off x="2060440" y="4058047"/>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ESSERE POSITIVI</a:t>
            </a:r>
            <a:endParaRPr lang="en-ID" dirty="0"/>
          </a:p>
        </p:txBody>
      </p:sp>
      <p:sp>
        <p:nvSpPr>
          <p:cNvPr id="28" name="Rectangle: Rounded Corners 27">
            <a:extLst>
              <a:ext uri="{FF2B5EF4-FFF2-40B4-BE49-F238E27FC236}">
                <a16:creationId xmlns="" xmlns:a16="http://schemas.microsoft.com/office/drawing/2014/main" id="{DD82DD54-CF8B-460D-8DE2-EB8D28876301}"/>
              </a:ext>
            </a:extLst>
          </p:cNvPr>
          <p:cNvSpPr/>
          <p:nvPr/>
        </p:nvSpPr>
        <p:spPr>
          <a:xfrm rot="20700000" flipH="1">
            <a:off x="5159240" y="4058047"/>
            <a:ext cx="1873522" cy="1873522"/>
          </a:xfrm>
          <a:prstGeom prst="roundRect">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FOCUS</a:t>
            </a:r>
            <a:endParaRPr lang="en-ID" dirty="0"/>
          </a:p>
        </p:txBody>
      </p:sp>
      <p:sp>
        <p:nvSpPr>
          <p:cNvPr id="29" name="Rectangle: Rounded Corners 28">
            <a:extLst>
              <a:ext uri="{FF2B5EF4-FFF2-40B4-BE49-F238E27FC236}">
                <a16:creationId xmlns="" xmlns:a16="http://schemas.microsoft.com/office/drawing/2014/main" id="{996DAF31-3F41-4C7D-869B-BB12AE513020}"/>
              </a:ext>
            </a:extLst>
          </p:cNvPr>
          <p:cNvSpPr/>
          <p:nvPr/>
        </p:nvSpPr>
        <p:spPr>
          <a:xfrm rot="20700000" flipH="1">
            <a:off x="8258039" y="4058047"/>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ESSERE CREATIVI</a:t>
            </a:r>
            <a:endParaRPr lang="en-US" dirty="0"/>
          </a:p>
        </p:txBody>
      </p:sp>
      <p:sp>
        <p:nvSpPr>
          <p:cNvPr id="3" name="Oval 2">
            <a:extLst>
              <a:ext uri="{FF2B5EF4-FFF2-40B4-BE49-F238E27FC236}">
                <a16:creationId xmlns="" xmlns:a16="http://schemas.microsoft.com/office/drawing/2014/main" id="{55AFCE57-D095-448D-AA8F-5826BD810AC3}"/>
              </a:ext>
            </a:extLst>
          </p:cNvPr>
          <p:cNvSpPr/>
          <p:nvPr/>
        </p:nvSpPr>
        <p:spPr>
          <a:xfrm>
            <a:off x="1849907" y="1173097"/>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14" name="Oval 13">
            <a:extLst>
              <a:ext uri="{FF2B5EF4-FFF2-40B4-BE49-F238E27FC236}">
                <a16:creationId xmlns="" xmlns:a16="http://schemas.microsoft.com/office/drawing/2014/main" id="{33C26BDF-0D5A-44D1-9456-BBDBC3424BBA}"/>
              </a:ext>
            </a:extLst>
          </p:cNvPr>
          <p:cNvSpPr/>
          <p:nvPr/>
        </p:nvSpPr>
        <p:spPr>
          <a:xfrm>
            <a:off x="4948707" y="1173097"/>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15" name="Oval 14">
            <a:extLst>
              <a:ext uri="{FF2B5EF4-FFF2-40B4-BE49-F238E27FC236}">
                <a16:creationId xmlns="" xmlns:a16="http://schemas.microsoft.com/office/drawing/2014/main" id="{FAD08170-7806-489F-97DA-9611C0F3B6BC}"/>
              </a:ext>
            </a:extLst>
          </p:cNvPr>
          <p:cNvSpPr/>
          <p:nvPr/>
        </p:nvSpPr>
        <p:spPr>
          <a:xfrm>
            <a:off x="8047506" y="1173097"/>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16" name="Oval 15">
            <a:extLst>
              <a:ext uri="{FF2B5EF4-FFF2-40B4-BE49-F238E27FC236}">
                <a16:creationId xmlns="" xmlns:a16="http://schemas.microsoft.com/office/drawing/2014/main" id="{B5A5F9ED-9458-4496-A6E9-CB70AA7137B9}"/>
              </a:ext>
            </a:extLst>
          </p:cNvPr>
          <p:cNvSpPr/>
          <p:nvPr/>
        </p:nvSpPr>
        <p:spPr>
          <a:xfrm>
            <a:off x="3515845" y="3847514"/>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sp>
        <p:nvSpPr>
          <p:cNvPr id="17" name="Oval 16">
            <a:extLst>
              <a:ext uri="{FF2B5EF4-FFF2-40B4-BE49-F238E27FC236}">
                <a16:creationId xmlns="" xmlns:a16="http://schemas.microsoft.com/office/drawing/2014/main" id="{E833FCFA-7808-44FE-BCBA-A845C9588E0D}"/>
              </a:ext>
            </a:extLst>
          </p:cNvPr>
          <p:cNvSpPr/>
          <p:nvPr/>
        </p:nvSpPr>
        <p:spPr>
          <a:xfrm>
            <a:off x="6614645" y="3847514"/>
            <a:ext cx="628650" cy="628650"/>
          </a:xfrm>
          <a:prstGeom prst="ellipse">
            <a:avLst/>
          </a:prstGeom>
          <a:solidFill>
            <a:srgbClr val="6911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ID" dirty="0"/>
          </a:p>
        </p:txBody>
      </p:sp>
      <p:sp>
        <p:nvSpPr>
          <p:cNvPr id="19" name="Oval 18">
            <a:extLst>
              <a:ext uri="{FF2B5EF4-FFF2-40B4-BE49-F238E27FC236}">
                <a16:creationId xmlns="" xmlns:a16="http://schemas.microsoft.com/office/drawing/2014/main" id="{3E4268C4-A723-4083-A869-0BD03DA67C01}"/>
              </a:ext>
            </a:extLst>
          </p:cNvPr>
          <p:cNvSpPr/>
          <p:nvPr/>
        </p:nvSpPr>
        <p:spPr>
          <a:xfrm>
            <a:off x="9713444" y="3847514"/>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06</a:t>
            </a:r>
            <a:endParaRPr lang="en-ID" dirty="0"/>
          </a:p>
        </p:txBody>
      </p:sp>
      <p:pic>
        <p:nvPicPr>
          <p:cNvPr id="20" name="Imagen 19">
            <a:extLst>
              <a:ext uri="{FF2B5EF4-FFF2-40B4-BE49-F238E27FC236}">
                <a16:creationId xmlns="" xmlns:a16="http://schemas.microsoft.com/office/drawing/2014/main" id="{60AA52F2-BE10-404A-8A9C-57687685C4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21" name="Marcador de contenido 5">
            <a:extLst>
              <a:ext uri="{FF2B5EF4-FFF2-40B4-BE49-F238E27FC236}">
                <a16:creationId xmlns="" xmlns:a16="http://schemas.microsoft.com/office/drawing/2014/main" id="{92052331-B36E-4630-9811-C6539B6462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2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30" name="Immagine 2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31"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99903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6962FAD-B50C-4A95-BAB1-466DECB43BBB}"/>
              </a:ext>
            </a:extLst>
          </p:cNvPr>
          <p:cNvSpPr>
            <a:spLocks noGrp="1"/>
          </p:cNvSpPr>
          <p:nvPr>
            <p:ph type="title"/>
          </p:nvPr>
        </p:nvSpPr>
        <p:spPr>
          <a:xfrm>
            <a:off x="612559" y="3978336"/>
            <a:ext cx="11058620" cy="1325563"/>
          </a:xfrm>
        </p:spPr>
        <p:txBody>
          <a:bodyPr/>
          <a:lstStyle/>
          <a:p>
            <a:pPr algn="ctr"/>
            <a:r>
              <a:rPr lang="it-IT" dirty="0" smtClean="0">
                <a:latin typeface="Microsoft JhengHei UI" panose="020B0604030504040204" pitchFamily="34" charset="-120"/>
                <a:ea typeface="Microsoft JhengHei UI" panose="020B0604030504040204" pitchFamily="34" charset="-120"/>
                <a:cs typeface="Dubai Medium" panose="020B0604020202020204" pitchFamily="34" charset="-78"/>
              </a:rPr>
              <a:t>GRAZIE PER LA VOSTRA ATTENZIONE</a:t>
            </a:r>
            <a:endParaRPr lang="es-ES"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 xmlns:a16="http://schemas.microsoft.com/office/drawing/2014/main" id="{D9683A29-BA71-45CB-AEE8-946FB95831C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 xmlns:a16="http://schemas.microsoft.com/office/drawing/2014/main"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 xmlns:a16="http://schemas.microsoft.com/office/drawing/2014/main" id="{CFF98D33-E1A8-437F-850D-C0B8BE1A0A78}"/>
              </a:ext>
            </a:extLst>
          </p:cNvPr>
          <p:cNvSpPr txBox="1"/>
          <p:nvPr/>
        </p:nvSpPr>
        <p:spPr>
          <a:xfrm>
            <a:off x="156754" y="3233214"/>
            <a:ext cx="11834949" cy="369332"/>
          </a:xfrm>
          <a:prstGeom prst="rect">
            <a:avLst/>
          </a:prstGeom>
          <a:noFill/>
        </p:spPr>
        <p:txBody>
          <a:bodyPr wrap="square" rtlCol="0">
            <a:spAutoFit/>
          </a:bodyPr>
          <a:lstStyle/>
          <a:p>
            <a:r>
              <a:rPr lang="it-IT" b="1" dirty="0" smtClean="0">
                <a:solidFill>
                  <a:srgbClr val="000000"/>
                </a:solidFill>
                <a:latin typeface="Microsoft JhengHei" panose="020B0604030504040204" pitchFamily="34" charset="-120"/>
                <a:ea typeface="Microsoft JhengHei" panose="020B0604030504040204" pitchFamily="34" charset="-120"/>
              </a:rPr>
              <a:t>Regolamentazione della capacità di lavoro nelle piccole e micro imprese attraverso strumenti multimediali</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 xmlns:a16="http://schemas.microsoft.com/office/drawing/2014/main"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D735F7F3-C1B5-4B60-A00A-4EB618DDFB5A}"/>
              </a:ext>
            </a:extLst>
          </p:cNvPr>
          <p:cNvSpPr>
            <a:spLocks noGrp="1"/>
          </p:cNvSpPr>
          <p:nvPr>
            <p:ph type="body" sz="quarter" idx="10"/>
          </p:nvPr>
        </p:nvSpPr>
        <p:spPr/>
        <p:txBody>
          <a:bodyPr>
            <a:normAutofit fontScale="92500" lnSpcReduction="10000"/>
          </a:bodyPr>
          <a:lstStyle/>
          <a:p>
            <a:r>
              <a:rPr lang="en-US" dirty="0" smtClean="0">
                <a:latin typeface="Arial Black" panose="020B0A04020102020204" pitchFamily="34" charset="0"/>
              </a:rPr>
              <a:t>Contenuti</a:t>
            </a:r>
            <a:endParaRPr lang="en-US" dirty="0">
              <a:latin typeface="Arial Black" panose="020B0A04020102020204" pitchFamily="34" charset="0"/>
            </a:endParaRPr>
          </a:p>
        </p:txBody>
      </p:sp>
      <p:sp>
        <p:nvSpPr>
          <p:cNvPr id="8" name="TextBox 7">
            <a:extLst>
              <a:ext uri="{FF2B5EF4-FFF2-40B4-BE49-F238E27FC236}">
                <a16:creationId xmlns="" xmlns:a16="http://schemas.microsoft.com/office/drawing/2014/main"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a:solidFill>
                  <a:srgbClr val="00B0F0"/>
                </a:solidFill>
                <a:cs typeface="Arial" pitchFamily="34" charset="0"/>
              </a:rPr>
              <a:t>A</a:t>
            </a:r>
            <a:endParaRPr lang="ko-KR" altLang="en-US" sz="2800" b="1" dirty="0">
              <a:solidFill>
                <a:srgbClr val="00B0F0"/>
              </a:solidFill>
              <a:cs typeface="Arial" pitchFamily="34" charset="0"/>
            </a:endParaRPr>
          </a:p>
        </p:txBody>
      </p:sp>
      <p:sp>
        <p:nvSpPr>
          <p:cNvPr id="9" name="TextBox 8">
            <a:extLst>
              <a:ext uri="{FF2B5EF4-FFF2-40B4-BE49-F238E27FC236}">
                <a16:creationId xmlns="" xmlns:a16="http://schemas.microsoft.com/office/drawing/2014/main"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92D050"/>
                </a:solidFill>
                <a:cs typeface="Arial" pitchFamily="34" charset="0"/>
              </a:rPr>
              <a:t>B</a:t>
            </a:r>
            <a:endParaRPr lang="ko-KR" altLang="en-US" sz="2800" b="1" dirty="0">
              <a:solidFill>
                <a:srgbClr val="92D050"/>
              </a:solidFill>
              <a:cs typeface="Arial" pitchFamily="34" charset="0"/>
            </a:endParaRPr>
          </a:p>
        </p:txBody>
      </p:sp>
      <p:sp>
        <p:nvSpPr>
          <p:cNvPr id="10" name="TextBox 9">
            <a:extLst>
              <a:ext uri="{FF2B5EF4-FFF2-40B4-BE49-F238E27FC236}">
                <a16:creationId xmlns="" xmlns:a16="http://schemas.microsoft.com/office/drawing/2014/main"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FF0000"/>
                </a:solidFill>
                <a:cs typeface="Arial" pitchFamily="34" charset="0"/>
              </a:rPr>
              <a:t>C</a:t>
            </a:r>
            <a:endParaRPr lang="ko-KR" altLang="en-US" sz="2800" b="1" dirty="0">
              <a:solidFill>
                <a:srgbClr val="FF0000"/>
              </a:solidFill>
              <a:cs typeface="Arial" pitchFamily="34" charset="0"/>
            </a:endParaRPr>
          </a:p>
        </p:txBody>
      </p:sp>
      <p:sp>
        <p:nvSpPr>
          <p:cNvPr id="12" name="TextBox 11">
            <a:extLst>
              <a:ext uri="{FF2B5EF4-FFF2-40B4-BE49-F238E27FC236}">
                <a16:creationId xmlns="" xmlns:a16="http://schemas.microsoft.com/office/drawing/2014/main"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rgbClr val="FA9106"/>
                </a:solidFill>
                <a:cs typeface="Arial" pitchFamily="34" charset="0"/>
              </a:rPr>
              <a:t>D</a:t>
            </a:r>
            <a:endParaRPr lang="ko-KR" altLang="en-US" sz="2800" b="1" dirty="0">
              <a:solidFill>
                <a:srgbClr val="FA9106"/>
              </a:solidFill>
              <a:cs typeface="Arial" pitchFamily="34" charset="0"/>
            </a:endParaRPr>
          </a:p>
        </p:txBody>
      </p:sp>
      <p:grpSp>
        <p:nvGrpSpPr>
          <p:cNvPr id="13" name="Group 12">
            <a:extLst>
              <a:ext uri="{FF2B5EF4-FFF2-40B4-BE49-F238E27FC236}">
                <a16:creationId xmlns="" xmlns:a16="http://schemas.microsoft.com/office/drawing/2014/main" id="{50CA1238-EE64-49D0-8D49-B945A7DC9053}"/>
              </a:ext>
            </a:extLst>
          </p:cNvPr>
          <p:cNvGrpSpPr/>
          <p:nvPr/>
        </p:nvGrpSpPr>
        <p:grpSpPr>
          <a:xfrm>
            <a:off x="1587904" y="2134708"/>
            <a:ext cx="4340895" cy="454271"/>
            <a:chOff x="803640" y="3362835"/>
            <a:chExt cx="2059657" cy="454271"/>
          </a:xfrm>
        </p:grpSpPr>
        <p:sp>
          <p:nvSpPr>
            <p:cNvPr id="14" name="TextBox 13">
              <a:extLst>
                <a:ext uri="{FF2B5EF4-FFF2-40B4-BE49-F238E27FC236}">
                  <a16:creationId xmlns="" xmlns:a16="http://schemas.microsoft.com/office/drawing/2014/main" id="{03D50BB4-2AFF-4EFF-9757-C792E311594C}"/>
                </a:ext>
              </a:extLst>
            </p:cNvPr>
            <p:cNvSpPr txBox="1"/>
            <p:nvPr/>
          </p:nvSpPr>
          <p:spPr>
            <a:xfrm>
              <a:off x="803640" y="3540107"/>
              <a:ext cx="2059657" cy="276999"/>
            </a:xfrm>
            <a:prstGeom prst="rect">
              <a:avLst/>
            </a:prstGeom>
            <a:noFill/>
          </p:spPr>
          <p:txBody>
            <a:bodyPr wrap="square" rtlCol="0">
              <a:spAutoFit/>
            </a:bodyPr>
            <a:lstStyle/>
            <a:p>
              <a:pPr algn="r"/>
              <a:r>
                <a:rPr lang="it-IT" altLang="ko-KR" sz="1200" dirty="0" smtClean="0">
                  <a:solidFill>
                    <a:schemeClr val="tx1">
                      <a:lumMod val="75000"/>
                      <a:lumOff val="25000"/>
                    </a:schemeClr>
                  </a:solidFill>
                  <a:cs typeface="Arial" pitchFamily="34" charset="0"/>
                </a:rPr>
                <a:t>Il circolo di qualità e le sue regole. </a:t>
              </a:r>
              <a:endParaRPr lang="ko-KR" altLang="en-US" sz="1200" dirty="0">
                <a:solidFill>
                  <a:schemeClr val="tx1">
                    <a:lumMod val="75000"/>
                    <a:lumOff val="25000"/>
                  </a:schemeClr>
                </a:solidFill>
                <a:cs typeface="Arial" pitchFamily="34" charset="0"/>
              </a:endParaRPr>
            </a:p>
          </p:txBody>
        </p:sp>
        <p:sp>
          <p:nvSpPr>
            <p:cNvPr id="15" name="TextBox 14">
              <a:extLst>
                <a:ext uri="{FF2B5EF4-FFF2-40B4-BE49-F238E27FC236}">
                  <a16:creationId xmlns="" xmlns:a16="http://schemas.microsoft.com/office/drawing/2014/main" id="{EEB21451-3D32-45CC-BD8A-EB946C4CBC92}"/>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smtClean="0">
                  <a:solidFill>
                    <a:schemeClr val="tx1">
                      <a:lumMod val="75000"/>
                      <a:lumOff val="25000"/>
                    </a:schemeClr>
                  </a:solidFill>
                  <a:cs typeface="Arial" pitchFamily="34" charset="0"/>
                </a:rPr>
                <a:t>Unità 1</a:t>
              </a:r>
              <a:endParaRPr lang="ko-KR" altLang="en-US" sz="12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 xmlns:a16="http://schemas.microsoft.com/office/drawing/2014/main" id="{DB5F67C5-0C35-4A74-9380-0E6FB01419DA}"/>
              </a:ext>
            </a:extLst>
          </p:cNvPr>
          <p:cNvGrpSpPr/>
          <p:nvPr/>
        </p:nvGrpSpPr>
        <p:grpSpPr>
          <a:xfrm>
            <a:off x="1955871" y="2945236"/>
            <a:ext cx="4340895" cy="454271"/>
            <a:chOff x="803640" y="3362835"/>
            <a:chExt cx="2059657" cy="454271"/>
          </a:xfrm>
        </p:grpSpPr>
        <p:sp>
          <p:nvSpPr>
            <p:cNvPr id="17" name="TextBox 16">
              <a:extLst>
                <a:ext uri="{FF2B5EF4-FFF2-40B4-BE49-F238E27FC236}">
                  <a16:creationId xmlns="" xmlns:a16="http://schemas.microsoft.com/office/drawing/2014/main"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it-IT" altLang="ko-KR" sz="1200" dirty="0" smtClean="0">
                  <a:solidFill>
                    <a:schemeClr val="tx1">
                      <a:lumMod val="75000"/>
                      <a:lumOff val="25000"/>
                    </a:schemeClr>
                  </a:solidFill>
                  <a:cs typeface="Arial" pitchFamily="34" charset="0"/>
                </a:rPr>
                <a:t>I 4 gruppi e il processo di un circolo di qualità.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 xmlns:a16="http://schemas.microsoft.com/office/drawing/2014/main" id="{5BAAC0B1-C454-4F64-81FC-046CDD68DA2E}"/>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smtClean="0">
                  <a:solidFill>
                    <a:schemeClr val="tx1">
                      <a:lumMod val="75000"/>
                      <a:lumOff val="25000"/>
                    </a:schemeClr>
                  </a:solidFill>
                  <a:cs typeface="Arial" pitchFamily="34" charset="0"/>
                </a:rPr>
                <a:t>Unità </a:t>
              </a:r>
              <a:r>
                <a:rPr lang="en-US" altLang="ko-KR" sz="1200" b="1" dirty="0">
                  <a:solidFill>
                    <a:schemeClr val="tx1">
                      <a:lumMod val="75000"/>
                      <a:lumOff val="25000"/>
                    </a:schemeClr>
                  </a:solidFill>
                  <a:cs typeface="Arial" pitchFamily="34" charset="0"/>
                </a:rPr>
                <a:t>2</a:t>
              </a:r>
              <a:endParaRPr lang="ko-KR" altLang="en-US" sz="12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 xmlns:a16="http://schemas.microsoft.com/office/drawing/2014/main" id="{64DDFC54-02B2-47A7-AB6B-A14EDBE8D9F6}"/>
              </a:ext>
            </a:extLst>
          </p:cNvPr>
          <p:cNvGrpSpPr/>
          <p:nvPr/>
        </p:nvGrpSpPr>
        <p:grpSpPr>
          <a:xfrm>
            <a:off x="1585033" y="3757610"/>
            <a:ext cx="4340895" cy="454271"/>
            <a:chOff x="803640" y="3362835"/>
            <a:chExt cx="2059657" cy="454271"/>
          </a:xfrm>
        </p:grpSpPr>
        <p:sp>
          <p:nvSpPr>
            <p:cNvPr id="20" name="TextBox 19">
              <a:extLst>
                <a:ext uri="{FF2B5EF4-FFF2-40B4-BE49-F238E27FC236}">
                  <a16:creationId xmlns="" xmlns:a16="http://schemas.microsoft.com/office/drawing/2014/main"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it-IT" altLang="ko-KR" sz="1200" dirty="0" smtClean="0">
                  <a:solidFill>
                    <a:schemeClr val="tx1">
                      <a:lumMod val="75000"/>
                      <a:lumOff val="25000"/>
                    </a:schemeClr>
                  </a:solidFill>
                  <a:cs typeface="Arial" pitchFamily="34" charset="0"/>
                </a:rPr>
                <a:t>Aumentare il rendimento del lavoro grazie a dipendenti motivati.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 xmlns:a16="http://schemas.microsoft.com/office/drawing/2014/main" id="{2BDC7500-A9A0-4BA0-8518-582A74707798}"/>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smtClean="0">
                  <a:solidFill>
                    <a:schemeClr val="tx1">
                      <a:lumMod val="75000"/>
                      <a:lumOff val="25000"/>
                    </a:schemeClr>
                  </a:solidFill>
                  <a:cs typeface="Arial" pitchFamily="34" charset="0"/>
                </a:rPr>
                <a:t>Unità 3</a:t>
              </a:r>
              <a:endParaRPr lang="ko-KR" altLang="en-US" sz="12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 xmlns:a16="http://schemas.microsoft.com/office/drawing/2014/main" id="{D7431ED3-B6AC-437D-A719-A102D68CAABB}"/>
              </a:ext>
            </a:extLst>
          </p:cNvPr>
          <p:cNvGrpSpPr/>
          <p:nvPr/>
        </p:nvGrpSpPr>
        <p:grpSpPr>
          <a:xfrm>
            <a:off x="1213474" y="4569984"/>
            <a:ext cx="4340895" cy="454271"/>
            <a:chOff x="803640" y="3362835"/>
            <a:chExt cx="2059657" cy="454271"/>
          </a:xfrm>
        </p:grpSpPr>
        <p:sp>
          <p:nvSpPr>
            <p:cNvPr id="23" name="TextBox 22">
              <a:extLst>
                <a:ext uri="{FF2B5EF4-FFF2-40B4-BE49-F238E27FC236}">
                  <a16:creationId xmlns="" xmlns:a16="http://schemas.microsoft.com/office/drawing/2014/main"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it-IT" altLang="ko-KR" sz="1200" dirty="0" smtClean="0">
                  <a:solidFill>
                    <a:schemeClr val="tx1">
                      <a:lumMod val="75000"/>
                      <a:lumOff val="25000"/>
                    </a:schemeClr>
                  </a:solidFill>
                  <a:cs typeface="Arial" pitchFamily="34" charset="0"/>
                </a:rPr>
                <a:t>Come valutare correttamente le prestazioni dei membri del team.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 xmlns:a16="http://schemas.microsoft.com/office/drawing/2014/main" id="{C04F902B-62E6-4ED5-B54E-F62A75DBEABD}"/>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smtClean="0">
                  <a:solidFill>
                    <a:schemeClr val="tx1">
                      <a:lumMod val="75000"/>
                      <a:lumOff val="25000"/>
                    </a:schemeClr>
                  </a:solidFill>
                  <a:cs typeface="Arial" pitchFamily="34" charset="0"/>
                </a:rPr>
                <a:t>Unità </a:t>
              </a:r>
              <a:r>
                <a:rPr lang="en-US" altLang="ko-KR" sz="1200" b="1" dirty="0">
                  <a:solidFill>
                    <a:schemeClr val="tx1">
                      <a:lumMod val="75000"/>
                      <a:lumOff val="25000"/>
                    </a:schemeClr>
                  </a:solidFill>
                  <a:cs typeface="Arial" pitchFamily="34" charset="0"/>
                </a:rPr>
                <a:t>4</a:t>
              </a:r>
              <a:endParaRPr lang="ko-KR" altLang="en-US" sz="1200" b="1" dirty="0">
                <a:solidFill>
                  <a:schemeClr val="tx1">
                    <a:lumMod val="75000"/>
                    <a:lumOff val="25000"/>
                  </a:schemeClr>
                </a:solidFill>
                <a:cs typeface="Arial" pitchFamily="34" charset="0"/>
              </a:endParaRPr>
            </a:p>
          </p:txBody>
        </p:sp>
      </p:grpSp>
      <p:grpSp>
        <p:nvGrpSpPr>
          <p:cNvPr id="28" name="그룹 3">
            <a:extLst>
              <a:ext uri="{FF2B5EF4-FFF2-40B4-BE49-F238E27FC236}">
                <a16:creationId xmlns="" xmlns:a16="http://schemas.microsoft.com/office/drawing/2014/main" id="{4A381888-C6EC-43CD-AFBB-E5C1CB0A89E3}"/>
              </a:ext>
            </a:extLst>
          </p:cNvPr>
          <p:cNvGrpSpPr/>
          <p:nvPr/>
        </p:nvGrpSpPr>
        <p:grpSpPr>
          <a:xfrm>
            <a:off x="6954508" y="1408170"/>
            <a:ext cx="3592477" cy="4647381"/>
            <a:chOff x="7334031" y="1957604"/>
            <a:chExt cx="3230740" cy="4179423"/>
          </a:xfrm>
        </p:grpSpPr>
        <p:sp>
          <p:nvSpPr>
            <p:cNvPr id="29" name="Isosceles Triangle 1">
              <a:extLst>
                <a:ext uri="{FF2B5EF4-FFF2-40B4-BE49-F238E27FC236}">
                  <a16:creationId xmlns="" xmlns:a16="http://schemas.microsoft.com/office/drawing/2014/main"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 xmlns:a16="http://schemas.microsoft.com/office/drawing/2014/main"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 xmlns:a16="http://schemas.microsoft.com/office/drawing/2014/main"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 xmlns:a16="http://schemas.microsoft.com/office/drawing/2014/main"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 xmlns:a16="http://schemas.microsoft.com/office/drawing/2014/main"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 xmlns:a16="http://schemas.microsoft.com/office/drawing/2014/main"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 xmlns:a16="http://schemas.microsoft.com/office/drawing/2014/main"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 xmlns:a16="http://schemas.microsoft.com/office/drawing/2014/main"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 xmlns:a16="http://schemas.microsoft.com/office/drawing/2014/main"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 xmlns:a16="http://schemas.microsoft.com/office/drawing/2014/main"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 xmlns:a16="http://schemas.microsoft.com/office/drawing/2014/main"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 xmlns:a16="http://schemas.microsoft.com/office/drawing/2014/main"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 xmlns:a16="http://schemas.microsoft.com/office/drawing/2014/main" id="{2E61834E-5ECA-45B9-9A17-AA713EF7DF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 xmlns:a16="http://schemas.microsoft.com/office/drawing/2014/main"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48" name="Immagine 4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49"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Introduzione</a:t>
            </a:r>
            <a:endParaRPr lang="en-GB" dirty="0">
              <a:latin typeface="Arial Black" panose="020B0A04020102020204" pitchFamily="34" charset="0"/>
            </a:endParaRP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5"/>
            <a:ext cx="8606245" cy="3816050"/>
          </a:xfrm>
        </p:spPr>
        <p:txBody>
          <a:bodyPr>
            <a:noAutofit/>
          </a:bodyPr>
          <a:lstStyle/>
          <a:p>
            <a:pPr marL="0" indent="0">
              <a:buNone/>
            </a:pPr>
            <a:r>
              <a:rPr lang="it-IT" dirty="0" smtClean="0"/>
              <a:t>Come i vostri dipendenti migliorano la qualità nella vostra azienda</a:t>
            </a:r>
          </a:p>
          <a:p>
            <a:pPr marL="0" indent="0">
              <a:buNone/>
            </a:pPr>
            <a:r>
              <a:rPr lang="it-IT" sz="1800" dirty="0" smtClean="0"/>
              <a:t>In quanto leader, non vi è sempre possibile esaminare gli angoli più piccoli della vostra azienda. Voi dipendete dall'aiuto dei vostri dipendenti quando si tratta di scoprire i punti deboli e migliorarli in modo significativo.</a:t>
            </a:r>
          </a:p>
          <a:p>
            <a:pPr marL="0" indent="0">
              <a:buNone/>
            </a:pPr>
            <a:r>
              <a:rPr lang="it-IT" sz="1800" dirty="0" smtClean="0"/>
              <a:t>Uno strumento per migliorare la qualità della vostra azienda è il cosiddetto </a:t>
            </a:r>
            <a:r>
              <a:rPr lang="it-IT" sz="1800" b="1" dirty="0" smtClean="0"/>
              <a:t>circolo di qualità</a:t>
            </a:r>
            <a:r>
              <a:rPr lang="it-IT" sz="1800" dirty="0" smtClean="0"/>
              <a:t>. A differenza delle semplici riunioni o dei gruppi di lavoro, qui il chiaro obiettivo è quello di apportare cambiamenti positivi nella vostra azienda. È importante che la partecipazione sia assolutamente volontaria. La volontarietà crea motivazione e porta a un risultato concreto.</a:t>
            </a:r>
          </a:p>
          <a:p>
            <a:pPr marL="0" indent="0">
              <a:buNone/>
            </a:pPr>
            <a:r>
              <a:rPr lang="it-IT" sz="1800" dirty="0" smtClean="0"/>
              <a:t>A lungo termine, il miglioramento della vostra qualità diventerà indipendente se tutte le persone coinvolte parteciperanno ai circoli di qualità con un atteggiamento positivo e sosterranno questa forma di cooperazione.</a:t>
            </a:r>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 xmlns:a16="http://schemas.microsoft.com/office/drawing/2014/main" id="{4F35164A-6DE2-4278-A7F8-07C9776421B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22899"/>
          <a:stretch/>
        </p:blipFill>
        <p:spPr>
          <a:xfrm>
            <a:off x="9277697" y="1847300"/>
            <a:ext cx="2914303" cy="4182218"/>
          </a:xfrm>
          <a:prstGeom prst="rect">
            <a:avLst/>
          </a:prstGeom>
        </p:spPr>
      </p:pic>
      <p:sp>
        <p:nvSpPr>
          <p:cNvPr id="6" name="Textfeld 5">
            <a:extLst>
              <a:ext uri="{FF2B5EF4-FFF2-40B4-BE49-F238E27FC236}">
                <a16:creationId xmlns="" xmlns:a16="http://schemas.microsoft.com/office/drawing/2014/main" id="{BCA4AEE9-2C88-40AE-ADA8-AEFEE98F6931}"/>
              </a:ext>
            </a:extLst>
          </p:cNvPr>
          <p:cNvSpPr txBox="1"/>
          <p:nvPr/>
        </p:nvSpPr>
        <p:spPr>
          <a:xfrm>
            <a:off x="1713412" y="5676807"/>
            <a:ext cx="7279256" cy="769441"/>
          </a:xfrm>
          <a:prstGeom prst="rect">
            <a:avLst/>
          </a:prstGeom>
          <a:noFill/>
        </p:spPr>
        <p:txBody>
          <a:bodyPr wrap="square" rtlCol="0">
            <a:spAutoFit/>
          </a:bodyPr>
          <a:lstStyle/>
          <a:p>
            <a:pPr algn="ctr"/>
            <a:r>
              <a:rPr lang="it-IT" sz="2200" b="1" dirty="0" smtClean="0">
                <a:solidFill>
                  <a:srgbClr val="00B0F0"/>
                </a:solidFill>
              </a:rPr>
              <a:t>In conclusione, tutti sono quindi congiuntamente responsabili del successo della vostra azienda!</a:t>
            </a:r>
            <a:endParaRPr lang="de-DE" sz="2200" b="1" dirty="0">
              <a:solidFill>
                <a:srgbClr val="00B0F0"/>
              </a:solidFill>
            </a:endParaRPr>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150560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1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200" y="1825625"/>
            <a:ext cx="9174018" cy="4036654"/>
          </a:xfrm>
        </p:spPr>
        <p:txBody>
          <a:bodyPr>
            <a:normAutofit lnSpcReduction="10000"/>
          </a:bodyPr>
          <a:lstStyle/>
          <a:p>
            <a:pPr marL="0" indent="0">
              <a:buNone/>
            </a:pPr>
            <a:r>
              <a:rPr lang="it-IT" sz="2000" b="1" dirty="0" smtClean="0"/>
              <a:t>Gli obiettivi del circolo di qualità</a:t>
            </a:r>
          </a:p>
          <a:p>
            <a:pPr marL="0" indent="0">
              <a:buNone/>
            </a:pPr>
            <a:endParaRPr lang="en-US" sz="1800" dirty="0"/>
          </a:p>
          <a:p>
            <a:pPr marL="442913" indent="-350838">
              <a:buFont typeface="Wingdings" panose="05000000000000000000" pitchFamily="2" charset="2"/>
              <a:buChar char="Ø"/>
            </a:pPr>
            <a:r>
              <a:rPr lang="it-IT" sz="1800" dirty="0" smtClean="0"/>
              <a:t>Migliorare la produttività sul posto di lavoro</a:t>
            </a:r>
          </a:p>
          <a:p>
            <a:pPr marL="442913" indent="-350838">
              <a:buFont typeface="Wingdings" panose="05000000000000000000" pitchFamily="2" charset="2"/>
              <a:buChar char="Ø"/>
            </a:pPr>
            <a:r>
              <a:rPr lang="it-IT" sz="1800" dirty="0" smtClean="0"/>
              <a:t>Eliminare gli errori nella produzione</a:t>
            </a:r>
          </a:p>
          <a:p>
            <a:pPr marL="442913" indent="-350838">
              <a:buFont typeface="Wingdings" panose="05000000000000000000" pitchFamily="2" charset="2"/>
              <a:buChar char="Ø"/>
            </a:pPr>
            <a:r>
              <a:rPr lang="it-IT" sz="1800" dirty="0" smtClean="0"/>
              <a:t>Assicurare la qualità nella produzione</a:t>
            </a:r>
          </a:p>
          <a:p>
            <a:pPr marL="442913" indent="-350838">
              <a:buFont typeface="Wingdings" panose="05000000000000000000" pitchFamily="2" charset="2"/>
              <a:buChar char="Ø"/>
            </a:pPr>
            <a:r>
              <a:rPr lang="it-IT" sz="1800" dirty="0" smtClean="0"/>
              <a:t>Scoprire nuovi atteggiamenti e comportamenti</a:t>
            </a:r>
          </a:p>
          <a:p>
            <a:pPr marL="442913" indent="-350838">
              <a:buFont typeface="Wingdings" panose="05000000000000000000" pitchFamily="2" charset="2"/>
              <a:buChar char="Ø"/>
            </a:pPr>
            <a:r>
              <a:rPr lang="it-IT" sz="1800" dirty="0" smtClean="0"/>
              <a:t>Sviluppare più autostima e capacità relazionale</a:t>
            </a:r>
          </a:p>
          <a:p>
            <a:pPr marL="442913" indent="-350838">
              <a:buFont typeface="Wingdings" panose="05000000000000000000" pitchFamily="2" charset="2"/>
              <a:buChar char="Ø"/>
            </a:pPr>
            <a:r>
              <a:rPr lang="it-IT" sz="1800" dirty="0" smtClean="0"/>
              <a:t>Migliorare i processi dinamici di gruppo</a:t>
            </a:r>
          </a:p>
          <a:p>
            <a:pPr marL="442913" indent="-350838">
              <a:buNone/>
            </a:pPr>
            <a:endParaRPr lang="de-DE" sz="1800" dirty="0"/>
          </a:p>
          <a:p>
            <a:pPr marL="0" indent="0">
              <a:buNone/>
            </a:pPr>
            <a:r>
              <a:rPr lang="it-IT" sz="1800" dirty="0" smtClean="0"/>
              <a:t>Maggiori informazioni sul circolo di qualità si possono trovare qui:</a:t>
            </a:r>
          </a:p>
          <a:p>
            <a:pPr marL="0" indent="0">
              <a:buNone/>
            </a:pPr>
            <a:r>
              <a:rPr lang="en-US" sz="1800" b="1" dirty="0" smtClean="0">
                <a:solidFill>
                  <a:srgbClr val="00B0F0"/>
                </a:solidFill>
              </a:rPr>
              <a:t>https</a:t>
            </a:r>
            <a:r>
              <a:rPr lang="en-US" sz="1800" b="1" dirty="0">
                <a:solidFill>
                  <a:srgbClr val="00B0F0"/>
                </a:solidFill>
              </a:rPr>
              <a:t>://study.com/academy/lesson/quality-circle-definition-process.html#quiz-course-links</a:t>
            </a:r>
            <a:endParaRPr lang="de-DE" sz="18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5"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343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1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825625"/>
            <a:ext cx="10652185" cy="2246043"/>
          </a:xfrm>
        </p:spPr>
        <p:txBody>
          <a:bodyPr/>
          <a:lstStyle/>
          <a:p>
            <a:pPr marL="0" indent="0" algn="ctr">
              <a:buNone/>
            </a:pPr>
            <a:r>
              <a:rPr lang="en-GB" dirty="0" smtClean="0"/>
              <a:t>Il circolo di qualità e le sue regole</a:t>
            </a:r>
          </a:p>
          <a:p>
            <a:pPr marL="0" indent="0" algn="ctr">
              <a:buNone/>
            </a:pPr>
            <a:endParaRPr lang="en-US" sz="1600" dirty="0"/>
          </a:p>
          <a:p>
            <a:pPr marL="0" indent="0" algn="ctr">
              <a:buNone/>
            </a:pPr>
            <a:r>
              <a:rPr lang="it-IT" sz="2000" dirty="0" smtClean="0"/>
              <a:t>Il circolo di qualità è nato in Giappone ed è una forma di lavoro di squadra. I team hanno il compito di aumentare la qualità dei processi e dei prodotti in azienda. Inoltre, il potenziale di rendimento viene utilizzato meglio e l'atmosfera di lavoro viene migliorata. Nei circoli di lavoro stabiliti, ogni dipendente contribuisce con le sue conoscenze ed esperienze.</a:t>
            </a:r>
            <a:endParaRPr lang="en-US" sz="20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 xmlns:a16="http://schemas.microsoft.com/office/drawing/2014/main" id="{2DA28A8E-C3B0-4FAD-8EBB-501C97BDFC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3384" y="4325065"/>
            <a:ext cx="4785231" cy="1620000"/>
          </a:xfrm>
          <a:prstGeom prst="rect">
            <a:avLst/>
          </a:prstGeom>
        </p:spPr>
      </p:pic>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6"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9480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1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825624"/>
            <a:ext cx="10652185" cy="1299652"/>
          </a:xfrm>
        </p:spPr>
        <p:txBody>
          <a:bodyPr>
            <a:noAutofit/>
          </a:bodyPr>
          <a:lstStyle/>
          <a:p>
            <a:pPr marL="0" indent="0">
              <a:buNone/>
            </a:pPr>
            <a:r>
              <a:rPr lang="en-GB" dirty="0" smtClean="0"/>
              <a:t>Il circolo di qualità e le sue regole</a:t>
            </a:r>
          </a:p>
          <a:p>
            <a:pPr marL="0" indent="0">
              <a:buNone/>
            </a:pPr>
            <a:r>
              <a:rPr lang="it-IT" sz="2000" dirty="0" smtClean="0"/>
              <a:t>Per un circolo di qualità ci sono 5 regole da seguire per organizzare il lavoro di gruppo:</a:t>
            </a:r>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3" name="Rectangle: Rounded Corners 1">
            <a:extLst>
              <a:ext uri="{FF2B5EF4-FFF2-40B4-BE49-F238E27FC236}">
                <a16:creationId xmlns="" xmlns:a16="http://schemas.microsoft.com/office/drawing/2014/main" id="{9E4BCDD2-2DB9-4DDF-B0F0-BF8C2A25CA27}"/>
              </a:ext>
            </a:extLst>
          </p:cNvPr>
          <p:cNvSpPr/>
          <p:nvPr/>
        </p:nvSpPr>
        <p:spPr>
          <a:xfrm>
            <a:off x="780170" y="3159134"/>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t>Il circolo dei partecipanti è definito con precisione </a:t>
            </a:r>
            <a:r>
              <a:rPr lang="it-IT" sz="1400" dirty="0" smtClean="0"/>
              <a:t>e non si allarga spontaneamente</a:t>
            </a:r>
            <a:endParaRPr lang="en-ID" sz="1400" dirty="0"/>
          </a:p>
        </p:txBody>
      </p:sp>
      <p:sp>
        <p:nvSpPr>
          <p:cNvPr id="14" name="Rectangle: Rounded Corners 17">
            <a:extLst>
              <a:ext uri="{FF2B5EF4-FFF2-40B4-BE49-F238E27FC236}">
                <a16:creationId xmlns="" xmlns:a16="http://schemas.microsoft.com/office/drawing/2014/main" id="{845E4510-F0DA-4F55-A5F6-CBB130FE6856}"/>
              </a:ext>
            </a:extLst>
          </p:cNvPr>
          <p:cNvSpPr/>
          <p:nvPr/>
        </p:nvSpPr>
        <p:spPr>
          <a:xfrm>
            <a:off x="2963503" y="3160521"/>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circolo di qualità si rivolge ad un </a:t>
            </a:r>
            <a:r>
              <a:rPr lang="it-IT" b="1" dirty="0" smtClean="0"/>
              <a:t>gruppo specifico</a:t>
            </a:r>
            <a:endParaRPr lang="it-IT" b="1" dirty="0"/>
          </a:p>
        </p:txBody>
      </p:sp>
      <p:sp>
        <p:nvSpPr>
          <p:cNvPr id="15" name="Rectangle: Rounded Corners 21">
            <a:extLst>
              <a:ext uri="{FF2B5EF4-FFF2-40B4-BE49-F238E27FC236}">
                <a16:creationId xmlns="" xmlns:a16="http://schemas.microsoft.com/office/drawing/2014/main" id="{8B2141C9-2D65-4F69-8CA0-EFF45DF8D5A0}"/>
              </a:ext>
            </a:extLst>
          </p:cNvPr>
          <p:cNvSpPr/>
          <p:nvPr/>
        </p:nvSpPr>
        <p:spPr>
          <a:xfrm>
            <a:off x="5159239" y="3159134"/>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t>All'inizio, </a:t>
            </a:r>
            <a:r>
              <a:rPr lang="it-IT" sz="1600" b="1" dirty="0" smtClean="0"/>
              <a:t>si stabiliscono degli orari fissi</a:t>
            </a:r>
            <a:r>
              <a:rPr lang="it-IT" sz="1600" dirty="0" smtClean="0"/>
              <a:t> in cui il cerchio della qualità si riunisce</a:t>
            </a:r>
            <a:endParaRPr lang="en-ID" sz="1600" dirty="0"/>
          </a:p>
        </p:txBody>
      </p:sp>
      <p:sp>
        <p:nvSpPr>
          <p:cNvPr id="16" name="Rectangle: Rounded Corners 25">
            <a:extLst>
              <a:ext uri="{FF2B5EF4-FFF2-40B4-BE49-F238E27FC236}">
                <a16:creationId xmlns="" xmlns:a16="http://schemas.microsoft.com/office/drawing/2014/main" id="{5A396574-25D6-48A7-A8F5-EF7C3D8593BF}"/>
              </a:ext>
            </a:extLst>
          </p:cNvPr>
          <p:cNvSpPr/>
          <p:nvPr/>
        </p:nvSpPr>
        <p:spPr>
          <a:xfrm flipH="1">
            <a:off x="7414817" y="3159134"/>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Il lavoro e il progresso</a:t>
            </a:r>
            <a:r>
              <a:rPr lang="it-IT" dirty="0" smtClean="0"/>
              <a:t> del circolo di qualità </a:t>
            </a:r>
            <a:r>
              <a:rPr lang="it-IT" b="1" dirty="0" smtClean="0"/>
              <a:t>sono</a:t>
            </a:r>
            <a:r>
              <a:rPr lang="it-IT" dirty="0" smtClean="0"/>
              <a:t> </a:t>
            </a:r>
            <a:r>
              <a:rPr lang="it-IT" b="1" dirty="0" smtClean="0"/>
              <a:t>registrati</a:t>
            </a:r>
            <a:endParaRPr lang="en-ID" b="1" dirty="0"/>
          </a:p>
        </p:txBody>
      </p:sp>
      <p:sp>
        <p:nvSpPr>
          <p:cNvPr id="17" name="Rectangle: Rounded Corners 27">
            <a:extLst>
              <a:ext uri="{FF2B5EF4-FFF2-40B4-BE49-F238E27FC236}">
                <a16:creationId xmlns="" xmlns:a16="http://schemas.microsoft.com/office/drawing/2014/main" id="{FA4F0373-D2F7-4828-96B5-2DF85084A311}"/>
              </a:ext>
            </a:extLst>
          </p:cNvPr>
          <p:cNvSpPr/>
          <p:nvPr/>
        </p:nvSpPr>
        <p:spPr>
          <a:xfrm flipH="1">
            <a:off x="9741974" y="3206181"/>
            <a:ext cx="1873522" cy="1873522"/>
          </a:xfrm>
          <a:prstGeom prst="roundRect">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it-IT" sz="1400" b="1" dirty="0" smtClean="0"/>
              <a:t>Il monitoraggio dei risultati </a:t>
            </a:r>
            <a:r>
              <a:rPr lang="it-IT" sz="1400" dirty="0" smtClean="0"/>
              <a:t>viene effettuato ad intervalli regolari per verificarne il funzionamento e l'efficacia</a:t>
            </a:r>
            <a:endParaRPr lang="en-ID" sz="1400" dirty="0"/>
          </a:p>
        </p:txBody>
      </p:sp>
      <p:sp>
        <p:nvSpPr>
          <p:cNvPr id="19" name="Oval 2">
            <a:extLst>
              <a:ext uri="{FF2B5EF4-FFF2-40B4-BE49-F238E27FC236}">
                <a16:creationId xmlns="" xmlns:a16="http://schemas.microsoft.com/office/drawing/2014/main" id="{CFB5D85D-7480-46F7-8B19-CE68CA6A74B5}"/>
              </a:ext>
            </a:extLst>
          </p:cNvPr>
          <p:cNvSpPr/>
          <p:nvPr/>
        </p:nvSpPr>
        <p:spPr>
          <a:xfrm>
            <a:off x="569637" y="2948601"/>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20" name="Oval 13">
            <a:extLst>
              <a:ext uri="{FF2B5EF4-FFF2-40B4-BE49-F238E27FC236}">
                <a16:creationId xmlns="" xmlns:a16="http://schemas.microsoft.com/office/drawing/2014/main" id="{6B0AABBC-3844-45DB-B878-4FEEA7941075}"/>
              </a:ext>
            </a:extLst>
          </p:cNvPr>
          <p:cNvSpPr/>
          <p:nvPr/>
        </p:nvSpPr>
        <p:spPr>
          <a:xfrm>
            <a:off x="2752970" y="2949988"/>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21" name="Oval 14">
            <a:extLst>
              <a:ext uri="{FF2B5EF4-FFF2-40B4-BE49-F238E27FC236}">
                <a16:creationId xmlns="" xmlns:a16="http://schemas.microsoft.com/office/drawing/2014/main" id="{19439283-307C-46EB-A395-7B584BAD41AC}"/>
              </a:ext>
            </a:extLst>
          </p:cNvPr>
          <p:cNvSpPr/>
          <p:nvPr/>
        </p:nvSpPr>
        <p:spPr>
          <a:xfrm>
            <a:off x="4948706" y="2948601"/>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22" name="Oval 15">
            <a:extLst>
              <a:ext uri="{FF2B5EF4-FFF2-40B4-BE49-F238E27FC236}">
                <a16:creationId xmlns="" xmlns:a16="http://schemas.microsoft.com/office/drawing/2014/main" id="{E03815F9-8DC0-4712-A28A-E43D386B9EC4}"/>
              </a:ext>
            </a:extLst>
          </p:cNvPr>
          <p:cNvSpPr/>
          <p:nvPr/>
        </p:nvSpPr>
        <p:spPr>
          <a:xfrm>
            <a:off x="7144442" y="2912729"/>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sp>
        <p:nvSpPr>
          <p:cNvPr id="23" name="Oval 16">
            <a:extLst>
              <a:ext uri="{FF2B5EF4-FFF2-40B4-BE49-F238E27FC236}">
                <a16:creationId xmlns="" xmlns:a16="http://schemas.microsoft.com/office/drawing/2014/main" id="{0C5F2DE5-E3DE-4D84-9A09-79B6E29D8B29}"/>
              </a:ext>
            </a:extLst>
          </p:cNvPr>
          <p:cNvSpPr/>
          <p:nvPr/>
        </p:nvSpPr>
        <p:spPr>
          <a:xfrm>
            <a:off x="9427649" y="2948601"/>
            <a:ext cx="628650" cy="628650"/>
          </a:xfrm>
          <a:prstGeom prst="ellipse">
            <a:avLst/>
          </a:prstGeom>
          <a:solidFill>
            <a:srgbClr val="6911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ID" dirty="0"/>
          </a:p>
        </p:txBody>
      </p:sp>
      <p:sp>
        <p:nvSpPr>
          <p:cNvPr id="26" name="Textfeld 25">
            <a:extLst>
              <a:ext uri="{FF2B5EF4-FFF2-40B4-BE49-F238E27FC236}">
                <a16:creationId xmlns="" xmlns:a16="http://schemas.microsoft.com/office/drawing/2014/main" id="{CC44ADFF-9908-4F47-AF5D-10D91890465D}"/>
              </a:ext>
            </a:extLst>
          </p:cNvPr>
          <p:cNvSpPr txBox="1"/>
          <p:nvPr/>
        </p:nvSpPr>
        <p:spPr>
          <a:xfrm>
            <a:off x="748930" y="5405432"/>
            <a:ext cx="9745969" cy="707886"/>
          </a:xfrm>
          <a:prstGeom prst="rect">
            <a:avLst/>
          </a:prstGeom>
          <a:noFill/>
        </p:spPr>
        <p:txBody>
          <a:bodyPr wrap="square">
            <a:spAutoFit/>
          </a:bodyPr>
          <a:lstStyle/>
          <a:p>
            <a:r>
              <a:rPr lang="it-IT" sz="2000" dirty="0" smtClean="0"/>
              <a:t>Il rispetto di queste regole assicura che il lavoro di squadra non si trasformi in una pausa caffè ma in una cooperazione produttiva</a:t>
            </a:r>
            <a:r>
              <a:rPr lang="de-DE" sz="2000" dirty="0" smtClean="0"/>
              <a:t>.</a:t>
            </a:r>
            <a:endParaRPr lang="de-DE" sz="2000" dirty="0"/>
          </a:p>
        </p:txBody>
      </p:sp>
      <p:sp>
        <p:nvSpPr>
          <p:cNvPr id="2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27" name="Immagine 2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28"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923405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2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825625"/>
            <a:ext cx="5510787" cy="4508553"/>
          </a:xfrm>
        </p:spPr>
        <p:txBody>
          <a:bodyPr/>
          <a:lstStyle/>
          <a:p>
            <a:pPr marL="0" indent="0">
              <a:buNone/>
            </a:pPr>
            <a:r>
              <a:rPr lang="it-IT" dirty="0" smtClean="0"/>
              <a:t>I 4 gruppi del circolo di qualità</a:t>
            </a:r>
            <a:endParaRPr lang="en-US" sz="2000" dirty="0" smtClean="0"/>
          </a:p>
          <a:p>
            <a:pPr marL="0" indent="0">
              <a:buNone/>
            </a:pPr>
            <a:endParaRPr lang="en-US" sz="2000" dirty="0"/>
          </a:p>
          <a:p>
            <a:pPr marL="0" indent="0">
              <a:buNone/>
            </a:pPr>
            <a:r>
              <a:rPr lang="it-IT" sz="2000" dirty="0" smtClean="0"/>
              <a:t>In un circolo di qualità ci sono 4 gruppi con compiti definiti. I membri del circolo di qualità appartengono o ad un gruppo di progetto o al team del circolo di qualità.</a:t>
            </a:r>
          </a:p>
          <a:p>
            <a:pPr marL="0" indent="0">
              <a:buNone/>
            </a:pPr>
            <a:r>
              <a:rPr lang="it-IT" sz="2000" dirty="0" smtClean="0"/>
              <a:t>Il coordinamento è particolarmente importante in un circolo di qualità. Pertanto, i gruppi formano entità di controllo e di coordinamento. La distribuzione precisa dei compiti incoraggia la partecipazione attiva.</a:t>
            </a:r>
            <a:endParaRPr lang="en-US" sz="20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13" name="그룹 4">
            <a:extLst>
              <a:ext uri="{FF2B5EF4-FFF2-40B4-BE49-F238E27FC236}">
                <a16:creationId xmlns="" xmlns:a16="http://schemas.microsoft.com/office/drawing/2014/main" id="{61EE115C-999E-4DFF-851E-2A0E7937480F}"/>
              </a:ext>
            </a:extLst>
          </p:cNvPr>
          <p:cNvGrpSpPr/>
          <p:nvPr/>
        </p:nvGrpSpPr>
        <p:grpSpPr>
          <a:xfrm>
            <a:off x="6755660" y="1779429"/>
            <a:ext cx="3532862" cy="4209710"/>
            <a:chOff x="4737813" y="2390015"/>
            <a:chExt cx="3159393" cy="3764690"/>
          </a:xfrm>
        </p:grpSpPr>
        <p:grpSp>
          <p:nvGrpSpPr>
            <p:cNvPr id="14" name="Group 3">
              <a:extLst>
                <a:ext uri="{FF2B5EF4-FFF2-40B4-BE49-F238E27FC236}">
                  <a16:creationId xmlns="" xmlns:a16="http://schemas.microsoft.com/office/drawing/2014/main" id="{EE1716C8-5FFA-4D6A-8770-508DC6B1760D}"/>
                </a:ext>
              </a:extLst>
            </p:cNvPr>
            <p:cNvGrpSpPr/>
            <p:nvPr/>
          </p:nvGrpSpPr>
          <p:grpSpPr>
            <a:xfrm rot="19800000">
              <a:off x="5964234" y="4473736"/>
              <a:ext cx="1932972" cy="1680969"/>
              <a:chOff x="2084105" y="5383623"/>
              <a:chExt cx="815482" cy="891098"/>
            </a:xfrm>
          </p:grpSpPr>
          <p:sp>
            <p:nvSpPr>
              <p:cNvPr id="19" name="Rectangle 8">
                <a:extLst>
                  <a:ext uri="{FF2B5EF4-FFF2-40B4-BE49-F238E27FC236}">
                    <a16:creationId xmlns="" xmlns:a16="http://schemas.microsoft.com/office/drawing/2014/main" id="{91ED1CC3-52F0-4319-9033-16B97C2E50AE}"/>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0" name="Rectangle 8">
                <a:extLst>
                  <a:ext uri="{FF2B5EF4-FFF2-40B4-BE49-F238E27FC236}">
                    <a16:creationId xmlns="" xmlns:a16="http://schemas.microsoft.com/office/drawing/2014/main" id="{01AB0CB5-E625-4E6C-8AE4-1E08CDE54A1F}"/>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1" name="Rectangle 8">
                <a:extLst>
                  <a:ext uri="{FF2B5EF4-FFF2-40B4-BE49-F238E27FC236}">
                    <a16:creationId xmlns="" xmlns:a16="http://schemas.microsoft.com/office/drawing/2014/main" id="{0B72EDFD-16FE-4AC0-BA8D-CEE8D8FB6873}"/>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2" name="Rectangle 8">
                <a:extLst>
                  <a:ext uri="{FF2B5EF4-FFF2-40B4-BE49-F238E27FC236}">
                    <a16:creationId xmlns="" xmlns:a16="http://schemas.microsoft.com/office/drawing/2014/main" id="{5CE63949-1E6E-4A43-8BAA-632190E19935}"/>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3" name="Rectangle 8">
                <a:extLst>
                  <a:ext uri="{FF2B5EF4-FFF2-40B4-BE49-F238E27FC236}">
                    <a16:creationId xmlns="" xmlns:a16="http://schemas.microsoft.com/office/drawing/2014/main" id="{ED918B14-1FD1-4ADD-AB17-886E06336360}"/>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15" name="Rounded Rectangle 1">
              <a:extLst>
                <a:ext uri="{FF2B5EF4-FFF2-40B4-BE49-F238E27FC236}">
                  <a16:creationId xmlns="" xmlns:a16="http://schemas.microsoft.com/office/drawing/2014/main" id="{D1887AEB-00FC-44F9-94B1-299C0D72AC72}"/>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6" name="Rounded Rectangle 1">
              <a:extLst>
                <a:ext uri="{FF2B5EF4-FFF2-40B4-BE49-F238E27FC236}">
                  <a16:creationId xmlns="" xmlns:a16="http://schemas.microsoft.com/office/drawing/2014/main" id="{D924283B-9424-4B10-A4B9-D0934CC3797E}"/>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 name="Rounded Rectangle 1">
              <a:extLst>
                <a:ext uri="{FF2B5EF4-FFF2-40B4-BE49-F238E27FC236}">
                  <a16:creationId xmlns="" xmlns:a16="http://schemas.microsoft.com/office/drawing/2014/main" id="{BB5115E8-53E7-40CB-B10A-19763E1AAFDA}"/>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8" name="Rounded Rectangle 1">
              <a:extLst>
                <a:ext uri="{FF2B5EF4-FFF2-40B4-BE49-F238E27FC236}">
                  <a16:creationId xmlns="" xmlns:a16="http://schemas.microsoft.com/office/drawing/2014/main" id="{CB2886D5-5761-48AE-A3A2-945AB09B19FC}"/>
                </a:ext>
              </a:extLst>
            </p:cNvPr>
            <p:cNvSpPr/>
            <p:nvPr/>
          </p:nvSpPr>
          <p:spPr>
            <a:xfrm rot="18596325">
              <a:off x="4851991"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3" name="Textfeld 2">
            <a:extLst>
              <a:ext uri="{FF2B5EF4-FFF2-40B4-BE49-F238E27FC236}">
                <a16:creationId xmlns="" xmlns:a16="http://schemas.microsoft.com/office/drawing/2014/main" id="{D1ADA08F-4890-4B8D-ACB9-51619B5DBBB9}"/>
              </a:ext>
            </a:extLst>
          </p:cNvPr>
          <p:cNvSpPr txBox="1"/>
          <p:nvPr/>
        </p:nvSpPr>
        <p:spPr>
          <a:xfrm>
            <a:off x="6958788" y="2970913"/>
            <a:ext cx="905051" cy="523220"/>
          </a:xfrm>
          <a:prstGeom prst="rect">
            <a:avLst/>
          </a:prstGeom>
          <a:noFill/>
        </p:spPr>
        <p:txBody>
          <a:bodyPr wrap="square" rtlCol="0">
            <a:spAutoFit/>
          </a:bodyPr>
          <a:lstStyle/>
          <a:p>
            <a:pPr algn="ctr"/>
            <a:r>
              <a:rPr lang="de-DE" sz="1400" dirty="0" smtClean="0">
                <a:solidFill>
                  <a:schemeClr val="bg1"/>
                </a:solidFill>
              </a:rPr>
              <a:t>Gruppi di progetto</a:t>
            </a:r>
            <a:endParaRPr lang="de-DE" sz="1400" dirty="0">
              <a:solidFill>
                <a:schemeClr val="bg1"/>
              </a:solidFill>
            </a:endParaRPr>
          </a:p>
        </p:txBody>
      </p:sp>
      <p:sp>
        <p:nvSpPr>
          <p:cNvPr id="24" name="Textfeld 23">
            <a:extLst>
              <a:ext uri="{FF2B5EF4-FFF2-40B4-BE49-F238E27FC236}">
                <a16:creationId xmlns="" xmlns:a16="http://schemas.microsoft.com/office/drawing/2014/main" id="{1E3D70C9-1FC2-412A-8200-7366C35E615A}"/>
              </a:ext>
            </a:extLst>
          </p:cNvPr>
          <p:cNvSpPr txBox="1"/>
          <p:nvPr/>
        </p:nvSpPr>
        <p:spPr>
          <a:xfrm>
            <a:off x="8066463" y="1854494"/>
            <a:ext cx="1102137" cy="738664"/>
          </a:xfrm>
          <a:prstGeom prst="rect">
            <a:avLst/>
          </a:prstGeom>
          <a:noFill/>
        </p:spPr>
        <p:txBody>
          <a:bodyPr wrap="square" rtlCol="0">
            <a:spAutoFit/>
          </a:bodyPr>
          <a:lstStyle/>
          <a:p>
            <a:pPr algn="ctr"/>
            <a:r>
              <a:rPr lang="it-IT" sz="1400" dirty="0" smtClean="0">
                <a:solidFill>
                  <a:schemeClr val="bg1"/>
                </a:solidFill>
              </a:rPr>
              <a:t>Team del circolo della qualità</a:t>
            </a:r>
            <a:endParaRPr lang="it-IT" sz="1400" dirty="0">
              <a:solidFill>
                <a:schemeClr val="bg1"/>
              </a:solidFill>
            </a:endParaRPr>
          </a:p>
        </p:txBody>
      </p:sp>
      <p:sp>
        <p:nvSpPr>
          <p:cNvPr id="25" name="Textfeld 24">
            <a:extLst>
              <a:ext uri="{FF2B5EF4-FFF2-40B4-BE49-F238E27FC236}">
                <a16:creationId xmlns="" xmlns:a16="http://schemas.microsoft.com/office/drawing/2014/main" id="{8A392CBB-D437-4AF7-ABAD-C790A3619463}"/>
              </a:ext>
            </a:extLst>
          </p:cNvPr>
          <p:cNvSpPr txBox="1"/>
          <p:nvPr/>
        </p:nvSpPr>
        <p:spPr>
          <a:xfrm>
            <a:off x="7786337" y="4150078"/>
            <a:ext cx="768990" cy="523220"/>
          </a:xfrm>
          <a:prstGeom prst="rect">
            <a:avLst/>
          </a:prstGeom>
          <a:noFill/>
        </p:spPr>
        <p:txBody>
          <a:bodyPr wrap="square" rtlCol="0">
            <a:spAutoFit/>
          </a:bodyPr>
          <a:lstStyle/>
          <a:p>
            <a:pPr algn="ctr"/>
            <a:r>
              <a:rPr lang="de-DE" sz="1400" dirty="0">
                <a:solidFill>
                  <a:schemeClr val="bg1"/>
                </a:solidFill>
              </a:rPr>
              <a:t>Team leader</a:t>
            </a:r>
          </a:p>
        </p:txBody>
      </p:sp>
      <p:sp>
        <p:nvSpPr>
          <p:cNvPr id="26" name="Textfeld 25">
            <a:extLst>
              <a:ext uri="{FF2B5EF4-FFF2-40B4-BE49-F238E27FC236}">
                <a16:creationId xmlns="" xmlns:a16="http://schemas.microsoft.com/office/drawing/2014/main" id="{A8F71C0B-324A-443A-88AF-A3151D5091E7}"/>
              </a:ext>
            </a:extLst>
          </p:cNvPr>
          <p:cNvSpPr txBox="1"/>
          <p:nvPr/>
        </p:nvSpPr>
        <p:spPr>
          <a:xfrm>
            <a:off x="8722021" y="3474989"/>
            <a:ext cx="1009806" cy="646331"/>
          </a:xfrm>
          <a:prstGeom prst="rect">
            <a:avLst/>
          </a:prstGeom>
          <a:noFill/>
        </p:spPr>
        <p:txBody>
          <a:bodyPr wrap="square" rtlCol="0">
            <a:spAutoFit/>
          </a:bodyPr>
          <a:lstStyle/>
          <a:p>
            <a:pPr algn="ctr"/>
            <a:r>
              <a:rPr lang="it-IT" sz="1200" dirty="0" smtClean="0">
                <a:solidFill>
                  <a:schemeClr val="bg1"/>
                </a:solidFill>
              </a:rPr>
              <a:t>Mentore di un gruppo di progetto</a:t>
            </a:r>
            <a:endParaRPr lang="it-IT" sz="1200" dirty="0">
              <a:solidFill>
                <a:schemeClr val="bg1"/>
              </a:solidFill>
            </a:endParaRPr>
          </a:p>
        </p:txBody>
      </p:sp>
      <p:sp>
        <p:nvSpPr>
          <p:cNvPr id="2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29" name="Immagine 2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30"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8892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A16B15-C455-42ED-97A3-BBDCBDB4566C}"/>
              </a:ext>
            </a:extLst>
          </p:cNvPr>
          <p:cNvSpPr>
            <a:spLocks noGrp="1"/>
          </p:cNvSpPr>
          <p:nvPr>
            <p:ph type="title"/>
          </p:nvPr>
        </p:nvSpPr>
        <p:spPr>
          <a:xfrm>
            <a:off x="2728928" y="311859"/>
            <a:ext cx="7765972" cy="1135111"/>
          </a:xfrm>
        </p:spPr>
        <p:txBody>
          <a:bodyPr/>
          <a:lstStyle/>
          <a:p>
            <a:pPr algn="ctr"/>
            <a:r>
              <a:rPr lang="en-GB" dirty="0" smtClean="0">
                <a:latin typeface="Arial Black" panose="020B0A04020102020204" pitchFamily="34" charset="0"/>
              </a:rPr>
              <a:t>Unità </a:t>
            </a:r>
            <a:r>
              <a:rPr lang="en-GB" dirty="0">
                <a:latin typeface="Arial Black" panose="020B0A04020102020204" pitchFamily="34" charset="0"/>
              </a:rPr>
              <a:t>2 </a:t>
            </a:r>
          </a:p>
        </p:txBody>
      </p:sp>
      <p:sp>
        <p:nvSpPr>
          <p:cNvPr id="9" name="Marcador de contenido 8">
            <a:extLst>
              <a:ext uri="{FF2B5EF4-FFF2-40B4-BE49-F238E27FC236}">
                <a16:creationId xmlns="" xmlns:a16="http://schemas.microsoft.com/office/drawing/2014/main" id="{128988AF-09E3-4708-B8A9-2A226B674873}"/>
              </a:ext>
            </a:extLst>
          </p:cNvPr>
          <p:cNvSpPr>
            <a:spLocks noGrp="1"/>
          </p:cNvSpPr>
          <p:nvPr>
            <p:ph idx="1"/>
          </p:nvPr>
        </p:nvSpPr>
        <p:spPr>
          <a:xfrm>
            <a:off x="838199" y="1825625"/>
            <a:ext cx="10091879" cy="4508553"/>
          </a:xfrm>
        </p:spPr>
        <p:txBody>
          <a:bodyPr/>
          <a:lstStyle/>
          <a:p>
            <a:pPr marL="0" indent="0">
              <a:buNone/>
            </a:pPr>
            <a:r>
              <a:rPr lang="en-GB" dirty="0" smtClean="0"/>
              <a:t>I 4 gruppi del circolo di qualità</a:t>
            </a:r>
            <a:endParaRPr lang="en-US" sz="2000" dirty="0"/>
          </a:p>
        </p:txBody>
      </p:sp>
      <p:pic>
        <p:nvPicPr>
          <p:cNvPr id="10" name="Marcador de contenido 5">
            <a:extLst>
              <a:ext uri="{FF2B5EF4-FFF2-40B4-BE49-F238E27FC236}">
                <a16:creationId xmlns="" xmlns:a16="http://schemas.microsoft.com/office/drawing/2014/main"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 xmlns:a16="http://schemas.microsoft.com/office/drawing/2014/main" id="{4C701042-E131-46B8-B534-847F4369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 xmlns:a16="http://schemas.microsoft.com/office/drawing/2014/main"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27" name="Rounded Rectangle 1">
            <a:extLst>
              <a:ext uri="{FF2B5EF4-FFF2-40B4-BE49-F238E27FC236}">
                <a16:creationId xmlns="" xmlns:a16="http://schemas.microsoft.com/office/drawing/2014/main" id="{10017132-5B62-4AD9-8B04-F854E3AE6A7C}"/>
              </a:ext>
            </a:extLst>
          </p:cNvPr>
          <p:cNvSpPr/>
          <p:nvPr/>
        </p:nvSpPr>
        <p:spPr>
          <a:xfrm rot="18596325">
            <a:off x="1162209" y="2735833"/>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28" name="Textfeld 27">
            <a:extLst>
              <a:ext uri="{FF2B5EF4-FFF2-40B4-BE49-F238E27FC236}">
                <a16:creationId xmlns="" xmlns:a16="http://schemas.microsoft.com/office/drawing/2014/main" id="{33B68685-CD44-4B2C-A9C4-34CA5A4E53E1}"/>
              </a:ext>
            </a:extLst>
          </p:cNvPr>
          <p:cNvSpPr txBox="1"/>
          <p:nvPr/>
        </p:nvSpPr>
        <p:spPr>
          <a:xfrm>
            <a:off x="1214143" y="3141185"/>
            <a:ext cx="902040" cy="523220"/>
          </a:xfrm>
          <a:prstGeom prst="rect">
            <a:avLst/>
          </a:prstGeom>
          <a:noFill/>
        </p:spPr>
        <p:txBody>
          <a:bodyPr wrap="square" rtlCol="0">
            <a:spAutoFit/>
          </a:bodyPr>
          <a:lstStyle/>
          <a:p>
            <a:pPr algn="ctr"/>
            <a:r>
              <a:rPr lang="de-DE" sz="1400" dirty="0" smtClean="0">
                <a:solidFill>
                  <a:schemeClr val="bg1"/>
                </a:solidFill>
              </a:rPr>
              <a:t>Gruppi di progetto</a:t>
            </a:r>
            <a:endParaRPr lang="de-DE" sz="1400" dirty="0">
              <a:solidFill>
                <a:schemeClr val="bg1"/>
              </a:solidFill>
            </a:endParaRPr>
          </a:p>
        </p:txBody>
      </p:sp>
      <p:sp>
        <p:nvSpPr>
          <p:cNvPr id="29" name="Textfeld 28">
            <a:extLst>
              <a:ext uri="{FF2B5EF4-FFF2-40B4-BE49-F238E27FC236}">
                <a16:creationId xmlns="" xmlns:a16="http://schemas.microsoft.com/office/drawing/2014/main" id="{8EE5ECA2-0F9E-4484-9ADE-3F6F3AB74BB0}"/>
              </a:ext>
            </a:extLst>
          </p:cNvPr>
          <p:cNvSpPr txBox="1"/>
          <p:nvPr/>
        </p:nvSpPr>
        <p:spPr>
          <a:xfrm>
            <a:off x="2728928" y="2690336"/>
            <a:ext cx="7882863" cy="1477328"/>
          </a:xfrm>
          <a:prstGeom prst="rect">
            <a:avLst/>
          </a:prstGeom>
          <a:noFill/>
        </p:spPr>
        <p:txBody>
          <a:bodyPr wrap="square">
            <a:spAutoFit/>
          </a:bodyPr>
          <a:lstStyle/>
          <a:p>
            <a:r>
              <a:rPr lang="it-IT" dirty="0" smtClean="0"/>
              <a:t>Il corpo esecutivo di un circolo di qualità sono i gruppi di progetto. Ognuno è composto da un massimo di 15 membri che si incontrano regolarmente. Lavorano alla soluzione dei problemi dell'azienda individuati dal team del circolo di qualità e ne cercano le cause. I gruppi di progetto presentano o riferiscono i loro risultati al team del circolo di qualità.</a:t>
            </a:r>
            <a:endParaRPr lang="en-GB" dirty="0"/>
          </a:p>
        </p:txBody>
      </p:sp>
      <p:sp>
        <p:nvSpPr>
          <p:cNvPr id="55" name="Rounded Rectangle 1">
            <a:extLst>
              <a:ext uri="{FF2B5EF4-FFF2-40B4-BE49-F238E27FC236}">
                <a16:creationId xmlns="" xmlns:a16="http://schemas.microsoft.com/office/drawing/2014/main" id="{AA84A7B5-68F8-4490-869A-AE327159B226}"/>
              </a:ext>
            </a:extLst>
          </p:cNvPr>
          <p:cNvSpPr/>
          <p:nvPr/>
        </p:nvSpPr>
        <p:spPr>
          <a:xfrm rot="14400000">
            <a:off x="1045378" y="4484868"/>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6" name="Textfeld 55">
            <a:extLst>
              <a:ext uri="{FF2B5EF4-FFF2-40B4-BE49-F238E27FC236}">
                <a16:creationId xmlns="" xmlns:a16="http://schemas.microsoft.com/office/drawing/2014/main" id="{66562E6A-516D-468F-A5C7-3F1E955AF303}"/>
              </a:ext>
            </a:extLst>
          </p:cNvPr>
          <p:cNvSpPr txBox="1"/>
          <p:nvPr/>
        </p:nvSpPr>
        <p:spPr>
          <a:xfrm>
            <a:off x="1140440" y="5007912"/>
            <a:ext cx="768990" cy="523220"/>
          </a:xfrm>
          <a:prstGeom prst="rect">
            <a:avLst/>
          </a:prstGeom>
          <a:noFill/>
        </p:spPr>
        <p:txBody>
          <a:bodyPr wrap="square" rtlCol="0">
            <a:spAutoFit/>
          </a:bodyPr>
          <a:lstStyle/>
          <a:p>
            <a:pPr algn="ctr"/>
            <a:r>
              <a:rPr lang="de-DE" sz="1400" dirty="0">
                <a:solidFill>
                  <a:schemeClr val="bg1"/>
                </a:solidFill>
              </a:rPr>
              <a:t>Team leader</a:t>
            </a:r>
          </a:p>
        </p:txBody>
      </p:sp>
      <p:sp>
        <p:nvSpPr>
          <p:cNvPr id="57" name="Textfeld 56">
            <a:extLst>
              <a:ext uri="{FF2B5EF4-FFF2-40B4-BE49-F238E27FC236}">
                <a16:creationId xmlns="" xmlns:a16="http://schemas.microsoft.com/office/drawing/2014/main" id="{A2A1C816-26C0-49C7-969C-2326E1FDA750}"/>
              </a:ext>
            </a:extLst>
          </p:cNvPr>
          <p:cNvSpPr txBox="1"/>
          <p:nvPr/>
        </p:nvSpPr>
        <p:spPr>
          <a:xfrm>
            <a:off x="2698552" y="4427139"/>
            <a:ext cx="8201150" cy="1754326"/>
          </a:xfrm>
          <a:prstGeom prst="rect">
            <a:avLst/>
          </a:prstGeom>
          <a:noFill/>
        </p:spPr>
        <p:txBody>
          <a:bodyPr wrap="square">
            <a:spAutoFit/>
          </a:bodyPr>
          <a:lstStyle/>
          <a:p>
            <a:r>
              <a:rPr lang="it-IT" dirty="0" smtClean="0"/>
              <a:t>Il team leader è un membro del team del circolo di qualità e ne approva le decisioni. È in stretto contatto con il dipartimento di controllo qualità dell'azienda o con la direzione per segnalare i risultati positivi dei miglioramenti della qualità. Come coordinatore del circolo di qualità, stabilisce le date delle riunioni e delle presentazioni dei gruppi di progetto. Inoltre, è responsabile della nomina di un mentore per ogni gruppo di progetto.</a:t>
            </a:r>
            <a:endParaRPr lang="en-GB" dirty="0"/>
          </a:p>
        </p:txBody>
      </p:sp>
      <p:sp>
        <p:nvSpPr>
          <p:cNvPr id="1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38093" y="6232237"/>
            <a:ext cx="522189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5"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05980"/>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9987" y="6355900"/>
            <a:ext cx="1127226" cy="392481"/>
          </a:xfrm>
          <a:prstGeom prst="rect">
            <a:avLst/>
          </a:prstGeom>
          <a:noFill/>
        </p:spPr>
      </p:pic>
      <p:sp>
        <p:nvSpPr>
          <p:cNvPr id="17" name="CasellaDiTesto 21"/>
          <p:cNvSpPr txBox="1"/>
          <p:nvPr/>
        </p:nvSpPr>
        <p:spPr>
          <a:xfrm>
            <a:off x="7322617" y="6140390"/>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844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TotalTime>
  <Words>5177</Words>
  <Application>Microsoft Office PowerPoint</Application>
  <PresentationFormat>Widescreen</PresentationFormat>
  <Paragraphs>279</Paragraphs>
  <Slides>25</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25</vt:i4>
      </vt:variant>
    </vt:vector>
  </HeadingPairs>
  <TitlesOfParts>
    <vt:vector size="35" baseType="lpstr">
      <vt:lpstr>맑은 고딕</vt:lpstr>
      <vt:lpstr>Microsoft JhengHei</vt:lpstr>
      <vt:lpstr>Microsoft JhengHei UI</vt:lpstr>
      <vt:lpstr>Arial</vt:lpstr>
      <vt:lpstr>Arial Black</vt:lpstr>
      <vt:lpstr>Calibri</vt:lpstr>
      <vt:lpstr>Calibri Light</vt:lpstr>
      <vt:lpstr>Dubai Medium</vt:lpstr>
      <vt:lpstr>Wingdings</vt:lpstr>
      <vt:lpstr>Tema de Office</vt:lpstr>
      <vt:lpstr>Gestione del personale  giusta valutazione e motivazione - una linea guida</vt:lpstr>
      <vt:lpstr>Presentazione standard di PowerPoint</vt:lpstr>
      <vt:lpstr>Presentazione standard di PowerPoint</vt:lpstr>
      <vt:lpstr>Introduzione</vt:lpstr>
      <vt:lpstr>Unità 1 </vt:lpstr>
      <vt:lpstr>Unità 1 </vt:lpstr>
      <vt:lpstr>Unità 1 </vt:lpstr>
      <vt:lpstr>Unità 2 </vt:lpstr>
      <vt:lpstr>Unità 2 </vt:lpstr>
      <vt:lpstr>Unità 2 </vt:lpstr>
      <vt:lpstr>Unità 2 </vt:lpstr>
      <vt:lpstr>Unità 2 </vt:lpstr>
      <vt:lpstr>Unità 2 </vt:lpstr>
      <vt:lpstr>Unità 2 </vt:lpstr>
      <vt:lpstr>Unità 3</vt:lpstr>
      <vt:lpstr>Unità 3</vt:lpstr>
      <vt:lpstr>Unità 3</vt:lpstr>
      <vt:lpstr>Unità 3</vt:lpstr>
      <vt:lpstr>Unità 4</vt:lpstr>
      <vt:lpstr>Unità 4</vt:lpstr>
      <vt:lpstr>Unità 4</vt:lpstr>
      <vt:lpstr>Unità 4</vt:lpstr>
      <vt:lpstr>Unità 4</vt:lpstr>
      <vt:lpstr>Presentazione standard di PowerPoint</vt:lpstr>
      <vt:lpstr>GRAZIE PER LA VOSTRA ATTENZIONE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the work ability in small and micro enterprises through multimedia tool</dc:title>
  <dc:creator>Dulce Rodriguez Ortiz</dc:creator>
  <cp:lastModifiedBy>Windows User</cp:lastModifiedBy>
  <cp:revision>123</cp:revision>
  <dcterms:created xsi:type="dcterms:W3CDTF">2021-01-13T11:07:57Z</dcterms:created>
  <dcterms:modified xsi:type="dcterms:W3CDTF">2022-07-03T18:55:10Z</dcterms:modified>
</cp:coreProperties>
</file>