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8"/>
  </p:notesMasterIdLst>
  <p:sldIdLst>
    <p:sldId id="257" r:id="rId2"/>
    <p:sldId id="313" r:id="rId3"/>
    <p:sldId id="323" r:id="rId4"/>
    <p:sldId id="325" r:id="rId5"/>
    <p:sldId id="336" r:id="rId6"/>
    <p:sldId id="346" r:id="rId7"/>
    <p:sldId id="347" r:id="rId8"/>
    <p:sldId id="326" r:id="rId9"/>
    <p:sldId id="348" r:id="rId10"/>
    <p:sldId id="327" r:id="rId11"/>
    <p:sldId id="328" r:id="rId12"/>
    <p:sldId id="330" r:id="rId13"/>
    <p:sldId id="349" r:id="rId14"/>
    <p:sldId id="350" r:id="rId15"/>
    <p:sldId id="351" r:id="rId16"/>
    <p:sldId id="335" r:id="rId17"/>
    <p:sldId id="352" r:id="rId18"/>
    <p:sldId id="337" r:id="rId19"/>
    <p:sldId id="353" r:id="rId20"/>
    <p:sldId id="338" r:id="rId21"/>
    <p:sldId id="339" r:id="rId22"/>
    <p:sldId id="356" r:id="rId23"/>
    <p:sldId id="357" r:id="rId24"/>
    <p:sldId id="358" r:id="rId25"/>
    <p:sldId id="359" r:id="rId26"/>
    <p:sldId id="360" r:id="rId2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E2DEDF"/>
    <a:srgbClr val="69116B"/>
    <a:srgbClr val="FA91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CC109-B42B-4E13-8EE2-18024BCF4E0E}" type="datetimeFigureOut">
              <a:rPr lang="es-ES" smtClean="0"/>
              <a:t>03/07/2022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7AD87-97B4-4E47-839A-0B32A1AAAFA8}" type="slidenum">
              <a:rPr lang="es-ES" smtClean="0"/>
              <a:t>‹N›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55967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32E1004-3CE5-4DDA-88F7-5666A4078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A5E2BD3-E83F-4017-8977-2B08EC915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6BE14C7-5F5E-4916-A8E7-2BD81F3E7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4269C8E-E801-434E-89E0-69AAD739B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4D84EA7-AD76-4E03-B6C0-AD051C01F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58179833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A735790-4E70-43B8-BB84-BAA8D7C01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F5C1C69B-4148-4658-BFE1-06B7A7F5C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34BEF79-C19C-4E8A-B11A-96424C16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262D5F7-689B-4D53-AB86-457276CF8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5C5D060-362F-4E2C-8617-13D10952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83113224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8D9DA91-D940-45A4-AA9D-4201DF39A7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8DD96CD-0EB8-41CC-B876-3EA6D5A2D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5A18A11-A4A0-4BE0-8069-675EC1A48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D2E613B-38FF-4978-A0A8-0E9550A57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0778532-B72F-4B41-905D-17B0F3413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69878083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64949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99FF886-8BA1-4244-8F6D-E11415941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B5AD947-0D72-48D8-9952-36C538A1B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F226A9E-9CCF-4785-8DDB-FC35E3FD9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E129768-82AD-4305-AE9E-F906D97AD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5CFC126-FB7C-456E-9F3A-EB18DABF3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093425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EC230D9-E2CB-4F58-B0FD-77788BE63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B28F752-A37B-4E02-B91C-A938BAACF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F85C713-C168-4C49-8CEE-43C4FAE61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96C2D41-5671-4B59-B77A-945529F86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A15FCF6-E064-49DE-8AAA-029303AD8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89633099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8D6A137-EAB5-4F2C-B6CB-738753F6F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B37BB7F-8AAD-4570-9DB3-CA2AB54329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1FB55B7-8EF2-4E7E-9F56-5291D9F25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B2F6D9E-D787-4C9F-B7E1-CF4F0FC18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0507819-A5F3-4E59-A19D-9D64D7A3A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A566F6D-6C4F-49F1-8B3F-19C2E949F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96468925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1AFE2A1-DBD8-46D3-9989-21BD4F71A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7959E9F1-4F89-4634-9021-29A89E39E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3D548D5-DD83-4B39-A4DF-8B47C3229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48FFAB72-E232-4942-995D-D59E08A53B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7F6095AD-6D63-436B-833B-BA894405C7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C16BBEE-C5BD-4CB8-87DA-FC945E76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F5DF973E-CA09-4255-9DEB-A654120A0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5A98B498-8EC9-4C34-9BF3-58318F0F6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91750943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7446C3-F2A2-4FBA-A25F-4BC0D5963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4A2463FD-6754-4D7D-9B38-2F366801E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4016E6BD-8DDF-4C0F-A91D-5C43EA562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4D479B88-7292-439B-8829-42AF66539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69531999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902D2257-2CA8-445F-88E6-977295DA7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E6FA5DBB-6029-44BB-AB9F-71254C452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602ACA95-3B38-4625-98FC-2A83EEF39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41515579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0C94F84-9B4D-4255-A579-48A4185F6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73D761A-F52A-4C2C-A5D4-2BA28764E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DBA5391-344C-43AE-9B3A-78428F338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6A696CD-4CE0-478E-ABC4-5A6D256E6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FB62538-29FB-43EB-9B64-E2B9BB460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4EE8059-D07E-4517-924F-B041A4877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87596346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6993797-B9F6-4DB6-9305-5DC44DCB9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74796F8E-F9F6-4ADE-8543-84A1390B1A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8589C2-11F7-4008-9C04-4C08E2E7B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B7754CC-5941-470C-983E-BF12E714B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E962A53-EF29-4DC5-8BC5-134F5BA0F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1085023-156D-4463-80EB-88B5DFF44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96107992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8CC460B4-EB33-4435-AEDF-5EADDE95D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4A051B69-E22A-45F2-ABC8-B5FA4365C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0E4C365-0D9B-4126-942F-4BDAF8360B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579D783-07D5-42D0-B94C-3573DADAD1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B049F81-8522-4AD6-8C85-F71648DC2F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351841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70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3.png"/><Relationship Id="rId7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3.sv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4.png"/><Relationship Id="rId7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5.sv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4.png"/><Relationship Id="rId7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5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6962FAD-B50C-4A95-BAB1-466DECB43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559" y="3808429"/>
            <a:ext cx="11058620" cy="160958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pl-PL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Dubai Medium" panose="020B0604020202020204" pitchFamily="34" charset="-78"/>
              </a:rPr>
              <a:t>Ankieta pracownicza</a:t>
            </a:r>
            <a:br>
              <a:rPr lang="pl-PL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Dubai Medium" panose="020B0604020202020204" pitchFamily="34" charset="-78"/>
              </a:rPr>
            </a:br>
            <a:r>
              <a:rPr lang="pl-PL" sz="2800" dirty="0"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Jak zwiększyć zaangażowanie pracowników w mojej firmie?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xmlns="" id="{D9683A29-BA71-45CB-AEE8-946FB95831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0730" y="321074"/>
            <a:ext cx="8315419" cy="2558590"/>
          </a:xfrm>
        </p:spPr>
      </p:pic>
      <p:sp>
        <p:nvSpPr>
          <p:cNvPr id="9" name="CuadroTexto 7">
            <a:extLst>
              <a:ext uri="{FF2B5EF4-FFF2-40B4-BE49-F238E27FC236}">
                <a16:creationId xmlns:a16="http://schemas.microsoft.com/office/drawing/2014/main" xmlns="" id="{CFF98D33-E1A8-437F-850D-C0B8BE1A0A78}"/>
              </a:ext>
            </a:extLst>
          </p:cNvPr>
          <p:cNvSpPr txBox="1"/>
          <p:nvPr/>
        </p:nvSpPr>
        <p:spPr>
          <a:xfrm>
            <a:off x="612559" y="3311707"/>
            <a:ext cx="10477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Regulacja zdolności do pracy w małych i mikroprzedsiębiorstwach UE </a:t>
            </a:r>
            <a:br>
              <a:rPr lang="pl-PL" dirty="0"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za pomocą narzędzi multimedialnych</a:t>
            </a:r>
          </a:p>
        </p:txBody>
      </p:sp>
      <p:pic>
        <p:nvPicPr>
          <p:cNvPr id="10" name="Obraz 129" descr="Obraz zawierający tekst&#10;&#10;Opis wygenerowany automatyczni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304" y="5993232"/>
            <a:ext cx="2437130" cy="696595"/>
          </a:xfrm>
          <a:prstGeom prst="rect">
            <a:avLst/>
          </a:prstGeom>
        </p:spPr>
      </p:pic>
      <p:pic>
        <p:nvPicPr>
          <p:cNvPr id="12" name="Obraz 63" descr="Obraz zawierający tekst, wizytówka, zrzut ekranu&#10;&#10;Opis wygenerowany automatyczni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06" y="230461"/>
            <a:ext cx="1236975" cy="1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58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A16B15-C455-42ED-97A3-BBDCBDB4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928" y="311859"/>
            <a:ext cx="7765972" cy="1135111"/>
          </a:xfrm>
        </p:spPr>
        <p:txBody>
          <a:bodyPr/>
          <a:lstStyle/>
          <a:p>
            <a:pPr algn="ctr"/>
            <a:r>
              <a:rPr lang="pl-PL" dirty="0">
                <a:latin typeface="Arial Black" panose="020B0A04020102020204" pitchFamily="34" charset="0"/>
              </a:rPr>
              <a:t>Część</a:t>
            </a:r>
            <a:r>
              <a:rPr lang="en-GB" dirty="0">
                <a:latin typeface="Arial Black" panose="020B0A04020102020204" pitchFamily="34" charset="0"/>
              </a:rPr>
              <a:t> 2 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128988AF-09E3-4708-B8A9-2A226B674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958" y="1825625"/>
            <a:ext cx="6530969" cy="45085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Ustal jasne cele dla ankiety pracowniczej</a:t>
            </a: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pl-PL" sz="1800" dirty="0"/>
              <a:t>Zanim stworzysz kwestionariusz i przeprowadzisz ankietę wśród pracowników, musisz wiedzieć, jakie cele chcesz osiągnąć - postaraj się sformułować je jak najbardziej konkretnie. Tylko wtedy, gdy wiesz dokładnie, co chcesz osiągnąć, będziesz później możliwe stwierdzić, czy podjęte działania były skuteczne.</a:t>
            </a:r>
          </a:p>
          <a:p>
            <a:pPr marL="0" indent="0">
              <a:buNone/>
            </a:pPr>
            <a:r>
              <a:rPr lang="pl-PL" sz="1800" dirty="0"/>
              <a:t>Pamiętaj, że ankieta pracownicza jest tylko środkiem do celu: swoje cele osiągniesz dzięki środkom, które wdrożysz na podstawie wyników ankiety.</a:t>
            </a:r>
          </a:p>
          <a:p>
            <a:pPr marL="0" indent="0">
              <a:buNone/>
            </a:pPr>
            <a:r>
              <a:rPr lang="pl-PL" sz="1800" dirty="0"/>
              <a:t>Oto jak mogą wyglądać konkretne cele - pamiętaj jednak, że aby móc w ogóle zmierzyć sukces, potrzebujesz porównywalnych wartości z poprzednich badań lub zewnętrznych benchmarków branżowych: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C701042-E131-46B8-B534-847F436978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grpSp>
        <p:nvGrpSpPr>
          <p:cNvPr id="13" name="그룹 4">
            <a:extLst>
              <a:ext uri="{FF2B5EF4-FFF2-40B4-BE49-F238E27FC236}">
                <a16:creationId xmlns:a16="http://schemas.microsoft.com/office/drawing/2014/main" xmlns="" id="{61EE115C-999E-4DFF-851E-2A0E7937480F}"/>
              </a:ext>
            </a:extLst>
          </p:cNvPr>
          <p:cNvGrpSpPr/>
          <p:nvPr/>
        </p:nvGrpSpPr>
        <p:grpSpPr>
          <a:xfrm>
            <a:off x="7784284" y="1867433"/>
            <a:ext cx="3532862" cy="4209710"/>
            <a:chOff x="4737813" y="2390015"/>
            <a:chExt cx="3159393" cy="3764690"/>
          </a:xfrm>
        </p:grpSpPr>
        <p:grpSp>
          <p:nvGrpSpPr>
            <p:cNvPr id="14" name="Group 3">
              <a:extLst>
                <a:ext uri="{FF2B5EF4-FFF2-40B4-BE49-F238E27FC236}">
                  <a16:creationId xmlns:a16="http://schemas.microsoft.com/office/drawing/2014/main" xmlns="" id="{EE1716C8-5FFA-4D6A-8770-508DC6B1760D}"/>
                </a:ext>
              </a:extLst>
            </p:cNvPr>
            <p:cNvGrpSpPr/>
            <p:nvPr/>
          </p:nvGrpSpPr>
          <p:grpSpPr>
            <a:xfrm rot="19800000">
              <a:off x="5964234" y="4473736"/>
              <a:ext cx="1932972" cy="1680969"/>
              <a:chOff x="2084105" y="5383623"/>
              <a:chExt cx="815482" cy="891098"/>
            </a:xfrm>
          </p:grpSpPr>
          <p:sp>
            <p:nvSpPr>
              <p:cNvPr id="19" name="Rectangle 8">
                <a:extLst>
                  <a:ext uri="{FF2B5EF4-FFF2-40B4-BE49-F238E27FC236}">
                    <a16:creationId xmlns:a16="http://schemas.microsoft.com/office/drawing/2014/main" xmlns="" id="{91ED1CC3-52F0-4319-9033-16B97C2E50AE}"/>
                  </a:ext>
                </a:extLst>
              </p:cNvPr>
              <p:cNvSpPr/>
              <p:nvPr/>
            </p:nvSpPr>
            <p:spPr>
              <a:xfrm>
                <a:off x="2084105" y="5383623"/>
                <a:ext cx="815482" cy="891098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55000"/>
                      <a:lumOff val="45000"/>
                    </a:schemeClr>
                  </a:gs>
                  <a:gs pos="100000">
                    <a:schemeClr val="accent6">
                      <a:lumMod val="55000"/>
                      <a:lumOff val="4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" name="Rectangle 8">
                <a:extLst>
                  <a:ext uri="{FF2B5EF4-FFF2-40B4-BE49-F238E27FC236}">
                    <a16:creationId xmlns:a16="http://schemas.microsoft.com/office/drawing/2014/main" xmlns="" id="{01AB0CB5-E625-4E6C-8AE4-1E08CDE54A1F}"/>
                  </a:ext>
                </a:extLst>
              </p:cNvPr>
              <p:cNvSpPr/>
              <p:nvPr/>
            </p:nvSpPr>
            <p:spPr>
              <a:xfrm>
                <a:off x="2084106" y="5383623"/>
                <a:ext cx="614896" cy="884728"/>
              </a:xfrm>
              <a:custGeom>
                <a:avLst/>
                <a:gdLst/>
                <a:ahLst/>
                <a:cxnLst/>
                <a:rect l="l" t="t" r="r" b="b"/>
                <a:pathLst>
                  <a:path w="1359043" h="1787331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893519" y="1787331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45000"/>
                      <a:lumOff val="5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" name="Rectangle 8">
                <a:extLst>
                  <a:ext uri="{FF2B5EF4-FFF2-40B4-BE49-F238E27FC236}">
                    <a16:creationId xmlns:a16="http://schemas.microsoft.com/office/drawing/2014/main" xmlns="" id="{0B72EDFD-16FE-4AC0-BA8D-CEE8D8FB6873}"/>
                  </a:ext>
                </a:extLst>
              </p:cNvPr>
              <p:cNvSpPr/>
              <p:nvPr/>
            </p:nvSpPr>
            <p:spPr>
              <a:xfrm>
                <a:off x="2084106" y="5383623"/>
                <a:ext cx="408037" cy="885995"/>
              </a:xfrm>
              <a:custGeom>
                <a:avLst/>
                <a:gdLst/>
                <a:ahLst/>
                <a:cxnLst/>
                <a:rect l="l" t="t" r="r" b="b"/>
                <a:pathLst>
                  <a:path w="901843" h="1789890">
                    <a:moveTo>
                      <a:pt x="0" y="0"/>
                    </a:moveTo>
                    <a:lnTo>
                      <a:pt x="897414" y="0"/>
                    </a:lnTo>
                    <a:lnTo>
                      <a:pt x="901843" y="212596"/>
                    </a:lnTo>
                    <a:lnTo>
                      <a:pt x="895045" y="1789890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30000"/>
                      <a:lumOff val="70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2" name="Rectangle 8">
                <a:extLst>
                  <a:ext uri="{FF2B5EF4-FFF2-40B4-BE49-F238E27FC236}">
                    <a16:creationId xmlns:a16="http://schemas.microsoft.com/office/drawing/2014/main" xmlns="" id="{5CE63949-1E6E-4A43-8BAA-632190E19935}"/>
                  </a:ext>
                </a:extLst>
              </p:cNvPr>
              <p:cNvSpPr/>
              <p:nvPr/>
            </p:nvSpPr>
            <p:spPr>
              <a:xfrm>
                <a:off x="2084105" y="5383623"/>
                <a:ext cx="405505" cy="886992"/>
              </a:xfrm>
              <a:custGeom>
                <a:avLst/>
                <a:gdLst/>
                <a:ahLst/>
                <a:cxnLst/>
                <a:rect l="l" t="t" r="r" b="b"/>
                <a:pathLst>
                  <a:path w="896246" h="1791906">
                    <a:moveTo>
                      <a:pt x="0" y="0"/>
                    </a:moveTo>
                    <a:lnTo>
                      <a:pt x="440115" y="0"/>
                    </a:lnTo>
                    <a:lnTo>
                      <a:pt x="452263" y="212596"/>
                    </a:lnTo>
                    <a:lnTo>
                      <a:pt x="896246" y="1791906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" name="Rectangle 8">
                <a:extLst>
                  <a:ext uri="{FF2B5EF4-FFF2-40B4-BE49-F238E27FC236}">
                    <a16:creationId xmlns:a16="http://schemas.microsoft.com/office/drawing/2014/main" xmlns="" id="{ED918B14-1FD1-4ADD-AB17-886E06336360}"/>
                  </a:ext>
                </a:extLst>
              </p:cNvPr>
              <p:cNvSpPr/>
              <p:nvPr/>
            </p:nvSpPr>
            <p:spPr>
              <a:xfrm>
                <a:off x="2397817" y="6070896"/>
                <a:ext cx="184225" cy="202494"/>
              </a:xfrm>
              <a:custGeom>
                <a:avLst/>
                <a:gdLst/>
                <a:ahLst/>
                <a:cxnLst/>
                <a:rect l="l" t="t" r="r" b="b"/>
                <a:pathLst>
                  <a:path w="1791810" h="1800199">
                    <a:moveTo>
                      <a:pt x="229620" y="140779"/>
                    </a:moveTo>
                    <a:cubicBezTo>
                      <a:pt x="334730" y="140779"/>
                      <a:pt x="422984" y="212958"/>
                      <a:pt x="445844" y="310765"/>
                    </a:cubicBezTo>
                    <a:lnTo>
                      <a:pt x="454300" y="310765"/>
                    </a:lnTo>
                    <a:lnTo>
                      <a:pt x="462757" y="310765"/>
                    </a:lnTo>
                    <a:cubicBezTo>
                      <a:pt x="485617" y="212958"/>
                      <a:pt x="573869" y="140779"/>
                      <a:pt x="678980" y="140779"/>
                    </a:cubicBezTo>
                    <a:cubicBezTo>
                      <a:pt x="784090" y="140779"/>
                      <a:pt x="872344" y="212958"/>
                      <a:pt x="895204" y="310765"/>
                    </a:cubicBezTo>
                    <a:lnTo>
                      <a:pt x="903659" y="310765"/>
                    </a:lnTo>
                    <a:lnTo>
                      <a:pt x="903660" y="310765"/>
                    </a:lnTo>
                    <a:lnTo>
                      <a:pt x="912116" y="310765"/>
                    </a:lnTo>
                    <a:cubicBezTo>
                      <a:pt x="934976" y="212958"/>
                      <a:pt x="1023228" y="140779"/>
                      <a:pt x="1128339" y="140779"/>
                    </a:cubicBezTo>
                    <a:cubicBezTo>
                      <a:pt x="1233450" y="140779"/>
                      <a:pt x="1321703" y="212958"/>
                      <a:pt x="1344563" y="310765"/>
                    </a:cubicBezTo>
                    <a:lnTo>
                      <a:pt x="1353019" y="310765"/>
                    </a:lnTo>
                    <a:lnTo>
                      <a:pt x="1361476" y="310765"/>
                    </a:lnTo>
                    <a:cubicBezTo>
                      <a:pt x="1384336" y="212958"/>
                      <a:pt x="1472588" y="140779"/>
                      <a:pt x="1577699" y="140779"/>
                    </a:cubicBezTo>
                    <a:cubicBezTo>
                      <a:pt x="1680932" y="140779"/>
                      <a:pt x="1767904" y="210402"/>
                      <a:pt x="1791810" y="305762"/>
                    </a:cubicBezTo>
                    <a:lnTo>
                      <a:pt x="901188" y="1800199"/>
                    </a:lnTo>
                    <a:lnTo>
                      <a:pt x="13460" y="310615"/>
                    </a:lnTo>
                    <a:cubicBezTo>
                      <a:pt x="36351" y="212881"/>
                      <a:pt x="124565" y="140779"/>
                      <a:pt x="229620" y="140779"/>
                    </a:cubicBezTo>
                    <a:close/>
                    <a:moveTo>
                      <a:pt x="0" y="0"/>
                    </a:moveTo>
                    <a:lnTo>
                      <a:pt x="1" y="0"/>
                    </a:lnTo>
                    <a:lnTo>
                      <a:pt x="4940" y="0"/>
                    </a:lnTo>
                    <a:lnTo>
                      <a:pt x="4940" y="296318"/>
                    </a:lnTo>
                    <a:lnTo>
                      <a:pt x="1012" y="289727"/>
                    </a:lnTo>
                    <a:lnTo>
                      <a:pt x="1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15000">
                    <a:schemeClr val="tx1">
                      <a:lumMod val="72000"/>
                      <a:lumOff val="28000"/>
                    </a:schemeClr>
                  </a:gs>
                  <a:gs pos="100000">
                    <a:schemeClr val="tx1">
                      <a:lumMod val="31000"/>
                      <a:lumOff val="69000"/>
                    </a:schemeClr>
                  </a:gs>
                </a:gsLst>
                <a:lin ang="10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15" name="Rounded Rectangle 1">
              <a:extLst>
                <a:ext uri="{FF2B5EF4-FFF2-40B4-BE49-F238E27FC236}">
                  <a16:creationId xmlns:a16="http://schemas.microsoft.com/office/drawing/2014/main" xmlns="" id="{D1887AEB-00FC-44F9-94B1-299C0D72AC72}"/>
                </a:ext>
              </a:extLst>
            </p:cNvPr>
            <p:cNvSpPr/>
            <p:nvPr/>
          </p:nvSpPr>
          <p:spPr>
            <a:xfrm rot="14400000">
              <a:off x="5606012" y="4024339"/>
              <a:ext cx="989547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FF0000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6" name="Rounded Rectangle 1">
              <a:extLst>
                <a:ext uri="{FF2B5EF4-FFF2-40B4-BE49-F238E27FC236}">
                  <a16:creationId xmlns:a16="http://schemas.microsoft.com/office/drawing/2014/main" xmlns="" id="{D924283B-9424-4B10-A4B9-D0934CC3797E}"/>
                </a:ext>
              </a:extLst>
            </p:cNvPr>
            <p:cNvSpPr/>
            <p:nvPr/>
          </p:nvSpPr>
          <p:spPr>
            <a:xfrm rot="4400993">
              <a:off x="5833816" y="2266987"/>
              <a:ext cx="971848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92D050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2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7" name="Rounded Rectangle 1">
              <a:extLst>
                <a:ext uri="{FF2B5EF4-FFF2-40B4-BE49-F238E27FC236}">
                  <a16:creationId xmlns:a16="http://schemas.microsoft.com/office/drawing/2014/main" xmlns="" id="{BB5115E8-53E7-40CB-B10A-19763E1AAFDA}"/>
                </a:ext>
              </a:extLst>
            </p:cNvPr>
            <p:cNvSpPr/>
            <p:nvPr/>
          </p:nvSpPr>
          <p:spPr>
            <a:xfrm rot="9000000">
              <a:off x="6316872" y="3487189"/>
              <a:ext cx="971848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FA9106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98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8" name="Rounded Rectangle 1">
              <a:extLst>
                <a:ext uri="{FF2B5EF4-FFF2-40B4-BE49-F238E27FC236}">
                  <a16:creationId xmlns:a16="http://schemas.microsoft.com/office/drawing/2014/main" xmlns="" id="{CB2886D5-5761-48AE-A3A2-945AB09B19FC}"/>
                </a:ext>
              </a:extLst>
            </p:cNvPr>
            <p:cNvSpPr/>
            <p:nvPr/>
          </p:nvSpPr>
          <p:spPr>
            <a:xfrm rot="18596325">
              <a:off x="4851991" y="3080834"/>
              <a:ext cx="989547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00B0F0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D1ADA08F-4890-4B8D-ACB9-51619B5DBBB9}"/>
              </a:ext>
            </a:extLst>
          </p:cNvPr>
          <p:cNvSpPr txBox="1"/>
          <p:nvPr/>
        </p:nvSpPr>
        <p:spPr>
          <a:xfrm>
            <a:off x="7894012" y="3088898"/>
            <a:ext cx="959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solidFill>
                  <a:schemeClr val="bg1"/>
                </a:solidFill>
              </a:rPr>
              <a:t>Atmosfera</a:t>
            </a:r>
            <a:br>
              <a:rPr lang="pl-PL" sz="1400" dirty="0">
                <a:solidFill>
                  <a:schemeClr val="bg1"/>
                </a:solidFill>
              </a:rPr>
            </a:br>
            <a:r>
              <a:rPr lang="pl-PL" sz="1400" dirty="0">
                <a:solidFill>
                  <a:schemeClr val="bg1"/>
                </a:solidFill>
              </a:rPr>
              <a:t>pracy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xmlns="" id="{1E3D70C9-1FC2-412A-8200-7366C35E615A}"/>
              </a:ext>
            </a:extLst>
          </p:cNvPr>
          <p:cNvSpPr txBox="1"/>
          <p:nvPr/>
        </p:nvSpPr>
        <p:spPr>
          <a:xfrm>
            <a:off x="9117451" y="1867433"/>
            <a:ext cx="11021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solidFill>
                  <a:schemeClr val="bg1"/>
                </a:solidFill>
              </a:rPr>
              <a:t>Odsetek zwolnień lekarskich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xmlns="" id="{8A392CBB-D437-4AF7-ABAD-C790A3619463}"/>
              </a:ext>
            </a:extLst>
          </p:cNvPr>
          <p:cNvSpPr txBox="1"/>
          <p:nvPr/>
        </p:nvSpPr>
        <p:spPr>
          <a:xfrm>
            <a:off x="8669553" y="4224669"/>
            <a:ext cx="12604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solidFill>
                  <a:schemeClr val="bg1"/>
                </a:solidFill>
              </a:rPr>
              <a:t>Zatrzymanie </a:t>
            </a:r>
            <a:br>
              <a:rPr lang="pl-PL" sz="1400" dirty="0">
                <a:solidFill>
                  <a:schemeClr val="bg1"/>
                </a:solidFill>
              </a:rPr>
            </a:br>
            <a:r>
              <a:rPr lang="pl-PL" sz="1400" dirty="0">
                <a:solidFill>
                  <a:schemeClr val="bg1"/>
                </a:solidFill>
              </a:rPr>
              <a:t>pracowników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xmlns="" id="{A8F71C0B-324A-443A-88AF-A3151D5091E7}"/>
              </a:ext>
            </a:extLst>
          </p:cNvPr>
          <p:cNvSpPr txBox="1"/>
          <p:nvPr/>
        </p:nvSpPr>
        <p:spPr>
          <a:xfrm>
            <a:off x="9676215" y="3521185"/>
            <a:ext cx="1018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solidFill>
                  <a:schemeClr val="bg1"/>
                </a:solidFill>
              </a:rPr>
              <a:t>Rozwój przywództwa</a:t>
            </a:r>
            <a:endParaRPr lang="de-DE" sz="1200" dirty="0">
              <a:solidFill>
                <a:schemeClr val="bg1"/>
              </a:solidFill>
            </a:endParaRPr>
          </a:p>
        </p:txBody>
      </p:sp>
      <p:pic>
        <p:nvPicPr>
          <p:cNvPr id="27" name="Obraz 63" descr="Obraz zawierający tekst, wizytówka, zrzut ekranu&#10;&#10;Opis wygenerowany automatyczni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06" y="230461"/>
            <a:ext cx="1236975" cy="1552700"/>
          </a:xfrm>
          <a:prstGeom prst="rect">
            <a:avLst/>
          </a:prstGeom>
        </p:spPr>
      </p:pic>
      <p:sp>
        <p:nvSpPr>
          <p:cNvPr id="29" name="CuadroTexto 2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8F57FB6-48D8-4F80-8C1C-03FB9AD5BDB5}"/>
              </a:ext>
            </a:extLst>
          </p:cNvPr>
          <p:cNvSpPr txBox="1"/>
          <p:nvPr/>
        </p:nvSpPr>
        <p:spPr>
          <a:xfrm>
            <a:off x="940511" y="6276023"/>
            <a:ext cx="5209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/>
              <a:t>Wsparcie Komisji Europejskiej dla powstania tej publikacji nie oznacza poparcia dla jej treści, które odzwierciedlają jedynie poglądy autorów, </a:t>
            </a:r>
            <a:r>
              <a:rPr lang="pl-PL" sz="1000" dirty="0" smtClean="0"/>
              <a:t>a </a:t>
            </a:r>
            <a:r>
              <a:rPr lang="pl-PL" sz="1000" dirty="0"/>
              <a:t>Komisja nie ponosi odpowiedzialności za jakiekolwiek wykorzystanie informacji w niej zawartych</a:t>
            </a:r>
          </a:p>
        </p:txBody>
      </p:sp>
      <p:pic>
        <p:nvPicPr>
          <p:cNvPr id="30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6" y="6254756"/>
            <a:ext cx="905274" cy="576706"/>
          </a:xfrm>
          <a:prstGeom prst="rect">
            <a:avLst/>
          </a:prstGeom>
        </p:spPr>
      </p:pic>
      <p:pic>
        <p:nvPicPr>
          <p:cNvPr id="31" name="Immagine 3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396" y="6404676"/>
            <a:ext cx="1127226" cy="392481"/>
          </a:xfrm>
          <a:prstGeom prst="rect">
            <a:avLst/>
          </a:prstGeom>
          <a:noFill/>
        </p:spPr>
      </p:pic>
      <p:sp>
        <p:nvSpPr>
          <p:cNvPr id="32" name="CasellaDiTesto 21"/>
          <p:cNvSpPr txBox="1"/>
          <p:nvPr/>
        </p:nvSpPr>
        <p:spPr>
          <a:xfrm>
            <a:off x="7323026" y="6189166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238892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A16B15-C455-42ED-97A3-BBDCBDB4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928" y="311859"/>
            <a:ext cx="7765972" cy="1135111"/>
          </a:xfrm>
        </p:spPr>
        <p:txBody>
          <a:bodyPr/>
          <a:lstStyle/>
          <a:p>
            <a:pPr algn="ctr"/>
            <a:r>
              <a:rPr lang="pl-PL" dirty="0">
                <a:latin typeface="Arial Black" panose="020B0A04020102020204" pitchFamily="34" charset="0"/>
              </a:rPr>
              <a:t>Część</a:t>
            </a:r>
            <a:r>
              <a:rPr lang="en-GB" dirty="0">
                <a:latin typeface="Arial Black" panose="020B0A04020102020204" pitchFamily="34" charset="0"/>
              </a:rPr>
              <a:t> 2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C701042-E131-46B8-B534-847F436978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sp>
        <p:nvSpPr>
          <p:cNvPr id="27" name="Rounded Rectangle 1">
            <a:extLst>
              <a:ext uri="{FF2B5EF4-FFF2-40B4-BE49-F238E27FC236}">
                <a16:creationId xmlns:a16="http://schemas.microsoft.com/office/drawing/2014/main" xmlns="" id="{10017132-5B62-4AD9-8B04-F854E3AE6A7C}"/>
              </a:ext>
            </a:extLst>
          </p:cNvPr>
          <p:cNvSpPr/>
          <p:nvPr/>
        </p:nvSpPr>
        <p:spPr>
          <a:xfrm rot="18596325">
            <a:off x="748141" y="1979698"/>
            <a:ext cx="1106520" cy="1361871"/>
          </a:xfrm>
          <a:custGeom>
            <a:avLst/>
            <a:gdLst/>
            <a:ahLst/>
            <a:cxnLst/>
            <a:rect l="l" t="t" r="r" b="b"/>
            <a:pathLst>
              <a:path w="936104" h="1152128">
                <a:moveTo>
                  <a:pt x="156020" y="0"/>
                </a:moveTo>
                <a:lnTo>
                  <a:pt x="780084" y="0"/>
                </a:lnTo>
                <a:cubicBezTo>
                  <a:pt x="866251" y="0"/>
                  <a:pt x="936104" y="69853"/>
                  <a:pt x="936104" y="156020"/>
                </a:cubicBezTo>
                <a:lnTo>
                  <a:pt x="936104" y="346108"/>
                </a:lnTo>
                <a:cubicBezTo>
                  <a:pt x="915878" y="331325"/>
                  <a:pt x="890838" y="324036"/>
                  <a:pt x="864096" y="324036"/>
                </a:cubicBezTo>
                <a:cubicBezTo>
                  <a:pt x="784558" y="324036"/>
                  <a:pt x="720080" y="388514"/>
                  <a:pt x="720080" y="468052"/>
                </a:cubicBezTo>
                <a:cubicBezTo>
                  <a:pt x="720080" y="547590"/>
                  <a:pt x="784558" y="612068"/>
                  <a:pt x="864096" y="612068"/>
                </a:cubicBezTo>
                <a:cubicBezTo>
                  <a:pt x="890838" y="612068"/>
                  <a:pt x="915878" y="604779"/>
                  <a:pt x="936104" y="589997"/>
                </a:cubicBezTo>
                <a:lnTo>
                  <a:pt x="936104" y="780084"/>
                </a:lnTo>
                <a:cubicBezTo>
                  <a:pt x="936104" y="866251"/>
                  <a:pt x="866251" y="936104"/>
                  <a:pt x="780084" y="936104"/>
                </a:cubicBezTo>
                <a:lnTo>
                  <a:pt x="589997" y="936104"/>
                </a:lnTo>
                <a:cubicBezTo>
                  <a:pt x="604779" y="956330"/>
                  <a:pt x="612068" y="981370"/>
                  <a:pt x="612068" y="1008112"/>
                </a:cubicBezTo>
                <a:cubicBezTo>
                  <a:pt x="612068" y="1087650"/>
                  <a:pt x="547590" y="1152128"/>
                  <a:pt x="468052" y="1152128"/>
                </a:cubicBezTo>
                <a:cubicBezTo>
                  <a:pt x="388514" y="1152128"/>
                  <a:pt x="324036" y="1087650"/>
                  <a:pt x="324036" y="1008112"/>
                </a:cubicBezTo>
                <a:cubicBezTo>
                  <a:pt x="324036" y="981370"/>
                  <a:pt x="331325" y="956330"/>
                  <a:pt x="346108" y="936104"/>
                </a:cubicBezTo>
                <a:lnTo>
                  <a:pt x="156020" y="936104"/>
                </a:lnTo>
                <a:cubicBezTo>
                  <a:pt x="69853" y="936104"/>
                  <a:pt x="0" y="866251"/>
                  <a:pt x="0" y="780084"/>
                </a:cubicBezTo>
                <a:lnTo>
                  <a:pt x="0" y="156020"/>
                </a:lnTo>
                <a:cubicBezTo>
                  <a:pt x="0" y="69853"/>
                  <a:pt x="69853" y="0"/>
                  <a:pt x="156020" y="0"/>
                </a:cubicBezTo>
                <a:close/>
              </a:path>
            </a:pathLst>
          </a:custGeom>
          <a:solidFill>
            <a:srgbClr val="00B0F0"/>
          </a:solidFill>
          <a:ln w="15875">
            <a:gradFill>
              <a:gsLst>
                <a:gs pos="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xmlns="" id="{33B68685-CD44-4B2C-A9C4-34CA5A4E53E1}"/>
              </a:ext>
            </a:extLst>
          </p:cNvPr>
          <p:cNvSpPr txBox="1"/>
          <p:nvPr/>
        </p:nvSpPr>
        <p:spPr>
          <a:xfrm>
            <a:off x="671782" y="2452360"/>
            <a:ext cx="1120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solidFill>
                  <a:schemeClr val="bg1"/>
                </a:solidFill>
              </a:rPr>
              <a:t>Atmosfera</a:t>
            </a:r>
            <a:br>
              <a:rPr lang="pl-PL" sz="1400" dirty="0">
                <a:solidFill>
                  <a:schemeClr val="bg1"/>
                </a:solidFill>
              </a:rPr>
            </a:br>
            <a:r>
              <a:rPr lang="pl-PL" sz="1400" dirty="0">
                <a:solidFill>
                  <a:schemeClr val="bg1"/>
                </a:solidFill>
              </a:rPr>
              <a:t>pracy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xmlns="" id="{8EE5ECA2-0F9E-4484-9ADE-3F6F3AB74BB0}"/>
              </a:ext>
            </a:extLst>
          </p:cNvPr>
          <p:cNvSpPr txBox="1"/>
          <p:nvPr/>
        </p:nvSpPr>
        <p:spPr>
          <a:xfrm>
            <a:off x="2178671" y="1907116"/>
            <a:ext cx="300580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Zadowolenie i motywacja pracowników powinny wzrosnąć średnio o trzy punkty w ciągu dwunastu miesięcy</a:t>
            </a:r>
            <a:endParaRPr lang="en-GB" dirty="0"/>
          </a:p>
        </p:txBody>
      </p:sp>
      <p:sp>
        <p:nvSpPr>
          <p:cNvPr id="55" name="Rounded Rectangle 1">
            <a:extLst>
              <a:ext uri="{FF2B5EF4-FFF2-40B4-BE49-F238E27FC236}">
                <a16:creationId xmlns:a16="http://schemas.microsoft.com/office/drawing/2014/main" xmlns="" id="{AA84A7B5-68F8-4490-869A-AE327159B226}"/>
              </a:ext>
            </a:extLst>
          </p:cNvPr>
          <p:cNvSpPr/>
          <p:nvPr/>
        </p:nvSpPr>
        <p:spPr>
          <a:xfrm rot="14400000">
            <a:off x="737208" y="3917111"/>
            <a:ext cx="1106520" cy="1361871"/>
          </a:xfrm>
          <a:custGeom>
            <a:avLst/>
            <a:gdLst/>
            <a:ahLst/>
            <a:cxnLst/>
            <a:rect l="l" t="t" r="r" b="b"/>
            <a:pathLst>
              <a:path w="936104" h="1152128">
                <a:moveTo>
                  <a:pt x="156020" y="0"/>
                </a:moveTo>
                <a:lnTo>
                  <a:pt x="780084" y="0"/>
                </a:lnTo>
                <a:cubicBezTo>
                  <a:pt x="866251" y="0"/>
                  <a:pt x="936104" y="69853"/>
                  <a:pt x="936104" y="156020"/>
                </a:cubicBezTo>
                <a:lnTo>
                  <a:pt x="936104" y="346108"/>
                </a:lnTo>
                <a:cubicBezTo>
                  <a:pt x="915878" y="331325"/>
                  <a:pt x="890838" y="324036"/>
                  <a:pt x="864096" y="324036"/>
                </a:cubicBezTo>
                <a:cubicBezTo>
                  <a:pt x="784558" y="324036"/>
                  <a:pt x="720080" y="388514"/>
                  <a:pt x="720080" y="468052"/>
                </a:cubicBezTo>
                <a:cubicBezTo>
                  <a:pt x="720080" y="547590"/>
                  <a:pt x="784558" y="612068"/>
                  <a:pt x="864096" y="612068"/>
                </a:cubicBezTo>
                <a:cubicBezTo>
                  <a:pt x="890838" y="612068"/>
                  <a:pt x="915878" y="604779"/>
                  <a:pt x="936104" y="589997"/>
                </a:cubicBezTo>
                <a:lnTo>
                  <a:pt x="936104" y="780084"/>
                </a:lnTo>
                <a:cubicBezTo>
                  <a:pt x="936104" y="866251"/>
                  <a:pt x="866251" y="936104"/>
                  <a:pt x="780084" y="936104"/>
                </a:cubicBezTo>
                <a:lnTo>
                  <a:pt x="589997" y="936104"/>
                </a:lnTo>
                <a:cubicBezTo>
                  <a:pt x="604779" y="956330"/>
                  <a:pt x="612068" y="981370"/>
                  <a:pt x="612068" y="1008112"/>
                </a:cubicBezTo>
                <a:cubicBezTo>
                  <a:pt x="612068" y="1087650"/>
                  <a:pt x="547590" y="1152128"/>
                  <a:pt x="468052" y="1152128"/>
                </a:cubicBezTo>
                <a:cubicBezTo>
                  <a:pt x="388514" y="1152128"/>
                  <a:pt x="324036" y="1087650"/>
                  <a:pt x="324036" y="1008112"/>
                </a:cubicBezTo>
                <a:cubicBezTo>
                  <a:pt x="324036" y="981370"/>
                  <a:pt x="331325" y="956330"/>
                  <a:pt x="346108" y="936104"/>
                </a:cubicBezTo>
                <a:lnTo>
                  <a:pt x="156020" y="936104"/>
                </a:lnTo>
                <a:cubicBezTo>
                  <a:pt x="69853" y="936104"/>
                  <a:pt x="0" y="866251"/>
                  <a:pt x="0" y="780084"/>
                </a:cubicBezTo>
                <a:lnTo>
                  <a:pt x="0" y="156020"/>
                </a:lnTo>
                <a:cubicBezTo>
                  <a:pt x="0" y="69853"/>
                  <a:pt x="69853" y="0"/>
                  <a:pt x="156020" y="0"/>
                </a:cubicBezTo>
                <a:close/>
              </a:path>
            </a:pathLst>
          </a:custGeom>
          <a:solidFill>
            <a:srgbClr val="FF0000"/>
          </a:solidFill>
          <a:ln w="15875">
            <a:gradFill>
              <a:gsLst>
                <a:gs pos="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xmlns="" id="{A2A1C816-26C0-49C7-969C-2326E1FDA750}"/>
              </a:ext>
            </a:extLst>
          </p:cNvPr>
          <p:cNvSpPr txBox="1"/>
          <p:nvPr/>
        </p:nvSpPr>
        <p:spPr>
          <a:xfrm>
            <a:off x="2178671" y="4136382"/>
            <a:ext cx="300580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W nadchodzącym roku kalendarzowym rotacja pracowników ma zostać zmniejszona o pięć procent.</a:t>
            </a:r>
            <a:endParaRPr lang="en-GB" dirty="0"/>
          </a:p>
        </p:txBody>
      </p:sp>
      <p:sp>
        <p:nvSpPr>
          <p:cNvPr id="14" name="Rounded Rectangle 1">
            <a:extLst>
              <a:ext uri="{FF2B5EF4-FFF2-40B4-BE49-F238E27FC236}">
                <a16:creationId xmlns:a16="http://schemas.microsoft.com/office/drawing/2014/main" xmlns="" id="{6A5DB1A5-445E-46CA-95EA-E6FB6D018B4A}"/>
              </a:ext>
            </a:extLst>
          </p:cNvPr>
          <p:cNvSpPr/>
          <p:nvPr/>
        </p:nvSpPr>
        <p:spPr>
          <a:xfrm rot="4400993">
            <a:off x="6222633" y="1834045"/>
            <a:ext cx="1086729" cy="1361871"/>
          </a:xfrm>
          <a:custGeom>
            <a:avLst/>
            <a:gdLst/>
            <a:ahLst/>
            <a:cxnLst/>
            <a:rect l="l" t="t" r="r" b="b"/>
            <a:pathLst>
              <a:path w="936104" h="1152128">
                <a:moveTo>
                  <a:pt x="156020" y="0"/>
                </a:moveTo>
                <a:lnTo>
                  <a:pt x="780084" y="0"/>
                </a:lnTo>
                <a:cubicBezTo>
                  <a:pt x="866251" y="0"/>
                  <a:pt x="936104" y="69853"/>
                  <a:pt x="936104" y="156020"/>
                </a:cubicBezTo>
                <a:lnTo>
                  <a:pt x="936104" y="346108"/>
                </a:lnTo>
                <a:cubicBezTo>
                  <a:pt x="915878" y="331325"/>
                  <a:pt x="890838" y="324036"/>
                  <a:pt x="864096" y="324036"/>
                </a:cubicBezTo>
                <a:cubicBezTo>
                  <a:pt x="784558" y="324036"/>
                  <a:pt x="720080" y="388514"/>
                  <a:pt x="720080" y="468052"/>
                </a:cubicBezTo>
                <a:cubicBezTo>
                  <a:pt x="720080" y="547590"/>
                  <a:pt x="784558" y="612068"/>
                  <a:pt x="864096" y="612068"/>
                </a:cubicBezTo>
                <a:cubicBezTo>
                  <a:pt x="890838" y="612068"/>
                  <a:pt x="915878" y="604779"/>
                  <a:pt x="936104" y="589997"/>
                </a:cubicBezTo>
                <a:lnTo>
                  <a:pt x="936104" y="780084"/>
                </a:lnTo>
                <a:cubicBezTo>
                  <a:pt x="936104" y="866251"/>
                  <a:pt x="866251" y="936104"/>
                  <a:pt x="780084" y="936104"/>
                </a:cubicBezTo>
                <a:lnTo>
                  <a:pt x="589997" y="936104"/>
                </a:lnTo>
                <a:cubicBezTo>
                  <a:pt x="604779" y="956330"/>
                  <a:pt x="612068" y="981370"/>
                  <a:pt x="612068" y="1008112"/>
                </a:cubicBezTo>
                <a:cubicBezTo>
                  <a:pt x="612068" y="1087650"/>
                  <a:pt x="547590" y="1152128"/>
                  <a:pt x="468052" y="1152128"/>
                </a:cubicBezTo>
                <a:cubicBezTo>
                  <a:pt x="388514" y="1152128"/>
                  <a:pt x="324036" y="1087650"/>
                  <a:pt x="324036" y="1008112"/>
                </a:cubicBezTo>
                <a:cubicBezTo>
                  <a:pt x="324036" y="981370"/>
                  <a:pt x="331325" y="956330"/>
                  <a:pt x="346108" y="936104"/>
                </a:cubicBezTo>
                <a:lnTo>
                  <a:pt x="156020" y="936104"/>
                </a:lnTo>
                <a:cubicBezTo>
                  <a:pt x="69853" y="936104"/>
                  <a:pt x="0" y="866251"/>
                  <a:pt x="0" y="780084"/>
                </a:cubicBezTo>
                <a:lnTo>
                  <a:pt x="0" y="156020"/>
                </a:lnTo>
                <a:cubicBezTo>
                  <a:pt x="0" y="69853"/>
                  <a:pt x="69853" y="0"/>
                  <a:pt x="156020" y="0"/>
                </a:cubicBezTo>
                <a:close/>
              </a:path>
            </a:pathLst>
          </a:custGeom>
          <a:solidFill>
            <a:srgbClr val="92D050"/>
          </a:solidFill>
          <a:ln w="15875">
            <a:gradFill>
              <a:gsLst>
                <a:gs pos="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2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xmlns="" id="{43A719D0-2360-4739-A80C-A544F9C9FBB3}"/>
              </a:ext>
            </a:extLst>
          </p:cNvPr>
          <p:cNvSpPr txBox="1"/>
          <p:nvPr/>
        </p:nvSpPr>
        <p:spPr>
          <a:xfrm>
            <a:off x="6361969" y="2022228"/>
            <a:ext cx="11021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solidFill>
                  <a:schemeClr val="bg1"/>
                </a:solidFill>
              </a:rPr>
              <a:t>Odsetek zwolnień lekarskich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xmlns="" id="{6DB8C374-97B9-489F-826D-64D63D171E26}"/>
              </a:ext>
            </a:extLst>
          </p:cNvPr>
          <p:cNvSpPr txBox="1"/>
          <p:nvPr/>
        </p:nvSpPr>
        <p:spPr>
          <a:xfrm>
            <a:off x="7928498" y="1907116"/>
            <a:ext cx="37266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W ciągu dwunastu miesięcy należy zmniejszyć o trzy dni średnią liczbę dni nieobecności przypadających na pracownika w ciągu roku.</a:t>
            </a:r>
            <a:endParaRPr lang="de-DE" dirty="0"/>
          </a:p>
        </p:txBody>
      </p:sp>
      <p:sp>
        <p:nvSpPr>
          <p:cNvPr id="18" name="Rounded Rectangle 1">
            <a:extLst>
              <a:ext uri="{FF2B5EF4-FFF2-40B4-BE49-F238E27FC236}">
                <a16:creationId xmlns:a16="http://schemas.microsoft.com/office/drawing/2014/main" xmlns="" id="{557D7BD5-E692-40E8-9632-59C1D2E047CF}"/>
              </a:ext>
            </a:extLst>
          </p:cNvPr>
          <p:cNvSpPr/>
          <p:nvPr/>
        </p:nvSpPr>
        <p:spPr>
          <a:xfrm rot="9000000">
            <a:off x="6225596" y="3840927"/>
            <a:ext cx="1086729" cy="1361871"/>
          </a:xfrm>
          <a:custGeom>
            <a:avLst/>
            <a:gdLst/>
            <a:ahLst/>
            <a:cxnLst/>
            <a:rect l="l" t="t" r="r" b="b"/>
            <a:pathLst>
              <a:path w="936104" h="1152128">
                <a:moveTo>
                  <a:pt x="156020" y="0"/>
                </a:moveTo>
                <a:lnTo>
                  <a:pt x="780084" y="0"/>
                </a:lnTo>
                <a:cubicBezTo>
                  <a:pt x="866251" y="0"/>
                  <a:pt x="936104" y="69853"/>
                  <a:pt x="936104" y="156020"/>
                </a:cubicBezTo>
                <a:lnTo>
                  <a:pt x="936104" y="346108"/>
                </a:lnTo>
                <a:cubicBezTo>
                  <a:pt x="915878" y="331325"/>
                  <a:pt x="890838" y="324036"/>
                  <a:pt x="864096" y="324036"/>
                </a:cubicBezTo>
                <a:cubicBezTo>
                  <a:pt x="784558" y="324036"/>
                  <a:pt x="720080" y="388514"/>
                  <a:pt x="720080" y="468052"/>
                </a:cubicBezTo>
                <a:cubicBezTo>
                  <a:pt x="720080" y="547590"/>
                  <a:pt x="784558" y="612068"/>
                  <a:pt x="864096" y="612068"/>
                </a:cubicBezTo>
                <a:cubicBezTo>
                  <a:pt x="890838" y="612068"/>
                  <a:pt x="915878" y="604779"/>
                  <a:pt x="936104" y="589997"/>
                </a:cubicBezTo>
                <a:lnTo>
                  <a:pt x="936104" y="780084"/>
                </a:lnTo>
                <a:cubicBezTo>
                  <a:pt x="936104" y="866251"/>
                  <a:pt x="866251" y="936104"/>
                  <a:pt x="780084" y="936104"/>
                </a:cubicBezTo>
                <a:lnTo>
                  <a:pt x="589997" y="936104"/>
                </a:lnTo>
                <a:cubicBezTo>
                  <a:pt x="604779" y="956330"/>
                  <a:pt x="612068" y="981370"/>
                  <a:pt x="612068" y="1008112"/>
                </a:cubicBezTo>
                <a:cubicBezTo>
                  <a:pt x="612068" y="1087650"/>
                  <a:pt x="547590" y="1152128"/>
                  <a:pt x="468052" y="1152128"/>
                </a:cubicBezTo>
                <a:cubicBezTo>
                  <a:pt x="388514" y="1152128"/>
                  <a:pt x="324036" y="1087650"/>
                  <a:pt x="324036" y="1008112"/>
                </a:cubicBezTo>
                <a:cubicBezTo>
                  <a:pt x="324036" y="981370"/>
                  <a:pt x="331325" y="956330"/>
                  <a:pt x="346108" y="936104"/>
                </a:cubicBezTo>
                <a:lnTo>
                  <a:pt x="156020" y="936104"/>
                </a:lnTo>
                <a:cubicBezTo>
                  <a:pt x="69853" y="936104"/>
                  <a:pt x="0" y="866251"/>
                  <a:pt x="0" y="780084"/>
                </a:cubicBezTo>
                <a:lnTo>
                  <a:pt x="0" y="156020"/>
                </a:lnTo>
                <a:cubicBezTo>
                  <a:pt x="0" y="69853"/>
                  <a:pt x="69853" y="0"/>
                  <a:pt x="156020" y="0"/>
                </a:cubicBezTo>
                <a:close/>
              </a:path>
            </a:pathLst>
          </a:custGeom>
          <a:solidFill>
            <a:srgbClr val="FA9106"/>
          </a:solidFill>
          <a:ln w="15875">
            <a:gradFill>
              <a:gsLst>
                <a:gs pos="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98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xmlns="" id="{A7AB6BA9-13C3-4006-9383-71FD25C98CDB}"/>
              </a:ext>
            </a:extLst>
          </p:cNvPr>
          <p:cNvSpPr txBox="1"/>
          <p:nvPr/>
        </p:nvSpPr>
        <p:spPr>
          <a:xfrm>
            <a:off x="6361970" y="4264090"/>
            <a:ext cx="1102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solidFill>
                  <a:schemeClr val="bg1"/>
                </a:solidFill>
              </a:rPr>
              <a:t>Rozwój przywództwa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xmlns="" id="{0A12B0E1-12F7-4E5D-B66F-6727AF0D2520}"/>
              </a:ext>
            </a:extLst>
          </p:cNvPr>
          <p:cNvSpPr txBox="1"/>
          <p:nvPr/>
        </p:nvSpPr>
        <p:spPr>
          <a:xfrm>
            <a:off x="7928498" y="4074814"/>
            <a:ext cx="313920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Zadowolenie z bezpośrednich przełożonych ma wzrosnąć o dwa punkty w ciągu najbliższych dwunastu miesięcy.</a:t>
            </a:r>
            <a:endParaRPr lang="de-DE" dirty="0"/>
          </a:p>
        </p:txBody>
      </p:sp>
      <p:pic>
        <p:nvPicPr>
          <p:cNvPr id="20" name="Obraz 63" descr="Obraz zawierający tekst, wizytówka, zrzut ekranu&#10;&#10;Opis wygenerowany automatyczni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06" y="230461"/>
            <a:ext cx="1236975" cy="1552700"/>
          </a:xfrm>
          <a:prstGeom prst="rect">
            <a:avLst/>
          </a:prstGeom>
        </p:spPr>
      </p:pic>
      <p:sp>
        <p:nvSpPr>
          <p:cNvPr id="24" name="Textfeld 24">
            <a:extLst>
              <a:ext uri="{FF2B5EF4-FFF2-40B4-BE49-F238E27FC236}">
                <a16:creationId xmlns:a16="http://schemas.microsoft.com/office/drawing/2014/main" xmlns="" id="{5238C2FC-59E0-41B0-A1FF-678DCD37714F}"/>
              </a:ext>
            </a:extLst>
          </p:cNvPr>
          <p:cNvSpPr txBox="1"/>
          <p:nvPr/>
        </p:nvSpPr>
        <p:spPr>
          <a:xfrm>
            <a:off x="601624" y="4459202"/>
            <a:ext cx="12604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solidFill>
                  <a:schemeClr val="bg1"/>
                </a:solidFill>
              </a:rPr>
              <a:t>Zatrzymanie </a:t>
            </a:r>
            <a:br>
              <a:rPr lang="pl-PL" sz="1400" dirty="0">
                <a:solidFill>
                  <a:schemeClr val="bg1"/>
                </a:solidFill>
              </a:rPr>
            </a:br>
            <a:r>
              <a:rPr lang="pl-PL" sz="1400" dirty="0">
                <a:solidFill>
                  <a:schemeClr val="bg1"/>
                </a:solidFill>
              </a:rPr>
              <a:t>pracowników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5" name="CuadroTexto 2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8F57FB6-48D8-4F80-8C1C-03FB9AD5BDB5}"/>
              </a:ext>
            </a:extLst>
          </p:cNvPr>
          <p:cNvSpPr txBox="1"/>
          <p:nvPr/>
        </p:nvSpPr>
        <p:spPr>
          <a:xfrm>
            <a:off x="940511" y="6276023"/>
            <a:ext cx="5209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/>
              <a:t>Wsparcie Komisji Europejskiej dla powstania tej publikacji nie oznacza poparcia dla jej treści, które odzwierciedlają jedynie poglądy autorów, </a:t>
            </a:r>
            <a:r>
              <a:rPr lang="pl-PL" sz="1000" dirty="0" smtClean="0"/>
              <a:t>a </a:t>
            </a:r>
            <a:r>
              <a:rPr lang="pl-PL" sz="1000" dirty="0"/>
              <a:t>Komisja nie ponosi odpowiedzialności za jakiekolwiek wykorzystanie informacji w niej zawartych</a:t>
            </a:r>
          </a:p>
        </p:txBody>
      </p:sp>
      <p:pic>
        <p:nvPicPr>
          <p:cNvPr id="26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6" y="6254756"/>
            <a:ext cx="905274" cy="576706"/>
          </a:xfrm>
          <a:prstGeom prst="rect">
            <a:avLst/>
          </a:prstGeom>
        </p:spPr>
      </p:pic>
      <p:pic>
        <p:nvPicPr>
          <p:cNvPr id="30" name="Immagine 2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396" y="6404676"/>
            <a:ext cx="1127226" cy="392481"/>
          </a:xfrm>
          <a:prstGeom prst="rect">
            <a:avLst/>
          </a:prstGeom>
          <a:noFill/>
        </p:spPr>
      </p:pic>
      <p:sp>
        <p:nvSpPr>
          <p:cNvPr id="31" name="CasellaDiTesto 21"/>
          <p:cNvSpPr txBox="1"/>
          <p:nvPr/>
        </p:nvSpPr>
        <p:spPr>
          <a:xfrm>
            <a:off x="7323026" y="6189166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9844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A16B15-C455-42ED-97A3-BBDCBDB4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928" y="311859"/>
            <a:ext cx="7765972" cy="1135111"/>
          </a:xfrm>
        </p:spPr>
        <p:txBody>
          <a:bodyPr/>
          <a:lstStyle/>
          <a:p>
            <a:pPr algn="ctr"/>
            <a:r>
              <a:rPr lang="pl-PL" dirty="0">
                <a:latin typeface="Arial Black" panose="020B0A04020102020204" pitchFamily="34" charset="0"/>
              </a:rPr>
              <a:t>Część</a:t>
            </a:r>
            <a:r>
              <a:rPr lang="en-GB" dirty="0">
                <a:latin typeface="Arial Black" panose="020B0A04020102020204" pitchFamily="34" charset="0"/>
              </a:rPr>
              <a:t> 2 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128988AF-09E3-4708-B8A9-2A226B674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07325" cy="32984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Ankieta pracownicza – co należy, a czego nie należy robić</a:t>
            </a:r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  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pl-PL" sz="1800" dirty="0"/>
              <a:t>Jeśli będziesz przestrzegać kilku prostych zasad podczas projektowania i przeprowadzania badania oraz opracowywania kwestionariusza, poprawisz wskaźnik uczestnictwa (większą liczbę odpowiedzi) i uzyskasz wyniki wyższej jakości - a tym samym zwiększysz sukces badania opinii pracowników.</a:t>
            </a:r>
            <a:endParaRPr lang="en-US" sz="20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C701042-E131-46B8-B534-847F436978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xmlns="" id="{A8F71C0B-324A-443A-88AF-A3151D5091E7}"/>
              </a:ext>
            </a:extLst>
          </p:cNvPr>
          <p:cNvSpPr txBox="1"/>
          <p:nvPr/>
        </p:nvSpPr>
        <p:spPr>
          <a:xfrm>
            <a:off x="8735085" y="3474989"/>
            <a:ext cx="866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Mentor of a project group</a:t>
            </a:r>
            <a:endParaRPr lang="de-DE" sz="1200" dirty="0">
              <a:solidFill>
                <a:schemeClr val="bg1"/>
              </a:solidFill>
            </a:endParaRPr>
          </a:p>
        </p:txBody>
      </p:sp>
      <p:pic>
        <p:nvPicPr>
          <p:cNvPr id="13" name="Obraz 63" descr="Obraz zawierający tekst, wizytówka, zrzut ekranu&#10;&#10;Opis wygenerowany automatyczni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06" y="230461"/>
            <a:ext cx="1236975" cy="155270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C614E598-0F6E-4D8E-934B-B953500FE292}"/>
              </a:ext>
            </a:extLst>
          </p:cNvPr>
          <p:cNvGrpSpPr/>
          <p:nvPr/>
        </p:nvGrpSpPr>
        <p:grpSpPr>
          <a:xfrm>
            <a:off x="5944057" y="2572165"/>
            <a:ext cx="5582056" cy="2930580"/>
            <a:chOff x="5944057" y="2572165"/>
            <a:chExt cx="5582056" cy="2930580"/>
          </a:xfrm>
        </p:grpSpPr>
        <p:pic>
          <p:nvPicPr>
            <p:cNvPr id="8" name="Grafik 7">
              <a:extLst>
                <a:ext uri="{FF2B5EF4-FFF2-40B4-BE49-F238E27FC236}">
                  <a16:creationId xmlns:a16="http://schemas.microsoft.com/office/drawing/2014/main" xmlns="" id="{31886CA8-6DE1-4F85-A3AF-7052FE3F8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944057" y="2572165"/>
              <a:ext cx="5582056" cy="2930580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DFD7D141-99E9-4EA7-893B-D66D93C6E829}"/>
                </a:ext>
              </a:extLst>
            </p:cNvPr>
            <p:cNvSpPr txBox="1"/>
            <p:nvPr/>
          </p:nvSpPr>
          <p:spPr>
            <a:xfrm>
              <a:off x="8860536" y="3059491"/>
              <a:ext cx="2008570" cy="21236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l-PL" sz="4400" dirty="0">
                  <a:latin typeface="Eras Demi ITC" panose="020B0805030504020804" pitchFamily="34" charset="0"/>
                </a:rPr>
                <a:t>TAK</a:t>
              </a:r>
              <a:br>
                <a:rPr lang="pl-PL" sz="4400" dirty="0">
                  <a:latin typeface="Eras Demi ITC" panose="020B0805030504020804" pitchFamily="34" charset="0"/>
                </a:rPr>
              </a:br>
              <a:r>
                <a:rPr lang="pl-PL" sz="4400" dirty="0">
                  <a:latin typeface="Eras Demi ITC" panose="020B0805030504020804" pitchFamily="34" charset="0"/>
                </a:rPr>
                <a:t/>
              </a:r>
              <a:br>
                <a:rPr lang="pl-PL" sz="4400" dirty="0">
                  <a:latin typeface="Eras Demi ITC" panose="020B0805030504020804" pitchFamily="34" charset="0"/>
                </a:rPr>
              </a:br>
              <a:r>
                <a:rPr lang="pl-PL" sz="4400" dirty="0">
                  <a:latin typeface="Eras Demi ITC" panose="020B0805030504020804" pitchFamily="34" charset="0"/>
                </a:rPr>
                <a:t>NIE</a:t>
              </a:r>
              <a:endParaRPr lang="en-GB" sz="4400" dirty="0">
                <a:latin typeface="Eras Demi ITC" panose="020B0805030504020804" pitchFamily="34" charset="0"/>
              </a:endParaRPr>
            </a:p>
          </p:txBody>
        </p:sp>
      </p:grpSp>
      <p:sp>
        <p:nvSpPr>
          <p:cNvPr id="12" name="CuadroTexto 2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8F57FB6-48D8-4F80-8C1C-03FB9AD5BDB5}"/>
              </a:ext>
            </a:extLst>
          </p:cNvPr>
          <p:cNvSpPr txBox="1"/>
          <p:nvPr/>
        </p:nvSpPr>
        <p:spPr>
          <a:xfrm>
            <a:off x="940511" y="6276023"/>
            <a:ext cx="5209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/>
              <a:t>Wsparcie Komisji Europejskiej dla powstania tej publikacji nie oznacza poparcia dla jej treści, które odzwierciedlają jedynie poglądy autorów, </a:t>
            </a:r>
            <a:r>
              <a:rPr lang="pl-PL" sz="1000" dirty="0" smtClean="0"/>
              <a:t>a </a:t>
            </a:r>
            <a:r>
              <a:rPr lang="pl-PL" sz="1000" dirty="0"/>
              <a:t>Komisja nie ponosi odpowiedzialności za jakiekolwiek wykorzystanie informacji w niej zawartych</a:t>
            </a:r>
          </a:p>
        </p:txBody>
      </p:sp>
      <p:pic>
        <p:nvPicPr>
          <p:cNvPr id="15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6" y="6254756"/>
            <a:ext cx="905274" cy="576706"/>
          </a:xfrm>
          <a:prstGeom prst="rect">
            <a:avLst/>
          </a:prstGeom>
        </p:spPr>
      </p:pic>
      <p:pic>
        <p:nvPicPr>
          <p:cNvPr id="16" name="Immagine 1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396" y="6404676"/>
            <a:ext cx="1127226" cy="392481"/>
          </a:xfrm>
          <a:prstGeom prst="rect">
            <a:avLst/>
          </a:prstGeom>
          <a:noFill/>
        </p:spPr>
      </p:pic>
      <p:sp>
        <p:nvSpPr>
          <p:cNvPr id="17" name="CasellaDiTesto 21"/>
          <p:cNvSpPr txBox="1"/>
          <p:nvPr/>
        </p:nvSpPr>
        <p:spPr>
          <a:xfrm>
            <a:off x="7323026" y="6189166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225871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A16B15-C455-42ED-97A3-BBDCBDB4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928" y="311859"/>
            <a:ext cx="7765972" cy="1135111"/>
          </a:xfrm>
        </p:spPr>
        <p:txBody>
          <a:bodyPr/>
          <a:lstStyle/>
          <a:p>
            <a:pPr algn="ctr"/>
            <a:r>
              <a:rPr lang="pl-PL" dirty="0">
                <a:latin typeface="Arial Black" panose="020B0A04020102020204" pitchFamily="34" charset="0"/>
              </a:rPr>
              <a:t>Część</a:t>
            </a:r>
            <a:r>
              <a:rPr lang="en-GB" dirty="0">
                <a:latin typeface="Arial Black" panose="020B0A04020102020204" pitchFamily="34" charset="0"/>
              </a:rPr>
              <a:t> 2 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128988AF-09E3-4708-B8A9-2A226B674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9867182" cy="604929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Unikaj tych błędów w ankietach pracowniczych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C701042-E131-46B8-B534-847F436978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xmlns="" id="{A8F71C0B-324A-443A-88AF-A3151D5091E7}"/>
              </a:ext>
            </a:extLst>
          </p:cNvPr>
          <p:cNvSpPr txBox="1"/>
          <p:nvPr/>
        </p:nvSpPr>
        <p:spPr>
          <a:xfrm>
            <a:off x="8735085" y="3216205"/>
            <a:ext cx="866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Mentor of a project group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xmlns="" id="{53D65AAE-430D-45A8-8333-1FDBFCE57B15}"/>
              </a:ext>
            </a:extLst>
          </p:cNvPr>
          <p:cNvSpPr txBox="1"/>
          <p:nvPr/>
        </p:nvSpPr>
        <p:spPr>
          <a:xfrm>
            <a:off x="1292295" y="2484717"/>
            <a:ext cx="1010113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/>
              <a:t>Kwestionariusz jest zbyt długi: </a:t>
            </a:r>
            <a:r>
              <a:rPr lang="pl-PL" sz="1600" dirty="0"/>
              <a:t>postaraj się znaleźć kompromis i sprawić, by ankieta dla pracowników była tak długa, jak to konieczne i tak krótka, jak to możliwe. Każde pytanie powinno przyczyniać się do osiągnięcia celu - jeśli tak nie jest, możesz je usunąć.</a:t>
            </a:r>
            <a:endParaRPr lang="de-DE" sz="16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xmlns="" id="{B7E5DD14-7439-48A3-9C7B-A0F57A4C0719}"/>
              </a:ext>
            </a:extLst>
          </p:cNvPr>
          <p:cNvSpPr txBox="1"/>
          <p:nvPr/>
        </p:nvSpPr>
        <p:spPr>
          <a:xfrm>
            <a:off x="1311385" y="3315714"/>
            <a:ext cx="998715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/>
              <a:t>Brak opcji odpowiedzi: </a:t>
            </a:r>
            <a:r>
              <a:rPr lang="pl-PL" sz="1600" dirty="0"/>
              <a:t>jeśli podane są opcje odpowiedzi, zawsze powinna być opcja neutralna, np. "Nie wiem" - w ten sposób zapobiega się wyrażaniu opinii w sytuacji, gdy ktoś jej nie posiada, a tym samym zniekształcaniu wyników.</a:t>
            </a:r>
            <a:endParaRPr lang="de-DE" sz="1600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xmlns="" id="{F013E59A-9C46-4708-8437-239BEFCE5BFC}"/>
              </a:ext>
            </a:extLst>
          </p:cNvPr>
          <p:cNvSpPr txBox="1"/>
          <p:nvPr/>
        </p:nvSpPr>
        <p:spPr>
          <a:xfrm>
            <a:off x="1323974" y="3955795"/>
            <a:ext cx="101011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/>
              <a:t>Skomplikowane pytania sformułowane skomplikowanym językiem: </a:t>
            </a:r>
            <a:r>
              <a:rPr lang="pl-PL" sz="1600" dirty="0"/>
              <a:t>należy unikać pytań składających się z pytań częściowych, wyrazów obcych, podwójnych przeczeń i zdań zagnieżdżonych. Jasny język minimalizuje nieporozumienia.</a:t>
            </a:r>
            <a:endParaRPr lang="de-DE" sz="1600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xmlns="" id="{463DBC5A-F7A6-4518-BED7-92C50B35867D}"/>
              </a:ext>
            </a:extLst>
          </p:cNvPr>
          <p:cNvSpPr txBox="1"/>
          <p:nvPr/>
        </p:nvSpPr>
        <p:spPr>
          <a:xfrm>
            <a:off x="1293376" y="4609282"/>
            <a:ext cx="95757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/>
              <a:t>Pytania sugerują odpowiedzi: </a:t>
            </a:r>
            <a:r>
              <a:rPr lang="pl-PL" sz="1600" dirty="0"/>
              <a:t>używając zwrotów takich jak "Czy zgadzasz się, że...", popychasz uczestnika w określonym kierunku i zniekształcasz wynik.</a:t>
            </a:r>
            <a:endParaRPr lang="de-DE" sz="1600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xmlns="" id="{B8A0BC53-C84D-44E5-BEE0-B710FEDCD595}"/>
              </a:ext>
            </a:extLst>
          </p:cNvPr>
          <p:cNvSpPr txBox="1"/>
          <p:nvPr/>
        </p:nvSpPr>
        <p:spPr>
          <a:xfrm>
            <a:off x="1323974" y="5190300"/>
            <a:ext cx="100441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/>
              <a:t>Za ankietą pracowniczą nie idą działania: </a:t>
            </a:r>
            <a:r>
              <a:rPr lang="pl-PL" sz="1600" dirty="0"/>
              <a:t>ankiety są narzędziem doskonalenia - przeprowadzając je, sygnalizujesz pracownikom, że istnieje wola poprawy. Jeśli pozwolisz, aby wyniki badań gromadziły się w szufladzie i nie podejmiesz żadnych działań, doprowadzi to do frustracji i demotywacji pracowników.</a:t>
            </a:r>
          </a:p>
        </p:txBody>
      </p:sp>
      <p:pic>
        <p:nvPicPr>
          <p:cNvPr id="20" name="Grafik 19" descr="Trauriges Gesicht mit einfarbiger Füllung">
            <a:extLst>
              <a:ext uri="{FF2B5EF4-FFF2-40B4-BE49-F238E27FC236}">
                <a16:creationId xmlns:a16="http://schemas.microsoft.com/office/drawing/2014/main" xmlns="" id="{4920CBF5-35CB-4830-8494-94E8BA910D5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2355" y="2592439"/>
            <a:ext cx="540000" cy="540000"/>
          </a:xfrm>
          <a:prstGeom prst="rect">
            <a:avLst/>
          </a:prstGeom>
        </p:spPr>
      </p:pic>
      <p:pic>
        <p:nvPicPr>
          <p:cNvPr id="22" name="Grafik 21" descr="Trauriges Gesicht mit einfarbiger Füllung">
            <a:extLst>
              <a:ext uri="{FF2B5EF4-FFF2-40B4-BE49-F238E27FC236}">
                <a16:creationId xmlns:a16="http://schemas.microsoft.com/office/drawing/2014/main" xmlns="" id="{09170621-AF5D-4A2E-8E3B-4DC6B9857D9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2355" y="3315714"/>
            <a:ext cx="540000" cy="540000"/>
          </a:xfrm>
          <a:prstGeom prst="rect">
            <a:avLst/>
          </a:prstGeom>
        </p:spPr>
      </p:pic>
      <p:pic>
        <p:nvPicPr>
          <p:cNvPr id="23" name="Grafik 22" descr="Trauriges Gesicht mit einfarbiger Füllung">
            <a:extLst>
              <a:ext uri="{FF2B5EF4-FFF2-40B4-BE49-F238E27FC236}">
                <a16:creationId xmlns:a16="http://schemas.microsoft.com/office/drawing/2014/main" xmlns="" id="{33A3A5A0-B42A-4C44-A46D-4F0C23C8A43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2355" y="4026043"/>
            <a:ext cx="540000" cy="540000"/>
          </a:xfrm>
          <a:prstGeom prst="rect">
            <a:avLst/>
          </a:prstGeom>
        </p:spPr>
      </p:pic>
      <p:pic>
        <p:nvPicPr>
          <p:cNvPr id="24" name="Grafik 23" descr="Trauriges Gesicht mit einfarbiger Füllung">
            <a:extLst>
              <a:ext uri="{FF2B5EF4-FFF2-40B4-BE49-F238E27FC236}">
                <a16:creationId xmlns:a16="http://schemas.microsoft.com/office/drawing/2014/main" xmlns="" id="{C5CAB729-E31E-4316-BFA1-0746BB520C2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2355" y="4608375"/>
            <a:ext cx="540000" cy="540000"/>
          </a:xfrm>
          <a:prstGeom prst="rect">
            <a:avLst/>
          </a:prstGeom>
        </p:spPr>
      </p:pic>
      <p:pic>
        <p:nvPicPr>
          <p:cNvPr id="25" name="Grafik 24" descr="Trauriges Gesicht mit einfarbiger Füllung">
            <a:extLst>
              <a:ext uri="{FF2B5EF4-FFF2-40B4-BE49-F238E27FC236}">
                <a16:creationId xmlns:a16="http://schemas.microsoft.com/office/drawing/2014/main" xmlns="" id="{79F55EE4-6537-49D8-9BE8-CB0EAD8AE2A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2355" y="5315236"/>
            <a:ext cx="540000" cy="540000"/>
          </a:xfrm>
          <a:prstGeom prst="rect">
            <a:avLst/>
          </a:prstGeom>
        </p:spPr>
      </p:pic>
      <p:pic>
        <p:nvPicPr>
          <p:cNvPr id="21" name="Obraz 63" descr="Obraz zawierający tekst, wizytówka, zrzut ekranu&#10;&#10;Opis wygenerowany automatyczni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06" y="230461"/>
            <a:ext cx="1236975" cy="1552700"/>
          </a:xfrm>
          <a:prstGeom prst="rect">
            <a:avLst/>
          </a:prstGeom>
        </p:spPr>
      </p:pic>
      <p:sp>
        <p:nvSpPr>
          <p:cNvPr id="28" name="CuadroTexto 2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8F57FB6-48D8-4F80-8C1C-03FB9AD5BDB5}"/>
              </a:ext>
            </a:extLst>
          </p:cNvPr>
          <p:cNvSpPr txBox="1"/>
          <p:nvPr/>
        </p:nvSpPr>
        <p:spPr>
          <a:xfrm>
            <a:off x="940511" y="6276023"/>
            <a:ext cx="5209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/>
              <a:t>Wsparcie Komisji Europejskiej dla powstania tej publikacji nie oznacza poparcia dla jej treści, które odzwierciedlają jedynie poglądy autorów, </a:t>
            </a:r>
            <a:r>
              <a:rPr lang="pl-PL" sz="1000" dirty="0" smtClean="0"/>
              <a:t>a </a:t>
            </a:r>
            <a:r>
              <a:rPr lang="pl-PL" sz="1000" dirty="0"/>
              <a:t>Komisja nie ponosi odpowiedzialności za jakiekolwiek wykorzystanie informacji w niej zawartych</a:t>
            </a:r>
          </a:p>
        </p:txBody>
      </p:sp>
      <p:pic>
        <p:nvPicPr>
          <p:cNvPr id="29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6" y="6254756"/>
            <a:ext cx="905274" cy="576706"/>
          </a:xfrm>
          <a:prstGeom prst="rect">
            <a:avLst/>
          </a:prstGeom>
        </p:spPr>
      </p:pic>
      <p:pic>
        <p:nvPicPr>
          <p:cNvPr id="30" name="Immagine 2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396" y="6404676"/>
            <a:ext cx="1127226" cy="392481"/>
          </a:xfrm>
          <a:prstGeom prst="rect">
            <a:avLst/>
          </a:prstGeom>
          <a:noFill/>
        </p:spPr>
      </p:pic>
      <p:sp>
        <p:nvSpPr>
          <p:cNvPr id="31" name="CasellaDiTesto 21"/>
          <p:cNvSpPr txBox="1"/>
          <p:nvPr/>
        </p:nvSpPr>
        <p:spPr>
          <a:xfrm>
            <a:off x="7323026" y="6189166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424715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A16B15-C455-42ED-97A3-BBDCBDB4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928" y="311859"/>
            <a:ext cx="7765972" cy="1135111"/>
          </a:xfrm>
        </p:spPr>
        <p:txBody>
          <a:bodyPr/>
          <a:lstStyle/>
          <a:p>
            <a:pPr algn="ctr"/>
            <a:r>
              <a:rPr lang="pl-PL" dirty="0">
                <a:latin typeface="Arial Black" panose="020B0A04020102020204" pitchFamily="34" charset="0"/>
              </a:rPr>
              <a:t>Część</a:t>
            </a:r>
            <a:r>
              <a:rPr lang="en-GB" dirty="0">
                <a:latin typeface="Arial Black" panose="020B0A04020102020204" pitchFamily="34" charset="0"/>
              </a:rPr>
              <a:t> 2 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128988AF-09E3-4708-B8A9-2A226B674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9867182" cy="604929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Zastosuj się do tych wskazówek</a:t>
            </a:r>
            <a:endParaRPr lang="en-U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C701042-E131-46B8-B534-847F436978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xmlns="" id="{A8F71C0B-324A-443A-88AF-A3151D5091E7}"/>
              </a:ext>
            </a:extLst>
          </p:cNvPr>
          <p:cNvSpPr txBox="1"/>
          <p:nvPr/>
        </p:nvSpPr>
        <p:spPr>
          <a:xfrm>
            <a:off x="8735085" y="3216205"/>
            <a:ext cx="866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Mentor of a project group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xmlns="" id="{53D65AAE-430D-45A8-8333-1FDBFCE57B15}"/>
              </a:ext>
            </a:extLst>
          </p:cNvPr>
          <p:cNvSpPr txBox="1"/>
          <p:nvPr/>
        </p:nvSpPr>
        <p:spPr>
          <a:xfrm>
            <a:off x="1354346" y="2570052"/>
            <a:ext cx="1029511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/>
              <a:t>Na pierwszym miejscu postaw anonimowość i ochronę danych</a:t>
            </a:r>
            <a:r>
              <a:rPr lang="pl-PL" sz="1600" dirty="0"/>
              <a:t>: pracownicy muszą mieć absolutną pewność, że ich odpowiedzi są zbierane w sposób anonimowy. W przeciwnym razie wyniki nie będą odzwierciedlały rzeczywistości, ponieważ odpowiedzi najprawdopodobniej nie będą szczere. Zaangażuj w przeprowadzenie ankiet pracowniczych osobę odpowiedzialną za ochronę danych osobowych.</a:t>
            </a:r>
            <a:endParaRPr lang="de-DE" sz="1600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xmlns="" id="{F013E59A-9C46-4708-8437-239BEFCE5BFC}"/>
              </a:ext>
            </a:extLst>
          </p:cNvPr>
          <p:cNvSpPr txBox="1"/>
          <p:nvPr/>
        </p:nvSpPr>
        <p:spPr>
          <a:xfrm>
            <a:off x="1349273" y="3634540"/>
            <a:ext cx="957573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/>
              <a:t>Podkreśl, że uczestnictwo jest dobrowolne: </a:t>
            </a:r>
            <a:r>
              <a:rPr lang="pl-PL" sz="1600" dirty="0"/>
              <a:t>pracownicy nie mogą być zmuszani do udziału, ponieważ prosi się ich o subiektywne oceny i ewaluacje.</a:t>
            </a:r>
            <a:endParaRPr lang="de-DE" sz="1600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xmlns="" id="{463DBC5A-F7A6-4518-BED7-92C50B35867D}"/>
              </a:ext>
            </a:extLst>
          </p:cNvPr>
          <p:cNvSpPr txBox="1"/>
          <p:nvPr/>
        </p:nvSpPr>
        <p:spPr>
          <a:xfrm>
            <a:off x="1349274" y="4269260"/>
            <a:ext cx="998014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/>
              <a:t>Informuj swoich pracowników kompleksowo i na wczesnym etapie: </a:t>
            </a:r>
            <a:r>
              <a:rPr lang="pl-PL" sz="1600" dirty="0"/>
              <a:t>brak przejrzystości sprzyja niepewności i nieufności. Poinformuj różnymi kanałami, że zbliża się ankieta pracownicza, kiedy planowana jest faza realizacji i jak długo będzie trwała, jakie cele są realizowane itd.</a:t>
            </a:r>
            <a:endParaRPr lang="de-DE" sz="1600" dirty="0"/>
          </a:p>
        </p:txBody>
      </p:sp>
      <p:pic>
        <p:nvPicPr>
          <p:cNvPr id="4" name="Grafik 3" descr="Lachendes Gesicht mit einfarbiger Füllung">
            <a:extLst>
              <a:ext uri="{FF2B5EF4-FFF2-40B4-BE49-F238E27FC236}">
                <a16:creationId xmlns:a16="http://schemas.microsoft.com/office/drawing/2014/main" xmlns="" id="{C612D8D8-014C-4A6B-906B-0D6E1FFFE43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48931" y="2715140"/>
            <a:ext cx="540000" cy="540000"/>
          </a:xfrm>
          <a:prstGeom prst="rect">
            <a:avLst/>
          </a:prstGeom>
        </p:spPr>
      </p:pic>
      <p:pic>
        <p:nvPicPr>
          <p:cNvPr id="21" name="Grafik 20" descr="Lachendes Gesicht mit einfarbiger Füllung">
            <a:extLst>
              <a:ext uri="{FF2B5EF4-FFF2-40B4-BE49-F238E27FC236}">
                <a16:creationId xmlns:a16="http://schemas.microsoft.com/office/drawing/2014/main" xmlns="" id="{FB7528C3-8A66-4976-8CAD-7D4B1A12A3D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48931" y="3646059"/>
            <a:ext cx="540000" cy="540000"/>
          </a:xfrm>
          <a:prstGeom prst="rect">
            <a:avLst/>
          </a:prstGeom>
        </p:spPr>
      </p:pic>
      <p:pic>
        <p:nvPicPr>
          <p:cNvPr id="27" name="Grafik 26" descr="Lachendes Gesicht mit einfarbiger Füllung">
            <a:extLst>
              <a:ext uri="{FF2B5EF4-FFF2-40B4-BE49-F238E27FC236}">
                <a16:creationId xmlns:a16="http://schemas.microsoft.com/office/drawing/2014/main" xmlns="" id="{372765DC-765E-4858-950A-0E90A8C07F2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48931" y="4414758"/>
            <a:ext cx="540000" cy="540000"/>
          </a:xfrm>
          <a:prstGeom prst="rect">
            <a:avLst/>
          </a:prstGeom>
        </p:spPr>
      </p:pic>
      <p:pic>
        <p:nvPicPr>
          <p:cNvPr id="16" name="Obraz 63" descr="Obraz zawierający tekst, wizytówka, zrzut ekranu&#10;&#10;Opis wygenerowany automatyczni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06" y="230461"/>
            <a:ext cx="1236975" cy="1552700"/>
          </a:xfrm>
          <a:prstGeom prst="rect">
            <a:avLst/>
          </a:prstGeom>
        </p:spPr>
      </p:pic>
      <p:sp>
        <p:nvSpPr>
          <p:cNvPr id="19" name="CuadroTexto 2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8F57FB6-48D8-4F80-8C1C-03FB9AD5BDB5}"/>
              </a:ext>
            </a:extLst>
          </p:cNvPr>
          <p:cNvSpPr txBox="1"/>
          <p:nvPr/>
        </p:nvSpPr>
        <p:spPr>
          <a:xfrm>
            <a:off x="940511" y="6276023"/>
            <a:ext cx="5209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/>
              <a:t>Wsparcie Komisji Europejskiej dla powstania tej publikacji nie oznacza poparcia dla jej treści, które odzwierciedlają jedynie poglądy autorów, </a:t>
            </a:r>
            <a:r>
              <a:rPr lang="pl-PL" sz="1000" dirty="0" smtClean="0"/>
              <a:t>a </a:t>
            </a:r>
            <a:r>
              <a:rPr lang="pl-PL" sz="1000" dirty="0"/>
              <a:t>Komisja nie ponosi odpowiedzialności za jakiekolwiek wykorzystanie informacji w niej zawartych</a:t>
            </a:r>
          </a:p>
        </p:txBody>
      </p:sp>
      <p:pic>
        <p:nvPicPr>
          <p:cNvPr id="20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6" y="6254756"/>
            <a:ext cx="905274" cy="576706"/>
          </a:xfrm>
          <a:prstGeom prst="rect">
            <a:avLst/>
          </a:prstGeom>
        </p:spPr>
      </p:pic>
      <p:pic>
        <p:nvPicPr>
          <p:cNvPr id="22" name="Immagine 2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396" y="6404676"/>
            <a:ext cx="1127226" cy="392481"/>
          </a:xfrm>
          <a:prstGeom prst="rect">
            <a:avLst/>
          </a:prstGeom>
          <a:noFill/>
        </p:spPr>
      </p:pic>
      <p:sp>
        <p:nvSpPr>
          <p:cNvPr id="23" name="CasellaDiTesto 21"/>
          <p:cNvSpPr txBox="1"/>
          <p:nvPr/>
        </p:nvSpPr>
        <p:spPr>
          <a:xfrm>
            <a:off x="7323026" y="6189166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3773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A16B15-C455-42ED-97A3-BBDCBDB4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928" y="311859"/>
            <a:ext cx="7765972" cy="1135111"/>
          </a:xfrm>
        </p:spPr>
        <p:txBody>
          <a:bodyPr/>
          <a:lstStyle/>
          <a:p>
            <a:pPr algn="ctr"/>
            <a:r>
              <a:rPr lang="pl-PL" dirty="0">
                <a:latin typeface="Arial Black" panose="020B0A04020102020204" pitchFamily="34" charset="0"/>
              </a:rPr>
              <a:t>Część</a:t>
            </a:r>
            <a:r>
              <a:rPr lang="en-GB" dirty="0">
                <a:latin typeface="Arial Black" panose="020B0A04020102020204" pitchFamily="34" charset="0"/>
              </a:rPr>
              <a:t> 2 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128988AF-09E3-4708-B8A9-2A226B674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9867182" cy="604929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Zastosuj się do tych wskazówek</a:t>
            </a:r>
            <a:endParaRPr lang="en-U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C701042-E131-46B8-B534-847F436978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xmlns="" id="{A8F71C0B-324A-443A-88AF-A3151D5091E7}"/>
              </a:ext>
            </a:extLst>
          </p:cNvPr>
          <p:cNvSpPr txBox="1"/>
          <p:nvPr/>
        </p:nvSpPr>
        <p:spPr>
          <a:xfrm>
            <a:off x="8735085" y="3216205"/>
            <a:ext cx="866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Mentor of a project group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xmlns="" id="{53D65AAE-430D-45A8-8333-1FDBFCE57B15}"/>
              </a:ext>
            </a:extLst>
          </p:cNvPr>
          <p:cNvSpPr txBox="1"/>
          <p:nvPr/>
        </p:nvSpPr>
        <p:spPr>
          <a:xfrm>
            <a:off x="1354346" y="2570052"/>
            <a:ext cx="957573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/>
              <a:t>Zaangażuj radę zakładową:</a:t>
            </a:r>
            <a:r>
              <a:rPr lang="pl-PL" sz="1600" dirty="0"/>
              <a:t> jeśli rada zakładowa poprze badanie, zaufanie pracowników wzrośnie, a tym samym zwiększy się odsetek odpowiedzi na kwestionariusze oraz jakość wyników.</a:t>
            </a:r>
            <a:endParaRPr lang="en-US" sz="1600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xmlns="" id="{F013E59A-9C46-4708-8437-239BEFCE5BFC}"/>
              </a:ext>
            </a:extLst>
          </p:cNvPr>
          <p:cNvSpPr txBox="1"/>
          <p:nvPr/>
        </p:nvSpPr>
        <p:spPr>
          <a:xfrm>
            <a:off x="1349276" y="3539370"/>
            <a:ext cx="957573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/>
              <a:t>Starannie wybierz termin przeprowadzenia ankiety wśród pracowników: </a:t>
            </a:r>
            <a:r>
              <a:rPr lang="pl-PL" sz="1600" dirty="0"/>
              <a:t>w okresie świątecznym lub grypowym, kiedy wielu pracowników jest nieobecnych, wskaźnik uczestnictwa będzie niski.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xmlns="" id="{463DBC5A-F7A6-4518-BED7-92C50B35867D}"/>
              </a:ext>
            </a:extLst>
          </p:cNvPr>
          <p:cNvSpPr txBox="1"/>
          <p:nvPr/>
        </p:nvSpPr>
        <p:spPr>
          <a:xfrm>
            <a:off x="1288931" y="4695134"/>
            <a:ext cx="95757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/>
              <a:t>Informuj o sukcesach: </a:t>
            </a:r>
            <a:r>
              <a:rPr lang="pl-PL" sz="1600" dirty="0"/>
              <a:t>jeśli nastąpią pozytywne zmiany, poinformuj o tym zespół. Dzięki temu pracownicy nabiorą zaufania i zrozumieją, że są słuchani, a także, że warto brać udział w ankietach.</a:t>
            </a:r>
            <a:endParaRPr lang="en-US" sz="1600" dirty="0"/>
          </a:p>
        </p:txBody>
      </p:sp>
      <p:pic>
        <p:nvPicPr>
          <p:cNvPr id="4" name="Grafik 3" descr="Lachendes Gesicht mit einfarbiger Füllung">
            <a:extLst>
              <a:ext uri="{FF2B5EF4-FFF2-40B4-BE49-F238E27FC236}">
                <a16:creationId xmlns:a16="http://schemas.microsoft.com/office/drawing/2014/main" xmlns="" id="{C612D8D8-014C-4A6B-906B-0D6E1FFFE43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48931" y="2595791"/>
            <a:ext cx="540000" cy="540000"/>
          </a:xfrm>
          <a:prstGeom prst="rect">
            <a:avLst/>
          </a:prstGeom>
        </p:spPr>
      </p:pic>
      <p:pic>
        <p:nvPicPr>
          <p:cNvPr id="21" name="Grafik 20" descr="Lachendes Gesicht mit einfarbiger Füllung">
            <a:extLst>
              <a:ext uri="{FF2B5EF4-FFF2-40B4-BE49-F238E27FC236}">
                <a16:creationId xmlns:a16="http://schemas.microsoft.com/office/drawing/2014/main" xmlns="" id="{FB7528C3-8A66-4976-8CAD-7D4B1A12A3D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48931" y="3561757"/>
            <a:ext cx="540000" cy="540000"/>
          </a:xfrm>
          <a:prstGeom prst="rect">
            <a:avLst/>
          </a:prstGeom>
        </p:spPr>
      </p:pic>
      <p:pic>
        <p:nvPicPr>
          <p:cNvPr id="27" name="Grafik 26" descr="Lachendes Gesicht mit einfarbiger Füllung">
            <a:extLst>
              <a:ext uri="{FF2B5EF4-FFF2-40B4-BE49-F238E27FC236}">
                <a16:creationId xmlns:a16="http://schemas.microsoft.com/office/drawing/2014/main" xmlns="" id="{372765DC-765E-4858-950A-0E90A8C07F2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48931" y="4653403"/>
            <a:ext cx="540000" cy="540000"/>
          </a:xfrm>
          <a:prstGeom prst="rect">
            <a:avLst/>
          </a:prstGeom>
        </p:spPr>
      </p:pic>
      <p:pic>
        <p:nvPicPr>
          <p:cNvPr id="16" name="Obraz 63" descr="Obraz zawierający tekst, wizytówka, zrzut ekranu&#10;&#10;Opis wygenerowany automatyczni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06" y="230461"/>
            <a:ext cx="1236975" cy="1552700"/>
          </a:xfrm>
          <a:prstGeom prst="rect">
            <a:avLst/>
          </a:prstGeom>
        </p:spPr>
      </p:pic>
      <p:sp>
        <p:nvSpPr>
          <p:cNvPr id="19" name="CuadroTexto 2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8F57FB6-48D8-4F80-8C1C-03FB9AD5BDB5}"/>
              </a:ext>
            </a:extLst>
          </p:cNvPr>
          <p:cNvSpPr txBox="1"/>
          <p:nvPr/>
        </p:nvSpPr>
        <p:spPr>
          <a:xfrm>
            <a:off x="940511" y="6276023"/>
            <a:ext cx="5209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/>
              <a:t>Wsparcie Komisji Europejskiej dla powstania tej publikacji nie oznacza poparcia dla jej treści, które odzwierciedlają jedynie poglądy autorów, </a:t>
            </a:r>
            <a:r>
              <a:rPr lang="pl-PL" sz="1000" dirty="0" smtClean="0"/>
              <a:t>a </a:t>
            </a:r>
            <a:r>
              <a:rPr lang="pl-PL" sz="1000" dirty="0"/>
              <a:t>Komisja nie ponosi odpowiedzialności za jakiekolwiek wykorzystanie informacji w niej zawartych</a:t>
            </a:r>
          </a:p>
        </p:txBody>
      </p:sp>
      <p:pic>
        <p:nvPicPr>
          <p:cNvPr id="20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6" y="6254756"/>
            <a:ext cx="905274" cy="576706"/>
          </a:xfrm>
          <a:prstGeom prst="rect">
            <a:avLst/>
          </a:prstGeom>
        </p:spPr>
      </p:pic>
      <p:pic>
        <p:nvPicPr>
          <p:cNvPr id="22" name="Immagine 2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396" y="6404676"/>
            <a:ext cx="1127226" cy="392481"/>
          </a:xfrm>
          <a:prstGeom prst="rect">
            <a:avLst/>
          </a:prstGeom>
          <a:noFill/>
        </p:spPr>
      </p:pic>
      <p:sp>
        <p:nvSpPr>
          <p:cNvPr id="23" name="CasellaDiTesto 21"/>
          <p:cNvSpPr txBox="1"/>
          <p:nvPr/>
        </p:nvSpPr>
        <p:spPr>
          <a:xfrm>
            <a:off x="7323026" y="6189166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28266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A16B15-C455-42ED-97A3-BBDCBDB4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928" y="311859"/>
            <a:ext cx="7765972" cy="1135111"/>
          </a:xfrm>
        </p:spPr>
        <p:txBody>
          <a:bodyPr/>
          <a:lstStyle/>
          <a:p>
            <a:pPr algn="ctr"/>
            <a:r>
              <a:rPr lang="pl-PL" dirty="0">
                <a:latin typeface="Arial Black" panose="020B0A04020102020204" pitchFamily="34" charset="0"/>
              </a:rPr>
              <a:t>Część</a:t>
            </a:r>
            <a:r>
              <a:rPr lang="en-GB" dirty="0">
                <a:latin typeface="Arial Black" panose="020B0A04020102020204" pitchFamily="34" charset="0"/>
              </a:rPr>
              <a:t> 3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128988AF-09E3-4708-B8A9-2A226B674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656699" cy="38160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/>
              <a:t>Jakie są rodzaje ankiet pracowniczych? 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pl-PL" sz="1800" dirty="0"/>
              <a:t>Po pierwsze, badania opinii pracowników można podzielić na cztery różne kategorie w zależności od tego, jak często i kiedy są przeprowadzane:</a:t>
            </a:r>
          </a:p>
          <a:p>
            <a:pPr marL="0" indent="0">
              <a:buNone/>
            </a:pPr>
            <a:endParaRPr lang="pl-PL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Ankiety zaplanowane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Ankiety oparte na procesach i zdarzeniach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Ankiety inicjowane indywidualnie (na żądanie)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Ankiety możliwe do przeprowadzenia w dowolnym momencie jako kanał otwarty dla wszystkich (zawsze włączone)</a:t>
            </a:r>
            <a:endParaRPr lang="en-US" sz="18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C701042-E131-46B8-B534-847F436978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pic>
        <p:nvPicPr>
          <p:cNvPr id="8" name="Obraz 63" descr="Obraz zawierający tekst, wizytówka, zrzut ekranu&#10;&#10;Opis wygenerowany automatyczni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06" y="230461"/>
            <a:ext cx="1236975" cy="1552700"/>
          </a:xfrm>
          <a:prstGeom prst="rect">
            <a:avLst/>
          </a:prstGeom>
        </p:spPr>
      </p:pic>
      <p:sp>
        <p:nvSpPr>
          <p:cNvPr id="10" name="CuadroTexto 2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8F57FB6-48D8-4F80-8C1C-03FB9AD5BDB5}"/>
              </a:ext>
            </a:extLst>
          </p:cNvPr>
          <p:cNvSpPr txBox="1"/>
          <p:nvPr/>
        </p:nvSpPr>
        <p:spPr>
          <a:xfrm>
            <a:off x="940511" y="6276023"/>
            <a:ext cx="5209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/>
              <a:t>Wsparcie Komisji Europejskiej dla powstania tej publikacji nie oznacza poparcia dla jej treści, które odzwierciedlają jedynie poglądy autorów, </a:t>
            </a:r>
            <a:r>
              <a:rPr lang="pl-PL" sz="1000" dirty="0" smtClean="0"/>
              <a:t>a </a:t>
            </a:r>
            <a:r>
              <a:rPr lang="pl-PL" sz="1000" dirty="0"/>
              <a:t>Komisja nie ponosi odpowiedzialności za jakiekolwiek wykorzystanie informacji w niej zawartych</a:t>
            </a:r>
          </a:p>
        </p:txBody>
      </p:sp>
      <p:pic>
        <p:nvPicPr>
          <p:cNvPr id="12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6" y="6254756"/>
            <a:ext cx="905274" cy="576706"/>
          </a:xfrm>
          <a:prstGeom prst="rect">
            <a:avLst/>
          </a:prstGeom>
        </p:spPr>
      </p:pic>
      <p:pic>
        <p:nvPicPr>
          <p:cNvPr id="14" name="Immagine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396" y="6404676"/>
            <a:ext cx="1127226" cy="392481"/>
          </a:xfrm>
          <a:prstGeom prst="rect">
            <a:avLst/>
          </a:prstGeom>
          <a:noFill/>
        </p:spPr>
      </p:pic>
      <p:sp>
        <p:nvSpPr>
          <p:cNvPr id="15" name="CasellaDiTesto 21"/>
          <p:cNvSpPr txBox="1"/>
          <p:nvPr/>
        </p:nvSpPr>
        <p:spPr>
          <a:xfrm>
            <a:off x="7323026" y="6189166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216987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A16B15-C455-42ED-97A3-BBDCBDB4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928" y="311859"/>
            <a:ext cx="7765972" cy="1135111"/>
          </a:xfrm>
        </p:spPr>
        <p:txBody>
          <a:bodyPr/>
          <a:lstStyle/>
          <a:p>
            <a:pPr algn="ctr"/>
            <a:r>
              <a:rPr lang="pl-PL" dirty="0">
                <a:latin typeface="Arial Black" panose="020B0A04020102020204" pitchFamily="34" charset="0"/>
              </a:rPr>
              <a:t>Część</a:t>
            </a:r>
            <a:r>
              <a:rPr lang="en-GB" dirty="0">
                <a:latin typeface="Arial Black" panose="020B0A04020102020204" pitchFamily="34" charset="0"/>
              </a:rPr>
              <a:t> 3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128988AF-09E3-4708-B8A9-2A226B674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656699" cy="38160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/>
              <a:t>Jakie są rodzaje ankiet pracowniczych? 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pl-PL" sz="1800" dirty="0"/>
              <a:t>Istnieją różne rodzaje badań opinii pracowników, które mogą być przeprowadzane w różnych odstępach czasu i przy różnych okazjach - poniżej znajduje się przegląd najważniejszych z nich:</a:t>
            </a:r>
          </a:p>
          <a:p>
            <a:pPr marL="0" indent="0">
              <a:buNone/>
            </a:pPr>
            <a:endParaRPr lang="en-US" sz="1800" dirty="0"/>
          </a:p>
          <a:p>
            <a:pPr marL="449263" indent="-268288">
              <a:buFont typeface="Wingdings" panose="05000000000000000000" pitchFamily="2" charset="2"/>
              <a:buChar char="ü"/>
            </a:pPr>
            <a:r>
              <a:rPr lang="pl-PL" sz="1800" dirty="0"/>
              <a:t>Ankieta 360 stopni</a:t>
            </a:r>
            <a:endParaRPr lang="en-US" sz="1800" dirty="0"/>
          </a:p>
          <a:p>
            <a:pPr marL="449263" indent="-268288">
              <a:buFont typeface="Wingdings" panose="05000000000000000000" pitchFamily="2" charset="2"/>
              <a:buChar char="ü"/>
            </a:pPr>
            <a:r>
              <a:rPr lang="pl-PL" sz="1800" dirty="0"/>
              <a:t>Ankieta przeprowadzana wśród pracowników</a:t>
            </a:r>
            <a:br>
              <a:rPr lang="pl-PL" sz="1800" dirty="0"/>
            </a:br>
            <a:r>
              <a:rPr lang="pl-PL" sz="1800" dirty="0"/>
              <a:t> w całej firmie</a:t>
            </a:r>
          </a:p>
          <a:p>
            <a:pPr marL="449263" indent="-268288">
              <a:buFont typeface="Wingdings" panose="05000000000000000000" pitchFamily="2" charset="2"/>
              <a:buChar char="ü"/>
            </a:pPr>
            <a:r>
              <a:rPr lang="pl-PL" sz="1800" dirty="0"/>
              <a:t>Krótkie ankiety dot. zaangażowania </a:t>
            </a:r>
            <a:br>
              <a:rPr lang="pl-PL" sz="1800" dirty="0"/>
            </a:br>
            <a:r>
              <a:rPr lang="pl-PL" sz="1800" dirty="0"/>
              <a:t>pracowników</a:t>
            </a:r>
            <a:endParaRPr lang="en-US" sz="1800" dirty="0"/>
          </a:p>
          <a:p>
            <a:pPr marL="449263" indent="-268288">
              <a:buFont typeface="Wingdings" panose="05000000000000000000" pitchFamily="2" charset="2"/>
              <a:buChar char="ü"/>
            </a:pPr>
            <a:r>
              <a:rPr lang="pl-PL" sz="1800" dirty="0"/>
              <a:t>Ankieta dot. przyjęcia do pracy</a:t>
            </a:r>
            <a:endParaRPr lang="en-US" sz="1800" dirty="0"/>
          </a:p>
          <a:p>
            <a:pPr>
              <a:buFont typeface="Wingdings" panose="05000000000000000000" pitchFamily="2" charset="2"/>
              <a:buChar char="ü"/>
            </a:pPr>
            <a:endParaRPr lang="en-US" sz="18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C701042-E131-46B8-B534-847F436978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xmlns="" id="{F586924F-8871-47A8-BF7F-7B0AB64D61C9}"/>
              </a:ext>
            </a:extLst>
          </p:cNvPr>
          <p:cNvSpPr txBox="1"/>
          <p:nvPr/>
        </p:nvSpPr>
        <p:spPr>
          <a:xfrm>
            <a:off x="5666549" y="3727786"/>
            <a:ext cx="6094562" cy="1456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indent="-2667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pl-PL" sz="1800" dirty="0"/>
              <a:t>Ankieta końcowa, po zakończeniu współpracy z pracownikiem</a:t>
            </a:r>
            <a:endParaRPr lang="en-US" sz="1800" dirty="0"/>
          </a:p>
          <a:p>
            <a:pPr marL="266700" indent="-2667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pl-PL" sz="1800" dirty="0"/>
              <a:t>Ankieta tematyczna</a:t>
            </a:r>
            <a:endParaRPr lang="en-US" sz="1800" dirty="0"/>
          </a:p>
          <a:p>
            <a:pPr marL="266700" indent="-2667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pl-PL" dirty="0"/>
              <a:t>Ocena ryzyka lub ankieta zdrowotna</a:t>
            </a:r>
            <a:endParaRPr lang="en-US" sz="1800" dirty="0"/>
          </a:p>
        </p:txBody>
      </p:sp>
      <p:pic>
        <p:nvPicPr>
          <p:cNvPr id="14" name="Obraz 63" descr="Obraz zawierający tekst, wizytówka, zrzut ekranu&#10;&#10;Opis wygenerowany automatyczni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06" y="230461"/>
            <a:ext cx="1236975" cy="1552700"/>
          </a:xfrm>
          <a:prstGeom prst="rect">
            <a:avLst/>
          </a:prstGeom>
        </p:spPr>
      </p:pic>
      <p:sp>
        <p:nvSpPr>
          <p:cNvPr id="10" name="CuadroTexto 2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8F57FB6-48D8-4F80-8C1C-03FB9AD5BDB5}"/>
              </a:ext>
            </a:extLst>
          </p:cNvPr>
          <p:cNvSpPr txBox="1"/>
          <p:nvPr/>
        </p:nvSpPr>
        <p:spPr>
          <a:xfrm>
            <a:off x="940511" y="6276023"/>
            <a:ext cx="5209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/>
              <a:t>Wsparcie Komisji Europejskiej dla powstania tej publikacji nie oznacza poparcia dla jej treści, które odzwierciedlają jedynie poglądy autorów, </a:t>
            </a:r>
            <a:r>
              <a:rPr lang="pl-PL" sz="1000" dirty="0" smtClean="0"/>
              <a:t>a </a:t>
            </a:r>
            <a:r>
              <a:rPr lang="pl-PL" sz="1000" dirty="0"/>
              <a:t>Komisja nie ponosi odpowiedzialności za jakiekolwiek wykorzystanie informacji w niej zawartych</a:t>
            </a:r>
          </a:p>
        </p:txBody>
      </p:sp>
      <p:pic>
        <p:nvPicPr>
          <p:cNvPr id="12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6" y="6254756"/>
            <a:ext cx="905274" cy="576706"/>
          </a:xfrm>
          <a:prstGeom prst="rect">
            <a:avLst/>
          </a:prstGeom>
        </p:spPr>
      </p:pic>
      <p:pic>
        <p:nvPicPr>
          <p:cNvPr id="16" name="Immagine 1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396" y="6404676"/>
            <a:ext cx="1127226" cy="392481"/>
          </a:xfrm>
          <a:prstGeom prst="rect">
            <a:avLst/>
          </a:prstGeom>
          <a:noFill/>
        </p:spPr>
      </p:pic>
      <p:sp>
        <p:nvSpPr>
          <p:cNvPr id="17" name="CasellaDiTesto 21"/>
          <p:cNvSpPr txBox="1"/>
          <p:nvPr/>
        </p:nvSpPr>
        <p:spPr>
          <a:xfrm>
            <a:off x="7323026" y="6189166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58519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A16B15-C455-42ED-97A3-BBDCBDB4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927" y="342227"/>
            <a:ext cx="7765972" cy="1135111"/>
          </a:xfrm>
        </p:spPr>
        <p:txBody>
          <a:bodyPr/>
          <a:lstStyle/>
          <a:p>
            <a:pPr algn="ctr"/>
            <a:r>
              <a:rPr lang="pl-PL" dirty="0">
                <a:latin typeface="Arial Black" panose="020B0A04020102020204" pitchFamily="34" charset="0"/>
              </a:rPr>
              <a:t>Część</a:t>
            </a:r>
            <a:r>
              <a:rPr lang="en-GB" dirty="0">
                <a:latin typeface="Arial Black" panose="020B0A04020102020204" pitchFamily="34" charset="0"/>
              </a:rPr>
              <a:t> 3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128988AF-09E3-4708-B8A9-2A226B674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9656699" cy="4122593"/>
          </a:xfrm>
        </p:spPr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sz="1600" dirty="0"/>
              <a:t>Ankieta 360 stopni</a:t>
            </a:r>
          </a:p>
          <a:p>
            <a:pPr marL="534988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600" dirty="0"/>
              <a:t>W ankiecie 360 stopni lub informacji zwrotnej na temat kierownictwa pracownicy, przełożeni oraz, w stosownych przypadkach, klienci są pytani o pracę kierownika. Ponadto menedżer dokonuje oceny własnych zachowań przywódczych. Umożliwia to kompleksowe porównanie oceny zewnętrznej z samooceną.</a:t>
            </a:r>
          </a:p>
          <a:p>
            <a:pPr marL="534988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600" dirty="0"/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pl-PL" sz="1600" dirty="0"/>
              <a:t>Ankieta przeprowadzana wśród pracowników w całej firmie</a:t>
            </a:r>
          </a:p>
          <a:p>
            <a:pPr marL="534988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600" dirty="0"/>
              <a:t>Ogólnofirmowe badanie opinii pracowników dostarcza informacji o klimacie panującym w organizacji. Stanowi ono podstawę do podejmowania podstawowych, strategicznych decyzji korporacyjnych.</a:t>
            </a:r>
          </a:p>
          <a:p>
            <a:pPr marL="534988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600" dirty="0"/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3"/>
            </a:pPr>
            <a:r>
              <a:rPr lang="pl-PL" sz="1600" dirty="0"/>
              <a:t>Krótkie ankiety dot. zaangażowania pracowników</a:t>
            </a:r>
          </a:p>
          <a:p>
            <a:pPr marL="534988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600" dirty="0"/>
              <a:t>Regularne krótkie ankiety powinny odbywać się w odstępach od trzech do sześciu miesięcy lub częściej i umożliwiać monitorowanie powodzenia działań rozpoczętych na podstawie wcześniejszych badań. Te ankiety są cennym instrumentem skutecznego zarządzania i kontroli przedsiębiorstwa.</a:t>
            </a:r>
            <a:endParaRPr lang="en-US" sz="1800" dirty="0"/>
          </a:p>
          <a:p>
            <a:pPr marL="514350" indent="-514350">
              <a:buAutoNum type="arabicPeriod"/>
            </a:pPr>
            <a:endParaRPr lang="en-US" sz="1800" dirty="0"/>
          </a:p>
          <a:p>
            <a:pPr marL="514350" indent="-514350">
              <a:buAutoNum type="arabicPeriod"/>
            </a:pPr>
            <a:endParaRPr lang="en-US" sz="1800" dirty="0">
              <a:solidFill>
                <a:srgbClr val="FF0000"/>
              </a:solidFill>
            </a:endParaRPr>
          </a:p>
          <a:p>
            <a:pPr marL="534988" lvl="1" indent="0">
              <a:buNone/>
            </a:pPr>
            <a:endParaRPr lang="en-US" sz="1600" dirty="0"/>
          </a:p>
          <a:p>
            <a:pPr marL="534988" lvl="1" indent="0">
              <a:buNone/>
            </a:pPr>
            <a:endParaRPr lang="en-US" sz="16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C701042-E131-46B8-B534-847F436978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pic>
        <p:nvPicPr>
          <p:cNvPr id="8" name="Obraz 63" descr="Obraz zawierający tekst, wizytówka, zrzut ekranu&#10;&#10;Opis wygenerowany automatyczni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06" y="230461"/>
            <a:ext cx="1236975" cy="1552700"/>
          </a:xfrm>
          <a:prstGeom prst="rect">
            <a:avLst/>
          </a:prstGeom>
        </p:spPr>
      </p:pic>
      <p:sp>
        <p:nvSpPr>
          <p:cNvPr id="10" name="CuadroTexto 2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8F57FB6-48D8-4F80-8C1C-03FB9AD5BDB5}"/>
              </a:ext>
            </a:extLst>
          </p:cNvPr>
          <p:cNvSpPr txBox="1"/>
          <p:nvPr/>
        </p:nvSpPr>
        <p:spPr>
          <a:xfrm>
            <a:off x="940511" y="6276023"/>
            <a:ext cx="5209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/>
              <a:t>Wsparcie Komisji Europejskiej dla powstania tej publikacji nie oznacza poparcia dla jej treści, które odzwierciedlają jedynie poglądy autorów, </a:t>
            </a:r>
            <a:r>
              <a:rPr lang="pl-PL" sz="1000" dirty="0" smtClean="0"/>
              <a:t>a </a:t>
            </a:r>
            <a:r>
              <a:rPr lang="pl-PL" sz="1000" dirty="0"/>
              <a:t>Komisja nie ponosi odpowiedzialności za jakiekolwiek wykorzystanie informacji w niej zawartych</a:t>
            </a:r>
          </a:p>
        </p:txBody>
      </p:sp>
      <p:pic>
        <p:nvPicPr>
          <p:cNvPr id="12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6" y="6254756"/>
            <a:ext cx="905274" cy="576706"/>
          </a:xfrm>
          <a:prstGeom prst="rect">
            <a:avLst/>
          </a:prstGeom>
        </p:spPr>
      </p:pic>
      <p:pic>
        <p:nvPicPr>
          <p:cNvPr id="14" name="Immagine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396" y="6404676"/>
            <a:ext cx="1127226" cy="392481"/>
          </a:xfrm>
          <a:prstGeom prst="rect">
            <a:avLst/>
          </a:prstGeom>
          <a:noFill/>
        </p:spPr>
      </p:pic>
      <p:sp>
        <p:nvSpPr>
          <p:cNvPr id="15" name="CasellaDiTesto 21"/>
          <p:cNvSpPr txBox="1"/>
          <p:nvPr/>
        </p:nvSpPr>
        <p:spPr>
          <a:xfrm>
            <a:off x="7323026" y="6189166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6751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A16B15-C455-42ED-97A3-BBDCBDB4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928" y="311859"/>
            <a:ext cx="7765972" cy="1135111"/>
          </a:xfrm>
        </p:spPr>
        <p:txBody>
          <a:bodyPr/>
          <a:lstStyle/>
          <a:p>
            <a:pPr algn="ctr"/>
            <a:r>
              <a:rPr lang="pl-PL" dirty="0">
                <a:latin typeface="Arial Black" panose="020B0A04020102020204" pitchFamily="34" charset="0"/>
              </a:rPr>
              <a:t>Część</a:t>
            </a:r>
            <a:r>
              <a:rPr lang="en-GB" dirty="0">
                <a:latin typeface="Arial Black" panose="020B0A04020102020204" pitchFamily="34" charset="0"/>
              </a:rPr>
              <a:t> 3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128988AF-09E3-4708-B8A9-2A226B674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1766"/>
            <a:ext cx="9656699" cy="4326451"/>
          </a:xfrm>
        </p:spPr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4"/>
            </a:pPr>
            <a:r>
              <a:rPr lang="pl-PL" sz="1600" dirty="0"/>
              <a:t>Ankieta dot. przyjęcia do pracy</a:t>
            </a:r>
          </a:p>
          <a:p>
            <a:pPr marL="534988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600" dirty="0"/>
              <a:t>Ankiety dotyczące przyjęcia do pracy dostarczają informacji na temat przebiegu fazy wdrażania nowych pracowników. Informacje zwrotne umożliwiają dopracowanie procesu wdrażania nowych pracowników i ujawniają ewentualne niepożądane zjawiska.</a:t>
            </a:r>
          </a:p>
          <a:p>
            <a:pPr marL="534988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800" dirty="0"/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AutoNum type="arabicPeriod" startAt="4"/>
            </a:pPr>
            <a:r>
              <a:rPr lang="pl-PL" sz="1600" dirty="0"/>
              <a:t>Ankieta końcowa, po zakończeniu współpracy z pracownikiem</a:t>
            </a:r>
          </a:p>
          <a:p>
            <a:pPr marL="534988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600" dirty="0"/>
              <a:t>Ankiety końcowe dostarczają informacji o powodach odejścia pracowników. Zyskuje się cenne informacje, które mogą pomóc w zmniejszeniu wskaźnika rotacji pracowników w firmie.</a:t>
            </a:r>
          </a:p>
          <a:p>
            <a:pPr marL="534988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800" dirty="0"/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6"/>
            </a:pPr>
            <a:r>
              <a:rPr lang="pl-PL" sz="1600" dirty="0"/>
              <a:t>Ankieta tematyczna</a:t>
            </a:r>
            <a:endParaRPr lang="en-US" sz="1600" dirty="0"/>
          </a:p>
          <a:p>
            <a:pPr marL="534988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600" dirty="0"/>
              <a:t>Ankiety tematyczne koncentrują się na określonym obszarze tematycznym, takim jak obsługa klienta wewnętrznego lub określone obszary problemowe.</a:t>
            </a:r>
            <a:endParaRPr lang="en-US" sz="800" dirty="0"/>
          </a:p>
          <a:p>
            <a:pPr marL="514350" indent="-514350">
              <a:buFont typeface="+mj-lt"/>
              <a:buAutoNum type="arabicPeriod" startAt="7"/>
            </a:pPr>
            <a:r>
              <a:rPr lang="pl-PL" sz="1600" dirty="0"/>
              <a:t>Ocena ryzyka lub ankieta zdrowotna</a:t>
            </a:r>
          </a:p>
          <a:p>
            <a:pPr marL="534988" indent="0">
              <a:buNone/>
            </a:pPr>
            <a:r>
              <a:rPr lang="pl-PL" sz="1600" dirty="0"/>
              <a:t>Ocena ryzyka lub ankieta zdrowotna to instrument służący do oceny zagrożeń zdrowotnych i obciążenia stresem w miejscu pracy. Dzięki nim czynniki ryzyka można zidentyfikować i zminimalizować na wczesnym etapie.</a:t>
            </a:r>
            <a:endParaRPr lang="en-US" sz="1600" dirty="0"/>
          </a:p>
          <a:p>
            <a:pPr marL="514350" indent="-514350">
              <a:buAutoNum type="arabicPeriod"/>
            </a:pPr>
            <a:endParaRPr lang="en-US" sz="1800" dirty="0">
              <a:solidFill>
                <a:srgbClr val="FF0000"/>
              </a:solidFill>
            </a:endParaRPr>
          </a:p>
          <a:p>
            <a:pPr marL="534988" lvl="1" indent="0">
              <a:buNone/>
            </a:pPr>
            <a:endParaRPr lang="en-US" sz="1600" dirty="0"/>
          </a:p>
          <a:p>
            <a:pPr marL="534988" lvl="1" indent="0">
              <a:buNone/>
            </a:pPr>
            <a:endParaRPr lang="en-US" sz="16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C701042-E131-46B8-B534-847F436978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pic>
        <p:nvPicPr>
          <p:cNvPr id="8" name="Obraz 63" descr="Obraz zawierający tekst, wizytówka, zrzut ekranu&#10;&#10;Opis wygenerowany automatyczni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06" y="230461"/>
            <a:ext cx="1236975" cy="1552700"/>
          </a:xfrm>
          <a:prstGeom prst="rect">
            <a:avLst/>
          </a:prstGeom>
        </p:spPr>
      </p:pic>
      <p:sp>
        <p:nvSpPr>
          <p:cNvPr id="10" name="CuadroTexto 2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8F57FB6-48D8-4F80-8C1C-03FB9AD5BDB5}"/>
              </a:ext>
            </a:extLst>
          </p:cNvPr>
          <p:cNvSpPr txBox="1"/>
          <p:nvPr/>
        </p:nvSpPr>
        <p:spPr>
          <a:xfrm>
            <a:off x="940511" y="6276023"/>
            <a:ext cx="5209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/>
              <a:t>Wsparcie Komisji Europejskiej dla powstania tej publikacji nie oznacza poparcia dla jej treści, które odzwierciedlają jedynie poglądy autorów, </a:t>
            </a:r>
            <a:r>
              <a:rPr lang="pl-PL" sz="1000" dirty="0" smtClean="0"/>
              <a:t>a </a:t>
            </a:r>
            <a:r>
              <a:rPr lang="pl-PL" sz="1000" dirty="0"/>
              <a:t>Komisja nie ponosi odpowiedzialności za jakiekolwiek wykorzystanie informacji w niej zawartych</a:t>
            </a:r>
          </a:p>
        </p:txBody>
      </p:sp>
      <p:pic>
        <p:nvPicPr>
          <p:cNvPr id="12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6" y="6254756"/>
            <a:ext cx="905274" cy="576706"/>
          </a:xfrm>
          <a:prstGeom prst="rect">
            <a:avLst/>
          </a:prstGeom>
        </p:spPr>
      </p:pic>
      <p:pic>
        <p:nvPicPr>
          <p:cNvPr id="14" name="Immagine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396" y="6404676"/>
            <a:ext cx="1127226" cy="392481"/>
          </a:xfrm>
          <a:prstGeom prst="rect">
            <a:avLst/>
          </a:prstGeom>
          <a:noFill/>
        </p:spPr>
      </p:pic>
      <p:sp>
        <p:nvSpPr>
          <p:cNvPr id="15" name="CasellaDiTesto 21"/>
          <p:cNvSpPr txBox="1"/>
          <p:nvPr/>
        </p:nvSpPr>
        <p:spPr>
          <a:xfrm>
            <a:off x="7323026" y="6189166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82394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529" y="312876"/>
            <a:ext cx="11573197" cy="724247"/>
          </a:xfrm>
        </p:spPr>
        <p:txBody>
          <a:bodyPr>
            <a:normAutofit fontScale="92500" lnSpcReduction="10000"/>
          </a:bodyPr>
          <a:lstStyle/>
          <a:p>
            <a:r>
              <a:rPr lang="pl-PL" dirty="0">
                <a:latin typeface="Arial Black" panose="020B0A04020102020204" pitchFamily="34" charset="0"/>
              </a:rPr>
              <a:t>CELE</a:t>
            </a:r>
            <a:endParaRPr lang="en-US" dirty="0">
              <a:latin typeface="Arial Black" panose="020B0A04020102020204" pitchFamily="34" charset="0"/>
            </a:endParaRPr>
          </a:p>
        </p:txBody>
      </p:sp>
      <p:grpSp>
        <p:nvGrpSpPr>
          <p:cNvPr id="3" name="그룹 4">
            <a:extLst>
              <a:ext uri="{FF2B5EF4-FFF2-40B4-BE49-F238E27FC236}">
                <a16:creationId xmlns:a16="http://schemas.microsoft.com/office/drawing/2014/main" xmlns="" id="{ADA5C4D0-2A66-4109-A491-06CA2CC95E5A}"/>
              </a:ext>
            </a:extLst>
          </p:cNvPr>
          <p:cNvGrpSpPr/>
          <p:nvPr/>
        </p:nvGrpSpPr>
        <p:grpSpPr>
          <a:xfrm>
            <a:off x="4364347" y="1944996"/>
            <a:ext cx="3532863" cy="4209710"/>
            <a:chOff x="4737812" y="2390015"/>
            <a:chExt cx="3159394" cy="376469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xmlns="" id="{74E9FEC3-6A2D-4AFD-9A3E-28BE920B5291}"/>
                </a:ext>
              </a:extLst>
            </p:cNvPr>
            <p:cNvGrpSpPr/>
            <p:nvPr/>
          </p:nvGrpSpPr>
          <p:grpSpPr>
            <a:xfrm rot="19800000">
              <a:off x="5964234" y="4473736"/>
              <a:ext cx="1932972" cy="1680969"/>
              <a:chOff x="2084105" y="5383623"/>
              <a:chExt cx="815482" cy="891098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9D72099A-796A-4DB6-A2D1-0D17AA5FF1C8}"/>
                  </a:ext>
                </a:extLst>
              </p:cNvPr>
              <p:cNvSpPr/>
              <p:nvPr/>
            </p:nvSpPr>
            <p:spPr>
              <a:xfrm>
                <a:off x="2084105" y="5383623"/>
                <a:ext cx="815482" cy="891098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55000"/>
                      <a:lumOff val="45000"/>
                    </a:schemeClr>
                  </a:gs>
                  <a:gs pos="100000">
                    <a:schemeClr val="accent6">
                      <a:lumMod val="55000"/>
                      <a:lumOff val="4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xmlns="" id="{993C6F2A-45A7-4D12-A534-B35F982B0301}"/>
                  </a:ext>
                </a:extLst>
              </p:cNvPr>
              <p:cNvSpPr/>
              <p:nvPr/>
            </p:nvSpPr>
            <p:spPr>
              <a:xfrm>
                <a:off x="2084106" y="5383623"/>
                <a:ext cx="614896" cy="884728"/>
              </a:xfrm>
              <a:custGeom>
                <a:avLst/>
                <a:gdLst/>
                <a:ahLst/>
                <a:cxnLst/>
                <a:rect l="l" t="t" r="r" b="b"/>
                <a:pathLst>
                  <a:path w="1359043" h="1787331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893519" y="1787331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45000"/>
                      <a:lumOff val="5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xmlns="" id="{A564E653-42E4-4C2A-816F-A1FEA71E794F}"/>
                  </a:ext>
                </a:extLst>
              </p:cNvPr>
              <p:cNvSpPr/>
              <p:nvPr/>
            </p:nvSpPr>
            <p:spPr>
              <a:xfrm>
                <a:off x="2084106" y="5383623"/>
                <a:ext cx="408037" cy="885995"/>
              </a:xfrm>
              <a:custGeom>
                <a:avLst/>
                <a:gdLst/>
                <a:ahLst/>
                <a:cxnLst/>
                <a:rect l="l" t="t" r="r" b="b"/>
                <a:pathLst>
                  <a:path w="901843" h="1789890">
                    <a:moveTo>
                      <a:pt x="0" y="0"/>
                    </a:moveTo>
                    <a:lnTo>
                      <a:pt x="897414" y="0"/>
                    </a:lnTo>
                    <a:lnTo>
                      <a:pt x="901843" y="212596"/>
                    </a:lnTo>
                    <a:lnTo>
                      <a:pt x="895045" y="1789890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30000"/>
                      <a:lumOff val="70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2" name="Rectangle 8">
                <a:extLst>
                  <a:ext uri="{FF2B5EF4-FFF2-40B4-BE49-F238E27FC236}">
                    <a16:creationId xmlns:a16="http://schemas.microsoft.com/office/drawing/2014/main" xmlns="" id="{F1458674-168A-46D7-96E7-275FD01E70A4}"/>
                  </a:ext>
                </a:extLst>
              </p:cNvPr>
              <p:cNvSpPr/>
              <p:nvPr/>
            </p:nvSpPr>
            <p:spPr>
              <a:xfrm>
                <a:off x="2084105" y="5383623"/>
                <a:ext cx="405505" cy="886992"/>
              </a:xfrm>
              <a:custGeom>
                <a:avLst/>
                <a:gdLst/>
                <a:ahLst/>
                <a:cxnLst/>
                <a:rect l="l" t="t" r="r" b="b"/>
                <a:pathLst>
                  <a:path w="896246" h="1791906">
                    <a:moveTo>
                      <a:pt x="0" y="0"/>
                    </a:moveTo>
                    <a:lnTo>
                      <a:pt x="440115" y="0"/>
                    </a:lnTo>
                    <a:lnTo>
                      <a:pt x="452263" y="212596"/>
                    </a:lnTo>
                    <a:lnTo>
                      <a:pt x="896246" y="1791906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" name="Rectangle 8">
                <a:extLst>
                  <a:ext uri="{FF2B5EF4-FFF2-40B4-BE49-F238E27FC236}">
                    <a16:creationId xmlns:a16="http://schemas.microsoft.com/office/drawing/2014/main" xmlns="" id="{5BE9E225-E3AB-4AFA-926E-98C4CC9DAD82}"/>
                  </a:ext>
                </a:extLst>
              </p:cNvPr>
              <p:cNvSpPr/>
              <p:nvPr/>
            </p:nvSpPr>
            <p:spPr>
              <a:xfrm>
                <a:off x="2397817" y="6070896"/>
                <a:ext cx="184225" cy="202494"/>
              </a:xfrm>
              <a:custGeom>
                <a:avLst/>
                <a:gdLst/>
                <a:ahLst/>
                <a:cxnLst/>
                <a:rect l="l" t="t" r="r" b="b"/>
                <a:pathLst>
                  <a:path w="1791810" h="1800199">
                    <a:moveTo>
                      <a:pt x="229620" y="140779"/>
                    </a:moveTo>
                    <a:cubicBezTo>
                      <a:pt x="334730" y="140779"/>
                      <a:pt x="422984" y="212958"/>
                      <a:pt x="445844" y="310765"/>
                    </a:cubicBezTo>
                    <a:lnTo>
                      <a:pt x="454300" y="310765"/>
                    </a:lnTo>
                    <a:lnTo>
                      <a:pt x="462757" y="310765"/>
                    </a:lnTo>
                    <a:cubicBezTo>
                      <a:pt x="485617" y="212958"/>
                      <a:pt x="573869" y="140779"/>
                      <a:pt x="678980" y="140779"/>
                    </a:cubicBezTo>
                    <a:cubicBezTo>
                      <a:pt x="784090" y="140779"/>
                      <a:pt x="872344" y="212958"/>
                      <a:pt x="895204" y="310765"/>
                    </a:cubicBezTo>
                    <a:lnTo>
                      <a:pt x="903659" y="310765"/>
                    </a:lnTo>
                    <a:lnTo>
                      <a:pt x="903660" y="310765"/>
                    </a:lnTo>
                    <a:lnTo>
                      <a:pt x="912116" y="310765"/>
                    </a:lnTo>
                    <a:cubicBezTo>
                      <a:pt x="934976" y="212958"/>
                      <a:pt x="1023228" y="140779"/>
                      <a:pt x="1128339" y="140779"/>
                    </a:cubicBezTo>
                    <a:cubicBezTo>
                      <a:pt x="1233450" y="140779"/>
                      <a:pt x="1321703" y="212958"/>
                      <a:pt x="1344563" y="310765"/>
                    </a:cubicBezTo>
                    <a:lnTo>
                      <a:pt x="1353019" y="310765"/>
                    </a:lnTo>
                    <a:lnTo>
                      <a:pt x="1361476" y="310765"/>
                    </a:lnTo>
                    <a:cubicBezTo>
                      <a:pt x="1384336" y="212958"/>
                      <a:pt x="1472588" y="140779"/>
                      <a:pt x="1577699" y="140779"/>
                    </a:cubicBezTo>
                    <a:cubicBezTo>
                      <a:pt x="1680932" y="140779"/>
                      <a:pt x="1767904" y="210402"/>
                      <a:pt x="1791810" y="305762"/>
                    </a:cubicBezTo>
                    <a:lnTo>
                      <a:pt x="901188" y="1800199"/>
                    </a:lnTo>
                    <a:lnTo>
                      <a:pt x="13460" y="310615"/>
                    </a:lnTo>
                    <a:cubicBezTo>
                      <a:pt x="36351" y="212881"/>
                      <a:pt x="124565" y="140779"/>
                      <a:pt x="229620" y="140779"/>
                    </a:cubicBezTo>
                    <a:close/>
                    <a:moveTo>
                      <a:pt x="0" y="0"/>
                    </a:moveTo>
                    <a:lnTo>
                      <a:pt x="1" y="0"/>
                    </a:lnTo>
                    <a:lnTo>
                      <a:pt x="4940" y="0"/>
                    </a:lnTo>
                    <a:lnTo>
                      <a:pt x="4940" y="296318"/>
                    </a:lnTo>
                    <a:lnTo>
                      <a:pt x="1012" y="289727"/>
                    </a:lnTo>
                    <a:lnTo>
                      <a:pt x="1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15000">
                    <a:schemeClr val="tx1">
                      <a:lumMod val="72000"/>
                      <a:lumOff val="28000"/>
                    </a:schemeClr>
                  </a:gs>
                  <a:gs pos="100000">
                    <a:schemeClr val="tx1">
                      <a:lumMod val="31000"/>
                      <a:lumOff val="69000"/>
                    </a:schemeClr>
                  </a:gs>
                </a:gsLst>
                <a:lin ang="10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5" name="Rounded Rectangle 1">
              <a:extLst>
                <a:ext uri="{FF2B5EF4-FFF2-40B4-BE49-F238E27FC236}">
                  <a16:creationId xmlns:a16="http://schemas.microsoft.com/office/drawing/2014/main" xmlns="" id="{9A8A57AF-EB22-48E1-BBD2-E91023FB96AB}"/>
                </a:ext>
              </a:extLst>
            </p:cNvPr>
            <p:cNvSpPr/>
            <p:nvPr/>
          </p:nvSpPr>
          <p:spPr>
            <a:xfrm rot="14400000">
              <a:off x="5606012" y="4024339"/>
              <a:ext cx="989547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FF0000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6" name="Rounded Rectangle 1">
              <a:extLst>
                <a:ext uri="{FF2B5EF4-FFF2-40B4-BE49-F238E27FC236}">
                  <a16:creationId xmlns:a16="http://schemas.microsoft.com/office/drawing/2014/main" xmlns="" id="{D836F338-AE06-40F8-9D00-05010C6DC326}"/>
                </a:ext>
              </a:extLst>
            </p:cNvPr>
            <p:cNvSpPr/>
            <p:nvPr/>
          </p:nvSpPr>
          <p:spPr>
            <a:xfrm rot="4400993">
              <a:off x="5833816" y="2266987"/>
              <a:ext cx="971848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92D050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2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" name="Rounded Rectangle 1">
              <a:extLst>
                <a:ext uri="{FF2B5EF4-FFF2-40B4-BE49-F238E27FC236}">
                  <a16:creationId xmlns:a16="http://schemas.microsoft.com/office/drawing/2014/main" xmlns="" id="{8E1BED9D-5776-48DF-9395-B6FA63A00B1D}"/>
                </a:ext>
              </a:extLst>
            </p:cNvPr>
            <p:cNvSpPr/>
            <p:nvPr/>
          </p:nvSpPr>
          <p:spPr>
            <a:xfrm rot="9000000">
              <a:off x="6316872" y="3487189"/>
              <a:ext cx="971848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FA9106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98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8" name="Rounded Rectangle 1">
              <a:extLst>
                <a:ext uri="{FF2B5EF4-FFF2-40B4-BE49-F238E27FC236}">
                  <a16:creationId xmlns:a16="http://schemas.microsoft.com/office/drawing/2014/main" xmlns="" id="{7D330C09-CAE4-4454-BBED-FB9A8A840036}"/>
                </a:ext>
              </a:extLst>
            </p:cNvPr>
            <p:cNvSpPr/>
            <p:nvPr/>
          </p:nvSpPr>
          <p:spPr>
            <a:xfrm rot="18596325">
              <a:off x="4851990" y="3080834"/>
              <a:ext cx="989547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00B0F0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0EBD466-C587-4358-B47B-56D604DA14C9}"/>
              </a:ext>
            </a:extLst>
          </p:cNvPr>
          <p:cNvSpPr txBox="1"/>
          <p:nvPr/>
        </p:nvSpPr>
        <p:spPr>
          <a:xfrm>
            <a:off x="3775195" y="2281092"/>
            <a:ext cx="83286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00B0F0"/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0DB82BF-5F93-4A4D-A540-A91CB26F41BB}"/>
              </a:ext>
            </a:extLst>
          </p:cNvPr>
          <p:cNvSpPr txBox="1"/>
          <p:nvPr/>
        </p:nvSpPr>
        <p:spPr>
          <a:xfrm>
            <a:off x="7148624" y="1847185"/>
            <a:ext cx="83286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92D050"/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rgbClr val="92D050"/>
              </a:solidFill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9D1CA38-65F6-4018-8DAB-5AA4DE65BE74}"/>
              </a:ext>
            </a:extLst>
          </p:cNvPr>
          <p:cNvSpPr txBox="1"/>
          <p:nvPr/>
        </p:nvSpPr>
        <p:spPr>
          <a:xfrm>
            <a:off x="4496750" y="5306985"/>
            <a:ext cx="83286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FF0000"/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182A561C-66DD-4EA4-8107-08F9DC751ABA}"/>
              </a:ext>
            </a:extLst>
          </p:cNvPr>
          <p:cNvSpPr txBox="1"/>
          <p:nvPr/>
        </p:nvSpPr>
        <p:spPr>
          <a:xfrm>
            <a:off x="7603265" y="4074326"/>
            <a:ext cx="83286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FA9106"/>
                </a:solidFill>
                <a:cs typeface="Arial" pitchFamily="34" charset="0"/>
              </a:rPr>
              <a:t>04</a:t>
            </a:r>
            <a:endParaRPr lang="ko-KR" altLang="en-US" sz="3600" b="1" dirty="0">
              <a:solidFill>
                <a:srgbClr val="FA9106"/>
              </a:solidFill>
              <a:cs typeface="Arial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6160CF9D-95C0-4A3C-8F0F-BB1FD13355B3}"/>
              </a:ext>
            </a:extLst>
          </p:cNvPr>
          <p:cNvGrpSpPr/>
          <p:nvPr/>
        </p:nvGrpSpPr>
        <p:grpSpPr>
          <a:xfrm>
            <a:off x="8019698" y="1899330"/>
            <a:ext cx="2948586" cy="751313"/>
            <a:chOff x="1487520" y="1250340"/>
            <a:chExt cx="4380624" cy="407400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13CF657A-4052-46EB-8E57-3B19D2E98EB9}"/>
                </a:ext>
              </a:extLst>
            </p:cNvPr>
            <p:cNvSpPr txBox="1"/>
            <p:nvPr/>
          </p:nvSpPr>
          <p:spPr>
            <a:xfrm>
              <a:off x="1487520" y="1250340"/>
              <a:ext cx="4380624" cy="31709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pl-PL" altLang="ko-KR" sz="1600" b="1" dirty="0">
                  <a:solidFill>
                    <a:srgbClr val="92D050"/>
                  </a:solidFill>
                  <a:cs typeface="Arial" pitchFamily="34" charset="0"/>
                </a:rPr>
                <a:t>Nauczyć się jak przeprowadza się ankietę pracowniczą</a:t>
              </a:r>
              <a:endParaRPr lang="ko-KR" altLang="en-US" sz="1600" b="1" dirty="0">
                <a:solidFill>
                  <a:srgbClr val="92D050"/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76D19044-9807-4A8E-A44D-70D273353DBC}"/>
                </a:ext>
              </a:extLst>
            </p:cNvPr>
            <p:cNvSpPr txBox="1"/>
            <p:nvPr/>
          </p:nvSpPr>
          <p:spPr>
            <a:xfrm>
              <a:off x="1487520" y="1515812"/>
              <a:ext cx="4380624" cy="141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10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272510F1-8545-4FE8-B52B-B4CD50AC6BEA}"/>
              </a:ext>
            </a:extLst>
          </p:cNvPr>
          <p:cNvSpPr txBox="1"/>
          <p:nvPr/>
        </p:nvSpPr>
        <p:spPr>
          <a:xfrm>
            <a:off x="8436132" y="3983797"/>
            <a:ext cx="2948586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altLang="ko-KR" sz="1600" b="1" dirty="0">
                <a:solidFill>
                  <a:srgbClr val="FA9106"/>
                </a:solidFill>
                <a:cs typeface="Arial" pitchFamily="34" charset="0"/>
              </a:rPr>
              <a:t>Nauczyć się, jakie pytania wybrać do przeprowadzenia ankiety pracowniczej</a:t>
            </a:r>
            <a:endParaRPr lang="ko-KR" altLang="en-US" sz="1600" b="1" dirty="0">
              <a:solidFill>
                <a:srgbClr val="FA9106"/>
              </a:solidFill>
              <a:cs typeface="Arial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23E5F1CF-9BE3-4A44-8A6C-E43C826704C5}"/>
              </a:ext>
            </a:extLst>
          </p:cNvPr>
          <p:cNvGrpSpPr/>
          <p:nvPr/>
        </p:nvGrpSpPr>
        <p:grpSpPr>
          <a:xfrm>
            <a:off x="753270" y="2057881"/>
            <a:ext cx="3021924" cy="933236"/>
            <a:chOff x="1413764" y="844314"/>
            <a:chExt cx="4454380" cy="93323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B54C67DD-CBEB-4028-89B1-4484BECE127E}"/>
                </a:ext>
              </a:extLst>
            </p:cNvPr>
            <p:cNvSpPr txBox="1"/>
            <p:nvPr/>
          </p:nvSpPr>
          <p:spPr>
            <a:xfrm>
              <a:off x="1413764" y="844314"/>
              <a:ext cx="4380624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pl-PL" altLang="ko-KR" sz="1600" b="1" dirty="0">
                  <a:solidFill>
                    <a:srgbClr val="00B0F0"/>
                  </a:solidFill>
                  <a:cs typeface="Arial" pitchFamily="34" charset="0"/>
                </a:rPr>
                <a:t>Nauczyć się jak zaangażować pracowników, aby wzięli udział w ankiecie pracowniczej</a:t>
              </a:r>
              <a:endParaRPr lang="ko-KR" altLang="en-US" sz="1600" b="1" dirty="0">
                <a:solidFill>
                  <a:srgbClr val="00B0F0"/>
                </a:solidFill>
                <a:cs typeface="Arial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571C55EE-9421-48F9-A382-E26F842D733B}"/>
                </a:ext>
              </a:extLst>
            </p:cNvPr>
            <p:cNvSpPr txBox="1"/>
            <p:nvPr/>
          </p:nvSpPr>
          <p:spPr>
            <a:xfrm>
              <a:off x="1487520" y="1515812"/>
              <a:ext cx="4380624" cy="261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ko-KR" altLang="en-US" sz="110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ADC9887-15A6-49B6-839F-A66B9695CF2C}"/>
              </a:ext>
            </a:extLst>
          </p:cNvPr>
          <p:cNvSpPr txBox="1"/>
          <p:nvPr/>
        </p:nvSpPr>
        <p:spPr>
          <a:xfrm>
            <a:off x="1528825" y="5337979"/>
            <a:ext cx="297188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pl-PL" altLang="ko-KR" sz="1600" b="1" dirty="0">
                <a:solidFill>
                  <a:srgbClr val="FF0000"/>
                </a:solidFill>
                <a:cs typeface="Arial" pitchFamily="34" charset="0"/>
              </a:rPr>
              <a:t>Nauczyć się, jakie typy ankiet są dostępne oraz kiedy ich używać</a:t>
            </a:r>
            <a:endParaRPr lang="ko-KR" altLang="en-US" sz="16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0" name="Oval 21">
            <a:extLst>
              <a:ext uri="{FF2B5EF4-FFF2-40B4-BE49-F238E27FC236}">
                <a16:creationId xmlns:a16="http://schemas.microsoft.com/office/drawing/2014/main" xmlns="" id="{4535DA48-809F-4B2D-9659-3052AAD75311}"/>
              </a:ext>
            </a:extLst>
          </p:cNvPr>
          <p:cNvSpPr/>
          <p:nvPr/>
        </p:nvSpPr>
        <p:spPr>
          <a:xfrm rot="20700000">
            <a:off x="5995072" y="2177004"/>
            <a:ext cx="438803" cy="384581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1" name="Trapezoid 3">
            <a:extLst>
              <a:ext uri="{FF2B5EF4-FFF2-40B4-BE49-F238E27FC236}">
                <a16:creationId xmlns:a16="http://schemas.microsoft.com/office/drawing/2014/main" xmlns="" id="{366818DF-0CBE-4509-954A-F438DB3E5114}"/>
              </a:ext>
            </a:extLst>
          </p:cNvPr>
          <p:cNvSpPr/>
          <p:nvPr/>
        </p:nvSpPr>
        <p:spPr>
          <a:xfrm>
            <a:off x="6621214" y="3698098"/>
            <a:ext cx="390522" cy="398013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xmlns="" id="{1308E848-7FCD-49BE-99CA-450B9BE699F0}"/>
              </a:ext>
            </a:extLst>
          </p:cNvPr>
          <p:cNvSpPr/>
          <p:nvPr/>
        </p:nvSpPr>
        <p:spPr>
          <a:xfrm rot="14270044">
            <a:off x="5618410" y="4360185"/>
            <a:ext cx="390293" cy="406562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3" name="Donut 15">
            <a:extLst>
              <a:ext uri="{FF2B5EF4-FFF2-40B4-BE49-F238E27FC236}">
                <a16:creationId xmlns:a16="http://schemas.microsoft.com/office/drawing/2014/main" xmlns="" id="{A9C59247-B266-4CA7-A572-6B2541F4CF8F}"/>
              </a:ext>
            </a:extLst>
          </p:cNvPr>
          <p:cNvSpPr/>
          <p:nvPr/>
        </p:nvSpPr>
        <p:spPr>
          <a:xfrm>
            <a:off x="4684884" y="3183631"/>
            <a:ext cx="412117" cy="413850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xmlns="" id="{C609EECE-9A4C-4CD5-AD6B-41C50B8F319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pic>
        <p:nvPicPr>
          <p:cNvPr id="36" name="Obraz 63" descr="Obraz zawierający tekst, wizytówka, zrzut ekranu&#10;&#10;Opis wygenerowany automatyczni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06" y="230461"/>
            <a:ext cx="1236975" cy="1552700"/>
          </a:xfrm>
          <a:prstGeom prst="rect">
            <a:avLst/>
          </a:prstGeom>
        </p:spPr>
      </p:pic>
      <p:sp>
        <p:nvSpPr>
          <p:cNvPr id="34" name="CuadroTexto 2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8F57FB6-48D8-4F80-8C1C-03FB9AD5BDB5}"/>
              </a:ext>
            </a:extLst>
          </p:cNvPr>
          <p:cNvSpPr txBox="1"/>
          <p:nvPr/>
        </p:nvSpPr>
        <p:spPr>
          <a:xfrm>
            <a:off x="869675" y="6276226"/>
            <a:ext cx="5209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/>
              <a:t>Wsparcie Komisji Europejskiej dla powstania tej publikacji nie oznacza poparcia dla jej treści, które odzwierciedlają jedynie poglądy autorów, </a:t>
            </a:r>
            <a:r>
              <a:rPr lang="pl-PL" sz="1000" dirty="0" smtClean="0"/>
              <a:t>a </a:t>
            </a:r>
            <a:r>
              <a:rPr lang="pl-PL" sz="1000" dirty="0"/>
              <a:t>Komisja nie ponosi odpowiedzialności za jakiekolwiek wykorzystanie informacji w niej zawartych</a:t>
            </a:r>
          </a:p>
        </p:txBody>
      </p:sp>
      <p:pic>
        <p:nvPicPr>
          <p:cNvPr id="35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4959"/>
            <a:ext cx="905274" cy="576706"/>
          </a:xfrm>
          <a:prstGeom prst="rect">
            <a:avLst/>
          </a:prstGeom>
        </p:spPr>
      </p:pic>
      <p:pic>
        <p:nvPicPr>
          <p:cNvPr id="40" name="Immagine 3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344" y="6406880"/>
            <a:ext cx="1127226" cy="392481"/>
          </a:xfrm>
          <a:prstGeom prst="rect">
            <a:avLst/>
          </a:prstGeom>
          <a:noFill/>
        </p:spPr>
      </p:pic>
      <p:sp>
        <p:nvSpPr>
          <p:cNvPr id="41" name="CasellaDiTesto 21"/>
          <p:cNvSpPr txBox="1"/>
          <p:nvPr/>
        </p:nvSpPr>
        <p:spPr>
          <a:xfrm>
            <a:off x="7466495" y="6189369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82729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A16B15-C455-42ED-97A3-BBDCBDB4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928" y="311859"/>
            <a:ext cx="7765972" cy="1135111"/>
          </a:xfrm>
        </p:spPr>
        <p:txBody>
          <a:bodyPr/>
          <a:lstStyle/>
          <a:p>
            <a:pPr algn="ctr"/>
            <a:r>
              <a:rPr lang="pl-PL" dirty="0">
                <a:latin typeface="Arial Black" panose="020B0A04020102020204" pitchFamily="34" charset="0"/>
              </a:rPr>
              <a:t>Część</a:t>
            </a:r>
            <a:r>
              <a:rPr lang="en-GB" dirty="0">
                <a:latin typeface="Arial Black" panose="020B0A04020102020204" pitchFamily="34" charset="0"/>
              </a:rPr>
              <a:t> 3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128988AF-09E3-4708-B8A9-2A226B674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9656699" cy="41225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/>
              <a:t>Ankieta pracownicza zakończyła się – co teraz? </a:t>
            </a: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pl-PL" sz="1400" dirty="0"/>
              <a:t>Badanie opinii pracowników w całej firmie obejmuje proces przygotowania i wdrożenia oraz działania następcze. Te dwa etapy są z kolei podzielone na różne części. Po pierwsze, podczas przygotowania i wdrożenia ma miejsce proces tworzenia koncepcji i optymalizacji, który trwa około pięciu do sześciu miesięcy. Kolejne, właściwe badanie pracowników powinno trwać około trzech do czterech tygodni. Po jego zakończeniu rozpoczyna się ewaluacja badania i przygotowanie raportu z wynikami. Następnie przedstawia się wyniki dyrektorom zarządzającym i komitetom, a także po raz pierwszy informuje się o nich pracowników.</a:t>
            </a:r>
          </a:p>
          <a:p>
            <a:pPr marL="0" indent="0">
              <a:buNone/>
            </a:pPr>
            <a:r>
              <a:rPr lang="pl-PL" sz="1400" dirty="0"/>
              <a:t>Następnie rozpoczyna się proces monitorowania, którego celem jest wdrożenie odpowiednich działań, które w wyniku badania pracowników wydają się konieczne i potrzebne. Po pierwsze, wszyscy kierownicy powinni zostać poinformowani o nadchodzących zmianach. Podczas warsztatów omawia się wyniki badania pracowników i uzgadnia odpowiednie działania. Teraz można przystąpić do wdrażania tych działań - najlepiej, jeśli proces ten, obejmujący ocenę nowych wyników i najlepszych praktyk, zostanie zakończony i zakomunikowany w całej firmie, zanim zacznie się od nowa i rozpocznie się kolejna ankieta pracownicza.</a:t>
            </a:r>
          </a:p>
          <a:p>
            <a:pPr marL="0" indent="0">
              <a:buNone/>
            </a:pPr>
            <a:r>
              <a:rPr lang="pl-PL" sz="1400" dirty="0"/>
              <a:t>Szczególnie ważne jest, aby procesy uzupełniające badanie opinii pracowników były konsekwentnie realizowane. W przeciwnym razie może to prowadzić do frustracji i demotywacji pracowników, którzy w trakcie badania sformułowali swoje oczekiwania. Skutkiem tego może być spadek wydajności. Ponadto spada chęć uczestnictwa w ankietach i innych narzędziach partycypacji w przyszłości. Wykorzystaj cenne wyniki badań opinii pracowników do wprowadzenia pozytywnych zmian.</a:t>
            </a:r>
            <a:endParaRPr lang="en-US" sz="14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C701042-E131-46B8-B534-847F436978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pic>
        <p:nvPicPr>
          <p:cNvPr id="8" name="Obraz 63" descr="Obraz zawierający tekst, wizytówka, zrzut ekranu&#10;&#10;Opis wygenerowany automatyczni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06" y="230461"/>
            <a:ext cx="1236975" cy="1552700"/>
          </a:xfrm>
          <a:prstGeom prst="rect">
            <a:avLst/>
          </a:prstGeom>
        </p:spPr>
      </p:pic>
      <p:sp>
        <p:nvSpPr>
          <p:cNvPr id="10" name="CuadroTexto 2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8F57FB6-48D8-4F80-8C1C-03FB9AD5BDB5}"/>
              </a:ext>
            </a:extLst>
          </p:cNvPr>
          <p:cNvSpPr txBox="1"/>
          <p:nvPr/>
        </p:nvSpPr>
        <p:spPr>
          <a:xfrm>
            <a:off x="940511" y="6276023"/>
            <a:ext cx="5209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/>
              <a:t>Wsparcie Komisji Europejskiej dla powstania tej publikacji nie oznacza poparcia dla jej treści, które odzwierciedlają jedynie poglądy autorów, </a:t>
            </a:r>
            <a:r>
              <a:rPr lang="pl-PL" sz="1000" dirty="0" smtClean="0"/>
              <a:t>a </a:t>
            </a:r>
            <a:r>
              <a:rPr lang="pl-PL" sz="1000" dirty="0"/>
              <a:t>Komisja nie ponosi odpowiedzialności za jakiekolwiek wykorzystanie informacji w niej zawartych</a:t>
            </a:r>
          </a:p>
        </p:txBody>
      </p:sp>
      <p:pic>
        <p:nvPicPr>
          <p:cNvPr id="12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6" y="6254756"/>
            <a:ext cx="905274" cy="576706"/>
          </a:xfrm>
          <a:prstGeom prst="rect">
            <a:avLst/>
          </a:prstGeom>
        </p:spPr>
      </p:pic>
      <p:pic>
        <p:nvPicPr>
          <p:cNvPr id="14" name="Immagine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396" y="6404676"/>
            <a:ext cx="1127226" cy="392481"/>
          </a:xfrm>
          <a:prstGeom prst="rect">
            <a:avLst/>
          </a:prstGeom>
          <a:noFill/>
        </p:spPr>
      </p:pic>
      <p:sp>
        <p:nvSpPr>
          <p:cNvPr id="15" name="CasellaDiTesto 21"/>
          <p:cNvSpPr txBox="1"/>
          <p:nvPr/>
        </p:nvSpPr>
        <p:spPr>
          <a:xfrm>
            <a:off x="7323026" y="6189166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94777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A16B15-C455-42ED-97A3-BBDCBDB4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928" y="311859"/>
            <a:ext cx="7765972" cy="1135111"/>
          </a:xfrm>
        </p:spPr>
        <p:txBody>
          <a:bodyPr/>
          <a:lstStyle/>
          <a:p>
            <a:pPr algn="ctr"/>
            <a:r>
              <a:rPr lang="pl-PL" dirty="0">
                <a:latin typeface="Arial Black" panose="020B0A04020102020204" pitchFamily="34" charset="0"/>
              </a:rPr>
              <a:t>Część</a:t>
            </a:r>
            <a:r>
              <a:rPr lang="en-GB" dirty="0">
                <a:latin typeface="Arial Black" panose="020B0A04020102020204" pitchFamily="34" charset="0"/>
              </a:rPr>
              <a:t> 4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128988AF-09E3-4708-B8A9-2A226B674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292335"/>
            <a:ext cx="10498189" cy="6674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Przykładowe pytania do wykorzystania w ankiecie pracowniczej </a:t>
            </a:r>
            <a:r>
              <a:rPr lang="en-US" dirty="0"/>
              <a:t>(1)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C701042-E131-46B8-B534-847F436978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xmlns="" id="{5EED01C8-B1DB-488B-8A30-86285AF7F5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434803"/>
              </p:ext>
            </p:extLst>
          </p:nvPr>
        </p:nvGraphicFramePr>
        <p:xfrm>
          <a:off x="855610" y="1783161"/>
          <a:ext cx="10091877" cy="4409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03408">
                  <a:extLst>
                    <a:ext uri="{9D8B030D-6E8A-4147-A177-3AD203B41FA5}">
                      <a16:colId xmlns:a16="http://schemas.microsoft.com/office/drawing/2014/main" xmlns="" val="3196949765"/>
                    </a:ext>
                  </a:extLst>
                </a:gridCol>
                <a:gridCol w="4273080">
                  <a:extLst>
                    <a:ext uri="{9D8B030D-6E8A-4147-A177-3AD203B41FA5}">
                      <a16:colId xmlns:a16="http://schemas.microsoft.com/office/drawing/2014/main" xmlns="" val="2119935269"/>
                    </a:ext>
                  </a:extLst>
                </a:gridCol>
                <a:gridCol w="3715389">
                  <a:extLst>
                    <a:ext uri="{9D8B030D-6E8A-4147-A177-3AD203B41FA5}">
                      <a16:colId xmlns:a16="http://schemas.microsoft.com/office/drawing/2014/main" xmlns="" val="38742255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Związane z ankietowaną osobą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Związane z firmą/pracodawcą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512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100" dirty="0"/>
                        <a:t>Satysfakcja i motywacja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Jestem zadowolony/a z planowania mojej pracy/zadań.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Terminowe wykonanie mojej pracy/zadań motywuje mnie do działania.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Swoim zachowaniem w codziennej pracy motywuję innych.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Jestem zadowolony/a z pracy kierownictwa.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Cele wyznaczone przez kierownictwo motywują mnie.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Jestem zadowolony/a z mojego wynagrodzenia.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Wynagrodzenie za moją pracę motywuje mnie.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Ogólnie rzecz biorąc, jestem zadowolony/a z firmy jako pracodawcy.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Ogólnie rzecz biorąc, jestem zadowolony/a z komunikacji w mojej firmie.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Świadczenia w firmie są dobre.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Jestem zadowolony/a oferty żywieniowej (stołówka).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8442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100" dirty="0"/>
                        <a:t>Strateg</a:t>
                      </a:r>
                      <a:r>
                        <a:rPr lang="pl-PL" sz="1100" dirty="0"/>
                        <a:t>ia i cele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Zgadzam się, że musimy się skupić na krótkoterminowych celach finansowych.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Regularnie odbywające się spotkania pracowników dają mi dobry przegląd bieżących spraw firmy.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Wiem, co symbolizuje firma/produkt/marka.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Decyzje kierownictwa zdecydowanie mnie dotyczą.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Znam strategię firmy.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Jestem zadowolony/a z długoterminowej strategii firmy.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Czuję, że w firmie współpracujemy jako partnerzy w trosce o sukces grupy.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Jestem przekonany/a, że taka strategia pozwoli firmie utrzymać się na rynku w dłuższej perspektywie czasowej.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Mogę powiedzieć, że wiem, jak ważne są poszczególne wartości firmy.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Wierzę, że firma jest na dobrej drodze do dalszej poprawy swojej sytuacji ekonomicznej.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Znam długoterminowe cele mojej firmy.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Potrafię wyjaśnić innym strategię firmy.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7461331"/>
                  </a:ext>
                </a:extLst>
              </a:tr>
            </a:tbl>
          </a:graphicData>
        </a:graphic>
      </p:graphicFrame>
      <p:pic>
        <p:nvPicPr>
          <p:cNvPr id="13" name="Obraz 63" descr="Obraz zawierający tekst, wizytówka, zrzut ekranu&#10;&#10;Opis wygenerowany automatyczni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06" y="230461"/>
            <a:ext cx="1236975" cy="1552700"/>
          </a:xfrm>
          <a:prstGeom prst="rect">
            <a:avLst/>
          </a:prstGeom>
        </p:spPr>
      </p:pic>
      <p:sp>
        <p:nvSpPr>
          <p:cNvPr id="10" name="CuadroTexto 2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8F57FB6-48D8-4F80-8C1C-03FB9AD5BDB5}"/>
              </a:ext>
            </a:extLst>
          </p:cNvPr>
          <p:cNvSpPr txBox="1"/>
          <p:nvPr/>
        </p:nvSpPr>
        <p:spPr>
          <a:xfrm>
            <a:off x="940511" y="6276023"/>
            <a:ext cx="5209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/>
              <a:t>Wsparcie Komisji Europejskiej dla powstania tej publikacji nie oznacza poparcia dla jej treści, które odzwierciedlają jedynie poglądy autorów, </a:t>
            </a:r>
            <a:r>
              <a:rPr lang="pl-PL" sz="1000" dirty="0" smtClean="0"/>
              <a:t>a </a:t>
            </a:r>
            <a:r>
              <a:rPr lang="pl-PL" sz="1000" dirty="0"/>
              <a:t>Komisja nie ponosi odpowiedzialności za jakiekolwiek wykorzystanie informacji w niej zawartych</a:t>
            </a:r>
          </a:p>
        </p:txBody>
      </p:sp>
      <p:pic>
        <p:nvPicPr>
          <p:cNvPr id="12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6" y="6254756"/>
            <a:ext cx="905274" cy="576706"/>
          </a:xfrm>
          <a:prstGeom prst="rect">
            <a:avLst/>
          </a:prstGeom>
        </p:spPr>
      </p:pic>
      <p:pic>
        <p:nvPicPr>
          <p:cNvPr id="15" name="Immagine 1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396" y="6404676"/>
            <a:ext cx="1127226" cy="392481"/>
          </a:xfrm>
          <a:prstGeom prst="rect">
            <a:avLst/>
          </a:prstGeom>
          <a:noFill/>
        </p:spPr>
      </p:pic>
      <p:sp>
        <p:nvSpPr>
          <p:cNvPr id="16" name="CasellaDiTesto 21"/>
          <p:cNvSpPr txBox="1"/>
          <p:nvPr/>
        </p:nvSpPr>
        <p:spPr>
          <a:xfrm>
            <a:off x="7323026" y="6189166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41940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A16B15-C455-42ED-97A3-BBDCBDB4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928" y="311859"/>
            <a:ext cx="7765972" cy="1135111"/>
          </a:xfrm>
        </p:spPr>
        <p:txBody>
          <a:bodyPr/>
          <a:lstStyle/>
          <a:p>
            <a:pPr algn="ctr"/>
            <a:r>
              <a:rPr lang="pl-PL" dirty="0">
                <a:latin typeface="Arial Black" panose="020B0A04020102020204" pitchFamily="34" charset="0"/>
              </a:rPr>
              <a:t>Część</a:t>
            </a:r>
            <a:r>
              <a:rPr lang="en-GB" dirty="0">
                <a:latin typeface="Arial Black" panose="020B0A04020102020204" pitchFamily="34" charset="0"/>
              </a:rPr>
              <a:t> 4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128988AF-09E3-4708-B8A9-2A226B674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31" y="1486135"/>
            <a:ext cx="10297021" cy="6674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Przykładowe pytania do wykorzystania w ankiecie pracowniczej </a:t>
            </a:r>
            <a:r>
              <a:rPr lang="en-US" dirty="0"/>
              <a:t>(</a:t>
            </a:r>
            <a:r>
              <a:rPr lang="pl-PL" dirty="0"/>
              <a:t>2</a:t>
            </a:r>
            <a:r>
              <a:rPr lang="en-US" dirty="0"/>
              <a:t>)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C701042-E131-46B8-B534-847F436978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xmlns="" id="{5EED01C8-B1DB-488B-8A30-86285AF7F5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847499"/>
              </p:ext>
            </p:extLst>
          </p:nvPr>
        </p:nvGraphicFramePr>
        <p:xfrm>
          <a:off x="838201" y="1958034"/>
          <a:ext cx="10091877" cy="3997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03408">
                  <a:extLst>
                    <a:ext uri="{9D8B030D-6E8A-4147-A177-3AD203B41FA5}">
                      <a16:colId xmlns:a16="http://schemas.microsoft.com/office/drawing/2014/main" xmlns="" val="3196949765"/>
                    </a:ext>
                  </a:extLst>
                </a:gridCol>
                <a:gridCol w="4273080">
                  <a:extLst>
                    <a:ext uri="{9D8B030D-6E8A-4147-A177-3AD203B41FA5}">
                      <a16:colId xmlns:a16="http://schemas.microsoft.com/office/drawing/2014/main" xmlns="" val="2119935269"/>
                    </a:ext>
                  </a:extLst>
                </a:gridCol>
                <a:gridCol w="3715389">
                  <a:extLst>
                    <a:ext uri="{9D8B030D-6E8A-4147-A177-3AD203B41FA5}">
                      <a16:colId xmlns:a16="http://schemas.microsoft.com/office/drawing/2014/main" xmlns="" val="38742255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Związane z ankietowaną osobą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Związane z firmą/pracodawcą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512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100" dirty="0"/>
                        <a:t>Zorientowanie na klienta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Często mam kontakt z klientami.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Szanuję opinie naszych klientów.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Lubię kontakty z klientami.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Perspektywa klienta pomaga mi w rozwoju.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Istniejące procesy, narzędzia informatyczne i przepływy pracy pozwalają mi skutecznie zaspokajać potrzeby moich klientów (wewnętrznych i/lub zewnętrznych).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Nasza firma dba o opinię klientów.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Opinie klientów są w naszej firmie właściwie respektowane.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Jestem zadowolony/a z tego, jak klienci są traktowani w naszej firmie.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Klienci pomagają naszej firmie w rozwoju.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5789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100" dirty="0"/>
                        <a:t>Komunikacja / Informacj</a:t>
                      </a:r>
                      <a:r>
                        <a:rPr lang="pl-PL" sz="1100" dirty="0"/>
                        <a:t>a</a:t>
                      </a:r>
                      <a:r>
                        <a:rPr lang="de-DE" sz="1100" dirty="0"/>
                        <a:t> zwrotn</a:t>
                      </a:r>
                      <a:r>
                        <a:rPr lang="pl-PL" sz="1100" dirty="0"/>
                        <a:t>a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Wyrażam swoją opinię (na tematy związane z pracą).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Jestem otwarty/a i uczciwy/a w codziennych kontaktach ze współpracownikami.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Jestem dostatecznie poinformowany/a o ważnych sprawach i procesach.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Otrzymuję wszystkie informacje, które są ważne dla mojej pracy.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Uważam, że regularne przeprowadzanie takiej ankiety wśród pracowników ma sens.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Moje zadania i cele są dla mnie jasne.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Na zmiany gospodarcze reagujemy poprzez odpowiednią strategię zarządzania zasobami ludzkimi.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Jestem zadowolony/a z tego, jak nasza firma reaguje na zmiany gospodarcze.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Zmiany w otoczeniu gospodarczym postrzegam jako szansę.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Mam poczucie, że jestem wystarczająco poinformowany/a o tym, co dzieje się w firmie.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Czuję się dobrze poinformowany/a o sytuacji ekonomicznej firmy.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Komunikacja w firmie jest wzorowa!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40810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100" dirty="0"/>
                        <a:t>Inno</a:t>
                      </a:r>
                      <a:r>
                        <a:rPr lang="pl-PL" sz="1100" dirty="0"/>
                        <a:t>wacje</a:t>
                      </a:r>
                      <a:r>
                        <a:rPr lang="de-DE" sz="1100" dirty="0"/>
                        <a:t> / </a:t>
                      </a:r>
                      <a:r>
                        <a:rPr lang="pl-PL" sz="1100" dirty="0"/>
                        <a:t>Zmiany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Uważam, że regularne przeprowadzanie takiego badania pracowników ma sens.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Zakres badania pracowników jest odpowiedni.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Zmiany zachodzące w naszej firmie są dla mnie zrozumiałe.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Odbieram firmę jako postępową, nowoczesną.</a:t>
                      </a:r>
                      <a:endParaRPr lang="de-D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5196527"/>
                  </a:ext>
                </a:extLst>
              </a:tr>
            </a:tbl>
          </a:graphicData>
        </a:graphic>
      </p:graphicFrame>
      <p:pic>
        <p:nvPicPr>
          <p:cNvPr id="13" name="Obraz 63" descr="Obraz zawierający tekst, wizytówka, zrzut ekranu&#10;&#10;Opis wygenerowany automatyczni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06" y="230461"/>
            <a:ext cx="1236975" cy="1552700"/>
          </a:xfrm>
          <a:prstGeom prst="rect">
            <a:avLst/>
          </a:prstGeom>
        </p:spPr>
      </p:pic>
      <p:sp>
        <p:nvSpPr>
          <p:cNvPr id="10" name="CuadroTexto 2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8F57FB6-48D8-4F80-8C1C-03FB9AD5BDB5}"/>
              </a:ext>
            </a:extLst>
          </p:cNvPr>
          <p:cNvSpPr txBox="1"/>
          <p:nvPr/>
        </p:nvSpPr>
        <p:spPr>
          <a:xfrm>
            <a:off x="940511" y="6276023"/>
            <a:ext cx="5209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/>
              <a:t>Wsparcie Komisji Europejskiej dla powstania tej publikacji nie oznacza poparcia dla jej treści, które odzwierciedlają jedynie poglądy autorów, </a:t>
            </a:r>
            <a:r>
              <a:rPr lang="pl-PL" sz="1000" dirty="0" smtClean="0"/>
              <a:t>a </a:t>
            </a:r>
            <a:r>
              <a:rPr lang="pl-PL" sz="1000" dirty="0"/>
              <a:t>Komisja nie ponosi odpowiedzialności za jakiekolwiek wykorzystanie informacji w niej zawartych</a:t>
            </a:r>
          </a:p>
        </p:txBody>
      </p:sp>
      <p:pic>
        <p:nvPicPr>
          <p:cNvPr id="12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6" y="6254756"/>
            <a:ext cx="905274" cy="576706"/>
          </a:xfrm>
          <a:prstGeom prst="rect">
            <a:avLst/>
          </a:prstGeom>
        </p:spPr>
      </p:pic>
      <p:pic>
        <p:nvPicPr>
          <p:cNvPr id="15" name="Immagine 1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396" y="6404676"/>
            <a:ext cx="1127226" cy="392481"/>
          </a:xfrm>
          <a:prstGeom prst="rect">
            <a:avLst/>
          </a:prstGeom>
          <a:noFill/>
        </p:spPr>
      </p:pic>
      <p:sp>
        <p:nvSpPr>
          <p:cNvPr id="16" name="CasellaDiTesto 21"/>
          <p:cNvSpPr txBox="1"/>
          <p:nvPr/>
        </p:nvSpPr>
        <p:spPr>
          <a:xfrm>
            <a:off x="7323026" y="6189166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90785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A16B15-C455-42ED-97A3-BBDCBDB4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928" y="311859"/>
            <a:ext cx="7765972" cy="1135111"/>
          </a:xfrm>
        </p:spPr>
        <p:txBody>
          <a:bodyPr/>
          <a:lstStyle/>
          <a:p>
            <a:pPr algn="ctr"/>
            <a:r>
              <a:rPr lang="pl-PL" dirty="0">
                <a:latin typeface="Arial Black" panose="020B0A04020102020204" pitchFamily="34" charset="0"/>
              </a:rPr>
              <a:t>Część</a:t>
            </a:r>
            <a:r>
              <a:rPr lang="en-GB" dirty="0">
                <a:latin typeface="Arial Black" panose="020B0A04020102020204" pitchFamily="34" charset="0"/>
              </a:rPr>
              <a:t> 4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128988AF-09E3-4708-B8A9-2A226B674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31" y="1170193"/>
            <a:ext cx="10181147" cy="6674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Przykładowe pytania do wykorzystania w ankiecie pracowniczej </a:t>
            </a:r>
            <a:r>
              <a:rPr lang="en-US" dirty="0"/>
              <a:t>(</a:t>
            </a:r>
            <a:r>
              <a:rPr lang="pl-PL" dirty="0"/>
              <a:t>3</a:t>
            </a:r>
            <a:r>
              <a:rPr lang="en-US" dirty="0"/>
              <a:t>)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C701042-E131-46B8-B534-847F436978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xmlns="" id="{5EED01C8-B1DB-488B-8A30-86285AF7F5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645328"/>
              </p:ext>
            </p:extLst>
          </p:nvPr>
        </p:nvGraphicFramePr>
        <p:xfrm>
          <a:off x="675779" y="1647408"/>
          <a:ext cx="10091877" cy="4500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03408">
                  <a:extLst>
                    <a:ext uri="{9D8B030D-6E8A-4147-A177-3AD203B41FA5}">
                      <a16:colId xmlns:a16="http://schemas.microsoft.com/office/drawing/2014/main" xmlns="" val="3196949765"/>
                    </a:ext>
                  </a:extLst>
                </a:gridCol>
                <a:gridCol w="3934679">
                  <a:extLst>
                    <a:ext uri="{9D8B030D-6E8A-4147-A177-3AD203B41FA5}">
                      <a16:colId xmlns:a16="http://schemas.microsoft.com/office/drawing/2014/main" xmlns="" val="2119935269"/>
                    </a:ext>
                  </a:extLst>
                </a:gridCol>
                <a:gridCol w="4053790">
                  <a:extLst>
                    <a:ext uri="{9D8B030D-6E8A-4147-A177-3AD203B41FA5}">
                      <a16:colId xmlns:a16="http://schemas.microsoft.com/office/drawing/2014/main" xmlns="" val="38742255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Związane z ankietowaną osobą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Związane z firmą/pracodawcą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512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100" dirty="0"/>
                        <a:t>Rozwój/</a:t>
                      </a:r>
                    </a:p>
                    <a:p>
                      <a:r>
                        <a:rPr lang="pl-PL" sz="1100" dirty="0"/>
                        <a:t>Dalsze kształcenie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Dzięki mojej pracy mogę nauczyć się czegoś istotnego.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Moja praca daje duże możliwości dalszego kształcenia.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Jestem zadowolony/a ze sposobu, w jaki mogę się rozwijać dzięki mojej pracy.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Uczenie się czegoś znaczącego poprzez moją pracę motywuje mnie.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Moja praca oferuje mi możliwości rozwoju.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Firma oferuje mi dobre możliwości szkolenia.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Ogólnie rzecz biorąc, jestem zadowolony/a z możliwości dalszego kształcenia w firmie.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Firma oferuje mi dobre możliwości szkoleniowe.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Firma promuje moje możliwości rozwoju.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W naszej firmie jest wystarczająco dużo możliwości szkolenia i rozwoju zawodowego, aby zapewnić mi możliwość rozwoju zawodowego.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5789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100" dirty="0"/>
                        <a:t>Sprawiedliwość/ </a:t>
                      </a:r>
                      <a:br>
                        <a:rPr lang="pl-PL" sz="1100" dirty="0"/>
                      </a:br>
                      <a:r>
                        <a:rPr lang="pl-PL" sz="1100" dirty="0"/>
                        <a:t>Niezawodność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Sprawiedliwie rozdzielam pracę/zadania.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Moje osiągnięcia są doceniane.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Uważam, że decyzje kierownictwa są sprawiedliwe.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Za moją pracę otrzymuję uczciwe wynagrodzenie.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Moja praca jest uczciwie opłacana.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Firma oferuje mi bezpieczną pracę.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Decyzje kierownictwa są dla mnie zrozumiałe.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Czuję, że jestem sprawiedliwie traktowany/a przez moją firmę.</a:t>
                      </a:r>
                      <a:endParaRPr lang="de-D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40810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Zaangażowanie/</a:t>
                      </a:r>
                    </a:p>
                    <a:p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Oddanie</a:t>
                      </a:r>
                      <a:endParaRPr lang="de-DE" sz="11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Kiedy pracuję, zapominam o upływającym czasie.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Jestem całkowicie pochłonięty/a swoją pracą.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Jestem entuzjastycznie nastawiony/a do mojej pracy.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Moja praca mnie inspiruje.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Jestem dumny/a z mojej pracy.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Kiedy pracuję, jestem pełen/pełna energii.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Kiedy pracuję, czuję się sprawny/a.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Kiedy wstaję rano, nie mogę się doczekać swojej pracy.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Jestem dumny/a z tego, że pracuję w mojej firmie.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Firma jest postrzegana jako atrakcyjny pracodawca w moim prywatnym otoczeniu.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Mam wrażenie, że atrakcyjność firmy na rynku pracy wzrasta.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Wizerunek firmy jako pracodawcy pomaga w pozyskaniu i utrzymaniu najlepszych talentów.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Poleciłbym firmę jako pracodawcę swoim przyjaciołom i znajomym.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Czuję się silnie związany z moją pracą.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5196527"/>
                  </a:ext>
                </a:extLst>
              </a:tr>
            </a:tbl>
          </a:graphicData>
        </a:graphic>
      </p:graphicFrame>
      <p:pic>
        <p:nvPicPr>
          <p:cNvPr id="13" name="Obraz 63" descr="Obraz zawierający tekst, wizytówka, zrzut ekranu&#10;&#10;Opis wygenerowany automatyczni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06" y="230461"/>
            <a:ext cx="1236975" cy="1552700"/>
          </a:xfrm>
          <a:prstGeom prst="rect">
            <a:avLst/>
          </a:prstGeom>
        </p:spPr>
      </p:pic>
      <p:sp>
        <p:nvSpPr>
          <p:cNvPr id="10" name="CuadroTexto 2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8F57FB6-48D8-4F80-8C1C-03FB9AD5BDB5}"/>
              </a:ext>
            </a:extLst>
          </p:cNvPr>
          <p:cNvSpPr txBox="1"/>
          <p:nvPr/>
        </p:nvSpPr>
        <p:spPr>
          <a:xfrm>
            <a:off x="940511" y="6276023"/>
            <a:ext cx="5209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/>
              <a:t>Wsparcie Komisji Europejskiej dla powstania tej publikacji nie oznacza poparcia dla jej treści, które odzwierciedlają jedynie poglądy autorów, </a:t>
            </a:r>
            <a:r>
              <a:rPr lang="pl-PL" sz="1000" dirty="0" smtClean="0"/>
              <a:t>a </a:t>
            </a:r>
            <a:r>
              <a:rPr lang="pl-PL" sz="1000" dirty="0"/>
              <a:t>Komisja nie ponosi odpowiedzialności za jakiekolwiek wykorzystanie informacji w niej zawartych</a:t>
            </a:r>
          </a:p>
        </p:txBody>
      </p:sp>
      <p:pic>
        <p:nvPicPr>
          <p:cNvPr id="12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6" y="6254756"/>
            <a:ext cx="905274" cy="576706"/>
          </a:xfrm>
          <a:prstGeom prst="rect">
            <a:avLst/>
          </a:prstGeom>
        </p:spPr>
      </p:pic>
      <p:pic>
        <p:nvPicPr>
          <p:cNvPr id="15" name="Immagine 1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396" y="6404676"/>
            <a:ext cx="1127226" cy="392481"/>
          </a:xfrm>
          <a:prstGeom prst="rect">
            <a:avLst/>
          </a:prstGeom>
          <a:noFill/>
        </p:spPr>
      </p:pic>
      <p:sp>
        <p:nvSpPr>
          <p:cNvPr id="16" name="CasellaDiTesto 21"/>
          <p:cNvSpPr txBox="1"/>
          <p:nvPr/>
        </p:nvSpPr>
        <p:spPr>
          <a:xfrm>
            <a:off x="7323026" y="6189166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54226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A16B15-C455-42ED-97A3-BBDCBDB4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928" y="311859"/>
            <a:ext cx="7765972" cy="1135111"/>
          </a:xfrm>
        </p:spPr>
        <p:txBody>
          <a:bodyPr/>
          <a:lstStyle/>
          <a:p>
            <a:pPr algn="ctr"/>
            <a:r>
              <a:rPr lang="pl-PL" dirty="0">
                <a:latin typeface="Arial Black" panose="020B0A04020102020204" pitchFamily="34" charset="0"/>
              </a:rPr>
              <a:t>Część</a:t>
            </a:r>
            <a:r>
              <a:rPr lang="en-GB" dirty="0">
                <a:latin typeface="Arial Black" panose="020B0A04020102020204" pitchFamily="34" charset="0"/>
              </a:rPr>
              <a:t> 4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128988AF-09E3-4708-B8A9-2A226B674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565" y="1199421"/>
            <a:ext cx="10181147" cy="6674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Przykładowe pytania do wykorzystania w ankiecie pracowniczej </a:t>
            </a:r>
            <a:r>
              <a:rPr lang="en-US" dirty="0"/>
              <a:t>(</a:t>
            </a:r>
            <a:r>
              <a:rPr lang="pl-PL" dirty="0"/>
              <a:t>4</a:t>
            </a:r>
            <a:r>
              <a:rPr lang="en-US" dirty="0"/>
              <a:t>)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C701042-E131-46B8-B534-847F436978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xmlns="" id="{5EED01C8-B1DB-488B-8A30-86285AF7F5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944074"/>
              </p:ext>
            </p:extLst>
          </p:nvPr>
        </p:nvGraphicFramePr>
        <p:xfrm>
          <a:off x="774181" y="1671320"/>
          <a:ext cx="10091877" cy="4409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6127">
                  <a:extLst>
                    <a:ext uri="{9D8B030D-6E8A-4147-A177-3AD203B41FA5}">
                      <a16:colId xmlns:a16="http://schemas.microsoft.com/office/drawing/2014/main" xmlns="" val="3196949765"/>
                    </a:ext>
                  </a:extLst>
                </a:gridCol>
                <a:gridCol w="4855464">
                  <a:extLst>
                    <a:ext uri="{9D8B030D-6E8A-4147-A177-3AD203B41FA5}">
                      <a16:colId xmlns:a16="http://schemas.microsoft.com/office/drawing/2014/main" xmlns="" val="2119935269"/>
                    </a:ext>
                  </a:extLst>
                </a:gridCol>
                <a:gridCol w="3450286">
                  <a:extLst>
                    <a:ext uri="{9D8B030D-6E8A-4147-A177-3AD203B41FA5}">
                      <a16:colId xmlns:a16="http://schemas.microsoft.com/office/drawing/2014/main" xmlns="" val="38742255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Związane z ankietowaną osobą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Związane z firmą/pracodawcą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512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100" noProof="0" dirty="0"/>
                        <a:t>Klimat pracy /</a:t>
                      </a:r>
                    </a:p>
                    <a:p>
                      <a:r>
                        <a:rPr lang="pl-PL" sz="1100" noProof="0" dirty="0"/>
                        <a:t>Uznanie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Moje pomysły i sugestie zostaną wzięte pod uwagę.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Moje własne pomysły i sugestie są brane pod uwagę.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Moje własne pomysły i sugestie są doceniane.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Ogólnie rzecz biorąc, jestem zadowolony/a z moich warunków pracy.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Kiedy myślę o wszystkich osiągnięciach i włożonym wysiłku, mam poczucie, że uznanie, jakie otrzymałem, jest odpowiednie.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Jestem zadowolony/a ze zmian organizacyjnych w naszej firmie.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Zmiany organizacyjne w naszej firmie są dla mnie bodźcem do działania.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Reputacja mojego obszaru w firmie jest dobra.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W środowisku firmowym wymagania biznesu (cyfrowego) w zakresie marketingu są wystarczająco spełniane.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Ogólnie rzecz biorąc, atmosfera w pracy jest dobra.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5789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100" noProof="0" dirty="0"/>
                        <a:t>Warunki i procesy pracy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noProof="0" dirty="0"/>
                        <a:t>Potrafię samodzielnie rozwiązywać problemy w pracy.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noProof="0" dirty="0"/>
                        <a:t>Staram się znajdować sprawiedliwe rozwiązania problemów w pracy.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noProof="0" dirty="0"/>
                        <a:t>Jestem zadowolony/a z tego, w jaki sposób rozwiązuję problemy w mojej pracy.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noProof="0" dirty="0"/>
                        <a:t>Skutecznie rozwiązuję problemy w pracy.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noProof="0" dirty="0"/>
                        <a:t>W moim miejscu pracy pomieszczenia i ich wyposażenie są niewystarczające.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noProof="0" dirty="0"/>
                        <a:t>Potrafię samodzielnie zaplanować i zorganizować swoją pracę.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noProof="0" dirty="0"/>
                        <a:t>W mojej pracy jestem całkowicie zaabsorbowany/a tym, co robię.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noProof="0" dirty="0"/>
                        <a:t>Firma potrafi być znacznie lepsza na rynku niż konkurencja, nawet w czasach kryzysu.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noProof="0" dirty="0"/>
                        <a:t>Ogólnie rzecz biorąc, jestem zadowolony/a z moich warunków pracy.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noProof="0" dirty="0"/>
                        <a:t>Wyposażenie mojego miejsca pracy jest dobre (technologia, materiały, narzędzia).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pl-PL" sz="1100" noProof="0" dirty="0"/>
                        <a:t>Warunki zewnętrzne w moim miejscu pracy są dobre (światło, powietrze, hałas, czystość itp.).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Firma tworzy warunki odpowiednie dla osiągania dobrych wyników.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Jestem zadowolony/a z informacji, jakie dostarcza intranet.</a:t>
                      </a:r>
                      <a:endParaRPr lang="de-D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40810778"/>
                  </a:ext>
                </a:extLst>
              </a:tr>
            </a:tbl>
          </a:graphicData>
        </a:graphic>
      </p:graphicFrame>
      <p:pic>
        <p:nvPicPr>
          <p:cNvPr id="13" name="Obraz 63" descr="Obraz zawierający tekst, wizytówka, zrzut ekranu&#10;&#10;Opis wygenerowany automatyczni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06" y="230461"/>
            <a:ext cx="1236975" cy="1552700"/>
          </a:xfrm>
          <a:prstGeom prst="rect">
            <a:avLst/>
          </a:prstGeom>
        </p:spPr>
      </p:pic>
      <p:sp>
        <p:nvSpPr>
          <p:cNvPr id="10" name="CuadroTexto 2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8F57FB6-48D8-4F80-8C1C-03FB9AD5BDB5}"/>
              </a:ext>
            </a:extLst>
          </p:cNvPr>
          <p:cNvSpPr txBox="1"/>
          <p:nvPr/>
        </p:nvSpPr>
        <p:spPr>
          <a:xfrm>
            <a:off x="940511" y="6276023"/>
            <a:ext cx="5209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/>
              <a:t>Wsparcie Komisji Europejskiej dla powstania tej publikacji nie oznacza poparcia dla jej treści, które odzwierciedlają jedynie poglądy autorów, </a:t>
            </a:r>
            <a:r>
              <a:rPr lang="pl-PL" sz="1000" dirty="0" smtClean="0"/>
              <a:t>a </a:t>
            </a:r>
            <a:r>
              <a:rPr lang="pl-PL" sz="1000" dirty="0"/>
              <a:t>Komisja nie ponosi odpowiedzialności za jakiekolwiek wykorzystanie informacji w niej zawartych</a:t>
            </a:r>
          </a:p>
        </p:txBody>
      </p:sp>
      <p:pic>
        <p:nvPicPr>
          <p:cNvPr id="12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6" y="6254756"/>
            <a:ext cx="905274" cy="576706"/>
          </a:xfrm>
          <a:prstGeom prst="rect">
            <a:avLst/>
          </a:prstGeom>
        </p:spPr>
      </p:pic>
      <p:pic>
        <p:nvPicPr>
          <p:cNvPr id="15" name="Immagine 1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396" y="6404676"/>
            <a:ext cx="1127226" cy="392481"/>
          </a:xfrm>
          <a:prstGeom prst="rect">
            <a:avLst/>
          </a:prstGeom>
          <a:noFill/>
        </p:spPr>
      </p:pic>
      <p:sp>
        <p:nvSpPr>
          <p:cNvPr id="16" name="CasellaDiTesto 21"/>
          <p:cNvSpPr txBox="1"/>
          <p:nvPr/>
        </p:nvSpPr>
        <p:spPr>
          <a:xfrm>
            <a:off x="7323026" y="6189166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53451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A16B15-C455-42ED-97A3-BBDCBDB4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928" y="311859"/>
            <a:ext cx="7765972" cy="1135111"/>
          </a:xfrm>
        </p:spPr>
        <p:txBody>
          <a:bodyPr/>
          <a:lstStyle/>
          <a:p>
            <a:pPr algn="ctr"/>
            <a:r>
              <a:rPr lang="pl-PL" dirty="0">
                <a:latin typeface="Arial Black" panose="020B0A04020102020204" pitchFamily="34" charset="0"/>
              </a:rPr>
              <a:t>Część</a:t>
            </a:r>
            <a:r>
              <a:rPr lang="en-GB" dirty="0">
                <a:latin typeface="Arial Black" panose="020B0A04020102020204" pitchFamily="34" charset="0"/>
              </a:rPr>
              <a:t> 4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128988AF-09E3-4708-B8A9-2A226B674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31" y="1439000"/>
            <a:ext cx="10251301" cy="6674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Przykładowe pytania do wykorzystania w ankiecie pracowniczej </a:t>
            </a:r>
            <a:r>
              <a:rPr lang="en-US" dirty="0"/>
              <a:t>(</a:t>
            </a:r>
            <a:r>
              <a:rPr lang="pl-PL" dirty="0"/>
              <a:t>5</a:t>
            </a:r>
            <a:r>
              <a:rPr lang="en-US" dirty="0"/>
              <a:t>)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C701042-E131-46B8-B534-847F436978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xmlns="" id="{5EED01C8-B1DB-488B-8A30-86285AF7F5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59525"/>
              </p:ext>
            </p:extLst>
          </p:nvPr>
        </p:nvGraphicFramePr>
        <p:xfrm>
          <a:off x="838201" y="1892045"/>
          <a:ext cx="10091877" cy="4150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03408">
                  <a:extLst>
                    <a:ext uri="{9D8B030D-6E8A-4147-A177-3AD203B41FA5}">
                      <a16:colId xmlns:a16="http://schemas.microsoft.com/office/drawing/2014/main" xmlns="" val="3196949765"/>
                    </a:ext>
                  </a:extLst>
                </a:gridCol>
                <a:gridCol w="4556471">
                  <a:extLst>
                    <a:ext uri="{9D8B030D-6E8A-4147-A177-3AD203B41FA5}">
                      <a16:colId xmlns:a16="http://schemas.microsoft.com/office/drawing/2014/main" xmlns="" val="2119935269"/>
                    </a:ext>
                  </a:extLst>
                </a:gridCol>
                <a:gridCol w="3431998">
                  <a:extLst>
                    <a:ext uri="{9D8B030D-6E8A-4147-A177-3AD203B41FA5}">
                      <a16:colId xmlns:a16="http://schemas.microsoft.com/office/drawing/2014/main" xmlns="" val="38742255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Związane z ankietowaną osobą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Związane z firmą/pracodawcą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512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100" noProof="0" dirty="0"/>
                        <a:t>Wymagania dotyczące pracy / Zdrowie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Planuję swoją pracę/zadania z wyprzedzeniem.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Moja praca stawia przede mną wysokie wymagania.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Moja praca stawia przede mną rozsądne wymagania.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Jestem zadowolony/a z wymagań stawianych przez moją pracę.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Wymagania związane z moją pracą motywują mnie.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Często jestem pod presją czasu.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Mam zbyt dużo pracy.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W mojej pracy są rzeczy, które są zbyt skomplikowane.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W mojej pracy są rzeczy, które wymagają zbyt wiele od mojej zdolności koncentracji. 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W mojej pracy często powtarzające się zadania męczą mnie.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Wymagania stawiane mojej pracy są często niejasne.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Komunikacja z moimi klientami (pacjentami) jest często bardzo trudna.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Moi klienci (pacjenci) są często nieuprzejmi.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To, co słyszę o sytuacji (życiowej) moich klientów (pacjentów), jest trudne do przyjęcia.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Często nie mam do dyspozycji niezbędnych informacji, materiałów i sprzętu do pracy (np. komputera).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W pracy ciągle jestem rozpraszany/a, np. przez telefony.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Moje warunki pracy są niekorzystne (hałas, brud, wilgoć, temperatura).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Moja praca wymaga dużego wysiłku fizycznego.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Moja praca pozwala mi na robienie przerw, które są dla mnie wystarczające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Czuję, że organizacja naszej firmy się zmienia.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Działania pracodawcy w zakresie promocji zdrowia są dobre.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5196527"/>
                  </a:ext>
                </a:extLst>
              </a:tr>
            </a:tbl>
          </a:graphicData>
        </a:graphic>
      </p:graphicFrame>
      <p:pic>
        <p:nvPicPr>
          <p:cNvPr id="13" name="Obraz 63" descr="Obraz zawierający tekst, wizytówka, zrzut ekranu&#10;&#10;Opis wygenerowany automatyczni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06" y="230461"/>
            <a:ext cx="1236975" cy="1552700"/>
          </a:xfrm>
          <a:prstGeom prst="rect">
            <a:avLst/>
          </a:prstGeom>
        </p:spPr>
      </p:pic>
      <p:sp>
        <p:nvSpPr>
          <p:cNvPr id="10" name="CuadroTexto 2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8F57FB6-48D8-4F80-8C1C-03FB9AD5BDB5}"/>
              </a:ext>
            </a:extLst>
          </p:cNvPr>
          <p:cNvSpPr txBox="1"/>
          <p:nvPr/>
        </p:nvSpPr>
        <p:spPr>
          <a:xfrm>
            <a:off x="940511" y="6276023"/>
            <a:ext cx="5209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/>
              <a:t>Wsparcie Komisji Europejskiej dla powstania tej publikacji nie oznacza poparcia dla jej treści, które odzwierciedlają jedynie poglądy autorów, </a:t>
            </a:r>
            <a:r>
              <a:rPr lang="pl-PL" sz="1000" dirty="0" smtClean="0"/>
              <a:t>a </a:t>
            </a:r>
            <a:r>
              <a:rPr lang="pl-PL" sz="1000" dirty="0"/>
              <a:t>Komisja nie ponosi odpowiedzialności za jakiekolwiek wykorzystanie informacji w niej zawartych</a:t>
            </a:r>
          </a:p>
        </p:txBody>
      </p:sp>
      <p:pic>
        <p:nvPicPr>
          <p:cNvPr id="12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6" y="6254756"/>
            <a:ext cx="905274" cy="576706"/>
          </a:xfrm>
          <a:prstGeom prst="rect">
            <a:avLst/>
          </a:prstGeom>
        </p:spPr>
      </p:pic>
      <p:pic>
        <p:nvPicPr>
          <p:cNvPr id="15" name="Immagine 1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396" y="6404676"/>
            <a:ext cx="1127226" cy="392481"/>
          </a:xfrm>
          <a:prstGeom prst="rect">
            <a:avLst/>
          </a:prstGeom>
          <a:noFill/>
        </p:spPr>
      </p:pic>
      <p:sp>
        <p:nvSpPr>
          <p:cNvPr id="16" name="CasellaDiTesto 21"/>
          <p:cNvSpPr txBox="1"/>
          <p:nvPr/>
        </p:nvSpPr>
        <p:spPr>
          <a:xfrm>
            <a:off x="7323026" y="6189166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26792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6962FAD-B50C-4A95-BAB1-466DECB43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559" y="3978336"/>
            <a:ext cx="11058620" cy="1325563"/>
          </a:xfrm>
        </p:spPr>
        <p:txBody>
          <a:bodyPr/>
          <a:lstStyle/>
          <a:p>
            <a:pPr algn="ctr"/>
            <a:r>
              <a:rPr lang="pl-PL" dirty="0">
                <a:latin typeface="+mn-lt"/>
                <a:ea typeface="Microsoft JhengHei UI" panose="020B0604030504040204" pitchFamily="34" charset="-120"/>
                <a:cs typeface="Dubai Medium" panose="020B0604020202020204" pitchFamily="34" charset="-78"/>
              </a:rPr>
              <a:t>Dziękujemy za uwagę!</a:t>
            </a:r>
            <a:endParaRPr lang="es-ES" dirty="0">
              <a:latin typeface="+mn-lt"/>
              <a:cs typeface="Dubai Medium" panose="020B0604020202020204" pitchFamily="34" charset="-78"/>
            </a:endParaRP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xmlns="" id="{D9683A29-BA71-45CB-AEE8-946FB95831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730" y="321074"/>
            <a:ext cx="8315419" cy="2558590"/>
          </a:xfr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CFF98D33-E1A8-437F-850D-C0B8BE1A0A78}"/>
              </a:ext>
            </a:extLst>
          </p:cNvPr>
          <p:cNvSpPr txBox="1"/>
          <p:nvPr/>
        </p:nvSpPr>
        <p:spPr>
          <a:xfrm>
            <a:off x="1306785" y="3233214"/>
            <a:ext cx="9783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Regulacja zdolności do pracy w małych i mikroprzedsiębiorstwach UE</a:t>
            </a:r>
            <a:b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</a:b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za pomocą narzędzi multimedialnych</a:t>
            </a:r>
          </a:p>
        </p:txBody>
      </p:sp>
      <p:pic>
        <p:nvPicPr>
          <p:cNvPr id="9" name="Obraz 63" descr="Obraz zawierający tekst, wizytówka, zrzut ekranu&#10;&#10;Opis wygenerowany automatyczni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06" y="230461"/>
            <a:ext cx="1236975" cy="1552700"/>
          </a:xfrm>
          <a:prstGeom prst="rect">
            <a:avLst/>
          </a:prstGeom>
        </p:spPr>
      </p:pic>
      <p:pic>
        <p:nvPicPr>
          <p:cNvPr id="10" name="Obraz 129" descr="Obraz zawierający tekst&#10;&#10;Opis wygenerowany automatyczni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439" y="5726422"/>
            <a:ext cx="2437130" cy="696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50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5400" dirty="0">
                <a:latin typeface="Arial Black" panose="020B0A04020102020204" pitchFamily="34" charset="0"/>
              </a:rPr>
              <a:t>Poruszane tematy</a:t>
            </a:r>
            <a:endParaRPr lang="en-US" sz="5400" dirty="0"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B790E39-0A9E-43B2-A53B-F50A017C9814}"/>
              </a:ext>
            </a:extLst>
          </p:cNvPr>
          <p:cNvSpPr txBox="1"/>
          <p:nvPr/>
        </p:nvSpPr>
        <p:spPr>
          <a:xfrm>
            <a:off x="6163174" y="2192566"/>
            <a:ext cx="321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rgbClr val="00B0F0"/>
                </a:solidFill>
                <a:cs typeface="Arial" pitchFamily="34" charset="0"/>
              </a:rPr>
              <a:t>A</a:t>
            </a:r>
            <a:endParaRPr lang="ko-KR" altLang="en-US" sz="28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FA3BD48-89FD-468C-AD39-5F4FCCBCA7AC}"/>
              </a:ext>
            </a:extLst>
          </p:cNvPr>
          <p:cNvSpPr txBox="1"/>
          <p:nvPr/>
        </p:nvSpPr>
        <p:spPr>
          <a:xfrm>
            <a:off x="6519926" y="3004940"/>
            <a:ext cx="370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rgbClr val="92D050"/>
                </a:solidFill>
                <a:cs typeface="Arial" pitchFamily="34" charset="0"/>
              </a:rPr>
              <a:t>B</a:t>
            </a:r>
            <a:endParaRPr lang="ko-KR" altLang="en-US" sz="2800" b="1" dirty="0">
              <a:solidFill>
                <a:srgbClr val="92D050"/>
              </a:solidFill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4746392-0CCB-49BF-A202-891A645A3DD5}"/>
              </a:ext>
            </a:extLst>
          </p:cNvPr>
          <p:cNvSpPr txBox="1"/>
          <p:nvPr/>
        </p:nvSpPr>
        <p:spPr>
          <a:xfrm>
            <a:off x="6144455" y="3817314"/>
            <a:ext cx="370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rgbClr val="FF0000"/>
                </a:solidFill>
                <a:cs typeface="Arial" pitchFamily="34" charset="0"/>
              </a:rPr>
              <a:t>C</a:t>
            </a:r>
            <a:endParaRPr lang="ko-KR" altLang="en-US" sz="28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63D26C5-5DBB-42E6-B2C1-C24C3678DA73}"/>
              </a:ext>
            </a:extLst>
          </p:cNvPr>
          <p:cNvSpPr txBox="1"/>
          <p:nvPr/>
        </p:nvSpPr>
        <p:spPr>
          <a:xfrm>
            <a:off x="5768984" y="4629688"/>
            <a:ext cx="370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rgbClr val="FA9106"/>
                </a:solidFill>
                <a:cs typeface="Arial" pitchFamily="34" charset="0"/>
              </a:rPr>
              <a:t>D</a:t>
            </a:r>
            <a:endParaRPr lang="ko-KR" altLang="en-US" sz="2800" b="1" dirty="0">
              <a:solidFill>
                <a:srgbClr val="FA9106"/>
              </a:solidFill>
              <a:cs typeface="Arial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50CA1238-EE64-49D0-8D49-B945A7DC9053}"/>
              </a:ext>
            </a:extLst>
          </p:cNvPr>
          <p:cNvGrpSpPr/>
          <p:nvPr/>
        </p:nvGrpSpPr>
        <p:grpSpPr>
          <a:xfrm>
            <a:off x="1587904" y="2134708"/>
            <a:ext cx="4340895" cy="454271"/>
            <a:chOff x="803640" y="3362835"/>
            <a:chExt cx="2059657" cy="45427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03D50BB4-2AFF-4EFF-9757-C792E311594C}"/>
                </a:ext>
              </a:extLst>
            </p:cNvPr>
            <p:cNvSpPr txBox="1"/>
            <p:nvPr/>
          </p:nvSpPr>
          <p:spPr>
            <a:xfrm>
              <a:off x="803640" y="3540107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l-PL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Ogólne informacje o ankiecie pracowniczej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EEB21451-3D32-45CC-BD8A-EB946C4CBC92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l-PL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Część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1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DB5F67C5-0C35-4A74-9380-0E6FB01419DA}"/>
              </a:ext>
            </a:extLst>
          </p:cNvPr>
          <p:cNvGrpSpPr/>
          <p:nvPr/>
        </p:nvGrpSpPr>
        <p:grpSpPr>
          <a:xfrm>
            <a:off x="1955871" y="2945236"/>
            <a:ext cx="4340895" cy="454271"/>
            <a:chOff x="803640" y="3362835"/>
            <a:chExt cx="2059657" cy="45427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37B5E419-154A-4D5B-BCA1-E4F12B8BA449}"/>
                </a:ext>
              </a:extLst>
            </p:cNvPr>
            <p:cNvSpPr txBox="1"/>
            <p:nvPr/>
          </p:nvSpPr>
          <p:spPr>
            <a:xfrm>
              <a:off x="803640" y="3540107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l-PL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Ankieta pracownicza – co należy, a czego nie należy robić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5BAAC0B1-C454-4F64-81FC-046CDD68DA2E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l-PL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Część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2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64DDFC54-02B2-47A7-AB6B-A14EDBE8D9F6}"/>
              </a:ext>
            </a:extLst>
          </p:cNvPr>
          <p:cNvGrpSpPr/>
          <p:nvPr/>
        </p:nvGrpSpPr>
        <p:grpSpPr>
          <a:xfrm>
            <a:off x="1585033" y="3757610"/>
            <a:ext cx="4340895" cy="454271"/>
            <a:chOff x="803640" y="3362835"/>
            <a:chExt cx="2059657" cy="45427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620FC092-4036-409B-A785-741981BE862A}"/>
                </a:ext>
              </a:extLst>
            </p:cNvPr>
            <p:cNvSpPr txBox="1"/>
            <p:nvPr/>
          </p:nvSpPr>
          <p:spPr>
            <a:xfrm>
              <a:off x="803640" y="3540107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l-PL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Rodzaje ankiet pracowniczych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2BDC7500-A9A0-4BA0-8518-582A74707798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l-PL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Część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3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D7431ED3-B6AC-437D-A719-A102D68CAABB}"/>
              </a:ext>
            </a:extLst>
          </p:cNvPr>
          <p:cNvGrpSpPr/>
          <p:nvPr/>
        </p:nvGrpSpPr>
        <p:grpSpPr>
          <a:xfrm>
            <a:off x="1213474" y="4569984"/>
            <a:ext cx="4340895" cy="454271"/>
            <a:chOff x="803640" y="3362835"/>
            <a:chExt cx="2059657" cy="454271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558F5E7E-B570-4B6C-9FBB-ACCA80ACF385}"/>
                </a:ext>
              </a:extLst>
            </p:cNvPr>
            <p:cNvSpPr txBox="1"/>
            <p:nvPr/>
          </p:nvSpPr>
          <p:spPr>
            <a:xfrm>
              <a:off x="803640" y="3540107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l-PL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Przykładowe pytania do wykorzystania w ankiecie pracowniczej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C04F902B-62E6-4ED5-B54E-F62A75DBEABD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l-PL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Część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4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그룹 3">
            <a:extLst>
              <a:ext uri="{FF2B5EF4-FFF2-40B4-BE49-F238E27FC236}">
                <a16:creationId xmlns:a16="http://schemas.microsoft.com/office/drawing/2014/main" xmlns="" id="{4A381888-C6EC-43CD-AFBB-E5C1CB0A89E3}"/>
              </a:ext>
            </a:extLst>
          </p:cNvPr>
          <p:cNvGrpSpPr/>
          <p:nvPr/>
        </p:nvGrpSpPr>
        <p:grpSpPr>
          <a:xfrm>
            <a:off x="6954508" y="1408170"/>
            <a:ext cx="3592477" cy="4647381"/>
            <a:chOff x="7334031" y="1957604"/>
            <a:chExt cx="3230740" cy="4179423"/>
          </a:xfrm>
        </p:grpSpPr>
        <p:sp>
          <p:nvSpPr>
            <p:cNvPr id="29" name="Isosceles Triangle 1">
              <a:extLst>
                <a:ext uri="{FF2B5EF4-FFF2-40B4-BE49-F238E27FC236}">
                  <a16:creationId xmlns:a16="http://schemas.microsoft.com/office/drawing/2014/main" xmlns="" id="{F7CE0B50-C9F8-4259-9CA5-D4D3D0398600}"/>
                </a:ext>
              </a:extLst>
            </p:cNvPr>
            <p:cNvSpPr/>
            <p:nvPr/>
          </p:nvSpPr>
          <p:spPr>
            <a:xfrm>
              <a:off x="7334031" y="4888932"/>
              <a:ext cx="1941697" cy="1248095"/>
            </a:xfrm>
            <a:custGeom>
              <a:avLst/>
              <a:gdLst/>
              <a:ahLst/>
              <a:cxnLst/>
              <a:rect l="l" t="t" r="r" b="b"/>
              <a:pathLst>
                <a:path w="1512168" h="972000">
                  <a:moveTo>
                    <a:pt x="504056" y="0"/>
                  </a:moveTo>
                  <a:lnTo>
                    <a:pt x="1512168" y="0"/>
                  </a:lnTo>
                  <a:lnTo>
                    <a:pt x="1512168" y="972000"/>
                  </a:lnTo>
                  <a:lnTo>
                    <a:pt x="0" y="972000"/>
                  </a:lnTo>
                  <a:close/>
                </a:path>
              </a:pathLst>
            </a:custGeom>
            <a:solidFill>
              <a:srgbClr val="FA91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30" name="Rectangle 16">
              <a:extLst>
                <a:ext uri="{FF2B5EF4-FFF2-40B4-BE49-F238E27FC236}">
                  <a16:creationId xmlns:a16="http://schemas.microsoft.com/office/drawing/2014/main" xmlns="" id="{9986D70A-86E3-47DF-9673-CC7D8D37C244}"/>
                </a:ext>
              </a:extLst>
            </p:cNvPr>
            <p:cNvSpPr/>
            <p:nvPr/>
          </p:nvSpPr>
          <p:spPr>
            <a:xfrm rot="19800000">
              <a:off x="8184184" y="1957604"/>
              <a:ext cx="1294465" cy="1600904"/>
            </a:xfrm>
            <a:custGeom>
              <a:avLst/>
              <a:gdLst/>
              <a:ahLst/>
              <a:cxnLst/>
              <a:rect l="l" t="t" r="r" b="b"/>
              <a:pathLst>
                <a:path w="1294465" h="1600904">
                  <a:moveTo>
                    <a:pt x="647233" y="0"/>
                  </a:moveTo>
                  <a:lnTo>
                    <a:pt x="1294465" y="1248095"/>
                  </a:lnTo>
                  <a:lnTo>
                    <a:pt x="730978" y="1248095"/>
                  </a:lnTo>
                  <a:cubicBezTo>
                    <a:pt x="732008" y="1357299"/>
                    <a:pt x="814164" y="1343408"/>
                    <a:pt x="825235" y="1451213"/>
                  </a:cubicBezTo>
                  <a:cubicBezTo>
                    <a:pt x="824578" y="1543844"/>
                    <a:pt x="757290" y="1593445"/>
                    <a:pt x="652160" y="1600904"/>
                  </a:cubicBezTo>
                  <a:cubicBezTo>
                    <a:pt x="563856" y="1598932"/>
                    <a:pt x="475031" y="1557072"/>
                    <a:pt x="469230" y="1479280"/>
                  </a:cubicBezTo>
                  <a:cubicBezTo>
                    <a:pt x="469784" y="1377606"/>
                    <a:pt x="572108" y="1350747"/>
                    <a:pt x="560674" y="1248095"/>
                  </a:cubicBezTo>
                  <a:lnTo>
                    <a:pt x="0" y="1248095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31" name="Isosceles Triangle 4">
              <a:extLst>
                <a:ext uri="{FF2B5EF4-FFF2-40B4-BE49-F238E27FC236}">
                  <a16:creationId xmlns:a16="http://schemas.microsoft.com/office/drawing/2014/main" xmlns="" id="{A590E6A2-8397-440E-91A6-A16558EB0A5F}"/>
                </a:ext>
              </a:extLst>
            </p:cNvPr>
            <p:cNvSpPr/>
            <p:nvPr/>
          </p:nvSpPr>
          <p:spPr>
            <a:xfrm>
              <a:off x="7991235" y="3640053"/>
              <a:ext cx="1294465" cy="1583028"/>
            </a:xfrm>
            <a:custGeom>
              <a:avLst/>
              <a:gdLst/>
              <a:ahLst/>
              <a:cxnLst/>
              <a:rect l="l" t="t" r="r" b="b"/>
              <a:pathLst>
                <a:path w="1294465" h="1583028">
                  <a:moveTo>
                    <a:pt x="647233" y="0"/>
                  </a:moveTo>
                  <a:lnTo>
                    <a:pt x="1207846" y="0"/>
                  </a:lnTo>
                  <a:cubicBezTo>
                    <a:pt x="1221046" y="104799"/>
                    <a:pt x="1117021" y="131256"/>
                    <a:pt x="1116463" y="233773"/>
                  </a:cubicBezTo>
                  <a:cubicBezTo>
                    <a:pt x="1122156" y="310112"/>
                    <a:pt x="1207800" y="351849"/>
                    <a:pt x="1294465" y="354722"/>
                  </a:cubicBezTo>
                  <a:lnTo>
                    <a:pt x="1294465" y="1248095"/>
                  </a:lnTo>
                  <a:lnTo>
                    <a:pt x="732378" y="1248095"/>
                  </a:lnTo>
                  <a:cubicBezTo>
                    <a:pt x="741388" y="1338213"/>
                    <a:pt x="814812" y="1331847"/>
                    <a:pt x="825235" y="1433338"/>
                  </a:cubicBezTo>
                  <a:cubicBezTo>
                    <a:pt x="824578" y="1525968"/>
                    <a:pt x="757290" y="1575569"/>
                    <a:pt x="652160" y="1583028"/>
                  </a:cubicBezTo>
                  <a:cubicBezTo>
                    <a:pt x="563856" y="1581056"/>
                    <a:pt x="475032" y="1539196"/>
                    <a:pt x="469230" y="1461404"/>
                  </a:cubicBezTo>
                  <a:cubicBezTo>
                    <a:pt x="469751" y="1365932"/>
                    <a:pt x="560004" y="1336426"/>
                    <a:pt x="561088" y="1248095"/>
                  </a:cubicBezTo>
                  <a:lnTo>
                    <a:pt x="0" y="1248095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32" name="Isosceles Triangle 4">
              <a:extLst>
                <a:ext uri="{FF2B5EF4-FFF2-40B4-BE49-F238E27FC236}">
                  <a16:creationId xmlns:a16="http://schemas.microsoft.com/office/drawing/2014/main" xmlns="" id="{9F49F21F-B291-4F97-A98A-476F95E94E59}"/>
                </a:ext>
              </a:extLst>
            </p:cNvPr>
            <p:cNvSpPr/>
            <p:nvPr/>
          </p:nvSpPr>
          <p:spPr>
            <a:xfrm flipH="1">
              <a:off x="8950381" y="3640054"/>
              <a:ext cx="1614390" cy="1248095"/>
            </a:xfrm>
            <a:custGeom>
              <a:avLst/>
              <a:gdLst/>
              <a:ahLst/>
              <a:cxnLst/>
              <a:rect l="l" t="t" r="r" b="b"/>
              <a:pathLst>
                <a:path w="1614390" h="1248095">
                  <a:moveTo>
                    <a:pt x="1206748" y="0"/>
                  </a:moveTo>
                  <a:lnTo>
                    <a:pt x="647233" y="0"/>
                  </a:lnTo>
                  <a:lnTo>
                    <a:pt x="0" y="1248095"/>
                  </a:lnTo>
                  <a:lnTo>
                    <a:pt x="1294465" y="1248095"/>
                  </a:lnTo>
                  <a:lnTo>
                    <a:pt x="1294465" y="710919"/>
                  </a:lnTo>
                  <a:cubicBezTo>
                    <a:pt x="1369199" y="726645"/>
                    <a:pt x="1369193" y="792243"/>
                    <a:pt x="1464699" y="802051"/>
                  </a:cubicBezTo>
                  <a:cubicBezTo>
                    <a:pt x="1557329" y="801393"/>
                    <a:pt x="1606931" y="734105"/>
                    <a:pt x="1614390" y="628975"/>
                  </a:cubicBezTo>
                  <a:cubicBezTo>
                    <a:pt x="1612417" y="540671"/>
                    <a:pt x="1570557" y="451847"/>
                    <a:pt x="1492766" y="446046"/>
                  </a:cubicBezTo>
                  <a:cubicBezTo>
                    <a:pt x="1402925" y="446535"/>
                    <a:pt x="1371498" y="526484"/>
                    <a:pt x="1294465" y="537352"/>
                  </a:cubicBezTo>
                  <a:lnTo>
                    <a:pt x="1294465" y="354151"/>
                  </a:lnTo>
                  <a:lnTo>
                    <a:pt x="1285364" y="355396"/>
                  </a:lnTo>
                  <a:cubicBezTo>
                    <a:pt x="1180234" y="347937"/>
                    <a:pt x="1112946" y="298336"/>
                    <a:pt x="1112288" y="205706"/>
                  </a:cubicBezTo>
                  <a:cubicBezTo>
                    <a:pt x="1123447" y="97055"/>
                    <a:pt x="1206810" y="112018"/>
                    <a:pt x="1206748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ADFD18C3-EC3E-416C-9324-DA7FDDA63898}"/>
                </a:ext>
              </a:extLst>
            </p:cNvPr>
            <p:cNvSpPr txBox="1"/>
            <p:nvPr/>
          </p:nvSpPr>
          <p:spPr>
            <a:xfrm rot="19822586">
              <a:off x="8644241" y="2525710"/>
              <a:ext cx="389519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A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F4DD6382-D1AD-4B89-88A4-157F92C4CE01}"/>
                </a:ext>
              </a:extLst>
            </p:cNvPr>
            <p:cNvSpPr txBox="1"/>
            <p:nvPr/>
          </p:nvSpPr>
          <p:spPr>
            <a:xfrm>
              <a:off x="8397907" y="4005065"/>
              <a:ext cx="373660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B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F2F01800-1AA8-4CDD-802B-3002C4B32990}"/>
                </a:ext>
              </a:extLst>
            </p:cNvPr>
            <p:cNvSpPr txBox="1"/>
            <p:nvPr/>
          </p:nvSpPr>
          <p:spPr>
            <a:xfrm>
              <a:off x="9516965" y="4005065"/>
              <a:ext cx="362128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C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8F94B6C4-3405-45B5-AD97-BBB5B349149F}"/>
                </a:ext>
              </a:extLst>
            </p:cNvPr>
            <p:cNvSpPr txBox="1"/>
            <p:nvPr/>
          </p:nvSpPr>
          <p:spPr>
            <a:xfrm>
              <a:off x="8157244" y="5223082"/>
              <a:ext cx="398168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D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C3844151-3F33-426B-ACA4-557B6731A2F3}"/>
                </a:ext>
              </a:extLst>
            </p:cNvPr>
            <p:cNvSpPr txBox="1"/>
            <p:nvPr/>
          </p:nvSpPr>
          <p:spPr>
            <a:xfrm>
              <a:off x="9838067" y="5223082"/>
              <a:ext cx="346271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E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9" name="Freeform 15">
            <a:extLst>
              <a:ext uri="{FF2B5EF4-FFF2-40B4-BE49-F238E27FC236}">
                <a16:creationId xmlns:a16="http://schemas.microsoft.com/office/drawing/2014/main" xmlns="" id="{7424D6A8-ED9A-4C5D-9138-14BBAF9C5AEC}"/>
              </a:ext>
            </a:extLst>
          </p:cNvPr>
          <p:cNvSpPr/>
          <p:nvPr/>
        </p:nvSpPr>
        <p:spPr>
          <a:xfrm flipH="1">
            <a:off x="8574193" y="413322"/>
            <a:ext cx="1745432" cy="2015386"/>
          </a:xfrm>
          <a:custGeom>
            <a:avLst/>
            <a:gdLst>
              <a:gd name="connsiteX0" fmla="*/ 657277 w 1286167"/>
              <a:gd name="connsiteY0" fmla="*/ 0 h 1635343"/>
              <a:gd name="connsiteX1" fmla="*/ 0 w 1286167"/>
              <a:gd name="connsiteY1" fmla="*/ 85964 h 1635343"/>
              <a:gd name="connsiteX2" fmla="*/ 202361 w 1286167"/>
              <a:gd name="connsiteY2" fmla="*/ 516695 h 1635343"/>
              <a:gd name="connsiteX3" fmla="*/ 281735 w 1286167"/>
              <a:gd name="connsiteY3" fmla="*/ 1030909 h 1635343"/>
              <a:gd name="connsiteX4" fmla="*/ 617145 w 1286167"/>
              <a:gd name="connsiteY4" fmla="*/ 1624788 h 1635343"/>
              <a:gd name="connsiteX5" fmla="*/ 670736 w 1286167"/>
              <a:gd name="connsiteY5" fmla="*/ 1347585 h 1635343"/>
              <a:gd name="connsiteX6" fmla="*/ 584804 w 1286167"/>
              <a:gd name="connsiteY6" fmla="*/ 1105319 h 1635343"/>
              <a:gd name="connsiteX7" fmla="*/ 626846 w 1286167"/>
              <a:gd name="connsiteY7" fmla="*/ 930825 h 1635343"/>
              <a:gd name="connsiteX8" fmla="*/ 1012531 w 1286167"/>
              <a:gd name="connsiteY8" fmla="*/ 1142811 h 1635343"/>
              <a:gd name="connsiteX9" fmla="*/ 1015937 w 1286167"/>
              <a:gd name="connsiteY9" fmla="*/ 1241005 h 1635343"/>
              <a:gd name="connsiteX10" fmla="*/ 1286167 w 1286167"/>
              <a:gd name="connsiteY10" fmla="*/ 1072342 h 1635343"/>
              <a:gd name="connsiteX11" fmla="*/ 1262175 w 1286167"/>
              <a:gd name="connsiteY11" fmla="*/ 962717 h 1635343"/>
              <a:gd name="connsiteX12" fmla="*/ 903613 w 1286167"/>
              <a:gd name="connsiteY12" fmla="*/ 532228 h 1635343"/>
              <a:gd name="connsiteX13" fmla="*/ 658324 w 1286167"/>
              <a:gd name="connsiteY13" fmla="*/ 353162 h 1635343"/>
              <a:gd name="connsiteX14" fmla="*/ 657277 w 1286167"/>
              <a:gd name="connsiteY14" fmla="*/ 0 h 1635343"/>
              <a:gd name="connsiteX0" fmla="*/ 657277 w 1286167"/>
              <a:gd name="connsiteY0" fmla="*/ 0 h 1567090"/>
              <a:gd name="connsiteX1" fmla="*/ 0 w 1286167"/>
              <a:gd name="connsiteY1" fmla="*/ 85964 h 1567090"/>
              <a:gd name="connsiteX2" fmla="*/ 202361 w 1286167"/>
              <a:gd name="connsiteY2" fmla="*/ 516695 h 1567090"/>
              <a:gd name="connsiteX3" fmla="*/ 281735 w 1286167"/>
              <a:gd name="connsiteY3" fmla="*/ 1030909 h 1567090"/>
              <a:gd name="connsiteX4" fmla="*/ 785395 w 1286167"/>
              <a:gd name="connsiteY4" fmla="*/ 1551636 h 1567090"/>
              <a:gd name="connsiteX5" fmla="*/ 670736 w 1286167"/>
              <a:gd name="connsiteY5" fmla="*/ 1347585 h 1567090"/>
              <a:gd name="connsiteX6" fmla="*/ 584804 w 1286167"/>
              <a:gd name="connsiteY6" fmla="*/ 1105319 h 1567090"/>
              <a:gd name="connsiteX7" fmla="*/ 626846 w 1286167"/>
              <a:gd name="connsiteY7" fmla="*/ 930825 h 1567090"/>
              <a:gd name="connsiteX8" fmla="*/ 1012531 w 1286167"/>
              <a:gd name="connsiteY8" fmla="*/ 1142811 h 1567090"/>
              <a:gd name="connsiteX9" fmla="*/ 1015937 w 1286167"/>
              <a:gd name="connsiteY9" fmla="*/ 1241005 h 1567090"/>
              <a:gd name="connsiteX10" fmla="*/ 1286167 w 1286167"/>
              <a:gd name="connsiteY10" fmla="*/ 1072342 h 1567090"/>
              <a:gd name="connsiteX11" fmla="*/ 1262175 w 1286167"/>
              <a:gd name="connsiteY11" fmla="*/ 962717 h 1567090"/>
              <a:gd name="connsiteX12" fmla="*/ 903613 w 1286167"/>
              <a:gd name="connsiteY12" fmla="*/ 532228 h 1567090"/>
              <a:gd name="connsiteX13" fmla="*/ 658324 w 1286167"/>
              <a:gd name="connsiteY13" fmla="*/ 353162 h 1567090"/>
              <a:gd name="connsiteX14" fmla="*/ 657277 w 1286167"/>
              <a:gd name="connsiteY14" fmla="*/ 0 h 1567090"/>
              <a:gd name="connsiteX0" fmla="*/ 657277 w 1286167"/>
              <a:gd name="connsiteY0" fmla="*/ 0 h 1561547"/>
              <a:gd name="connsiteX1" fmla="*/ 0 w 1286167"/>
              <a:gd name="connsiteY1" fmla="*/ 85964 h 1561547"/>
              <a:gd name="connsiteX2" fmla="*/ 202361 w 1286167"/>
              <a:gd name="connsiteY2" fmla="*/ 516695 h 1561547"/>
              <a:gd name="connsiteX3" fmla="*/ 281735 w 1286167"/>
              <a:gd name="connsiteY3" fmla="*/ 1030909 h 1561547"/>
              <a:gd name="connsiteX4" fmla="*/ 785395 w 1286167"/>
              <a:gd name="connsiteY4" fmla="*/ 1551636 h 1561547"/>
              <a:gd name="connsiteX5" fmla="*/ 707312 w 1286167"/>
              <a:gd name="connsiteY5" fmla="*/ 1259803 h 1561547"/>
              <a:gd name="connsiteX6" fmla="*/ 584804 w 1286167"/>
              <a:gd name="connsiteY6" fmla="*/ 1105319 h 1561547"/>
              <a:gd name="connsiteX7" fmla="*/ 626846 w 1286167"/>
              <a:gd name="connsiteY7" fmla="*/ 930825 h 1561547"/>
              <a:gd name="connsiteX8" fmla="*/ 1012531 w 1286167"/>
              <a:gd name="connsiteY8" fmla="*/ 1142811 h 1561547"/>
              <a:gd name="connsiteX9" fmla="*/ 1015937 w 1286167"/>
              <a:gd name="connsiteY9" fmla="*/ 1241005 h 1561547"/>
              <a:gd name="connsiteX10" fmla="*/ 1286167 w 1286167"/>
              <a:gd name="connsiteY10" fmla="*/ 1072342 h 1561547"/>
              <a:gd name="connsiteX11" fmla="*/ 1262175 w 1286167"/>
              <a:gd name="connsiteY11" fmla="*/ 962717 h 1561547"/>
              <a:gd name="connsiteX12" fmla="*/ 903613 w 1286167"/>
              <a:gd name="connsiteY12" fmla="*/ 532228 h 1561547"/>
              <a:gd name="connsiteX13" fmla="*/ 658324 w 1286167"/>
              <a:gd name="connsiteY13" fmla="*/ 353162 h 1561547"/>
              <a:gd name="connsiteX14" fmla="*/ 657277 w 1286167"/>
              <a:gd name="connsiteY14" fmla="*/ 0 h 1561547"/>
              <a:gd name="connsiteX0" fmla="*/ 657277 w 1286167"/>
              <a:gd name="connsiteY0" fmla="*/ 0 h 1563321"/>
              <a:gd name="connsiteX1" fmla="*/ 0 w 1286167"/>
              <a:gd name="connsiteY1" fmla="*/ 85964 h 1563321"/>
              <a:gd name="connsiteX2" fmla="*/ 202361 w 1286167"/>
              <a:gd name="connsiteY2" fmla="*/ 516695 h 1563321"/>
              <a:gd name="connsiteX3" fmla="*/ 281735 w 1286167"/>
              <a:gd name="connsiteY3" fmla="*/ 1030909 h 1563321"/>
              <a:gd name="connsiteX4" fmla="*/ 785395 w 1286167"/>
              <a:gd name="connsiteY4" fmla="*/ 1551636 h 1563321"/>
              <a:gd name="connsiteX5" fmla="*/ 758519 w 1286167"/>
              <a:gd name="connsiteY5" fmla="*/ 1296379 h 1563321"/>
              <a:gd name="connsiteX6" fmla="*/ 584804 w 1286167"/>
              <a:gd name="connsiteY6" fmla="*/ 1105319 h 1563321"/>
              <a:gd name="connsiteX7" fmla="*/ 626846 w 1286167"/>
              <a:gd name="connsiteY7" fmla="*/ 930825 h 1563321"/>
              <a:gd name="connsiteX8" fmla="*/ 1012531 w 1286167"/>
              <a:gd name="connsiteY8" fmla="*/ 1142811 h 1563321"/>
              <a:gd name="connsiteX9" fmla="*/ 1015937 w 1286167"/>
              <a:gd name="connsiteY9" fmla="*/ 1241005 h 1563321"/>
              <a:gd name="connsiteX10" fmla="*/ 1286167 w 1286167"/>
              <a:gd name="connsiteY10" fmla="*/ 1072342 h 1563321"/>
              <a:gd name="connsiteX11" fmla="*/ 1262175 w 1286167"/>
              <a:gd name="connsiteY11" fmla="*/ 962717 h 1563321"/>
              <a:gd name="connsiteX12" fmla="*/ 903613 w 1286167"/>
              <a:gd name="connsiteY12" fmla="*/ 532228 h 1563321"/>
              <a:gd name="connsiteX13" fmla="*/ 658324 w 1286167"/>
              <a:gd name="connsiteY13" fmla="*/ 353162 h 1563321"/>
              <a:gd name="connsiteX14" fmla="*/ 657277 w 1286167"/>
              <a:gd name="connsiteY14" fmla="*/ 0 h 1563321"/>
              <a:gd name="connsiteX0" fmla="*/ 657277 w 1286167"/>
              <a:gd name="connsiteY0" fmla="*/ 0 h 1563321"/>
              <a:gd name="connsiteX1" fmla="*/ 0 w 1286167"/>
              <a:gd name="connsiteY1" fmla="*/ 85964 h 1563321"/>
              <a:gd name="connsiteX2" fmla="*/ 202361 w 1286167"/>
              <a:gd name="connsiteY2" fmla="*/ 516695 h 1563321"/>
              <a:gd name="connsiteX3" fmla="*/ 281735 w 1286167"/>
              <a:gd name="connsiteY3" fmla="*/ 1030909 h 1563321"/>
              <a:gd name="connsiteX4" fmla="*/ 785395 w 1286167"/>
              <a:gd name="connsiteY4" fmla="*/ 1551636 h 1563321"/>
              <a:gd name="connsiteX5" fmla="*/ 758519 w 1286167"/>
              <a:gd name="connsiteY5" fmla="*/ 1296379 h 1563321"/>
              <a:gd name="connsiteX6" fmla="*/ 599435 w 1286167"/>
              <a:gd name="connsiteY6" fmla="*/ 1076058 h 1563321"/>
              <a:gd name="connsiteX7" fmla="*/ 626846 w 1286167"/>
              <a:gd name="connsiteY7" fmla="*/ 930825 h 1563321"/>
              <a:gd name="connsiteX8" fmla="*/ 1012531 w 1286167"/>
              <a:gd name="connsiteY8" fmla="*/ 1142811 h 1563321"/>
              <a:gd name="connsiteX9" fmla="*/ 1015937 w 1286167"/>
              <a:gd name="connsiteY9" fmla="*/ 1241005 h 1563321"/>
              <a:gd name="connsiteX10" fmla="*/ 1286167 w 1286167"/>
              <a:gd name="connsiteY10" fmla="*/ 1072342 h 1563321"/>
              <a:gd name="connsiteX11" fmla="*/ 1262175 w 1286167"/>
              <a:gd name="connsiteY11" fmla="*/ 962717 h 1563321"/>
              <a:gd name="connsiteX12" fmla="*/ 903613 w 1286167"/>
              <a:gd name="connsiteY12" fmla="*/ 532228 h 1563321"/>
              <a:gd name="connsiteX13" fmla="*/ 658324 w 1286167"/>
              <a:gd name="connsiteY13" fmla="*/ 353162 h 1563321"/>
              <a:gd name="connsiteX14" fmla="*/ 657277 w 1286167"/>
              <a:gd name="connsiteY14" fmla="*/ 0 h 1563321"/>
              <a:gd name="connsiteX0" fmla="*/ 657277 w 1286167"/>
              <a:gd name="connsiteY0" fmla="*/ 0 h 1563321"/>
              <a:gd name="connsiteX1" fmla="*/ 0 w 1286167"/>
              <a:gd name="connsiteY1" fmla="*/ 85964 h 1563321"/>
              <a:gd name="connsiteX2" fmla="*/ 202361 w 1286167"/>
              <a:gd name="connsiteY2" fmla="*/ 516695 h 1563321"/>
              <a:gd name="connsiteX3" fmla="*/ 281735 w 1286167"/>
              <a:gd name="connsiteY3" fmla="*/ 1030909 h 1563321"/>
              <a:gd name="connsiteX4" fmla="*/ 785395 w 1286167"/>
              <a:gd name="connsiteY4" fmla="*/ 1551636 h 1563321"/>
              <a:gd name="connsiteX5" fmla="*/ 758519 w 1286167"/>
              <a:gd name="connsiteY5" fmla="*/ 1296379 h 1563321"/>
              <a:gd name="connsiteX6" fmla="*/ 599435 w 1286167"/>
              <a:gd name="connsiteY6" fmla="*/ 1076058 h 1563321"/>
              <a:gd name="connsiteX7" fmla="*/ 626846 w 1286167"/>
              <a:gd name="connsiteY7" fmla="*/ 930825 h 1563321"/>
              <a:gd name="connsiteX8" fmla="*/ 1012531 w 1286167"/>
              <a:gd name="connsiteY8" fmla="*/ 1142811 h 1563321"/>
              <a:gd name="connsiteX9" fmla="*/ 1015937 w 1286167"/>
              <a:gd name="connsiteY9" fmla="*/ 1241005 h 1563321"/>
              <a:gd name="connsiteX10" fmla="*/ 1286167 w 1286167"/>
              <a:gd name="connsiteY10" fmla="*/ 1072342 h 1563321"/>
              <a:gd name="connsiteX11" fmla="*/ 1262175 w 1286167"/>
              <a:gd name="connsiteY11" fmla="*/ 962717 h 1563321"/>
              <a:gd name="connsiteX12" fmla="*/ 903613 w 1286167"/>
              <a:gd name="connsiteY12" fmla="*/ 532228 h 1563321"/>
              <a:gd name="connsiteX13" fmla="*/ 658324 w 1286167"/>
              <a:gd name="connsiteY13" fmla="*/ 353162 h 1563321"/>
              <a:gd name="connsiteX14" fmla="*/ 657277 w 1286167"/>
              <a:gd name="connsiteY14" fmla="*/ 0 h 1563321"/>
              <a:gd name="connsiteX0" fmla="*/ 657277 w 1286167"/>
              <a:gd name="connsiteY0" fmla="*/ 0 h 1562240"/>
              <a:gd name="connsiteX1" fmla="*/ 0 w 1286167"/>
              <a:gd name="connsiteY1" fmla="*/ 85964 h 1562240"/>
              <a:gd name="connsiteX2" fmla="*/ 202361 w 1286167"/>
              <a:gd name="connsiteY2" fmla="*/ 516695 h 1562240"/>
              <a:gd name="connsiteX3" fmla="*/ 281735 w 1286167"/>
              <a:gd name="connsiteY3" fmla="*/ 1030909 h 1562240"/>
              <a:gd name="connsiteX4" fmla="*/ 785395 w 1286167"/>
              <a:gd name="connsiteY4" fmla="*/ 1551636 h 1562240"/>
              <a:gd name="connsiteX5" fmla="*/ 758519 w 1286167"/>
              <a:gd name="connsiteY5" fmla="*/ 1296379 h 1562240"/>
              <a:gd name="connsiteX6" fmla="*/ 599435 w 1286167"/>
              <a:gd name="connsiteY6" fmla="*/ 1076058 h 1562240"/>
              <a:gd name="connsiteX7" fmla="*/ 626846 w 1286167"/>
              <a:gd name="connsiteY7" fmla="*/ 930825 h 1562240"/>
              <a:gd name="connsiteX8" fmla="*/ 1012531 w 1286167"/>
              <a:gd name="connsiteY8" fmla="*/ 1142811 h 1562240"/>
              <a:gd name="connsiteX9" fmla="*/ 1015937 w 1286167"/>
              <a:gd name="connsiteY9" fmla="*/ 1241005 h 1562240"/>
              <a:gd name="connsiteX10" fmla="*/ 1286167 w 1286167"/>
              <a:gd name="connsiteY10" fmla="*/ 1072342 h 1562240"/>
              <a:gd name="connsiteX11" fmla="*/ 1262175 w 1286167"/>
              <a:gd name="connsiteY11" fmla="*/ 962717 h 1562240"/>
              <a:gd name="connsiteX12" fmla="*/ 903613 w 1286167"/>
              <a:gd name="connsiteY12" fmla="*/ 532228 h 1562240"/>
              <a:gd name="connsiteX13" fmla="*/ 658324 w 1286167"/>
              <a:gd name="connsiteY13" fmla="*/ 353162 h 1562240"/>
              <a:gd name="connsiteX14" fmla="*/ 657277 w 1286167"/>
              <a:gd name="connsiteY14" fmla="*/ 0 h 1562240"/>
              <a:gd name="connsiteX0" fmla="*/ 657277 w 1286167"/>
              <a:gd name="connsiteY0" fmla="*/ 0 h 1562240"/>
              <a:gd name="connsiteX1" fmla="*/ 0 w 1286167"/>
              <a:gd name="connsiteY1" fmla="*/ 85964 h 1562240"/>
              <a:gd name="connsiteX2" fmla="*/ 202361 w 1286167"/>
              <a:gd name="connsiteY2" fmla="*/ 516695 h 1562240"/>
              <a:gd name="connsiteX3" fmla="*/ 281735 w 1286167"/>
              <a:gd name="connsiteY3" fmla="*/ 1104061 h 1562240"/>
              <a:gd name="connsiteX4" fmla="*/ 785395 w 1286167"/>
              <a:gd name="connsiteY4" fmla="*/ 1551636 h 1562240"/>
              <a:gd name="connsiteX5" fmla="*/ 758519 w 1286167"/>
              <a:gd name="connsiteY5" fmla="*/ 1296379 h 1562240"/>
              <a:gd name="connsiteX6" fmla="*/ 599435 w 1286167"/>
              <a:gd name="connsiteY6" fmla="*/ 1076058 h 1562240"/>
              <a:gd name="connsiteX7" fmla="*/ 626846 w 1286167"/>
              <a:gd name="connsiteY7" fmla="*/ 930825 h 1562240"/>
              <a:gd name="connsiteX8" fmla="*/ 1012531 w 1286167"/>
              <a:gd name="connsiteY8" fmla="*/ 1142811 h 1562240"/>
              <a:gd name="connsiteX9" fmla="*/ 1015937 w 1286167"/>
              <a:gd name="connsiteY9" fmla="*/ 1241005 h 1562240"/>
              <a:gd name="connsiteX10" fmla="*/ 1286167 w 1286167"/>
              <a:gd name="connsiteY10" fmla="*/ 1072342 h 1562240"/>
              <a:gd name="connsiteX11" fmla="*/ 1262175 w 1286167"/>
              <a:gd name="connsiteY11" fmla="*/ 962717 h 1562240"/>
              <a:gd name="connsiteX12" fmla="*/ 903613 w 1286167"/>
              <a:gd name="connsiteY12" fmla="*/ 532228 h 1562240"/>
              <a:gd name="connsiteX13" fmla="*/ 658324 w 1286167"/>
              <a:gd name="connsiteY13" fmla="*/ 353162 h 1562240"/>
              <a:gd name="connsiteX14" fmla="*/ 657277 w 1286167"/>
              <a:gd name="connsiteY14" fmla="*/ 0 h 1562240"/>
              <a:gd name="connsiteX0" fmla="*/ 671907 w 1300797"/>
              <a:gd name="connsiteY0" fmla="*/ 1818 h 1564058"/>
              <a:gd name="connsiteX1" fmla="*/ 0 w 1300797"/>
              <a:gd name="connsiteY1" fmla="*/ 0 h 1564058"/>
              <a:gd name="connsiteX2" fmla="*/ 216991 w 1300797"/>
              <a:gd name="connsiteY2" fmla="*/ 518513 h 1564058"/>
              <a:gd name="connsiteX3" fmla="*/ 296365 w 1300797"/>
              <a:gd name="connsiteY3" fmla="*/ 1105879 h 1564058"/>
              <a:gd name="connsiteX4" fmla="*/ 800025 w 1300797"/>
              <a:gd name="connsiteY4" fmla="*/ 1553454 h 1564058"/>
              <a:gd name="connsiteX5" fmla="*/ 773149 w 1300797"/>
              <a:gd name="connsiteY5" fmla="*/ 1298197 h 1564058"/>
              <a:gd name="connsiteX6" fmla="*/ 614065 w 1300797"/>
              <a:gd name="connsiteY6" fmla="*/ 1077876 h 1564058"/>
              <a:gd name="connsiteX7" fmla="*/ 641476 w 1300797"/>
              <a:gd name="connsiteY7" fmla="*/ 932643 h 1564058"/>
              <a:gd name="connsiteX8" fmla="*/ 1027161 w 1300797"/>
              <a:gd name="connsiteY8" fmla="*/ 1144629 h 1564058"/>
              <a:gd name="connsiteX9" fmla="*/ 1030567 w 1300797"/>
              <a:gd name="connsiteY9" fmla="*/ 1242823 h 1564058"/>
              <a:gd name="connsiteX10" fmla="*/ 1300797 w 1300797"/>
              <a:gd name="connsiteY10" fmla="*/ 1074160 h 1564058"/>
              <a:gd name="connsiteX11" fmla="*/ 1276805 w 1300797"/>
              <a:gd name="connsiteY11" fmla="*/ 964535 h 1564058"/>
              <a:gd name="connsiteX12" fmla="*/ 918243 w 1300797"/>
              <a:gd name="connsiteY12" fmla="*/ 534046 h 1564058"/>
              <a:gd name="connsiteX13" fmla="*/ 672954 w 1300797"/>
              <a:gd name="connsiteY13" fmla="*/ 354980 h 1564058"/>
              <a:gd name="connsiteX14" fmla="*/ 671907 w 1300797"/>
              <a:gd name="connsiteY14" fmla="*/ 1818 h 1564058"/>
              <a:gd name="connsiteX0" fmla="*/ 423190 w 1300797"/>
              <a:gd name="connsiteY0" fmla="*/ 0 h 1569555"/>
              <a:gd name="connsiteX1" fmla="*/ 0 w 1300797"/>
              <a:gd name="connsiteY1" fmla="*/ 5497 h 1569555"/>
              <a:gd name="connsiteX2" fmla="*/ 216991 w 1300797"/>
              <a:gd name="connsiteY2" fmla="*/ 524010 h 1569555"/>
              <a:gd name="connsiteX3" fmla="*/ 296365 w 1300797"/>
              <a:gd name="connsiteY3" fmla="*/ 1111376 h 1569555"/>
              <a:gd name="connsiteX4" fmla="*/ 800025 w 1300797"/>
              <a:gd name="connsiteY4" fmla="*/ 1558951 h 1569555"/>
              <a:gd name="connsiteX5" fmla="*/ 773149 w 1300797"/>
              <a:gd name="connsiteY5" fmla="*/ 1303694 h 1569555"/>
              <a:gd name="connsiteX6" fmla="*/ 614065 w 1300797"/>
              <a:gd name="connsiteY6" fmla="*/ 1083373 h 1569555"/>
              <a:gd name="connsiteX7" fmla="*/ 641476 w 1300797"/>
              <a:gd name="connsiteY7" fmla="*/ 938140 h 1569555"/>
              <a:gd name="connsiteX8" fmla="*/ 1027161 w 1300797"/>
              <a:gd name="connsiteY8" fmla="*/ 1150126 h 1569555"/>
              <a:gd name="connsiteX9" fmla="*/ 1030567 w 1300797"/>
              <a:gd name="connsiteY9" fmla="*/ 1248320 h 1569555"/>
              <a:gd name="connsiteX10" fmla="*/ 1300797 w 1300797"/>
              <a:gd name="connsiteY10" fmla="*/ 1079657 h 1569555"/>
              <a:gd name="connsiteX11" fmla="*/ 1276805 w 1300797"/>
              <a:gd name="connsiteY11" fmla="*/ 970032 h 1569555"/>
              <a:gd name="connsiteX12" fmla="*/ 918243 w 1300797"/>
              <a:gd name="connsiteY12" fmla="*/ 539543 h 1569555"/>
              <a:gd name="connsiteX13" fmla="*/ 672954 w 1300797"/>
              <a:gd name="connsiteY13" fmla="*/ 360477 h 1569555"/>
              <a:gd name="connsiteX14" fmla="*/ 423190 w 1300797"/>
              <a:gd name="connsiteY14" fmla="*/ 0 h 1569555"/>
              <a:gd name="connsiteX0" fmla="*/ 576810 w 1454417"/>
              <a:gd name="connsiteY0" fmla="*/ 0 h 1569555"/>
              <a:gd name="connsiteX1" fmla="*/ 0 w 1454417"/>
              <a:gd name="connsiteY1" fmla="*/ 137170 h 1569555"/>
              <a:gd name="connsiteX2" fmla="*/ 370611 w 1454417"/>
              <a:gd name="connsiteY2" fmla="*/ 524010 h 1569555"/>
              <a:gd name="connsiteX3" fmla="*/ 449985 w 1454417"/>
              <a:gd name="connsiteY3" fmla="*/ 1111376 h 1569555"/>
              <a:gd name="connsiteX4" fmla="*/ 953645 w 1454417"/>
              <a:gd name="connsiteY4" fmla="*/ 1558951 h 1569555"/>
              <a:gd name="connsiteX5" fmla="*/ 926769 w 1454417"/>
              <a:gd name="connsiteY5" fmla="*/ 1303694 h 1569555"/>
              <a:gd name="connsiteX6" fmla="*/ 767685 w 1454417"/>
              <a:gd name="connsiteY6" fmla="*/ 1083373 h 1569555"/>
              <a:gd name="connsiteX7" fmla="*/ 795096 w 1454417"/>
              <a:gd name="connsiteY7" fmla="*/ 938140 h 1569555"/>
              <a:gd name="connsiteX8" fmla="*/ 1180781 w 1454417"/>
              <a:gd name="connsiteY8" fmla="*/ 1150126 h 1569555"/>
              <a:gd name="connsiteX9" fmla="*/ 1184187 w 1454417"/>
              <a:gd name="connsiteY9" fmla="*/ 1248320 h 1569555"/>
              <a:gd name="connsiteX10" fmla="*/ 1454417 w 1454417"/>
              <a:gd name="connsiteY10" fmla="*/ 1079657 h 1569555"/>
              <a:gd name="connsiteX11" fmla="*/ 1430425 w 1454417"/>
              <a:gd name="connsiteY11" fmla="*/ 970032 h 1569555"/>
              <a:gd name="connsiteX12" fmla="*/ 1071863 w 1454417"/>
              <a:gd name="connsiteY12" fmla="*/ 539543 h 1569555"/>
              <a:gd name="connsiteX13" fmla="*/ 826574 w 1454417"/>
              <a:gd name="connsiteY13" fmla="*/ 360477 h 1569555"/>
              <a:gd name="connsiteX14" fmla="*/ 576810 w 1454417"/>
              <a:gd name="connsiteY14" fmla="*/ 0 h 1569555"/>
              <a:gd name="connsiteX0" fmla="*/ 576810 w 1454417"/>
              <a:gd name="connsiteY0" fmla="*/ 0 h 1569555"/>
              <a:gd name="connsiteX1" fmla="*/ 0 w 1454417"/>
              <a:gd name="connsiteY1" fmla="*/ 137170 h 1569555"/>
              <a:gd name="connsiteX2" fmla="*/ 370611 w 1454417"/>
              <a:gd name="connsiteY2" fmla="*/ 524010 h 1569555"/>
              <a:gd name="connsiteX3" fmla="*/ 449985 w 1454417"/>
              <a:gd name="connsiteY3" fmla="*/ 1111376 h 1569555"/>
              <a:gd name="connsiteX4" fmla="*/ 953645 w 1454417"/>
              <a:gd name="connsiteY4" fmla="*/ 1558951 h 1569555"/>
              <a:gd name="connsiteX5" fmla="*/ 926769 w 1454417"/>
              <a:gd name="connsiteY5" fmla="*/ 1303694 h 1569555"/>
              <a:gd name="connsiteX6" fmla="*/ 767685 w 1454417"/>
              <a:gd name="connsiteY6" fmla="*/ 1083373 h 1569555"/>
              <a:gd name="connsiteX7" fmla="*/ 795096 w 1454417"/>
              <a:gd name="connsiteY7" fmla="*/ 938140 h 1569555"/>
              <a:gd name="connsiteX8" fmla="*/ 1180781 w 1454417"/>
              <a:gd name="connsiteY8" fmla="*/ 1150126 h 1569555"/>
              <a:gd name="connsiteX9" fmla="*/ 1184187 w 1454417"/>
              <a:gd name="connsiteY9" fmla="*/ 1248320 h 1569555"/>
              <a:gd name="connsiteX10" fmla="*/ 1454417 w 1454417"/>
              <a:gd name="connsiteY10" fmla="*/ 1079657 h 1569555"/>
              <a:gd name="connsiteX11" fmla="*/ 1430425 w 1454417"/>
              <a:gd name="connsiteY11" fmla="*/ 970032 h 1569555"/>
              <a:gd name="connsiteX12" fmla="*/ 1071863 w 1454417"/>
              <a:gd name="connsiteY12" fmla="*/ 539543 h 1569555"/>
              <a:gd name="connsiteX13" fmla="*/ 826574 w 1454417"/>
              <a:gd name="connsiteY13" fmla="*/ 360477 h 1569555"/>
              <a:gd name="connsiteX14" fmla="*/ 576810 w 1454417"/>
              <a:gd name="connsiteY14" fmla="*/ 0 h 1569555"/>
              <a:gd name="connsiteX0" fmla="*/ 481712 w 1359319"/>
              <a:gd name="connsiteY0" fmla="*/ 0 h 1569555"/>
              <a:gd name="connsiteX1" fmla="*/ 0 w 1359319"/>
              <a:gd name="connsiteY1" fmla="*/ 173746 h 1569555"/>
              <a:gd name="connsiteX2" fmla="*/ 275513 w 1359319"/>
              <a:gd name="connsiteY2" fmla="*/ 524010 h 1569555"/>
              <a:gd name="connsiteX3" fmla="*/ 354887 w 1359319"/>
              <a:gd name="connsiteY3" fmla="*/ 1111376 h 1569555"/>
              <a:gd name="connsiteX4" fmla="*/ 858547 w 1359319"/>
              <a:gd name="connsiteY4" fmla="*/ 1558951 h 1569555"/>
              <a:gd name="connsiteX5" fmla="*/ 831671 w 1359319"/>
              <a:gd name="connsiteY5" fmla="*/ 1303694 h 1569555"/>
              <a:gd name="connsiteX6" fmla="*/ 672587 w 1359319"/>
              <a:gd name="connsiteY6" fmla="*/ 1083373 h 1569555"/>
              <a:gd name="connsiteX7" fmla="*/ 699998 w 1359319"/>
              <a:gd name="connsiteY7" fmla="*/ 938140 h 1569555"/>
              <a:gd name="connsiteX8" fmla="*/ 1085683 w 1359319"/>
              <a:gd name="connsiteY8" fmla="*/ 1150126 h 1569555"/>
              <a:gd name="connsiteX9" fmla="*/ 1089089 w 1359319"/>
              <a:gd name="connsiteY9" fmla="*/ 1248320 h 1569555"/>
              <a:gd name="connsiteX10" fmla="*/ 1359319 w 1359319"/>
              <a:gd name="connsiteY10" fmla="*/ 1079657 h 1569555"/>
              <a:gd name="connsiteX11" fmla="*/ 1335327 w 1359319"/>
              <a:gd name="connsiteY11" fmla="*/ 970032 h 1569555"/>
              <a:gd name="connsiteX12" fmla="*/ 976765 w 1359319"/>
              <a:gd name="connsiteY12" fmla="*/ 539543 h 1569555"/>
              <a:gd name="connsiteX13" fmla="*/ 731476 w 1359319"/>
              <a:gd name="connsiteY13" fmla="*/ 360477 h 1569555"/>
              <a:gd name="connsiteX14" fmla="*/ 481712 w 1359319"/>
              <a:gd name="connsiteY14" fmla="*/ 0 h 1569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59319" h="1569555">
                <a:moveTo>
                  <a:pt x="481712" y="0"/>
                </a:moveTo>
                <a:lnTo>
                  <a:pt x="0" y="173746"/>
                </a:lnTo>
                <a:cubicBezTo>
                  <a:pt x="156408" y="327895"/>
                  <a:pt x="235460" y="366520"/>
                  <a:pt x="275513" y="524010"/>
                </a:cubicBezTo>
                <a:cubicBezTo>
                  <a:pt x="305214" y="688403"/>
                  <a:pt x="276554" y="939924"/>
                  <a:pt x="354887" y="1111376"/>
                </a:cubicBezTo>
                <a:cubicBezTo>
                  <a:pt x="514114" y="1391429"/>
                  <a:pt x="819538" y="1558054"/>
                  <a:pt x="858547" y="1558951"/>
                </a:cubicBezTo>
                <a:cubicBezTo>
                  <a:pt x="918941" y="1614168"/>
                  <a:pt x="990000" y="1442526"/>
                  <a:pt x="831671" y="1303694"/>
                </a:cubicBezTo>
                <a:cubicBezTo>
                  <a:pt x="783217" y="1229194"/>
                  <a:pt x="691562" y="1180029"/>
                  <a:pt x="672587" y="1083373"/>
                </a:cubicBezTo>
                <a:cubicBezTo>
                  <a:pt x="664534" y="998822"/>
                  <a:pt x="629286" y="951447"/>
                  <a:pt x="699998" y="938140"/>
                </a:cubicBezTo>
                <a:cubicBezTo>
                  <a:pt x="772331" y="938959"/>
                  <a:pt x="999946" y="982285"/>
                  <a:pt x="1085683" y="1150126"/>
                </a:cubicBezTo>
                <a:cubicBezTo>
                  <a:pt x="1085248" y="1181184"/>
                  <a:pt x="1086375" y="1214348"/>
                  <a:pt x="1089089" y="1248320"/>
                </a:cubicBezTo>
                <a:lnTo>
                  <a:pt x="1359319" y="1079657"/>
                </a:lnTo>
                <a:cubicBezTo>
                  <a:pt x="1350276" y="1041053"/>
                  <a:pt x="1342018" y="1003838"/>
                  <a:pt x="1335327" y="970032"/>
                </a:cubicBezTo>
                <a:cubicBezTo>
                  <a:pt x="1258828" y="807882"/>
                  <a:pt x="1077407" y="641135"/>
                  <a:pt x="976765" y="539543"/>
                </a:cubicBezTo>
                <a:cubicBezTo>
                  <a:pt x="844384" y="437291"/>
                  <a:pt x="815539" y="414413"/>
                  <a:pt x="731476" y="360477"/>
                </a:cubicBezTo>
                <a:lnTo>
                  <a:pt x="481712" y="0"/>
                </a:lnTo>
                <a:close/>
              </a:path>
            </a:pathLst>
          </a:custGeom>
          <a:solidFill>
            <a:srgbClr val="FEC88A"/>
          </a:solidFill>
          <a:ln w="342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43F70076-1048-436B-BD8E-82A571293D22}"/>
              </a:ext>
            </a:extLst>
          </p:cNvPr>
          <p:cNvSpPr/>
          <p:nvPr/>
        </p:nvSpPr>
        <p:spPr>
          <a:xfrm rot="2072551">
            <a:off x="9359267" y="578459"/>
            <a:ext cx="869183" cy="3429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41" name="Rectangle 42">
            <a:extLst>
              <a:ext uri="{FF2B5EF4-FFF2-40B4-BE49-F238E27FC236}">
                <a16:creationId xmlns:a16="http://schemas.microsoft.com/office/drawing/2014/main" xmlns="" id="{1533F12C-AB79-4F27-B044-1B014576EF71}"/>
              </a:ext>
            </a:extLst>
          </p:cNvPr>
          <p:cNvSpPr/>
          <p:nvPr/>
        </p:nvSpPr>
        <p:spPr>
          <a:xfrm rot="2072551">
            <a:off x="9692852" y="-405650"/>
            <a:ext cx="1066637" cy="1146066"/>
          </a:xfrm>
          <a:custGeom>
            <a:avLst/>
            <a:gdLst>
              <a:gd name="connsiteX0" fmla="*/ 0 w 777759"/>
              <a:gd name="connsiteY0" fmla="*/ 0 h 968130"/>
              <a:gd name="connsiteX1" fmla="*/ 777759 w 777759"/>
              <a:gd name="connsiteY1" fmla="*/ 0 h 968130"/>
              <a:gd name="connsiteX2" fmla="*/ 777759 w 777759"/>
              <a:gd name="connsiteY2" fmla="*/ 968130 h 968130"/>
              <a:gd name="connsiteX3" fmla="*/ 0 w 777759"/>
              <a:gd name="connsiteY3" fmla="*/ 968130 h 968130"/>
              <a:gd name="connsiteX4" fmla="*/ 0 w 777759"/>
              <a:gd name="connsiteY4" fmla="*/ 0 h 968130"/>
              <a:gd name="connsiteX0" fmla="*/ 0 w 789458"/>
              <a:gd name="connsiteY0" fmla="*/ 500269 h 968130"/>
              <a:gd name="connsiteX1" fmla="*/ 789458 w 789458"/>
              <a:gd name="connsiteY1" fmla="*/ 0 h 968130"/>
              <a:gd name="connsiteX2" fmla="*/ 789458 w 789458"/>
              <a:gd name="connsiteY2" fmla="*/ 968130 h 968130"/>
              <a:gd name="connsiteX3" fmla="*/ 11699 w 789458"/>
              <a:gd name="connsiteY3" fmla="*/ 968130 h 968130"/>
              <a:gd name="connsiteX4" fmla="*/ 0 w 789458"/>
              <a:gd name="connsiteY4" fmla="*/ 500269 h 968130"/>
              <a:gd name="connsiteX0" fmla="*/ 0 w 788533"/>
              <a:gd name="connsiteY0" fmla="*/ 562468 h 968130"/>
              <a:gd name="connsiteX1" fmla="*/ 788533 w 788533"/>
              <a:gd name="connsiteY1" fmla="*/ 0 h 968130"/>
              <a:gd name="connsiteX2" fmla="*/ 788533 w 788533"/>
              <a:gd name="connsiteY2" fmla="*/ 968130 h 968130"/>
              <a:gd name="connsiteX3" fmla="*/ 10774 w 788533"/>
              <a:gd name="connsiteY3" fmla="*/ 968130 h 968130"/>
              <a:gd name="connsiteX4" fmla="*/ 0 w 788533"/>
              <a:gd name="connsiteY4" fmla="*/ 562468 h 968130"/>
              <a:gd name="connsiteX0" fmla="*/ 0 w 788995"/>
              <a:gd name="connsiteY0" fmla="*/ 531368 h 968130"/>
              <a:gd name="connsiteX1" fmla="*/ 788995 w 788995"/>
              <a:gd name="connsiteY1" fmla="*/ 0 h 968130"/>
              <a:gd name="connsiteX2" fmla="*/ 788995 w 788995"/>
              <a:gd name="connsiteY2" fmla="*/ 968130 h 968130"/>
              <a:gd name="connsiteX3" fmla="*/ 11236 w 788995"/>
              <a:gd name="connsiteY3" fmla="*/ 968130 h 968130"/>
              <a:gd name="connsiteX4" fmla="*/ 0 w 788995"/>
              <a:gd name="connsiteY4" fmla="*/ 531368 h 968130"/>
              <a:gd name="connsiteX0" fmla="*/ 0 w 791382"/>
              <a:gd name="connsiteY0" fmla="*/ 370911 h 968130"/>
              <a:gd name="connsiteX1" fmla="*/ 791382 w 791382"/>
              <a:gd name="connsiteY1" fmla="*/ 0 h 968130"/>
              <a:gd name="connsiteX2" fmla="*/ 791382 w 791382"/>
              <a:gd name="connsiteY2" fmla="*/ 968130 h 968130"/>
              <a:gd name="connsiteX3" fmla="*/ 13623 w 791382"/>
              <a:gd name="connsiteY3" fmla="*/ 968130 h 968130"/>
              <a:gd name="connsiteX4" fmla="*/ 0 w 791382"/>
              <a:gd name="connsiteY4" fmla="*/ 370911 h 968130"/>
              <a:gd name="connsiteX0" fmla="*/ 0 w 797009"/>
              <a:gd name="connsiteY0" fmla="*/ 545890 h 1143109"/>
              <a:gd name="connsiteX1" fmla="*/ 797009 w 797009"/>
              <a:gd name="connsiteY1" fmla="*/ 0 h 1143109"/>
              <a:gd name="connsiteX2" fmla="*/ 791382 w 797009"/>
              <a:gd name="connsiteY2" fmla="*/ 1143109 h 1143109"/>
              <a:gd name="connsiteX3" fmla="*/ 13623 w 797009"/>
              <a:gd name="connsiteY3" fmla="*/ 1143109 h 1143109"/>
              <a:gd name="connsiteX4" fmla="*/ 0 w 797009"/>
              <a:gd name="connsiteY4" fmla="*/ 545890 h 1143109"/>
              <a:gd name="connsiteX0" fmla="*/ 0 w 789665"/>
              <a:gd name="connsiteY0" fmla="*/ 805888 h 1143109"/>
              <a:gd name="connsiteX1" fmla="*/ 789665 w 789665"/>
              <a:gd name="connsiteY1" fmla="*/ 0 h 1143109"/>
              <a:gd name="connsiteX2" fmla="*/ 784038 w 789665"/>
              <a:gd name="connsiteY2" fmla="*/ 1143109 h 1143109"/>
              <a:gd name="connsiteX3" fmla="*/ 6279 w 789665"/>
              <a:gd name="connsiteY3" fmla="*/ 1143109 h 1143109"/>
              <a:gd name="connsiteX4" fmla="*/ 0 w 789665"/>
              <a:gd name="connsiteY4" fmla="*/ 805888 h 1143109"/>
              <a:gd name="connsiteX0" fmla="*/ 0 w 786044"/>
              <a:gd name="connsiteY0" fmla="*/ 537896 h 875117"/>
              <a:gd name="connsiteX1" fmla="*/ 786044 w 786044"/>
              <a:gd name="connsiteY1" fmla="*/ 0 h 875117"/>
              <a:gd name="connsiteX2" fmla="*/ 784038 w 786044"/>
              <a:gd name="connsiteY2" fmla="*/ 875117 h 875117"/>
              <a:gd name="connsiteX3" fmla="*/ 6279 w 786044"/>
              <a:gd name="connsiteY3" fmla="*/ 875117 h 875117"/>
              <a:gd name="connsiteX4" fmla="*/ 0 w 786044"/>
              <a:gd name="connsiteY4" fmla="*/ 537896 h 875117"/>
              <a:gd name="connsiteX0" fmla="*/ 0 w 784222"/>
              <a:gd name="connsiteY0" fmla="*/ 555319 h 892540"/>
              <a:gd name="connsiteX1" fmla="*/ 774722 w 784222"/>
              <a:gd name="connsiteY1" fmla="*/ 0 h 892540"/>
              <a:gd name="connsiteX2" fmla="*/ 784038 w 784222"/>
              <a:gd name="connsiteY2" fmla="*/ 892540 h 892540"/>
              <a:gd name="connsiteX3" fmla="*/ 6279 w 784222"/>
              <a:gd name="connsiteY3" fmla="*/ 892540 h 892540"/>
              <a:gd name="connsiteX4" fmla="*/ 0 w 784222"/>
              <a:gd name="connsiteY4" fmla="*/ 555319 h 89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4222" h="892540">
                <a:moveTo>
                  <a:pt x="0" y="555319"/>
                </a:moveTo>
                <a:lnTo>
                  <a:pt x="774722" y="0"/>
                </a:lnTo>
                <a:cubicBezTo>
                  <a:pt x="772846" y="381036"/>
                  <a:pt x="785914" y="511504"/>
                  <a:pt x="784038" y="892540"/>
                </a:cubicBezTo>
                <a:lnTo>
                  <a:pt x="6279" y="892540"/>
                </a:lnTo>
                <a:lnTo>
                  <a:pt x="0" y="555319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pic>
        <p:nvPicPr>
          <p:cNvPr id="42" name="Imagen 41">
            <a:extLst>
              <a:ext uri="{FF2B5EF4-FFF2-40B4-BE49-F238E27FC236}">
                <a16:creationId xmlns:a16="http://schemas.microsoft.com/office/drawing/2014/main" xmlns="" id="{2E61834E-5ECA-45B9-9A17-AA713EF7DF7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pic>
        <p:nvPicPr>
          <p:cNvPr id="46" name="Obraz 63" descr="Obraz zawierający tekst, wizytówka, zrzut ekranu&#10;&#10;Opis wygenerowany automatyczni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06" y="230461"/>
            <a:ext cx="1236975" cy="1552700"/>
          </a:xfrm>
          <a:prstGeom prst="rect">
            <a:avLst/>
          </a:prstGeom>
        </p:spPr>
      </p:pic>
      <p:sp>
        <p:nvSpPr>
          <p:cNvPr id="43" name="CuadroTexto 2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8F57FB6-48D8-4F80-8C1C-03FB9AD5BDB5}"/>
              </a:ext>
            </a:extLst>
          </p:cNvPr>
          <p:cNvSpPr txBox="1"/>
          <p:nvPr/>
        </p:nvSpPr>
        <p:spPr>
          <a:xfrm>
            <a:off x="940511" y="6276023"/>
            <a:ext cx="5209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/>
              <a:t>Wsparcie Komisji Europejskiej dla powstania tej publikacji nie oznacza poparcia dla jej treści, które odzwierciedlają jedynie poglądy autorów, </a:t>
            </a:r>
            <a:r>
              <a:rPr lang="pl-PL" sz="1000" dirty="0" smtClean="0"/>
              <a:t>a </a:t>
            </a:r>
            <a:r>
              <a:rPr lang="pl-PL" sz="1000" dirty="0"/>
              <a:t>Komisja nie ponosi odpowiedzialności za jakiekolwiek wykorzystanie informacji w niej zawartych</a:t>
            </a:r>
          </a:p>
        </p:txBody>
      </p:sp>
      <p:pic>
        <p:nvPicPr>
          <p:cNvPr id="45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6" y="6254756"/>
            <a:ext cx="905274" cy="576706"/>
          </a:xfrm>
          <a:prstGeom prst="rect">
            <a:avLst/>
          </a:prstGeom>
        </p:spPr>
      </p:pic>
      <p:pic>
        <p:nvPicPr>
          <p:cNvPr id="48" name="Immagine 4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396" y="6404676"/>
            <a:ext cx="1127226" cy="392481"/>
          </a:xfrm>
          <a:prstGeom prst="rect">
            <a:avLst/>
          </a:prstGeom>
          <a:noFill/>
        </p:spPr>
      </p:pic>
      <p:sp>
        <p:nvSpPr>
          <p:cNvPr id="49" name="CasellaDiTesto 21"/>
          <p:cNvSpPr txBox="1"/>
          <p:nvPr/>
        </p:nvSpPr>
        <p:spPr>
          <a:xfrm>
            <a:off x="7323026" y="6189166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8482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A16B15-C455-42ED-97A3-BBDCBDB4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928" y="311859"/>
            <a:ext cx="7765972" cy="1135111"/>
          </a:xfrm>
        </p:spPr>
        <p:txBody>
          <a:bodyPr/>
          <a:lstStyle/>
          <a:p>
            <a:pPr algn="ctr"/>
            <a:r>
              <a:rPr lang="pl-PL" dirty="0">
                <a:latin typeface="Arial Black" panose="020B0A04020102020204" pitchFamily="34" charset="0"/>
              </a:rPr>
              <a:t>Część</a:t>
            </a:r>
            <a:r>
              <a:rPr lang="en-GB" dirty="0">
                <a:latin typeface="Arial Black" panose="020B0A04020102020204" pitchFamily="34" charset="0"/>
              </a:rPr>
              <a:t> 1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128988AF-09E3-4708-B8A9-2A226B674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7365520" cy="381605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pl-PL" sz="1800" dirty="0"/>
              <a:t>Brak zaangażowania pracowników powoduje większą absencję, wyższą rotację pracowników i hamuje innowacyjność, dlatego warto zwracać uwagę na zaangażowanie pracowników i je poprawiać. W tym przewodniku, dzięki ciekawym studiom przypadków, dowiesz się, jak można uzyskać wartościową informację zwrotną. </a:t>
            </a:r>
          </a:p>
          <a:p>
            <a:pPr marL="0" indent="0">
              <a:buNone/>
            </a:pPr>
            <a:r>
              <a:rPr lang="pl-PL" sz="1800" dirty="0"/>
              <a:t>Pokażemy Ci, jak prawidłowo zaprojektować, wdrożyć i ocenić ankietę pracowniczą. </a:t>
            </a:r>
            <a:endParaRPr lang="en-US" sz="18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C701042-E131-46B8-B534-847F436978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4F35164A-6DE2-4278-A7F8-07C9776421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2899"/>
          <a:stretch/>
        </p:blipFill>
        <p:spPr>
          <a:xfrm>
            <a:off x="9277697" y="1847300"/>
            <a:ext cx="2914303" cy="4182218"/>
          </a:xfrm>
          <a:prstGeom prst="rect">
            <a:avLst/>
          </a:prstGeom>
        </p:spPr>
      </p:pic>
      <p:pic>
        <p:nvPicPr>
          <p:cNvPr id="13" name="Obraz 63" descr="Obraz zawierający tekst, wizytówka, zrzut ekranu&#10;&#10;Opis wygenerowany automatyczni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06" y="230461"/>
            <a:ext cx="1236975" cy="1552700"/>
          </a:xfrm>
          <a:prstGeom prst="rect">
            <a:avLst/>
          </a:prstGeom>
        </p:spPr>
      </p:pic>
      <p:sp>
        <p:nvSpPr>
          <p:cNvPr id="10" name="CuadroTexto 2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8F57FB6-48D8-4F80-8C1C-03FB9AD5BDB5}"/>
              </a:ext>
            </a:extLst>
          </p:cNvPr>
          <p:cNvSpPr txBox="1"/>
          <p:nvPr/>
        </p:nvSpPr>
        <p:spPr>
          <a:xfrm>
            <a:off x="940511" y="6276023"/>
            <a:ext cx="5209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/>
              <a:t>Wsparcie Komisji Europejskiej dla powstania tej publikacji nie oznacza poparcia dla jej treści, które odzwierciedlają jedynie poglądy autorów, </a:t>
            </a:r>
            <a:r>
              <a:rPr lang="pl-PL" sz="1000" dirty="0" smtClean="0"/>
              <a:t>a </a:t>
            </a:r>
            <a:r>
              <a:rPr lang="pl-PL" sz="1000" dirty="0"/>
              <a:t>Komisja nie ponosi odpowiedzialności za jakiekolwiek wykorzystanie informacji w niej zawartych</a:t>
            </a:r>
          </a:p>
        </p:txBody>
      </p:sp>
      <p:pic>
        <p:nvPicPr>
          <p:cNvPr id="12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6" y="6254756"/>
            <a:ext cx="905274" cy="576706"/>
          </a:xfrm>
          <a:prstGeom prst="rect">
            <a:avLst/>
          </a:prstGeom>
        </p:spPr>
      </p:pic>
      <p:pic>
        <p:nvPicPr>
          <p:cNvPr id="15" name="Immagine 1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396" y="6404676"/>
            <a:ext cx="1127226" cy="392481"/>
          </a:xfrm>
          <a:prstGeom prst="rect">
            <a:avLst/>
          </a:prstGeom>
          <a:noFill/>
        </p:spPr>
      </p:pic>
      <p:sp>
        <p:nvSpPr>
          <p:cNvPr id="16" name="CasellaDiTesto 21"/>
          <p:cNvSpPr txBox="1"/>
          <p:nvPr/>
        </p:nvSpPr>
        <p:spPr>
          <a:xfrm>
            <a:off x="7323026" y="6189166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415056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A16B15-C455-42ED-97A3-BBDCBDB4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928" y="311859"/>
            <a:ext cx="7765972" cy="1135111"/>
          </a:xfrm>
        </p:spPr>
        <p:txBody>
          <a:bodyPr/>
          <a:lstStyle/>
          <a:p>
            <a:pPr algn="ctr"/>
            <a:r>
              <a:rPr lang="pl-PL" dirty="0">
                <a:latin typeface="Arial Black" panose="020B0A04020102020204" pitchFamily="34" charset="0"/>
              </a:rPr>
              <a:t>Część</a:t>
            </a:r>
            <a:r>
              <a:rPr lang="en-GB" dirty="0">
                <a:latin typeface="Arial Black" panose="020B0A04020102020204" pitchFamily="34" charset="0"/>
              </a:rPr>
              <a:t> 1 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128988AF-09E3-4708-B8A9-2A226B674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1010" y="1825625"/>
            <a:ext cx="5371207" cy="4036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/>
              <a:t>Jak zwiększyć zaangażowanie pracowników w mojej firmie</a:t>
            </a:r>
            <a:r>
              <a:rPr lang="en-US" sz="2000" b="1" dirty="0"/>
              <a:t>?</a:t>
            </a:r>
            <a:endParaRPr lang="en-GB" sz="2000" b="1" dirty="0"/>
          </a:p>
          <a:p>
            <a:pPr marL="0" indent="0">
              <a:buNone/>
            </a:pPr>
            <a:endParaRPr lang="en-US" sz="1800" dirty="0"/>
          </a:p>
          <a:p>
            <a:pPr marL="92075" indent="0">
              <a:buNone/>
            </a:pPr>
            <a:r>
              <a:rPr lang="pl-PL" sz="1800" dirty="0"/>
              <a:t>Kluczem do zwiększenia motywacji i identyfikacji są </a:t>
            </a:r>
            <a:r>
              <a:rPr lang="pl-PL" sz="1800" b="1" dirty="0"/>
              <a:t>zrównoważone badania opinii pracowników i odpowiednie określenie działań naprawczych</a:t>
            </a:r>
            <a:r>
              <a:rPr lang="pl-PL" sz="1800" dirty="0"/>
              <a:t>: regularnie pytaj pracowników o opinie i pozwól, by wpływały one na Twoje decyzje.</a:t>
            </a:r>
          </a:p>
          <a:p>
            <a:pPr marL="92075" indent="0">
              <a:buNone/>
            </a:pPr>
            <a:r>
              <a:rPr lang="pl-PL" sz="1800" dirty="0"/>
              <a:t>Rezultat: pracownicy doświadczają przejrzystości w działaniu i mają możliwość uczestniczenia w procesie. </a:t>
            </a:r>
            <a:r>
              <a:rPr lang="pl-PL" sz="1800" b="1" dirty="0"/>
              <a:t>Na podstawie wyników ankiety można z kolei uzyskać cenne spostrzeżenia</a:t>
            </a:r>
            <a:r>
              <a:rPr lang="pl-PL" sz="1800" dirty="0"/>
              <a:t>, na podstawie których można podejmować dalsze działania.</a:t>
            </a:r>
            <a:endParaRPr lang="de-DE" sz="18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C701042-E131-46B8-B534-847F436978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65650BF3-7318-48EB-B6A7-D4D565F8B87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2355" y="2962219"/>
            <a:ext cx="2785064" cy="1856709"/>
          </a:xfrm>
          <a:prstGeom prst="rect">
            <a:avLst/>
          </a:prstGeom>
        </p:spPr>
      </p:pic>
      <p:pic>
        <p:nvPicPr>
          <p:cNvPr id="13" name="Obraz 63" descr="Obraz zawierający tekst, wizytówka, zrzut ekranu&#10;&#10;Opis wygenerowany automatyczni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06" y="230461"/>
            <a:ext cx="1236975" cy="1552700"/>
          </a:xfrm>
          <a:prstGeom prst="rect">
            <a:avLst/>
          </a:prstGeom>
        </p:spPr>
      </p:pic>
      <p:sp>
        <p:nvSpPr>
          <p:cNvPr id="10" name="CuadroTexto 2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8F57FB6-48D8-4F80-8C1C-03FB9AD5BDB5}"/>
              </a:ext>
            </a:extLst>
          </p:cNvPr>
          <p:cNvSpPr txBox="1"/>
          <p:nvPr/>
        </p:nvSpPr>
        <p:spPr>
          <a:xfrm>
            <a:off x="940511" y="6276023"/>
            <a:ext cx="5209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/>
              <a:t>Wsparcie Komisji Europejskiej dla powstania tej publikacji nie oznacza poparcia dla jej treści, które odzwierciedlają jedynie poglądy autorów, </a:t>
            </a:r>
            <a:r>
              <a:rPr lang="pl-PL" sz="1000" dirty="0" smtClean="0"/>
              <a:t>a </a:t>
            </a:r>
            <a:r>
              <a:rPr lang="pl-PL" sz="1000" dirty="0"/>
              <a:t>Komisja nie ponosi odpowiedzialności za jakiekolwiek wykorzystanie informacji w niej zawartych</a:t>
            </a:r>
          </a:p>
        </p:txBody>
      </p:sp>
      <p:pic>
        <p:nvPicPr>
          <p:cNvPr id="12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6" y="6254756"/>
            <a:ext cx="905274" cy="576706"/>
          </a:xfrm>
          <a:prstGeom prst="rect">
            <a:avLst/>
          </a:prstGeom>
        </p:spPr>
      </p:pic>
      <p:pic>
        <p:nvPicPr>
          <p:cNvPr id="15" name="Immagine 1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396" y="6404676"/>
            <a:ext cx="1127226" cy="392481"/>
          </a:xfrm>
          <a:prstGeom prst="rect">
            <a:avLst/>
          </a:prstGeom>
          <a:noFill/>
        </p:spPr>
      </p:pic>
      <p:sp>
        <p:nvSpPr>
          <p:cNvPr id="16" name="CasellaDiTesto 21"/>
          <p:cNvSpPr txBox="1"/>
          <p:nvPr/>
        </p:nvSpPr>
        <p:spPr>
          <a:xfrm>
            <a:off x="7323026" y="6189166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4343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A16B15-C455-42ED-97A3-BBDCBDB4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928" y="311859"/>
            <a:ext cx="7765972" cy="1135111"/>
          </a:xfrm>
        </p:spPr>
        <p:txBody>
          <a:bodyPr/>
          <a:lstStyle/>
          <a:p>
            <a:pPr algn="ctr"/>
            <a:r>
              <a:rPr lang="pl-PL" dirty="0">
                <a:latin typeface="Arial Black" panose="020B0A04020102020204" pitchFamily="34" charset="0"/>
              </a:rPr>
              <a:t>Część</a:t>
            </a:r>
            <a:r>
              <a:rPr lang="en-GB" dirty="0">
                <a:latin typeface="Arial Black" panose="020B0A04020102020204" pitchFamily="34" charset="0"/>
              </a:rPr>
              <a:t> 1 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128988AF-09E3-4708-B8A9-2A226B674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74079" cy="4036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/>
              <a:t>Jak przygotować ankietę pracowniczą?</a:t>
            </a:r>
            <a:endParaRPr lang="en-GB" sz="2000" b="1" dirty="0"/>
          </a:p>
          <a:p>
            <a:pPr marL="0" indent="0">
              <a:buNone/>
            </a:pPr>
            <a:endParaRPr lang="en-US" sz="1800" dirty="0"/>
          </a:p>
          <a:p>
            <a:pPr marL="92075" indent="0">
              <a:buNone/>
            </a:pPr>
            <a:r>
              <a:rPr lang="pl-PL" sz="1800" dirty="0"/>
              <a:t>Treść ankiety pracowniczej jest kwestią indywidualną</a:t>
            </a:r>
            <a:r>
              <a:rPr lang="pl-PL" sz="1800" b="1" dirty="0"/>
              <a:t>. W zależności od celu kładzie się różny nacisk na różne tematy</a:t>
            </a:r>
            <a:r>
              <a:rPr lang="pl-PL" sz="1800" dirty="0"/>
              <a:t>, np.  jeśli chcesz poprawić zarządzanie zdrowiem w firmie, pytania powinny być dopasowane do tego tematu. </a:t>
            </a:r>
            <a:r>
              <a:rPr lang="pl-PL" sz="1800" b="1" dirty="0"/>
              <a:t>Przed opracowaniem ankiety dla pracowników należy określić jasny cel</a:t>
            </a:r>
            <a:r>
              <a:rPr lang="pl-PL" sz="1800" dirty="0"/>
              <a:t>. Do przygotowania ankiety najlepiej wykorzystaj specjalny program do ankiet. </a:t>
            </a:r>
            <a:endParaRPr lang="de-DE" sz="18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C701042-E131-46B8-B534-847F436978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3F9C9286-F127-4D4C-861B-4CDD7BDE444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0619" y="2793943"/>
            <a:ext cx="2627031" cy="1856709"/>
          </a:xfrm>
          <a:prstGeom prst="rect">
            <a:avLst/>
          </a:prstGeom>
        </p:spPr>
      </p:pic>
      <p:pic>
        <p:nvPicPr>
          <p:cNvPr id="13" name="Obraz 63" descr="Obraz zawierający tekst, wizytówka, zrzut ekranu&#10;&#10;Opis wygenerowany automatyczni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06" y="230461"/>
            <a:ext cx="1236975" cy="1552700"/>
          </a:xfrm>
          <a:prstGeom prst="rect">
            <a:avLst/>
          </a:prstGeom>
        </p:spPr>
      </p:pic>
      <p:sp>
        <p:nvSpPr>
          <p:cNvPr id="10" name="CuadroTexto 2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8F57FB6-48D8-4F80-8C1C-03FB9AD5BDB5}"/>
              </a:ext>
            </a:extLst>
          </p:cNvPr>
          <p:cNvSpPr txBox="1"/>
          <p:nvPr/>
        </p:nvSpPr>
        <p:spPr>
          <a:xfrm>
            <a:off x="940511" y="6276023"/>
            <a:ext cx="5209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/>
              <a:t>Wsparcie Komisji Europejskiej dla powstania tej publikacji nie oznacza poparcia dla jej treści, które odzwierciedlają jedynie poglądy autorów, </a:t>
            </a:r>
            <a:r>
              <a:rPr lang="pl-PL" sz="1000" dirty="0" smtClean="0"/>
              <a:t>a </a:t>
            </a:r>
            <a:r>
              <a:rPr lang="pl-PL" sz="1000" dirty="0"/>
              <a:t>Komisja nie ponosi odpowiedzialności za jakiekolwiek wykorzystanie informacji w niej zawartych</a:t>
            </a:r>
          </a:p>
        </p:txBody>
      </p:sp>
      <p:pic>
        <p:nvPicPr>
          <p:cNvPr id="12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6" y="6254756"/>
            <a:ext cx="905274" cy="576706"/>
          </a:xfrm>
          <a:prstGeom prst="rect">
            <a:avLst/>
          </a:prstGeom>
        </p:spPr>
      </p:pic>
      <p:pic>
        <p:nvPicPr>
          <p:cNvPr id="15" name="Immagine 1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396" y="6404676"/>
            <a:ext cx="1127226" cy="392481"/>
          </a:xfrm>
          <a:prstGeom prst="rect">
            <a:avLst/>
          </a:prstGeom>
          <a:noFill/>
        </p:spPr>
      </p:pic>
      <p:sp>
        <p:nvSpPr>
          <p:cNvPr id="16" name="CasellaDiTesto 21"/>
          <p:cNvSpPr txBox="1"/>
          <p:nvPr/>
        </p:nvSpPr>
        <p:spPr>
          <a:xfrm>
            <a:off x="7323026" y="6189166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40860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A16B15-C455-42ED-97A3-BBDCBDB4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928" y="311859"/>
            <a:ext cx="7765972" cy="1135111"/>
          </a:xfrm>
        </p:spPr>
        <p:txBody>
          <a:bodyPr/>
          <a:lstStyle/>
          <a:p>
            <a:pPr algn="ctr"/>
            <a:r>
              <a:rPr lang="pl-PL" dirty="0">
                <a:latin typeface="Arial Black" panose="020B0A04020102020204" pitchFamily="34" charset="0"/>
              </a:rPr>
              <a:t>Część</a:t>
            </a:r>
            <a:r>
              <a:rPr lang="en-GB" dirty="0">
                <a:latin typeface="Arial Black" panose="020B0A04020102020204" pitchFamily="34" charset="0"/>
              </a:rPr>
              <a:t> 1 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128988AF-09E3-4708-B8A9-2A226B674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1010" y="1825625"/>
            <a:ext cx="6289068" cy="4036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/>
              <a:t>Jakie są korzyści z przeprowadzenia ankiety pracowniczej? </a:t>
            </a:r>
            <a:endParaRPr lang="en-GB" sz="2000" b="1" dirty="0"/>
          </a:p>
          <a:p>
            <a:pPr marL="0" indent="0">
              <a:buNone/>
            </a:pPr>
            <a:endParaRPr lang="en-US" sz="1800" dirty="0"/>
          </a:p>
          <a:p>
            <a:pPr marL="92075" indent="0">
              <a:buNone/>
            </a:pPr>
            <a:r>
              <a:rPr lang="pl-PL" sz="1800" dirty="0"/>
              <a:t>Ankieta pracownicza jest podstawą zorientowanego na pracownika rozwoju zasobów ludzkich i firmy. Jeśli zadaje się właściwe pytania, dostarcza on istotnych dla firmy informacji oraz pozwala zdiagnozować mocne strony i potrzebne działania w przedsiębiorstwie. Ankieta pracownicza dostarcza menedżerom </a:t>
            </a:r>
            <a:r>
              <a:rPr lang="pl-PL" sz="1800" b="1" dirty="0"/>
              <a:t>cennych, bezpośrednich informacji zwrotnych od zespołu - jest to element niezbędny do poprawy jakości przywództwa, a tym samym, między innymi, do zatrzymania pracowników</a:t>
            </a:r>
            <a:r>
              <a:rPr lang="pl-PL" sz="1800" dirty="0"/>
              <a:t>. Wyniki ankiety pracowniczej dają także możliwość wspólnego opracowania działań w firmie. Dzięki temu komunikacja między menedżerami a pracownikami staje się częstsza, a dystans społeczny mniejszy.</a:t>
            </a:r>
            <a:endParaRPr lang="de-DE" sz="18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C701042-E131-46B8-B534-847F436978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pic>
        <p:nvPicPr>
          <p:cNvPr id="13" name="Obraz 63" descr="Obraz zawierający tekst, wizytówka, zrzut ekranu&#10;&#10;Opis wygenerowany automatyczni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06" y="230461"/>
            <a:ext cx="1236975" cy="155270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34AC188B-CD65-46BA-AA49-24333048E368}"/>
              </a:ext>
            </a:extLst>
          </p:cNvPr>
          <p:cNvGrpSpPr/>
          <p:nvPr/>
        </p:nvGrpSpPr>
        <p:grpSpPr>
          <a:xfrm>
            <a:off x="616522" y="2721369"/>
            <a:ext cx="3758755" cy="2498006"/>
            <a:chOff x="579946" y="2677843"/>
            <a:chExt cx="3758755" cy="2498006"/>
          </a:xfrm>
        </p:grpSpPr>
        <p:pic>
          <p:nvPicPr>
            <p:cNvPr id="4" name="Grafik 3">
              <a:extLst>
                <a:ext uri="{FF2B5EF4-FFF2-40B4-BE49-F238E27FC236}">
                  <a16:creationId xmlns:a16="http://schemas.microsoft.com/office/drawing/2014/main" xmlns="" id="{7E8FEFBC-B2F9-43F3-9076-7800C802DB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9946" y="2677843"/>
              <a:ext cx="3758755" cy="2498006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EB244132-14BD-499B-A0C8-73619E9BAFFF}"/>
                </a:ext>
              </a:extLst>
            </p:cNvPr>
            <p:cNvSpPr txBox="1"/>
            <p:nvPr/>
          </p:nvSpPr>
          <p:spPr>
            <a:xfrm>
              <a:off x="1615780" y="4344572"/>
              <a:ext cx="1458450" cy="369332"/>
            </a:xfrm>
            <a:prstGeom prst="rect">
              <a:avLst/>
            </a:prstGeom>
            <a:solidFill>
              <a:srgbClr val="F7F7F7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dirty="0"/>
                <a:t>DZIĘKUJĘ</a:t>
              </a:r>
              <a:endParaRPr lang="en-GB" dirty="0"/>
            </a:p>
          </p:txBody>
        </p:sp>
      </p:grpSp>
      <p:sp>
        <p:nvSpPr>
          <p:cNvPr id="12" name="CuadroTexto 2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8F57FB6-48D8-4F80-8C1C-03FB9AD5BDB5}"/>
              </a:ext>
            </a:extLst>
          </p:cNvPr>
          <p:cNvSpPr txBox="1"/>
          <p:nvPr/>
        </p:nvSpPr>
        <p:spPr>
          <a:xfrm>
            <a:off x="940511" y="6276023"/>
            <a:ext cx="5209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/>
              <a:t>Wsparcie Komisji Europejskiej dla powstania tej publikacji nie oznacza poparcia dla jej treści, które odzwierciedlają jedynie poglądy autorów, </a:t>
            </a:r>
            <a:r>
              <a:rPr lang="pl-PL" sz="1000" dirty="0" smtClean="0"/>
              <a:t>a </a:t>
            </a:r>
            <a:r>
              <a:rPr lang="pl-PL" sz="1000" dirty="0"/>
              <a:t>Komisja nie ponosi odpowiedzialności za jakiekolwiek wykorzystanie informacji w niej zawartych</a:t>
            </a:r>
          </a:p>
        </p:txBody>
      </p:sp>
      <p:pic>
        <p:nvPicPr>
          <p:cNvPr id="15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6" y="6254756"/>
            <a:ext cx="905274" cy="576706"/>
          </a:xfrm>
          <a:prstGeom prst="rect">
            <a:avLst/>
          </a:prstGeom>
        </p:spPr>
      </p:pic>
      <p:pic>
        <p:nvPicPr>
          <p:cNvPr id="16" name="Immagine 1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396" y="6404676"/>
            <a:ext cx="1127226" cy="392481"/>
          </a:xfrm>
          <a:prstGeom prst="rect">
            <a:avLst/>
          </a:prstGeom>
          <a:noFill/>
        </p:spPr>
      </p:pic>
      <p:sp>
        <p:nvSpPr>
          <p:cNvPr id="17" name="CasellaDiTesto 21"/>
          <p:cNvSpPr txBox="1"/>
          <p:nvPr/>
        </p:nvSpPr>
        <p:spPr>
          <a:xfrm>
            <a:off x="7323026" y="6189166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234122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A16B15-C455-42ED-97A3-BBDCBDB4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928" y="311859"/>
            <a:ext cx="7765972" cy="1135111"/>
          </a:xfrm>
        </p:spPr>
        <p:txBody>
          <a:bodyPr/>
          <a:lstStyle/>
          <a:p>
            <a:pPr algn="ctr"/>
            <a:r>
              <a:rPr lang="pl-PL" dirty="0">
                <a:latin typeface="Arial Black" panose="020B0A04020102020204" pitchFamily="34" charset="0"/>
              </a:rPr>
              <a:t>Część</a:t>
            </a:r>
            <a:r>
              <a:rPr lang="en-GB" dirty="0">
                <a:latin typeface="Arial Black" panose="020B0A04020102020204" pitchFamily="34" charset="0"/>
              </a:rPr>
              <a:t> 1 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128988AF-09E3-4708-B8A9-2A226B674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652185" cy="750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/>
              <a:t>Najważniejsze zalety ankiety pracowniczej w skrócie: </a:t>
            </a:r>
            <a:endParaRPr lang="en-U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C701042-E131-46B8-B534-847F436978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sp>
        <p:nvSpPr>
          <p:cNvPr id="13" name="Rectangle: Rounded Corners 1">
            <a:extLst>
              <a:ext uri="{FF2B5EF4-FFF2-40B4-BE49-F238E27FC236}">
                <a16:creationId xmlns:a16="http://schemas.microsoft.com/office/drawing/2014/main" xmlns="" id="{9E4BCDD2-2DB9-4DDF-B0F0-BF8C2A25CA27}"/>
              </a:ext>
            </a:extLst>
          </p:cNvPr>
          <p:cNvSpPr/>
          <p:nvPr/>
        </p:nvSpPr>
        <p:spPr>
          <a:xfrm>
            <a:off x="1647019" y="2859451"/>
            <a:ext cx="2342592" cy="20880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  <a:p>
            <a:pPr algn="ctr"/>
            <a:r>
              <a:rPr lang="pl-PL" sz="1400" b="1" dirty="0"/>
              <a:t>Trafniejsze decyzje</a:t>
            </a:r>
            <a:r>
              <a:rPr lang="en-US" sz="1400" b="1" dirty="0"/>
              <a:t>:</a:t>
            </a:r>
          </a:p>
          <a:p>
            <a:pPr algn="ctr"/>
            <a:r>
              <a:rPr lang="pl-PL" sz="1400" dirty="0"/>
              <a:t>Ci, którzy są dobrze poinformowani, podejmują trafniejsze decyzje</a:t>
            </a:r>
            <a:endParaRPr lang="en-ID" sz="1400" dirty="0"/>
          </a:p>
        </p:txBody>
      </p:sp>
      <p:sp>
        <p:nvSpPr>
          <p:cNvPr id="14" name="Rectangle: Rounded Corners 17">
            <a:extLst>
              <a:ext uri="{FF2B5EF4-FFF2-40B4-BE49-F238E27FC236}">
                <a16:creationId xmlns:a16="http://schemas.microsoft.com/office/drawing/2014/main" xmlns="" id="{845E4510-F0DA-4F55-A5F6-CBB130FE6856}"/>
              </a:ext>
            </a:extLst>
          </p:cNvPr>
          <p:cNvSpPr/>
          <p:nvPr/>
        </p:nvSpPr>
        <p:spPr>
          <a:xfrm>
            <a:off x="4632958" y="2858064"/>
            <a:ext cx="2343600" cy="2088000"/>
          </a:xfrm>
          <a:prstGeom prst="roundRect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  <a:p>
            <a:pPr algn="ctr"/>
            <a:r>
              <a:rPr lang="pl-PL" sz="1400" b="1" dirty="0"/>
              <a:t>Lepsza komunikacja</a:t>
            </a:r>
            <a:r>
              <a:rPr lang="en-US" sz="1400" b="1" dirty="0"/>
              <a:t>:</a:t>
            </a:r>
          </a:p>
          <a:p>
            <a:pPr algn="ctr"/>
            <a:r>
              <a:rPr lang="pl-PL" sz="1400" dirty="0"/>
              <a:t>Jeśli zapytasz, otrzymasz odpowiedź. Anonimowe ankiety ułatwiają pracownikom wyrażanie swoich opinii. Mają oni szansę w szybki sposób odpowiedzieć na pytania.</a:t>
            </a:r>
          </a:p>
        </p:txBody>
      </p:sp>
      <p:sp>
        <p:nvSpPr>
          <p:cNvPr id="15" name="Rectangle: Rounded Corners 21">
            <a:extLst>
              <a:ext uri="{FF2B5EF4-FFF2-40B4-BE49-F238E27FC236}">
                <a16:creationId xmlns:a16="http://schemas.microsoft.com/office/drawing/2014/main" xmlns="" id="{8B2141C9-2D65-4F69-8CA0-EFF45DF8D5A0}"/>
              </a:ext>
            </a:extLst>
          </p:cNvPr>
          <p:cNvSpPr/>
          <p:nvPr/>
        </p:nvSpPr>
        <p:spPr>
          <a:xfrm>
            <a:off x="7830438" y="2858064"/>
            <a:ext cx="2343600" cy="2088000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/>
              <a:t>Większe zaufanie i akceptacja: </a:t>
            </a:r>
          </a:p>
          <a:p>
            <a:pPr algn="ctr"/>
            <a:r>
              <a:rPr lang="pl-PL" sz="1400" dirty="0"/>
              <a:t>Pracownicy zauważają, że biorą udział w zmianach w firmie - to zwiększa akceptację podejmowanych działań.</a:t>
            </a:r>
          </a:p>
        </p:txBody>
      </p:sp>
      <p:sp>
        <p:nvSpPr>
          <p:cNvPr id="19" name="Oval 2">
            <a:extLst>
              <a:ext uri="{FF2B5EF4-FFF2-40B4-BE49-F238E27FC236}">
                <a16:creationId xmlns:a16="http://schemas.microsoft.com/office/drawing/2014/main" xmlns="" id="{CFB5D85D-7480-46F7-8B19-CE68CA6A74B5}"/>
              </a:ext>
            </a:extLst>
          </p:cNvPr>
          <p:cNvSpPr/>
          <p:nvPr/>
        </p:nvSpPr>
        <p:spPr>
          <a:xfrm>
            <a:off x="1332974" y="2648918"/>
            <a:ext cx="628650" cy="62865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01</a:t>
            </a:r>
            <a:endParaRPr lang="en-ID" dirty="0"/>
          </a:p>
        </p:txBody>
      </p:sp>
      <p:sp>
        <p:nvSpPr>
          <p:cNvPr id="20" name="Oval 13">
            <a:extLst>
              <a:ext uri="{FF2B5EF4-FFF2-40B4-BE49-F238E27FC236}">
                <a16:creationId xmlns:a16="http://schemas.microsoft.com/office/drawing/2014/main" xmlns="" id="{6B0AABBC-3844-45DB-B878-4FEEA7941075}"/>
              </a:ext>
            </a:extLst>
          </p:cNvPr>
          <p:cNvSpPr/>
          <p:nvPr/>
        </p:nvSpPr>
        <p:spPr>
          <a:xfrm>
            <a:off x="4310287" y="2647531"/>
            <a:ext cx="628650" cy="62865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02</a:t>
            </a:r>
            <a:endParaRPr lang="en-ID" dirty="0"/>
          </a:p>
        </p:txBody>
      </p:sp>
      <p:sp>
        <p:nvSpPr>
          <p:cNvPr id="21" name="Oval 14">
            <a:extLst>
              <a:ext uri="{FF2B5EF4-FFF2-40B4-BE49-F238E27FC236}">
                <a16:creationId xmlns:a16="http://schemas.microsoft.com/office/drawing/2014/main" xmlns="" id="{19439283-307C-46EB-A395-7B584BAD41AC}"/>
              </a:ext>
            </a:extLst>
          </p:cNvPr>
          <p:cNvSpPr/>
          <p:nvPr/>
        </p:nvSpPr>
        <p:spPr>
          <a:xfrm>
            <a:off x="7507767" y="2647531"/>
            <a:ext cx="628650" cy="62865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03</a:t>
            </a:r>
            <a:endParaRPr lang="en-ID" dirty="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xmlns="" id="{42478C23-20C5-49D7-9406-2F342C694695}"/>
              </a:ext>
            </a:extLst>
          </p:cNvPr>
          <p:cNvSpPr txBox="1"/>
          <p:nvPr/>
        </p:nvSpPr>
        <p:spPr>
          <a:xfrm>
            <a:off x="1647019" y="5318515"/>
            <a:ext cx="9457945" cy="1015663"/>
          </a:xfrm>
          <a:prstGeom prst="rect">
            <a:avLst/>
          </a:prstGeom>
          <a:noFill/>
          <a:ln>
            <a:solidFill>
              <a:srgbClr val="69116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rgbClr val="69116B"/>
                </a:solidFill>
              </a:rPr>
              <a:t>Jeśli wykorzystasz te zalety i podejmiesz odpowiednie działania, zyskasz bardziej zaangażowanych pracowników, którzy będą chętniej wykonywać swoje obowiązki, </a:t>
            </a:r>
            <a:br>
              <a:rPr lang="pl-PL" sz="2000" b="1" dirty="0">
                <a:solidFill>
                  <a:srgbClr val="69116B"/>
                </a:solidFill>
              </a:rPr>
            </a:br>
            <a:r>
              <a:rPr lang="pl-PL" sz="2000" b="1" dirty="0">
                <a:solidFill>
                  <a:srgbClr val="69116B"/>
                </a:solidFill>
              </a:rPr>
              <a:t>będą bardziej lojalni i zmotywowani.</a:t>
            </a:r>
          </a:p>
        </p:txBody>
      </p:sp>
      <p:pic>
        <p:nvPicPr>
          <p:cNvPr id="16" name="Obraz 63" descr="Obraz zawierający tekst, wizytówka, zrzut ekranu&#10;&#10;Opis wygenerowany automatyczni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06" y="230461"/>
            <a:ext cx="1236975" cy="1552700"/>
          </a:xfrm>
          <a:prstGeom prst="rect">
            <a:avLst/>
          </a:prstGeom>
        </p:spPr>
      </p:pic>
      <p:sp>
        <p:nvSpPr>
          <p:cNvPr id="18" name="CuadroTexto 2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8F57FB6-48D8-4F80-8C1C-03FB9AD5BDB5}"/>
              </a:ext>
            </a:extLst>
          </p:cNvPr>
          <p:cNvSpPr txBox="1"/>
          <p:nvPr/>
        </p:nvSpPr>
        <p:spPr>
          <a:xfrm>
            <a:off x="940511" y="6276023"/>
            <a:ext cx="5209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/>
              <a:t>Wsparcie Komisji Europejskiej dla powstania tej publikacji nie oznacza poparcia dla jej treści, które odzwierciedlają jedynie poglądy autorów, </a:t>
            </a:r>
            <a:r>
              <a:rPr lang="pl-PL" sz="1000" dirty="0" smtClean="0"/>
              <a:t>a </a:t>
            </a:r>
            <a:r>
              <a:rPr lang="pl-PL" sz="1000" dirty="0"/>
              <a:t>Komisja nie ponosi odpowiedzialności za jakiekolwiek wykorzystanie informacji w niej zawartych</a:t>
            </a:r>
          </a:p>
        </p:txBody>
      </p:sp>
      <p:pic>
        <p:nvPicPr>
          <p:cNvPr id="22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6" y="6254756"/>
            <a:ext cx="905274" cy="576706"/>
          </a:xfrm>
          <a:prstGeom prst="rect">
            <a:avLst/>
          </a:prstGeom>
        </p:spPr>
      </p:pic>
      <p:pic>
        <p:nvPicPr>
          <p:cNvPr id="23" name="Immagine 2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396" y="6404676"/>
            <a:ext cx="1127226" cy="392481"/>
          </a:xfrm>
          <a:prstGeom prst="rect">
            <a:avLst/>
          </a:prstGeom>
          <a:noFill/>
        </p:spPr>
      </p:pic>
      <p:sp>
        <p:nvSpPr>
          <p:cNvPr id="25" name="CasellaDiTesto 21"/>
          <p:cNvSpPr txBox="1"/>
          <p:nvPr/>
        </p:nvSpPr>
        <p:spPr>
          <a:xfrm>
            <a:off x="7323026" y="6189166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92340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A16B15-C455-42ED-97A3-BBDCBDB4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928" y="311859"/>
            <a:ext cx="7765972" cy="1135111"/>
          </a:xfrm>
        </p:spPr>
        <p:txBody>
          <a:bodyPr/>
          <a:lstStyle/>
          <a:p>
            <a:pPr algn="ctr"/>
            <a:r>
              <a:rPr lang="pl-PL" dirty="0">
                <a:latin typeface="Arial Black" panose="020B0A04020102020204" pitchFamily="34" charset="0"/>
              </a:rPr>
              <a:t>Część</a:t>
            </a:r>
            <a:r>
              <a:rPr lang="en-GB" dirty="0">
                <a:latin typeface="Arial Black" panose="020B0A04020102020204" pitchFamily="34" charset="0"/>
              </a:rPr>
              <a:t> 1 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128988AF-09E3-4708-B8A9-2A226B674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1010" y="1825625"/>
            <a:ext cx="6289068" cy="4036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/>
              <a:t>Zaangażowanie i oddanie to ważne kwestie</a:t>
            </a:r>
          </a:p>
          <a:p>
            <a:pPr marL="0" indent="0">
              <a:buNone/>
            </a:pPr>
            <a:endParaRPr lang="pl-PL" sz="2000" b="1" dirty="0"/>
          </a:p>
          <a:p>
            <a:pPr marL="0" indent="0">
              <a:buNone/>
            </a:pPr>
            <a:r>
              <a:rPr lang="pl-PL" sz="2000" dirty="0"/>
              <a:t>Zaangażowanie i oddanie pracowników to jedne z kluczowych czynników sukcesu firmy, dlatego też są to ważne tematy w ankiecie pracowniczej. Wykraczają one daleko poza zwykłą satysfakcję pracownika, która przynosi firmie niewielkie korzyści. </a:t>
            </a:r>
            <a:r>
              <a:rPr lang="pl-PL" sz="2000" b="1" dirty="0"/>
              <a:t>Pracownicy o wysokim poziomie zaangażowania osiągają lepsze wyniki niż przeciętnie i wykazują większą produktywność</a:t>
            </a:r>
            <a:r>
              <a:rPr lang="pl-PL" sz="2000" dirty="0"/>
              <a:t>. Wysoki poziom oddania zapewnia mniejszą absencję pracowników i mniejszą rotację w firmie.</a:t>
            </a:r>
            <a:endParaRPr lang="de-DE" sz="18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C701042-E131-46B8-B534-847F436978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xmlns="" id="{14F2528C-C562-4A1E-A39C-CBE45241CC5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75" y="2648408"/>
            <a:ext cx="3386506" cy="2257671"/>
          </a:xfrm>
          <a:prstGeom prst="rect">
            <a:avLst/>
          </a:prstGeom>
        </p:spPr>
      </p:pic>
      <p:pic>
        <p:nvPicPr>
          <p:cNvPr id="14" name="Obraz 63" descr="Obraz zawierający tekst, wizytówka, zrzut ekranu&#10;&#10;Opis wygenerowany automatyczni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06" y="230461"/>
            <a:ext cx="1236975" cy="1552700"/>
          </a:xfrm>
          <a:prstGeom prst="rect">
            <a:avLst/>
          </a:prstGeom>
        </p:spPr>
      </p:pic>
      <p:sp>
        <p:nvSpPr>
          <p:cNvPr id="10" name="CuadroTexto 2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8F57FB6-48D8-4F80-8C1C-03FB9AD5BDB5}"/>
              </a:ext>
            </a:extLst>
          </p:cNvPr>
          <p:cNvSpPr txBox="1"/>
          <p:nvPr/>
        </p:nvSpPr>
        <p:spPr>
          <a:xfrm>
            <a:off x="940511" y="6276023"/>
            <a:ext cx="5209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/>
              <a:t>Wsparcie Komisji Europejskiej dla powstania tej publikacji nie oznacza poparcia dla jej treści, które odzwierciedlają jedynie poglądy autorów, </a:t>
            </a:r>
            <a:r>
              <a:rPr lang="pl-PL" sz="1000" dirty="0" smtClean="0"/>
              <a:t>a </a:t>
            </a:r>
            <a:r>
              <a:rPr lang="pl-PL" sz="1000" dirty="0"/>
              <a:t>Komisja nie ponosi odpowiedzialności za jakiekolwiek wykorzystanie informacji w niej zawartych</a:t>
            </a:r>
          </a:p>
        </p:txBody>
      </p:sp>
      <p:pic>
        <p:nvPicPr>
          <p:cNvPr id="12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6" y="6254756"/>
            <a:ext cx="905274" cy="576706"/>
          </a:xfrm>
          <a:prstGeom prst="rect">
            <a:avLst/>
          </a:prstGeom>
        </p:spPr>
      </p:pic>
      <p:pic>
        <p:nvPicPr>
          <p:cNvPr id="16" name="Immagine 1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396" y="6404676"/>
            <a:ext cx="1127226" cy="392481"/>
          </a:xfrm>
          <a:prstGeom prst="rect">
            <a:avLst/>
          </a:prstGeom>
          <a:noFill/>
        </p:spPr>
      </p:pic>
      <p:sp>
        <p:nvSpPr>
          <p:cNvPr id="17" name="CasellaDiTesto 21"/>
          <p:cNvSpPr txBox="1"/>
          <p:nvPr/>
        </p:nvSpPr>
        <p:spPr>
          <a:xfrm>
            <a:off x="7323026" y="6189166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82679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5426</Words>
  <Application>Microsoft Office PowerPoint</Application>
  <PresentationFormat>Widescreen</PresentationFormat>
  <Paragraphs>369</Paragraphs>
  <Slides>26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7" baseType="lpstr">
      <vt:lpstr>맑은 고딕</vt:lpstr>
      <vt:lpstr>Microsoft JhengHei</vt:lpstr>
      <vt:lpstr>Microsoft JhengHei UI</vt:lpstr>
      <vt:lpstr>Arial</vt:lpstr>
      <vt:lpstr>Arial Black</vt:lpstr>
      <vt:lpstr>Calibri</vt:lpstr>
      <vt:lpstr>Calibri Light</vt:lpstr>
      <vt:lpstr>Dubai Medium</vt:lpstr>
      <vt:lpstr>Eras Demi ITC</vt:lpstr>
      <vt:lpstr>Wingdings</vt:lpstr>
      <vt:lpstr>Tema de Office</vt:lpstr>
      <vt:lpstr>Ankieta pracownicza Jak zwiększyć zaangażowanie pracowników w mojej firmie?</vt:lpstr>
      <vt:lpstr>Presentazione standard di PowerPoint</vt:lpstr>
      <vt:lpstr>Presentazione standard di PowerPoint</vt:lpstr>
      <vt:lpstr>Część 1</vt:lpstr>
      <vt:lpstr>Część 1 </vt:lpstr>
      <vt:lpstr>Część 1 </vt:lpstr>
      <vt:lpstr>Część 1 </vt:lpstr>
      <vt:lpstr>Część 1 </vt:lpstr>
      <vt:lpstr>Część 1 </vt:lpstr>
      <vt:lpstr>Część 2 </vt:lpstr>
      <vt:lpstr>Część 2 </vt:lpstr>
      <vt:lpstr>Część 2 </vt:lpstr>
      <vt:lpstr>Część 2 </vt:lpstr>
      <vt:lpstr>Część 2 </vt:lpstr>
      <vt:lpstr>Część 2 </vt:lpstr>
      <vt:lpstr>Część 3</vt:lpstr>
      <vt:lpstr>Część 3</vt:lpstr>
      <vt:lpstr>Część 3</vt:lpstr>
      <vt:lpstr>Część 3</vt:lpstr>
      <vt:lpstr>Część 3</vt:lpstr>
      <vt:lpstr>Część 4</vt:lpstr>
      <vt:lpstr>Część 4</vt:lpstr>
      <vt:lpstr>Część 4</vt:lpstr>
      <vt:lpstr>Część 4</vt:lpstr>
      <vt:lpstr>Część 4</vt:lpstr>
      <vt:lpstr>Dziękujemy za uwagę!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Regulation of the work ability in small and micro enterprises through multimedia tool</dc:title>
  <dc:creator>Dulce Rodriguez Ortiz</dc:creator>
  <cp:lastModifiedBy>Windows User</cp:lastModifiedBy>
  <cp:revision>53</cp:revision>
  <dcterms:created xsi:type="dcterms:W3CDTF">2021-01-13T11:07:57Z</dcterms:created>
  <dcterms:modified xsi:type="dcterms:W3CDTF">2022-07-03T18:50:03Z</dcterms:modified>
</cp:coreProperties>
</file>