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7"/>
  </p:notesMasterIdLst>
  <p:sldIdLst>
    <p:sldId id="257" r:id="rId2"/>
    <p:sldId id="313" r:id="rId3"/>
    <p:sldId id="323" r:id="rId4"/>
    <p:sldId id="325" r:id="rId5"/>
    <p:sldId id="336" r:id="rId6"/>
    <p:sldId id="318" r:id="rId7"/>
    <p:sldId id="326" r:id="rId8"/>
    <p:sldId id="327" r:id="rId9"/>
    <p:sldId id="328" r:id="rId10"/>
    <p:sldId id="329" r:id="rId11"/>
    <p:sldId id="330" r:id="rId12"/>
    <p:sldId id="331" r:id="rId13"/>
    <p:sldId id="333" r:id="rId14"/>
    <p:sldId id="334" r:id="rId15"/>
    <p:sldId id="335" r:id="rId16"/>
    <p:sldId id="337" r:id="rId17"/>
    <p:sldId id="338" r:id="rId18"/>
    <p:sldId id="340" r:id="rId19"/>
    <p:sldId id="339" r:id="rId20"/>
    <p:sldId id="341" r:id="rId21"/>
    <p:sldId id="342" r:id="rId22"/>
    <p:sldId id="343" r:id="rId23"/>
    <p:sldId id="345" r:id="rId24"/>
    <p:sldId id="289" r:id="rId25"/>
    <p:sldId id="324"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6"/>
    <a:srgbClr val="6911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0376E9-A0F9-4350-A9E3-C4F71F8CA43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de-DE"/>
        </a:p>
      </dgm:t>
    </dgm:pt>
    <dgm:pt modelId="{8E824049-919B-408E-89A1-F555833DF415}">
      <dgm:prSet phldrT="[Text]"/>
      <dgm:spPr>
        <a:solidFill>
          <a:srgbClr val="92D050"/>
        </a:solidFill>
      </dgm:spPr>
      <dgm:t>
        <a:bodyPr/>
        <a:lstStyle/>
        <a:p>
          <a:r>
            <a:rPr lang="pl-PL" dirty="0"/>
            <a:t>Krok</a:t>
          </a:r>
          <a:r>
            <a:rPr lang="de-DE" dirty="0"/>
            <a:t> 5</a:t>
          </a:r>
        </a:p>
      </dgm:t>
    </dgm:pt>
    <dgm:pt modelId="{0FAFFFD8-AD36-4897-A3B2-AA61ABFED86F}" type="parTrans" cxnId="{45251267-0114-4C1F-A0FF-D5764680728F}">
      <dgm:prSet/>
      <dgm:spPr/>
      <dgm:t>
        <a:bodyPr/>
        <a:lstStyle/>
        <a:p>
          <a:endParaRPr lang="de-DE"/>
        </a:p>
      </dgm:t>
    </dgm:pt>
    <dgm:pt modelId="{FB2E6420-A948-4918-A798-66C62829CB45}" type="sibTrans" cxnId="{45251267-0114-4C1F-A0FF-D5764680728F}">
      <dgm:prSet/>
      <dgm:spPr>
        <a:solidFill>
          <a:srgbClr val="92D050"/>
        </a:solidFill>
      </dgm:spPr>
      <dgm:t>
        <a:bodyPr/>
        <a:lstStyle/>
        <a:p>
          <a:endParaRPr lang="de-DE"/>
        </a:p>
      </dgm:t>
    </dgm:pt>
    <dgm:pt modelId="{35876DB3-9BD3-4BFF-8C51-7059EFC83854}">
      <dgm:prSet phldrT="[Text]" custT="1"/>
      <dgm:spPr>
        <a:ln>
          <a:solidFill>
            <a:srgbClr val="92D050"/>
          </a:solidFill>
        </a:ln>
      </dgm:spPr>
      <dgm:t>
        <a:bodyPr/>
        <a:lstStyle/>
        <a:p>
          <a:pPr marL="85725" indent="0">
            <a:buNone/>
          </a:pPr>
          <a:r>
            <a:rPr lang="pl-PL" sz="1200" dirty="0"/>
            <a:t>Przedstawia się analizę i opracowuje możliwe rozwiązania.</a:t>
          </a:r>
          <a:endParaRPr lang="de-DE" sz="1200" dirty="0"/>
        </a:p>
      </dgm:t>
    </dgm:pt>
    <dgm:pt modelId="{C456BF7C-EBE9-4BD6-9310-B10B7F2AFD18}" type="parTrans" cxnId="{1002F6A0-ABA0-4F3E-A8B7-A484B9D0B287}">
      <dgm:prSet/>
      <dgm:spPr/>
      <dgm:t>
        <a:bodyPr/>
        <a:lstStyle/>
        <a:p>
          <a:endParaRPr lang="de-DE"/>
        </a:p>
      </dgm:t>
    </dgm:pt>
    <dgm:pt modelId="{70A87454-B2C3-403D-9868-A3A4997C17FB}" type="sibTrans" cxnId="{1002F6A0-ABA0-4F3E-A8B7-A484B9D0B287}">
      <dgm:prSet/>
      <dgm:spPr/>
      <dgm:t>
        <a:bodyPr/>
        <a:lstStyle/>
        <a:p>
          <a:endParaRPr lang="de-DE"/>
        </a:p>
      </dgm:t>
    </dgm:pt>
    <dgm:pt modelId="{D055200B-5D65-4C4E-AF8A-335AB76595B0}">
      <dgm:prSet phldrT="[Text]"/>
      <dgm:spPr>
        <a:solidFill>
          <a:srgbClr val="92D050"/>
        </a:solidFill>
      </dgm:spPr>
      <dgm:t>
        <a:bodyPr/>
        <a:lstStyle/>
        <a:p>
          <a:r>
            <a:rPr lang="pl-PL" dirty="0"/>
            <a:t>Krok</a:t>
          </a:r>
          <a:r>
            <a:rPr lang="de-DE" dirty="0"/>
            <a:t> 6</a:t>
          </a:r>
        </a:p>
      </dgm:t>
    </dgm:pt>
    <dgm:pt modelId="{53391C99-8012-4A39-BC48-A134192E475D}" type="parTrans" cxnId="{D504B7FD-1CFA-4D9F-A1DE-3C096478BFE7}">
      <dgm:prSet/>
      <dgm:spPr/>
      <dgm:t>
        <a:bodyPr/>
        <a:lstStyle/>
        <a:p>
          <a:endParaRPr lang="de-DE"/>
        </a:p>
      </dgm:t>
    </dgm:pt>
    <dgm:pt modelId="{BFFA1621-2ED1-482C-915C-058DA537F662}" type="sibTrans" cxnId="{D504B7FD-1CFA-4D9F-A1DE-3C096478BFE7}">
      <dgm:prSet/>
      <dgm:spPr>
        <a:solidFill>
          <a:srgbClr val="92D050"/>
        </a:solidFill>
      </dgm:spPr>
      <dgm:t>
        <a:bodyPr/>
        <a:lstStyle/>
        <a:p>
          <a:endParaRPr lang="de-DE"/>
        </a:p>
      </dgm:t>
    </dgm:pt>
    <dgm:pt modelId="{F805DAB9-2DCE-4A5D-870D-162830AB1D88}">
      <dgm:prSet phldrT="[Text]" custT="1"/>
      <dgm:spPr>
        <a:ln>
          <a:solidFill>
            <a:srgbClr val="92D050"/>
          </a:solidFill>
        </a:ln>
      </dgm:spPr>
      <dgm:t>
        <a:bodyPr/>
        <a:lstStyle/>
        <a:p>
          <a:pPr marL="85725" indent="0">
            <a:buNone/>
          </a:pPr>
          <a:r>
            <a:rPr lang="pl-PL" sz="1100" dirty="0"/>
            <a:t>Przyczyny i rozwiązania są przedstawiane zespołowi KJ wraz z odpowiednią oceną.</a:t>
          </a:r>
          <a:endParaRPr lang="de-DE" sz="1100" dirty="0"/>
        </a:p>
      </dgm:t>
    </dgm:pt>
    <dgm:pt modelId="{DF2A6272-DD7B-46C9-A2E2-8816026DB581}" type="parTrans" cxnId="{92301614-6E6A-4496-8CC6-F0467EC7D4B9}">
      <dgm:prSet/>
      <dgm:spPr/>
      <dgm:t>
        <a:bodyPr/>
        <a:lstStyle/>
        <a:p>
          <a:endParaRPr lang="de-DE"/>
        </a:p>
      </dgm:t>
    </dgm:pt>
    <dgm:pt modelId="{B47F2841-A58E-40DB-9E1B-A960A23E98D6}" type="sibTrans" cxnId="{92301614-6E6A-4496-8CC6-F0467EC7D4B9}">
      <dgm:prSet/>
      <dgm:spPr/>
      <dgm:t>
        <a:bodyPr/>
        <a:lstStyle/>
        <a:p>
          <a:endParaRPr lang="de-DE"/>
        </a:p>
      </dgm:t>
    </dgm:pt>
    <dgm:pt modelId="{EE9A7A5F-7CB0-4742-A57C-E080E1CA132F}">
      <dgm:prSet phldrT="[Text]"/>
      <dgm:spPr>
        <a:solidFill>
          <a:srgbClr val="92D050"/>
        </a:solidFill>
      </dgm:spPr>
      <dgm:t>
        <a:bodyPr/>
        <a:lstStyle/>
        <a:p>
          <a:r>
            <a:rPr lang="pl-PL" dirty="0"/>
            <a:t>Krok</a:t>
          </a:r>
          <a:r>
            <a:rPr lang="de-DE" dirty="0"/>
            <a:t> 7</a:t>
          </a:r>
        </a:p>
      </dgm:t>
    </dgm:pt>
    <dgm:pt modelId="{D349FD86-83B1-4BF1-AC2D-77CB621ECD6F}" type="parTrans" cxnId="{2DDA31CB-2561-4BF8-8D05-388977514673}">
      <dgm:prSet/>
      <dgm:spPr/>
      <dgm:t>
        <a:bodyPr/>
        <a:lstStyle/>
        <a:p>
          <a:endParaRPr lang="de-DE"/>
        </a:p>
      </dgm:t>
    </dgm:pt>
    <dgm:pt modelId="{FF9DDE7C-BED6-4C25-AF57-62D2C874966A}" type="sibTrans" cxnId="{2DDA31CB-2561-4BF8-8D05-388977514673}">
      <dgm:prSet/>
      <dgm:spPr>
        <a:solidFill>
          <a:srgbClr val="92D050"/>
        </a:solidFill>
      </dgm:spPr>
      <dgm:t>
        <a:bodyPr/>
        <a:lstStyle/>
        <a:p>
          <a:endParaRPr lang="de-DE"/>
        </a:p>
      </dgm:t>
    </dgm:pt>
    <dgm:pt modelId="{AE9BCD4C-919A-4EA1-AB0B-A6C5E0DB1EF5}">
      <dgm:prSet phldrT="[Text]" custT="1"/>
      <dgm:spPr>
        <a:ln>
          <a:solidFill>
            <a:srgbClr val="92D050"/>
          </a:solidFill>
        </a:ln>
      </dgm:spPr>
      <dgm:t>
        <a:bodyPr/>
        <a:lstStyle/>
        <a:p>
          <a:pPr marL="85725" indent="0">
            <a:buNone/>
          </a:pPr>
          <a:r>
            <a:rPr lang="pl-PL" sz="1000" dirty="0"/>
            <a:t>Problem jest rozwiązywany w sposób konkretny. Szacuje się niezbędne zasoby kadrowe i materialne oraz przeprowadza analizę kosztów i korzyści.</a:t>
          </a:r>
          <a:endParaRPr lang="de-DE" sz="1000" dirty="0"/>
        </a:p>
      </dgm:t>
    </dgm:pt>
    <dgm:pt modelId="{62EEA11F-C9DD-481C-AA56-315BFA1180F5}" type="parTrans" cxnId="{5F88A936-B576-42DD-AB14-021D92720D8E}">
      <dgm:prSet/>
      <dgm:spPr/>
      <dgm:t>
        <a:bodyPr/>
        <a:lstStyle/>
        <a:p>
          <a:endParaRPr lang="de-DE"/>
        </a:p>
      </dgm:t>
    </dgm:pt>
    <dgm:pt modelId="{C6CB0F1D-8F57-416F-A6BE-B4F1C2074891}" type="sibTrans" cxnId="{5F88A936-B576-42DD-AB14-021D92720D8E}">
      <dgm:prSet/>
      <dgm:spPr/>
      <dgm:t>
        <a:bodyPr/>
        <a:lstStyle/>
        <a:p>
          <a:endParaRPr lang="de-DE"/>
        </a:p>
      </dgm:t>
    </dgm:pt>
    <dgm:pt modelId="{668FBD10-AE56-469F-949F-CA5F19B3BD2C}">
      <dgm:prSet/>
      <dgm:spPr>
        <a:solidFill>
          <a:srgbClr val="92D050"/>
        </a:solidFill>
      </dgm:spPr>
      <dgm:t>
        <a:bodyPr/>
        <a:lstStyle/>
        <a:p>
          <a:r>
            <a:rPr lang="pl-PL" dirty="0"/>
            <a:t>Krok</a:t>
          </a:r>
          <a:r>
            <a:rPr lang="de-DE" dirty="0"/>
            <a:t> 8</a:t>
          </a:r>
        </a:p>
      </dgm:t>
    </dgm:pt>
    <dgm:pt modelId="{EAA1DB10-8967-4432-AACF-143216113AAF}" type="parTrans" cxnId="{EAB636C2-D9FC-404C-B1DE-642B0397D49A}">
      <dgm:prSet/>
      <dgm:spPr/>
      <dgm:t>
        <a:bodyPr/>
        <a:lstStyle/>
        <a:p>
          <a:endParaRPr lang="de-DE"/>
        </a:p>
      </dgm:t>
    </dgm:pt>
    <dgm:pt modelId="{492CFFFE-BB4C-4A9B-965A-70C46BCA6174}" type="sibTrans" cxnId="{EAB636C2-D9FC-404C-B1DE-642B0397D49A}">
      <dgm:prSet/>
      <dgm:spPr/>
      <dgm:t>
        <a:bodyPr/>
        <a:lstStyle/>
        <a:p>
          <a:endParaRPr lang="de-DE"/>
        </a:p>
      </dgm:t>
    </dgm:pt>
    <dgm:pt modelId="{C4593C30-E3AA-452E-A852-DBDD56E24C82}">
      <dgm:prSet/>
      <dgm:spPr>
        <a:ln>
          <a:solidFill>
            <a:srgbClr val="92D050"/>
          </a:solidFill>
        </a:ln>
      </dgm:spPr>
      <dgm:t>
        <a:bodyPr/>
        <a:lstStyle/>
        <a:p>
          <a:pPr marL="85725" indent="0">
            <a:buNone/>
          </a:pPr>
          <a:r>
            <a:rPr lang="pl-PL" dirty="0"/>
            <a:t>Sporządzenie planu realizacji i podział zadań do wykonania przy wsparciu mentora/mentorki i zespołu KJ</a:t>
          </a:r>
          <a:endParaRPr lang="de-DE" dirty="0"/>
        </a:p>
      </dgm:t>
    </dgm:pt>
    <dgm:pt modelId="{40F9F16A-FA0D-4B1A-BD86-075A47F1B784}" type="parTrans" cxnId="{07A279B8-68C1-43ED-B6B6-92654A1E3161}">
      <dgm:prSet/>
      <dgm:spPr/>
      <dgm:t>
        <a:bodyPr/>
        <a:lstStyle/>
        <a:p>
          <a:endParaRPr lang="de-DE"/>
        </a:p>
      </dgm:t>
    </dgm:pt>
    <dgm:pt modelId="{9A4A90E9-97A8-43CF-9206-5CB65EDE3EE4}" type="sibTrans" cxnId="{07A279B8-68C1-43ED-B6B6-92654A1E3161}">
      <dgm:prSet/>
      <dgm:spPr/>
      <dgm:t>
        <a:bodyPr/>
        <a:lstStyle/>
        <a:p>
          <a:endParaRPr lang="de-DE"/>
        </a:p>
      </dgm:t>
    </dgm:pt>
    <dgm:pt modelId="{C3D35037-C155-4634-B691-1DE2B6570243}">
      <dgm:prSet custT="1"/>
      <dgm:spPr/>
      <dgm:t>
        <a:bodyPr/>
        <a:lstStyle/>
        <a:p>
          <a:pPr marL="85725" indent="0">
            <a:buFont typeface="Wingdings" panose="05000000000000000000" pitchFamily="2" charset="2"/>
            <a:buChar char="ü"/>
          </a:pPr>
          <a:r>
            <a:rPr lang="en-GB" sz="1200" dirty="0"/>
            <a:t>Burza mózgów</a:t>
          </a:r>
        </a:p>
      </dgm:t>
    </dgm:pt>
    <dgm:pt modelId="{B6C76791-5783-4B2F-A1EE-A6EB1A922D86}" type="parTrans" cxnId="{0CCACE14-6B12-4145-8E3E-A027C4523367}">
      <dgm:prSet/>
      <dgm:spPr/>
      <dgm:t>
        <a:bodyPr/>
        <a:lstStyle/>
        <a:p>
          <a:endParaRPr lang="en-GB"/>
        </a:p>
      </dgm:t>
    </dgm:pt>
    <dgm:pt modelId="{75CE49E3-BBCB-4A11-AD79-AC118A50E99E}" type="sibTrans" cxnId="{0CCACE14-6B12-4145-8E3E-A027C4523367}">
      <dgm:prSet/>
      <dgm:spPr/>
      <dgm:t>
        <a:bodyPr/>
        <a:lstStyle/>
        <a:p>
          <a:endParaRPr lang="en-GB"/>
        </a:p>
      </dgm:t>
    </dgm:pt>
    <dgm:pt modelId="{ABBFAEFB-7858-4C5F-8FEE-21A3CCCCAA42}">
      <dgm:prSet custT="1"/>
      <dgm:spPr/>
      <dgm:t>
        <a:bodyPr/>
        <a:lstStyle/>
        <a:p>
          <a:pPr marL="85725" indent="0">
            <a:buFont typeface="Wingdings" panose="05000000000000000000" pitchFamily="2" charset="2"/>
            <a:buChar char="ü"/>
          </a:pPr>
          <a:r>
            <a:rPr lang="en-GB" sz="1200" dirty="0"/>
            <a:t>Diagram przyczyn i skutków</a:t>
          </a:r>
        </a:p>
      </dgm:t>
    </dgm:pt>
    <dgm:pt modelId="{59302142-B9AF-4B4F-89D0-3F499C12317C}" type="parTrans" cxnId="{22416D43-3258-4A47-9CE3-71233F928326}">
      <dgm:prSet/>
      <dgm:spPr/>
      <dgm:t>
        <a:bodyPr/>
        <a:lstStyle/>
        <a:p>
          <a:endParaRPr lang="en-GB"/>
        </a:p>
      </dgm:t>
    </dgm:pt>
    <dgm:pt modelId="{7A0FE7F2-1BF2-48A9-8B82-D7F488667E30}" type="sibTrans" cxnId="{22416D43-3258-4A47-9CE3-71233F928326}">
      <dgm:prSet/>
      <dgm:spPr/>
      <dgm:t>
        <a:bodyPr/>
        <a:lstStyle/>
        <a:p>
          <a:endParaRPr lang="en-GB"/>
        </a:p>
      </dgm:t>
    </dgm:pt>
    <dgm:pt modelId="{ECA11B65-19A8-469C-9BEA-F760C10ACEBF}">
      <dgm:prSet custT="1"/>
      <dgm:spPr/>
      <dgm:t>
        <a:bodyPr/>
        <a:lstStyle/>
        <a:p>
          <a:pPr marL="85725" indent="0">
            <a:buFont typeface="Wingdings" panose="05000000000000000000" pitchFamily="2" charset="2"/>
            <a:buChar char="ü"/>
          </a:pPr>
          <a:r>
            <a:rPr lang="pl-PL" sz="1100" noProof="0" dirty="0"/>
            <a:t>Zbieranie</a:t>
          </a:r>
          <a:r>
            <a:rPr lang="en-GB" sz="1100" dirty="0"/>
            <a:t> danych</a:t>
          </a:r>
        </a:p>
      </dgm:t>
    </dgm:pt>
    <dgm:pt modelId="{F7EAD9A4-6D71-4C50-9393-972394080C59}" type="parTrans" cxnId="{5E8142D0-F146-4CB2-8754-AFB2A604A892}">
      <dgm:prSet/>
      <dgm:spPr/>
      <dgm:t>
        <a:bodyPr/>
        <a:lstStyle/>
        <a:p>
          <a:endParaRPr lang="en-GB"/>
        </a:p>
      </dgm:t>
    </dgm:pt>
    <dgm:pt modelId="{8179C782-C3E4-429F-AFD3-7FBF106AE11E}" type="sibTrans" cxnId="{5E8142D0-F146-4CB2-8754-AFB2A604A892}">
      <dgm:prSet/>
      <dgm:spPr/>
      <dgm:t>
        <a:bodyPr/>
        <a:lstStyle/>
        <a:p>
          <a:endParaRPr lang="en-GB"/>
        </a:p>
      </dgm:t>
    </dgm:pt>
    <dgm:pt modelId="{33768E94-D4FC-421C-8345-9FF6870297AC}">
      <dgm:prSet custT="1"/>
      <dgm:spPr/>
      <dgm:t>
        <a:bodyPr/>
        <a:lstStyle/>
        <a:p>
          <a:pPr marL="85725" indent="0">
            <a:buFont typeface="Wingdings" panose="05000000000000000000" pitchFamily="2" charset="2"/>
            <a:buChar char="ü"/>
          </a:pPr>
          <a:r>
            <a:rPr lang="en-GB" sz="1100" dirty="0"/>
            <a:t>Porównanie</a:t>
          </a:r>
        </a:p>
      </dgm:t>
    </dgm:pt>
    <dgm:pt modelId="{88E49363-7B12-49EB-B13F-36074CBA697C}" type="parTrans" cxnId="{B7D82EA4-0190-4E79-9EAC-22B0268DF0A2}">
      <dgm:prSet/>
      <dgm:spPr/>
      <dgm:t>
        <a:bodyPr/>
        <a:lstStyle/>
        <a:p>
          <a:endParaRPr lang="en-GB"/>
        </a:p>
      </dgm:t>
    </dgm:pt>
    <dgm:pt modelId="{8C2AE555-315E-41F9-B553-4D3FBCA5C779}" type="sibTrans" cxnId="{B7D82EA4-0190-4E79-9EAC-22B0268DF0A2}">
      <dgm:prSet/>
      <dgm:spPr/>
      <dgm:t>
        <a:bodyPr/>
        <a:lstStyle/>
        <a:p>
          <a:endParaRPr lang="en-GB"/>
        </a:p>
      </dgm:t>
    </dgm:pt>
    <dgm:pt modelId="{F0B517B3-986C-4594-881A-18EAA7F8B51B}">
      <dgm:prSet custT="1"/>
      <dgm:spPr/>
      <dgm:t>
        <a:bodyPr/>
        <a:lstStyle/>
        <a:p>
          <a:pPr marL="85725" indent="0">
            <a:buFont typeface="Wingdings" panose="05000000000000000000" pitchFamily="2" charset="2"/>
            <a:buChar char="ü"/>
          </a:pPr>
          <a:r>
            <a:rPr lang="en-GB" sz="1100" dirty="0"/>
            <a:t>Dyskusja</a:t>
          </a:r>
        </a:p>
      </dgm:t>
    </dgm:pt>
    <dgm:pt modelId="{D4F1A53D-87C3-434E-94EF-0D3494C09D78}" type="parTrans" cxnId="{C3C78368-B815-4D05-9A04-46BF5FA833DB}">
      <dgm:prSet/>
      <dgm:spPr/>
      <dgm:t>
        <a:bodyPr/>
        <a:lstStyle/>
        <a:p>
          <a:endParaRPr lang="en-GB"/>
        </a:p>
      </dgm:t>
    </dgm:pt>
    <dgm:pt modelId="{88F9A382-0189-479B-9BFA-F3318D45F20B}" type="sibTrans" cxnId="{C3C78368-B815-4D05-9A04-46BF5FA833DB}">
      <dgm:prSet/>
      <dgm:spPr/>
      <dgm:t>
        <a:bodyPr/>
        <a:lstStyle/>
        <a:p>
          <a:endParaRPr lang="en-GB"/>
        </a:p>
      </dgm:t>
    </dgm:pt>
    <dgm:pt modelId="{4EACE367-3B48-44EB-B0E6-8AE3ADD3E481}">
      <dgm:prSet custT="1"/>
      <dgm:spPr/>
      <dgm:t>
        <a:bodyPr/>
        <a:lstStyle/>
        <a:p>
          <a:pPr marL="85725" indent="0">
            <a:buNone/>
          </a:pPr>
          <a:endParaRPr lang="en-GB" sz="1100" dirty="0"/>
        </a:p>
      </dgm:t>
    </dgm:pt>
    <dgm:pt modelId="{978B4C1C-C515-4DBA-BC82-F63A1B7EC377}" type="parTrans" cxnId="{F0146E48-61AF-4663-8F72-3D9263CDFB2C}">
      <dgm:prSet/>
      <dgm:spPr/>
      <dgm:t>
        <a:bodyPr/>
        <a:lstStyle/>
        <a:p>
          <a:endParaRPr lang="en-GB"/>
        </a:p>
      </dgm:t>
    </dgm:pt>
    <dgm:pt modelId="{2540976E-F401-4EAC-83CC-3FE7FC291CA0}" type="sibTrans" cxnId="{F0146E48-61AF-4663-8F72-3D9263CDFB2C}">
      <dgm:prSet/>
      <dgm:spPr/>
      <dgm:t>
        <a:bodyPr/>
        <a:lstStyle/>
        <a:p>
          <a:endParaRPr lang="en-GB"/>
        </a:p>
      </dgm:t>
    </dgm:pt>
    <dgm:pt modelId="{7EA6BE30-36F3-4321-8AF8-A4DE611BED74}">
      <dgm:prSet custT="1"/>
      <dgm:spPr/>
      <dgm:t>
        <a:bodyPr/>
        <a:lstStyle/>
        <a:p>
          <a:pPr marL="85725" indent="0">
            <a:buFont typeface="Wingdings" panose="05000000000000000000" pitchFamily="2" charset="2"/>
            <a:buChar char="ü"/>
          </a:pPr>
          <a:r>
            <a:rPr lang="pl-PL" sz="1000" dirty="0"/>
            <a:t>Wykres słupkowy, kołowy, powierzchniowy, histogram, warstwowanie, diagram rozrzutu</a:t>
          </a:r>
          <a:endParaRPr lang="en-GB" sz="1000" dirty="0"/>
        </a:p>
      </dgm:t>
    </dgm:pt>
    <dgm:pt modelId="{0BA0FFDE-C914-44C0-8B69-5E836EFCF422}" type="parTrans" cxnId="{9282AFEB-F015-4FFB-AB2D-8F472C2664B3}">
      <dgm:prSet/>
      <dgm:spPr/>
      <dgm:t>
        <a:bodyPr/>
        <a:lstStyle/>
        <a:p>
          <a:endParaRPr lang="en-GB"/>
        </a:p>
      </dgm:t>
    </dgm:pt>
    <dgm:pt modelId="{29542549-9F37-4F04-8FB2-90DD17A1E93F}" type="sibTrans" cxnId="{9282AFEB-F015-4FFB-AB2D-8F472C2664B3}">
      <dgm:prSet/>
      <dgm:spPr/>
      <dgm:t>
        <a:bodyPr/>
        <a:lstStyle/>
        <a:p>
          <a:endParaRPr lang="en-GB"/>
        </a:p>
      </dgm:t>
    </dgm:pt>
    <dgm:pt modelId="{20ADA8E4-0B97-404E-BCCE-FE8D18F7DF42}">
      <dgm:prSet custT="1"/>
      <dgm:spPr/>
      <dgm:t>
        <a:bodyPr/>
        <a:lstStyle/>
        <a:p>
          <a:pPr marL="85725" indent="0">
            <a:buFont typeface="Wingdings" panose="05000000000000000000" pitchFamily="2" charset="2"/>
            <a:buChar char="ü"/>
          </a:pPr>
          <a:r>
            <a:rPr lang="en-GB" sz="1000" dirty="0"/>
            <a:t>Analiza "dlaczego - dlaczego".</a:t>
          </a:r>
          <a:r>
            <a:rPr lang="pl-PL" sz="1000" dirty="0"/>
            <a:t> (WHY analysis)</a:t>
          </a:r>
          <a:endParaRPr lang="en-GB" sz="1000" dirty="0"/>
        </a:p>
      </dgm:t>
    </dgm:pt>
    <dgm:pt modelId="{8C9117D4-4964-4ECC-94BF-CCF7FB28831C}" type="parTrans" cxnId="{DDB29D2B-84D6-4982-8214-4A70C585101B}">
      <dgm:prSet/>
      <dgm:spPr/>
      <dgm:t>
        <a:bodyPr/>
        <a:lstStyle/>
        <a:p>
          <a:endParaRPr lang="en-GB"/>
        </a:p>
      </dgm:t>
    </dgm:pt>
    <dgm:pt modelId="{2042F1D6-DB52-42B7-A7EE-0A913C8A0609}" type="sibTrans" cxnId="{DDB29D2B-84D6-4982-8214-4A70C585101B}">
      <dgm:prSet/>
      <dgm:spPr/>
      <dgm:t>
        <a:bodyPr/>
        <a:lstStyle/>
        <a:p>
          <a:endParaRPr lang="en-GB"/>
        </a:p>
      </dgm:t>
    </dgm:pt>
    <dgm:pt modelId="{4CDD3203-16A4-4E07-B384-E4C95D7BE18D}">
      <dgm:prSet/>
      <dgm:spPr/>
      <dgm:t>
        <a:bodyPr/>
        <a:lstStyle/>
        <a:p>
          <a:pPr marL="85725" indent="0">
            <a:buFont typeface="Wingdings" panose="05000000000000000000" pitchFamily="2" charset="2"/>
            <a:buChar char="ü"/>
          </a:pPr>
          <a:r>
            <a:rPr lang="en-GB" dirty="0"/>
            <a:t> Burza mózgów</a:t>
          </a:r>
        </a:p>
      </dgm:t>
    </dgm:pt>
    <dgm:pt modelId="{DD7823E1-7044-4309-9813-79ADC7E3E6B6}" type="parTrans" cxnId="{1313F552-FA17-4451-8D7C-E239315568F5}">
      <dgm:prSet/>
      <dgm:spPr/>
      <dgm:t>
        <a:bodyPr/>
        <a:lstStyle/>
        <a:p>
          <a:endParaRPr lang="en-GB"/>
        </a:p>
      </dgm:t>
    </dgm:pt>
    <dgm:pt modelId="{94EF5816-484F-42A3-BC19-71C91505C2A9}" type="sibTrans" cxnId="{1313F552-FA17-4451-8D7C-E239315568F5}">
      <dgm:prSet/>
      <dgm:spPr/>
      <dgm:t>
        <a:bodyPr/>
        <a:lstStyle/>
        <a:p>
          <a:endParaRPr lang="en-GB"/>
        </a:p>
      </dgm:t>
    </dgm:pt>
    <dgm:pt modelId="{7E5BA569-2E17-4C89-B8F8-2B424B567ECF}" type="pres">
      <dgm:prSet presAssocID="{A00376E9-A0F9-4350-A9E3-C4F71F8CA43E}" presName="Name0" presStyleCnt="0">
        <dgm:presLayoutVars>
          <dgm:dir/>
          <dgm:animLvl val="lvl"/>
          <dgm:resizeHandles val="exact"/>
        </dgm:presLayoutVars>
      </dgm:prSet>
      <dgm:spPr/>
      <dgm:t>
        <a:bodyPr/>
        <a:lstStyle/>
        <a:p>
          <a:endParaRPr lang="it-IT"/>
        </a:p>
      </dgm:t>
    </dgm:pt>
    <dgm:pt modelId="{618142DF-8501-42B9-890E-0986E61CCD94}" type="pres">
      <dgm:prSet presAssocID="{A00376E9-A0F9-4350-A9E3-C4F71F8CA43E}" presName="tSp" presStyleCnt="0"/>
      <dgm:spPr/>
    </dgm:pt>
    <dgm:pt modelId="{FF6E9692-D010-4780-A887-0612E539D7C8}" type="pres">
      <dgm:prSet presAssocID="{A00376E9-A0F9-4350-A9E3-C4F71F8CA43E}" presName="bSp" presStyleCnt="0"/>
      <dgm:spPr/>
    </dgm:pt>
    <dgm:pt modelId="{45A78150-517B-4584-9039-8739141ADC9F}" type="pres">
      <dgm:prSet presAssocID="{A00376E9-A0F9-4350-A9E3-C4F71F8CA43E}" presName="process" presStyleCnt="0"/>
      <dgm:spPr/>
    </dgm:pt>
    <dgm:pt modelId="{DFD067E4-2D1B-468B-8EB0-4DC477AD3178}" type="pres">
      <dgm:prSet presAssocID="{8E824049-919B-408E-89A1-F555833DF415}" presName="composite1" presStyleCnt="0"/>
      <dgm:spPr/>
    </dgm:pt>
    <dgm:pt modelId="{8FEEF1B3-0F96-43E5-A5F2-B6E226C37843}" type="pres">
      <dgm:prSet presAssocID="{8E824049-919B-408E-89A1-F555833DF415}" presName="dummyNode1" presStyleLbl="node1" presStyleIdx="0" presStyleCnt="4"/>
      <dgm:spPr/>
    </dgm:pt>
    <dgm:pt modelId="{247B212D-F1D2-4DFB-9215-971D119476D5}" type="pres">
      <dgm:prSet presAssocID="{8E824049-919B-408E-89A1-F555833DF415}" presName="childNode1" presStyleLbl="bgAcc1" presStyleIdx="0" presStyleCnt="4" custLinFactNeighborX="6148" custLinFactNeighborY="-3499">
        <dgm:presLayoutVars>
          <dgm:bulletEnabled val="1"/>
        </dgm:presLayoutVars>
      </dgm:prSet>
      <dgm:spPr/>
      <dgm:t>
        <a:bodyPr/>
        <a:lstStyle/>
        <a:p>
          <a:endParaRPr lang="it-IT"/>
        </a:p>
      </dgm:t>
    </dgm:pt>
    <dgm:pt modelId="{257443A1-58AE-4A00-9A40-BB137D8FC4F0}" type="pres">
      <dgm:prSet presAssocID="{8E824049-919B-408E-89A1-F555833DF415}" presName="childNode1tx" presStyleLbl="bgAcc1" presStyleIdx="0" presStyleCnt="4">
        <dgm:presLayoutVars>
          <dgm:bulletEnabled val="1"/>
        </dgm:presLayoutVars>
      </dgm:prSet>
      <dgm:spPr/>
      <dgm:t>
        <a:bodyPr/>
        <a:lstStyle/>
        <a:p>
          <a:endParaRPr lang="it-IT"/>
        </a:p>
      </dgm:t>
    </dgm:pt>
    <dgm:pt modelId="{90FCF2BF-4185-4041-B4D8-F64049D85449}" type="pres">
      <dgm:prSet presAssocID="{8E824049-919B-408E-89A1-F555833DF415}" presName="parentNode1" presStyleLbl="node1" presStyleIdx="0" presStyleCnt="4">
        <dgm:presLayoutVars>
          <dgm:chMax val="1"/>
          <dgm:bulletEnabled val="1"/>
        </dgm:presLayoutVars>
      </dgm:prSet>
      <dgm:spPr/>
      <dgm:t>
        <a:bodyPr/>
        <a:lstStyle/>
        <a:p>
          <a:endParaRPr lang="it-IT"/>
        </a:p>
      </dgm:t>
    </dgm:pt>
    <dgm:pt modelId="{FBC3EDB9-BD17-4697-B83E-C1B1E9D26D49}" type="pres">
      <dgm:prSet presAssocID="{8E824049-919B-408E-89A1-F555833DF415}" presName="connSite1" presStyleCnt="0"/>
      <dgm:spPr/>
    </dgm:pt>
    <dgm:pt modelId="{24934D5B-A897-4A48-8A31-D2C5EDA74AE7}" type="pres">
      <dgm:prSet presAssocID="{FB2E6420-A948-4918-A798-66C62829CB45}" presName="Name9" presStyleLbl="sibTrans2D1" presStyleIdx="0" presStyleCnt="3"/>
      <dgm:spPr/>
      <dgm:t>
        <a:bodyPr/>
        <a:lstStyle/>
        <a:p>
          <a:endParaRPr lang="it-IT"/>
        </a:p>
      </dgm:t>
    </dgm:pt>
    <dgm:pt modelId="{C49311DC-9DB6-40BF-877D-6EDDA6AF4186}" type="pres">
      <dgm:prSet presAssocID="{D055200B-5D65-4C4E-AF8A-335AB76595B0}" presName="composite2" presStyleCnt="0"/>
      <dgm:spPr/>
    </dgm:pt>
    <dgm:pt modelId="{3A437A13-69EC-43AC-90E2-5D780F86303F}" type="pres">
      <dgm:prSet presAssocID="{D055200B-5D65-4C4E-AF8A-335AB76595B0}" presName="dummyNode2" presStyleLbl="node1" presStyleIdx="0" presStyleCnt="4"/>
      <dgm:spPr/>
    </dgm:pt>
    <dgm:pt modelId="{929E93F9-88CD-4439-82E6-A80BD2EEB0AB}" type="pres">
      <dgm:prSet presAssocID="{D055200B-5D65-4C4E-AF8A-335AB76595B0}" presName="childNode2" presStyleLbl="bgAcc1" presStyleIdx="1" presStyleCnt="4">
        <dgm:presLayoutVars>
          <dgm:bulletEnabled val="1"/>
        </dgm:presLayoutVars>
      </dgm:prSet>
      <dgm:spPr/>
      <dgm:t>
        <a:bodyPr/>
        <a:lstStyle/>
        <a:p>
          <a:endParaRPr lang="it-IT"/>
        </a:p>
      </dgm:t>
    </dgm:pt>
    <dgm:pt modelId="{6964E467-70D3-43A7-BD6D-558EF64C533B}" type="pres">
      <dgm:prSet presAssocID="{D055200B-5D65-4C4E-AF8A-335AB76595B0}" presName="childNode2tx" presStyleLbl="bgAcc1" presStyleIdx="1" presStyleCnt="4">
        <dgm:presLayoutVars>
          <dgm:bulletEnabled val="1"/>
        </dgm:presLayoutVars>
      </dgm:prSet>
      <dgm:spPr/>
      <dgm:t>
        <a:bodyPr/>
        <a:lstStyle/>
        <a:p>
          <a:endParaRPr lang="it-IT"/>
        </a:p>
      </dgm:t>
    </dgm:pt>
    <dgm:pt modelId="{3F00FF95-A47E-4F8F-ACE5-0B97F65423CE}" type="pres">
      <dgm:prSet presAssocID="{D055200B-5D65-4C4E-AF8A-335AB76595B0}" presName="parentNode2" presStyleLbl="node1" presStyleIdx="1" presStyleCnt="4">
        <dgm:presLayoutVars>
          <dgm:chMax val="0"/>
          <dgm:bulletEnabled val="1"/>
        </dgm:presLayoutVars>
      </dgm:prSet>
      <dgm:spPr/>
      <dgm:t>
        <a:bodyPr/>
        <a:lstStyle/>
        <a:p>
          <a:endParaRPr lang="it-IT"/>
        </a:p>
      </dgm:t>
    </dgm:pt>
    <dgm:pt modelId="{1190161F-98E2-4000-8B12-7032F8AAF1A8}" type="pres">
      <dgm:prSet presAssocID="{D055200B-5D65-4C4E-AF8A-335AB76595B0}" presName="connSite2" presStyleCnt="0"/>
      <dgm:spPr/>
    </dgm:pt>
    <dgm:pt modelId="{5DCD9377-848A-4374-B785-4105FC7ACBCF}" type="pres">
      <dgm:prSet presAssocID="{BFFA1621-2ED1-482C-915C-058DA537F662}" presName="Name18" presStyleLbl="sibTrans2D1" presStyleIdx="1" presStyleCnt="3"/>
      <dgm:spPr/>
      <dgm:t>
        <a:bodyPr/>
        <a:lstStyle/>
        <a:p>
          <a:endParaRPr lang="it-IT"/>
        </a:p>
      </dgm:t>
    </dgm:pt>
    <dgm:pt modelId="{1AA6E336-3037-4932-9AC0-2D9F66430504}" type="pres">
      <dgm:prSet presAssocID="{EE9A7A5F-7CB0-4742-A57C-E080E1CA132F}" presName="composite1" presStyleCnt="0"/>
      <dgm:spPr/>
    </dgm:pt>
    <dgm:pt modelId="{1EB6AB72-95C6-423F-9B93-88B4871776A5}" type="pres">
      <dgm:prSet presAssocID="{EE9A7A5F-7CB0-4742-A57C-E080E1CA132F}" presName="dummyNode1" presStyleLbl="node1" presStyleIdx="1" presStyleCnt="4"/>
      <dgm:spPr/>
    </dgm:pt>
    <dgm:pt modelId="{903EEE98-998A-4B39-AFEB-BA6DB593529A}" type="pres">
      <dgm:prSet presAssocID="{EE9A7A5F-7CB0-4742-A57C-E080E1CA132F}" presName="childNode1" presStyleLbl="bgAcc1" presStyleIdx="2" presStyleCnt="4" custScaleY="116864">
        <dgm:presLayoutVars>
          <dgm:bulletEnabled val="1"/>
        </dgm:presLayoutVars>
      </dgm:prSet>
      <dgm:spPr/>
      <dgm:t>
        <a:bodyPr/>
        <a:lstStyle/>
        <a:p>
          <a:endParaRPr lang="it-IT"/>
        </a:p>
      </dgm:t>
    </dgm:pt>
    <dgm:pt modelId="{04630DEC-CE9A-421E-8033-B9C6469278F8}" type="pres">
      <dgm:prSet presAssocID="{EE9A7A5F-7CB0-4742-A57C-E080E1CA132F}" presName="childNode1tx" presStyleLbl="bgAcc1" presStyleIdx="2" presStyleCnt="4">
        <dgm:presLayoutVars>
          <dgm:bulletEnabled val="1"/>
        </dgm:presLayoutVars>
      </dgm:prSet>
      <dgm:spPr/>
      <dgm:t>
        <a:bodyPr/>
        <a:lstStyle/>
        <a:p>
          <a:endParaRPr lang="it-IT"/>
        </a:p>
      </dgm:t>
    </dgm:pt>
    <dgm:pt modelId="{15C9CE45-427D-414E-94EB-ACC3A7B5501F}" type="pres">
      <dgm:prSet presAssocID="{EE9A7A5F-7CB0-4742-A57C-E080E1CA132F}" presName="parentNode1" presStyleLbl="node1" presStyleIdx="2" presStyleCnt="4" custLinFactNeighborX="2892" custLinFactNeighborY="21890">
        <dgm:presLayoutVars>
          <dgm:chMax val="1"/>
          <dgm:bulletEnabled val="1"/>
        </dgm:presLayoutVars>
      </dgm:prSet>
      <dgm:spPr/>
      <dgm:t>
        <a:bodyPr/>
        <a:lstStyle/>
        <a:p>
          <a:endParaRPr lang="it-IT"/>
        </a:p>
      </dgm:t>
    </dgm:pt>
    <dgm:pt modelId="{EE966F5A-E44E-4F51-B876-01228047D5C5}" type="pres">
      <dgm:prSet presAssocID="{EE9A7A5F-7CB0-4742-A57C-E080E1CA132F}" presName="connSite1" presStyleCnt="0"/>
      <dgm:spPr/>
    </dgm:pt>
    <dgm:pt modelId="{0E411C58-86ED-435D-B072-8079A7A888DE}" type="pres">
      <dgm:prSet presAssocID="{FF9DDE7C-BED6-4C25-AF57-62D2C874966A}" presName="Name9" presStyleLbl="sibTrans2D1" presStyleIdx="2" presStyleCnt="3" custLinFactNeighborX="10543" custLinFactNeighborY="2289"/>
      <dgm:spPr/>
      <dgm:t>
        <a:bodyPr/>
        <a:lstStyle/>
        <a:p>
          <a:endParaRPr lang="it-IT"/>
        </a:p>
      </dgm:t>
    </dgm:pt>
    <dgm:pt modelId="{B8FE51B7-53B3-4D4C-B148-46A358E1A2DE}" type="pres">
      <dgm:prSet presAssocID="{668FBD10-AE56-469F-949F-CA5F19B3BD2C}" presName="composite2" presStyleCnt="0"/>
      <dgm:spPr/>
    </dgm:pt>
    <dgm:pt modelId="{BD9975F3-937F-45E4-B1FC-F54822181E42}" type="pres">
      <dgm:prSet presAssocID="{668FBD10-AE56-469F-949F-CA5F19B3BD2C}" presName="dummyNode2" presStyleLbl="node1" presStyleIdx="2" presStyleCnt="4"/>
      <dgm:spPr/>
    </dgm:pt>
    <dgm:pt modelId="{4C3AB4F9-0CD9-4F00-A438-B40263D9A018}" type="pres">
      <dgm:prSet presAssocID="{668FBD10-AE56-469F-949F-CA5F19B3BD2C}" presName="childNode2" presStyleLbl="bgAcc1" presStyleIdx="3" presStyleCnt="4">
        <dgm:presLayoutVars>
          <dgm:bulletEnabled val="1"/>
        </dgm:presLayoutVars>
      </dgm:prSet>
      <dgm:spPr/>
      <dgm:t>
        <a:bodyPr/>
        <a:lstStyle/>
        <a:p>
          <a:endParaRPr lang="it-IT"/>
        </a:p>
      </dgm:t>
    </dgm:pt>
    <dgm:pt modelId="{1EE980A7-9557-4A2C-84E6-0D197294A7B2}" type="pres">
      <dgm:prSet presAssocID="{668FBD10-AE56-469F-949F-CA5F19B3BD2C}" presName="childNode2tx" presStyleLbl="bgAcc1" presStyleIdx="3" presStyleCnt="4">
        <dgm:presLayoutVars>
          <dgm:bulletEnabled val="1"/>
        </dgm:presLayoutVars>
      </dgm:prSet>
      <dgm:spPr/>
      <dgm:t>
        <a:bodyPr/>
        <a:lstStyle/>
        <a:p>
          <a:endParaRPr lang="it-IT"/>
        </a:p>
      </dgm:t>
    </dgm:pt>
    <dgm:pt modelId="{BD3392D6-6A43-4074-969B-3736AD371A94}" type="pres">
      <dgm:prSet presAssocID="{668FBD10-AE56-469F-949F-CA5F19B3BD2C}" presName="parentNode2" presStyleLbl="node1" presStyleIdx="3" presStyleCnt="4">
        <dgm:presLayoutVars>
          <dgm:chMax val="0"/>
          <dgm:bulletEnabled val="1"/>
        </dgm:presLayoutVars>
      </dgm:prSet>
      <dgm:spPr/>
      <dgm:t>
        <a:bodyPr/>
        <a:lstStyle/>
        <a:p>
          <a:endParaRPr lang="it-IT"/>
        </a:p>
      </dgm:t>
    </dgm:pt>
    <dgm:pt modelId="{D15DBA33-FD68-4897-AF9E-057DD95E1A74}" type="pres">
      <dgm:prSet presAssocID="{668FBD10-AE56-469F-949F-CA5F19B3BD2C}" presName="connSite2" presStyleCnt="0"/>
      <dgm:spPr/>
    </dgm:pt>
  </dgm:ptLst>
  <dgm:cxnLst>
    <dgm:cxn modelId="{5F88A936-B576-42DD-AB14-021D92720D8E}" srcId="{EE9A7A5F-7CB0-4742-A57C-E080E1CA132F}" destId="{AE9BCD4C-919A-4EA1-AB0B-A6C5E0DB1EF5}" srcOrd="0" destOrd="0" parTransId="{62EEA11F-C9DD-481C-AA56-315BFA1180F5}" sibTransId="{C6CB0F1D-8F57-416F-A6BE-B4F1C2074891}"/>
    <dgm:cxn modelId="{5CAF3D7F-9D9E-4B5E-B4DF-570ED679D15E}" type="presOf" srcId="{4CDD3203-16A4-4E07-B384-E4C95D7BE18D}" destId="{1EE980A7-9557-4A2C-84E6-0D197294A7B2}" srcOrd="1" destOrd="1" presId="urn:microsoft.com/office/officeart/2005/8/layout/hProcess4"/>
    <dgm:cxn modelId="{268ADEEC-13A1-4D03-8698-6C8B2C10E949}" type="presOf" srcId="{EE9A7A5F-7CB0-4742-A57C-E080E1CA132F}" destId="{15C9CE45-427D-414E-94EB-ACC3A7B5501F}" srcOrd="0" destOrd="0" presId="urn:microsoft.com/office/officeart/2005/8/layout/hProcess4"/>
    <dgm:cxn modelId="{5F3BC783-A74D-44FC-8426-61623D909B3C}" type="presOf" srcId="{33768E94-D4FC-421C-8345-9FF6870297AC}" destId="{929E93F9-88CD-4439-82E6-A80BD2EEB0AB}" srcOrd="0" destOrd="2" presId="urn:microsoft.com/office/officeart/2005/8/layout/hProcess4"/>
    <dgm:cxn modelId="{9282AFEB-F015-4FFB-AB2D-8F472C2664B3}" srcId="{EE9A7A5F-7CB0-4742-A57C-E080E1CA132F}" destId="{7EA6BE30-36F3-4321-8AF8-A4DE611BED74}" srcOrd="1" destOrd="0" parTransId="{0BA0FFDE-C914-44C0-8B69-5E836EFCF422}" sibTransId="{29542549-9F37-4F04-8FB2-90DD17A1E93F}"/>
    <dgm:cxn modelId="{0F63F406-91B2-4A8B-B17A-6B4CA93F80F4}" type="presOf" srcId="{F805DAB9-2DCE-4A5D-870D-162830AB1D88}" destId="{929E93F9-88CD-4439-82E6-A80BD2EEB0AB}" srcOrd="0" destOrd="0" presId="urn:microsoft.com/office/officeart/2005/8/layout/hProcess4"/>
    <dgm:cxn modelId="{0CCACE14-6B12-4145-8E3E-A027C4523367}" srcId="{8E824049-919B-408E-89A1-F555833DF415}" destId="{C3D35037-C155-4634-B691-1DE2B6570243}" srcOrd="1" destOrd="0" parTransId="{B6C76791-5783-4B2F-A1EE-A6EB1A922D86}" sibTransId="{75CE49E3-BBCB-4A11-AD79-AC118A50E99E}"/>
    <dgm:cxn modelId="{62FFDD17-BD7F-45A4-9A10-C58F5368A8F4}" type="presOf" srcId="{F0B517B3-986C-4594-881A-18EAA7F8B51B}" destId="{6964E467-70D3-43A7-BD6D-558EF64C533B}" srcOrd="1" destOrd="3" presId="urn:microsoft.com/office/officeart/2005/8/layout/hProcess4"/>
    <dgm:cxn modelId="{92301614-6E6A-4496-8CC6-F0467EC7D4B9}" srcId="{D055200B-5D65-4C4E-AF8A-335AB76595B0}" destId="{F805DAB9-2DCE-4A5D-870D-162830AB1D88}" srcOrd="0" destOrd="0" parTransId="{DF2A6272-DD7B-46C9-A2E2-8816026DB581}" sibTransId="{B47F2841-A58E-40DB-9E1B-A960A23E98D6}"/>
    <dgm:cxn modelId="{5E8142D0-F146-4CB2-8754-AFB2A604A892}" srcId="{D055200B-5D65-4C4E-AF8A-335AB76595B0}" destId="{ECA11B65-19A8-469C-9BEA-F760C10ACEBF}" srcOrd="1" destOrd="0" parTransId="{F7EAD9A4-6D71-4C50-9393-972394080C59}" sibTransId="{8179C782-C3E4-429F-AFD3-7FBF106AE11E}"/>
    <dgm:cxn modelId="{3CDF89FF-0385-4303-BFC3-CDCA30902453}" type="presOf" srcId="{BFFA1621-2ED1-482C-915C-058DA537F662}" destId="{5DCD9377-848A-4374-B785-4105FC7ACBCF}" srcOrd="0" destOrd="0" presId="urn:microsoft.com/office/officeart/2005/8/layout/hProcess4"/>
    <dgm:cxn modelId="{7D733D6C-967C-4881-98E4-B8E0FFE07EE7}" type="presOf" srcId="{668FBD10-AE56-469F-949F-CA5F19B3BD2C}" destId="{BD3392D6-6A43-4074-969B-3736AD371A94}" srcOrd="0" destOrd="0" presId="urn:microsoft.com/office/officeart/2005/8/layout/hProcess4"/>
    <dgm:cxn modelId="{F0146E48-61AF-4663-8F72-3D9263CDFB2C}" srcId="{D055200B-5D65-4C4E-AF8A-335AB76595B0}" destId="{4EACE367-3B48-44EB-B0E6-8AE3ADD3E481}" srcOrd="4" destOrd="0" parTransId="{978B4C1C-C515-4DBA-BC82-F63A1B7EC377}" sibTransId="{2540976E-F401-4EAC-83CC-3FE7FC291CA0}"/>
    <dgm:cxn modelId="{CBA5089E-6DC3-4A83-8B20-4E3A41E5E14D}" type="presOf" srcId="{C4593C30-E3AA-452E-A852-DBDD56E24C82}" destId="{4C3AB4F9-0CD9-4F00-A438-B40263D9A018}" srcOrd="0" destOrd="0" presId="urn:microsoft.com/office/officeart/2005/8/layout/hProcess4"/>
    <dgm:cxn modelId="{C3C78368-B815-4D05-9A04-46BF5FA833DB}" srcId="{D055200B-5D65-4C4E-AF8A-335AB76595B0}" destId="{F0B517B3-986C-4594-881A-18EAA7F8B51B}" srcOrd="3" destOrd="0" parTransId="{D4F1A53D-87C3-434E-94EF-0D3494C09D78}" sibTransId="{88F9A382-0189-479B-9BFA-F3318D45F20B}"/>
    <dgm:cxn modelId="{C881716D-BE4C-4817-8155-5138A916AA7F}" type="presOf" srcId="{20ADA8E4-0B97-404E-BCCE-FE8D18F7DF42}" destId="{903EEE98-998A-4B39-AFEB-BA6DB593529A}" srcOrd="0" destOrd="2" presId="urn:microsoft.com/office/officeart/2005/8/layout/hProcess4"/>
    <dgm:cxn modelId="{6CA48D5B-4843-41AF-B887-E65C7FB036A8}" type="presOf" srcId="{35876DB3-9BD3-4BFF-8C51-7059EFC83854}" destId="{247B212D-F1D2-4DFB-9215-971D119476D5}" srcOrd="0" destOrd="0" presId="urn:microsoft.com/office/officeart/2005/8/layout/hProcess4"/>
    <dgm:cxn modelId="{A82B6E14-4C51-49F2-B88F-3381DCBE8A9B}" type="presOf" srcId="{AE9BCD4C-919A-4EA1-AB0B-A6C5E0DB1EF5}" destId="{903EEE98-998A-4B39-AFEB-BA6DB593529A}" srcOrd="0" destOrd="0" presId="urn:microsoft.com/office/officeart/2005/8/layout/hProcess4"/>
    <dgm:cxn modelId="{420EE537-FE3B-499F-BA2F-D22C0932F149}" type="presOf" srcId="{F0B517B3-986C-4594-881A-18EAA7F8B51B}" destId="{929E93F9-88CD-4439-82E6-A80BD2EEB0AB}" srcOrd="0" destOrd="3" presId="urn:microsoft.com/office/officeart/2005/8/layout/hProcess4"/>
    <dgm:cxn modelId="{1C164DCE-A68E-4496-B3C7-F76AE67D4F0F}" type="presOf" srcId="{AE9BCD4C-919A-4EA1-AB0B-A6C5E0DB1EF5}" destId="{04630DEC-CE9A-421E-8033-B9C6469278F8}" srcOrd="1" destOrd="0" presId="urn:microsoft.com/office/officeart/2005/8/layout/hProcess4"/>
    <dgm:cxn modelId="{F159CCCF-3E08-4D73-9CC4-EA0FA6F4AB2D}" type="presOf" srcId="{35876DB3-9BD3-4BFF-8C51-7059EFC83854}" destId="{257443A1-58AE-4A00-9A40-BB137D8FC4F0}" srcOrd="1" destOrd="0" presId="urn:microsoft.com/office/officeart/2005/8/layout/hProcess4"/>
    <dgm:cxn modelId="{45251267-0114-4C1F-A0FF-D5764680728F}" srcId="{A00376E9-A0F9-4350-A9E3-C4F71F8CA43E}" destId="{8E824049-919B-408E-89A1-F555833DF415}" srcOrd="0" destOrd="0" parTransId="{0FAFFFD8-AD36-4897-A3B2-AA61ABFED86F}" sibTransId="{FB2E6420-A948-4918-A798-66C62829CB45}"/>
    <dgm:cxn modelId="{9D8C5C48-A637-4997-8970-307D33CFB0DB}" type="presOf" srcId="{4CDD3203-16A4-4E07-B384-E4C95D7BE18D}" destId="{4C3AB4F9-0CD9-4F00-A438-B40263D9A018}" srcOrd="0" destOrd="1" presId="urn:microsoft.com/office/officeart/2005/8/layout/hProcess4"/>
    <dgm:cxn modelId="{94D759E2-290E-4258-9E38-10B8A356ACE1}" type="presOf" srcId="{4EACE367-3B48-44EB-B0E6-8AE3ADD3E481}" destId="{6964E467-70D3-43A7-BD6D-558EF64C533B}" srcOrd="1" destOrd="4" presId="urn:microsoft.com/office/officeart/2005/8/layout/hProcess4"/>
    <dgm:cxn modelId="{C7219B49-05D1-474E-842B-335D786DCF89}" type="presOf" srcId="{20ADA8E4-0B97-404E-BCCE-FE8D18F7DF42}" destId="{04630DEC-CE9A-421E-8033-B9C6469278F8}" srcOrd="1" destOrd="2" presId="urn:microsoft.com/office/officeart/2005/8/layout/hProcess4"/>
    <dgm:cxn modelId="{DDB29D2B-84D6-4982-8214-4A70C585101B}" srcId="{EE9A7A5F-7CB0-4742-A57C-E080E1CA132F}" destId="{20ADA8E4-0B97-404E-BCCE-FE8D18F7DF42}" srcOrd="2" destOrd="0" parTransId="{8C9117D4-4964-4ECC-94BF-CCF7FB28831C}" sibTransId="{2042F1D6-DB52-42B7-A7EE-0A913C8A0609}"/>
    <dgm:cxn modelId="{23F1AC96-227B-4E07-A5BB-589755D4EB03}" type="presOf" srcId="{7EA6BE30-36F3-4321-8AF8-A4DE611BED74}" destId="{903EEE98-998A-4B39-AFEB-BA6DB593529A}" srcOrd="0" destOrd="1" presId="urn:microsoft.com/office/officeart/2005/8/layout/hProcess4"/>
    <dgm:cxn modelId="{1FB70E1D-A110-4146-A3BB-EFFE83F6636B}" type="presOf" srcId="{D055200B-5D65-4C4E-AF8A-335AB76595B0}" destId="{3F00FF95-A47E-4F8F-ACE5-0B97F65423CE}" srcOrd="0" destOrd="0" presId="urn:microsoft.com/office/officeart/2005/8/layout/hProcess4"/>
    <dgm:cxn modelId="{05030BAE-18B2-4ACD-9A3D-D977F97F7287}" type="presOf" srcId="{33768E94-D4FC-421C-8345-9FF6870297AC}" destId="{6964E467-70D3-43A7-BD6D-558EF64C533B}" srcOrd="1" destOrd="2" presId="urn:microsoft.com/office/officeart/2005/8/layout/hProcess4"/>
    <dgm:cxn modelId="{37FB118B-9F21-4967-A212-B4B0A1C8D0EB}" type="presOf" srcId="{C3D35037-C155-4634-B691-1DE2B6570243}" destId="{257443A1-58AE-4A00-9A40-BB137D8FC4F0}" srcOrd="1" destOrd="1" presId="urn:microsoft.com/office/officeart/2005/8/layout/hProcess4"/>
    <dgm:cxn modelId="{2DDA31CB-2561-4BF8-8D05-388977514673}" srcId="{A00376E9-A0F9-4350-A9E3-C4F71F8CA43E}" destId="{EE9A7A5F-7CB0-4742-A57C-E080E1CA132F}" srcOrd="2" destOrd="0" parTransId="{D349FD86-83B1-4BF1-AC2D-77CB621ECD6F}" sibTransId="{FF9DDE7C-BED6-4C25-AF57-62D2C874966A}"/>
    <dgm:cxn modelId="{3D9B27C7-A0BC-45E0-BFB3-2000DFE9A791}" type="presOf" srcId="{C4593C30-E3AA-452E-A852-DBDD56E24C82}" destId="{1EE980A7-9557-4A2C-84E6-0D197294A7B2}" srcOrd="1" destOrd="0" presId="urn:microsoft.com/office/officeart/2005/8/layout/hProcess4"/>
    <dgm:cxn modelId="{8103C18E-ACDC-4E25-A608-BD274E306A04}" type="presOf" srcId="{ABBFAEFB-7858-4C5F-8FEE-21A3CCCCAA42}" destId="{257443A1-58AE-4A00-9A40-BB137D8FC4F0}" srcOrd="1" destOrd="2" presId="urn:microsoft.com/office/officeart/2005/8/layout/hProcess4"/>
    <dgm:cxn modelId="{68D06072-C706-4943-B608-3A9AE8E56BFD}" type="presOf" srcId="{ECA11B65-19A8-469C-9BEA-F760C10ACEBF}" destId="{6964E467-70D3-43A7-BD6D-558EF64C533B}" srcOrd="1" destOrd="1" presId="urn:microsoft.com/office/officeart/2005/8/layout/hProcess4"/>
    <dgm:cxn modelId="{D61C833E-D0B0-40FE-8C37-A633CF5BB2CF}" type="presOf" srcId="{7EA6BE30-36F3-4321-8AF8-A4DE611BED74}" destId="{04630DEC-CE9A-421E-8033-B9C6469278F8}" srcOrd="1" destOrd="1" presId="urn:microsoft.com/office/officeart/2005/8/layout/hProcess4"/>
    <dgm:cxn modelId="{FE3F648A-A619-424E-81BB-528AA4A31438}" type="presOf" srcId="{4EACE367-3B48-44EB-B0E6-8AE3ADD3E481}" destId="{929E93F9-88CD-4439-82E6-A80BD2EEB0AB}" srcOrd="0" destOrd="4" presId="urn:microsoft.com/office/officeart/2005/8/layout/hProcess4"/>
    <dgm:cxn modelId="{1002F6A0-ABA0-4F3E-A8B7-A484B9D0B287}" srcId="{8E824049-919B-408E-89A1-F555833DF415}" destId="{35876DB3-9BD3-4BFF-8C51-7059EFC83854}" srcOrd="0" destOrd="0" parTransId="{C456BF7C-EBE9-4BD6-9310-B10B7F2AFD18}" sibTransId="{70A87454-B2C3-403D-9868-A3A4997C17FB}"/>
    <dgm:cxn modelId="{108069AF-C5E6-49EA-9031-6932DEE8C88E}" type="presOf" srcId="{8E824049-919B-408E-89A1-F555833DF415}" destId="{90FCF2BF-4185-4041-B4D8-F64049D85449}" srcOrd="0" destOrd="0" presId="urn:microsoft.com/office/officeart/2005/8/layout/hProcess4"/>
    <dgm:cxn modelId="{EAB636C2-D9FC-404C-B1DE-642B0397D49A}" srcId="{A00376E9-A0F9-4350-A9E3-C4F71F8CA43E}" destId="{668FBD10-AE56-469F-949F-CA5F19B3BD2C}" srcOrd="3" destOrd="0" parTransId="{EAA1DB10-8967-4432-AACF-143216113AAF}" sibTransId="{492CFFFE-BB4C-4A9B-965A-70C46BCA6174}"/>
    <dgm:cxn modelId="{3DA1BD17-707E-44E8-90AF-4C05D7B7E401}" type="presOf" srcId="{A00376E9-A0F9-4350-A9E3-C4F71F8CA43E}" destId="{7E5BA569-2E17-4C89-B8F8-2B424B567ECF}" srcOrd="0" destOrd="0" presId="urn:microsoft.com/office/officeart/2005/8/layout/hProcess4"/>
    <dgm:cxn modelId="{D504B7FD-1CFA-4D9F-A1DE-3C096478BFE7}" srcId="{A00376E9-A0F9-4350-A9E3-C4F71F8CA43E}" destId="{D055200B-5D65-4C4E-AF8A-335AB76595B0}" srcOrd="1" destOrd="0" parTransId="{53391C99-8012-4A39-BC48-A134192E475D}" sibTransId="{BFFA1621-2ED1-482C-915C-058DA537F662}"/>
    <dgm:cxn modelId="{4B84A786-7F51-48FF-8A82-A2920AA785B2}" type="presOf" srcId="{FF9DDE7C-BED6-4C25-AF57-62D2C874966A}" destId="{0E411C58-86ED-435D-B072-8079A7A888DE}" srcOrd="0" destOrd="0" presId="urn:microsoft.com/office/officeart/2005/8/layout/hProcess4"/>
    <dgm:cxn modelId="{B7D82EA4-0190-4E79-9EAC-22B0268DF0A2}" srcId="{D055200B-5D65-4C4E-AF8A-335AB76595B0}" destId="{33768E94-D4FC-421C-8345-9FF6870297AC}" srcOrd="2" destOrd="0" parTransId="{88E49363-7B12-49EB-B13F-36074CBA697C}" sibTransId="{8C2AE555-315E-41F9-B553-4D3FBCA5C779}"/>
    <dgm:cxn modelId="{07A279B8-68C1-43ED-B6B6-92654A1E3161}" srcId="{668FBD10-AE56-469F-949F-CA5F19B3BD2C}" destId="{C4593C30-E3AA-452E-A852-DBDD56E24C82}" srcOrd="0" destOrd="0" parTransId="{40F9F16A-FA0D-4B1A-BD86-075A47F1B784}" sibTransId="{9A4A90E9-97A8-43CF-9206-5CB65EDE3EE4}"/>
    <dgm:cxn modelId="{6B7814B5-20C5-4B27-B8B1-3E426D27473F}" type="presOf" srcId="{FB2E6420-A948-4918-A798-66C62829CB45}" destId="{24934D5B-A897-4A48-8A31-D2C5EDA74AE7}" srcOrd="0" destOrd="0" presId="urn:microsoft.com/office/officeart/2005/8/layout/hProcess4"/>
    <dgm:cxn modelId="{EB358A94-AE08-4120-B87B-19C585EC32F6}" type="presOf" srcId="{C3D35037-C155-4634-B691-1DE2B6570243}" destId="{247B212D-F1D2-4DFB-9215-971D119476D5}" srcOrd="0" destOrd="1" presId="urn:microsoft.com/office/officeart/2005/8/layout/hProcess4"/>
    <dgm:cxn modelId="{21FB9564-BED9-42E4-97F5-88D157B92DF9}" type="presOf" srcId="{F805DAB9-2DCE-4A5D-870D-162830AB1D88}" destId="{6964E467-70D3-43A7-BD6D-558EF64C533B}" srcOrd="1" destOrd="0" presId="urn:microsoft.com/office/officeart/2005/8/layout/hProcess4"/>
    <dgm:cxn modelId="{D3F05657-723E-44A9-9DC3-9A545C558168}" type="presOf" srcId="{ABBFAEFB-7858-4C5F-8FEE-21A3CCCCAA42}" destId="{247B212D-F1D2-4DFB-9215-971D119476D5}" srcOrd="0" destOrd="2" presId="urn:microsoft.com/office/officeart/2005/8/layout/hProcess4"/>
    <dgm:cxn modelId="{22416D43-3258-4A47-9CE3-71233F928326}" srcId="{8E824049-919B-408E-89A1-F555833DF415}" destId="{ABBFAEFB-7858-4C5F-8FEE-21A3CCCCAA42}" srcOrd="2" destOrd="0" parTransId="{59302142-B9AF-4B4F-89D0-3F499C12317C}" sibTransId="{7A0FE7F2-1BF2-48A9-8B82-D7F488667E30}"/>
    <dgm:cxn modelId="{1313F552-FA17-4451-8D7C-E239315568F5}" srcId="{668FBD10-AE56-469F-949F-CA5F19B3BD2C}" destId="{4CDD3203-16A4-4E07-B384-E4C95D7BE18D}" srcOrd="1" destOrd="0" parTransId="{DD7823E1-7044-4309-9813-79ADC7E3E6B6}" sibTransId="{94EF5816-484F-42A3-BC19-71C91505C2A9}"/>
    <dgm:cxn modelId="{B806F298-FB37-4764-BD53-B7AD09587E22}" type="presOf" srcId="{ECA11B65-19A8-469C-9BEA-F760C10ACEBF}" destId="{929E93F9-88CD-4439-82E6-A80BD2EEB0AB}" srcOrd="0" destOrd="1" presId="urn:microsoft.com/office/officeart/2005/8/layout/hProcess4"/>
    <dgm:cxn modelId="{B7230319-2EB4-4510-B0B6-81DDA6B5BD09}" type="presParOf" srcId="{7E5BA569-2E17-4C89-B8F8-2B424B567ECF}" destId="{618142DF-8501-42B9-890E-0986E61CCD94}" srcOrd="0" destOrd="0" presId="urn:microsoft.com/office/officeart/2005/8/layout/hProcess4"/>
    <dgm:cxn modelId="{A5BAE16F-ACA3-4DCE-B5D4-05414CB83C33}" type="presParOf" srcId="{7E5BA569-2E17-4C89-B8F8-2B424B567ECF}" destId="{FF6E9692-D010-4780-A887-0612E539D7C8}" srcOrd="1" destOrd="0" presId="urn:microsoft.com/office/officeart/2005/8/layout/hProcess4"/>
    <dgm:cxn modelId="{58A3FA73-7C98-468A-81C4-ADAFF19130E6}" type="presParOf" srcId="{7E5BA569-2E17-4C89-B8F8-2B424B567ECF}" destId="{45A78150-517B-4584-9039-8739141ADC9F}" srcOrd="2" destOrd="0" presId="urn:microsoft.com/office/officeart/2005/8/layout/hProcess4"/>
    <dgm:cxn modelId="{B0921B42-5567-48DB-A458-12261FBD076C}" type="presParOf" srcId="{45A78150-517B-4584-9039-8739141ADC9F}" destId="{DFD067E4-2D1B-468B-8EB0-4DC477AD3178}" srcOrd="0" destOrd="0" presId="urn:microsoft.com/office/officeart/2005/8/layout/hProcess4"/>
    <dgm:cxn modelId="{416D0F5B-E36A-4981-8726-1BC134D83D71}" type="presParOf" srcId="{DFD067E4-2D1B-468B-8EB0-4DC477AD3178}" destId="{8FEEF1B3-0F96-43E5-A5F2-B6E226C37843}" srcOrd="0" destOrd="0" presId="urn:microsoft.com/office/officeart/2005/8/layout/hProcess4"/>
    <dgm:cxn modelId="{C6B9E506-6DC4-4ED9-8BB2-973F57207D52}" type="presParOf" srcId="{DFD067E4-2D1B-468B-8EB0-4DC477AD3178}" destId="{247B212D-F1D2-4DFB-9215-971D119476D5}" srcOrd="1" destOrd="0" presId="urn:microsoft.com/office/officeart/2005/8/layout/hProcess4"/>
    <dgm:cxn modelId="{241C1627-B290-4BEC-A6D4-C6DCAE191B05}" type="presParOf" srcId="{DFD067E4-2D1B-468B-8EB0-4DC477AD3178}" destId="{257443A1-58AE-4A00-9A40-BB137D8FC4F0}" srcOrd="2" destOrd="0" presId="urn:microsoft.com/office/officeart/2005/8/layout/hProcess4"/>
    <dgm:cxn modelId="{B4BF54A3-B591-44A1-BCE0-450E2882D26A}" type="presParOf" srcId="{DFD067E4-2D1B-468B-8EB0-4DC477AD3178}" destId="{90FCF2BF-4185-4041-B4D8-F64049D85449}" srcOrd="3" destOrd="0" presId="urn:microsoft.com/office/officeart/2005/8/layout/hProcess4"/>
    <dgm:cxn modelId="{25DD57AF-EAE2-472A-88BD-6B4AD0A35A77}" type="presParOf" srcId="{DFD067E4-2D1B-468B-8EB0-4DC477AD3178}" destId="{FBC3EDB9-BD17-4697-B83E-C1B1E9D26D49}" srcOrd="4" destOrd="0" presId="urn:microsoft.com/office/officeart/2005/8/layout/hProcess4"/>
    <dgm:cxn modelId="{89D7A604-95AB-486B-9F19-01EB1061C3F7}" type="presParOf" srcId="{45A78150-517B-4584-9039-8739141ADC9F}" destId="{24934D5B-A897-4A48-8A31-D2C5EDA74AE7}" srcOrd="1" destOrd="0" presId="urn:microsoft.com/office/officeart/2005/8/layout/hProcess4"/>
    <dgm:cxn modelId="{2C52DD8B-0F10-4B93-B343-06A2A2ACDF01}" type="presParOf" srcId="{45A78150-517B-4584-9039-8739141ADC9F}" destId="{C49311DC-9DB6-40BF-877D-6EDDA6AF4186}" srcOrd="2" destOrd="0" presId="urn:microsoft.com/office/officeart/2005/8/layout/hProcess4"/>
    <dgm:cxn modelId="{0ED2B447-D62C-401A-B010-A6EB94D9DC7A}" type="presParOf" srcId="{C49311DC-9DB6-40BF-877D-6EDDA6AF4186}" destId="{3A437A13-69EC-43AC-90E2-5D780F86303F}" srcOrd="0" destOrd="0" presId="urn:microsoft.com/office/officeart/2005/8/layout/hProcess4"/>
    <dgm:cxn modelId="{DD65D942-7CE4-4213-AD20-430104550CE1}" type="presParOf" srcId="{C49311DC-9DB6-40BF-877D-6EDDA6AF4186}" destId="{929E93F9-88CD-4439-82E6-A80BD2EEB0AB}" srcOrd="1" destOrd="0" presId="urn:microsoft.com/office/officeart/2005/8/layout/hProcess4"/>
    <dgm:cxn modelId="{6D1DCD78-C50D-46FE-B055-7236EB562AFA}" type="presParOf" srcId="{C49311DC-9DB6-40BF-877D-6EDDA6AF4186}" destId="{6964E467-70D3-43A7-BD6D-558EF64C533B}" srcOrd="2" destOrd="0" presId="urn:microsoft.com/office/officeart/2005/8/layout/hProcess4"/>
    <dgm:cxn modelId="{2C74256A-A672-4D5F-A073-5A52B0909D65}" type="presParOf" srcId="{C49311DC-9DB6-40BF-877D-6EDDA6AF4186}" destId="{3F00FF95-A47E-4F8F-ACE5-0B97F65423CE}" srcOrd="3" destOrd="0" presId="urn:microsoft.com/office/officeart/2005/8/layout/hProcess4"/>
    <dgm:cxn modelId="{D2DB8527-5363-438C-8118-41C495CFA393}" type="presParOf" srcId="{C49311DC-9DB6-40BF-877D-6EDDA6AF4186}" destId="{1190161F-98E2-4000-8B12-7032F8AAF1A8}" srcOrd="4" destOrd="0" presId="urn:microsoft.com/office/officeart/2005/8/layout/hProcess4"/>
    <dgm:cxn modelId="{AA27BC13-A83D-4F80-B57A-39E3BFC2CCEC}" type="presParOf" srcId="{45A78150-517B-4584-9039-8739141ADC9F}" destId="{5DCD9377-848A-4374-B785-4105FC7ACBCF}" srcOrd="3" destOrd="0" presId="urn:microsoft.com/office/officeart/2005/8/layout/hProcess4"/>
    <dgm:cxn modelId="{EDA114D9-A2B1-4331-8C50-BF44F0EBBFA8}" type="presParOf" srcId="{45A78150-517B-4584-9039-8739141ADC9F}" destId="{1AA6E336-3037-4932-9AC0-2D9F66430504}" srcOrd="4" destOrd="0" presId="urn:microsoft.com/office/officeart/2005/8/layout/hProcess4"/>
    <dgm:cxn modelId="{0E664A52-AB32-49F6-B716-9BEEDEE43D7F}" type="presParOf" srcId="{1AA6E336-3037-4932-9AC0-2D9F66430504}" destId="{1EB6AB72-95C6-423F-9B93-88B4871776A5}" srcOrd="0" destOrd="0" presId="urn:microsoft.com/office/officeart/2005/8/layout/hProcess4"/>
    <dgm:cxn modelId="{00D2C183-153F-43BF-A0CD-6D7F4D1F9649}" type="presParOf" srcId="{1AA6E336-3037-4932-9AC0-2D9F66430504}" destId="{903EEE98-998A-4B39-AFEB-BA6DB593529A}" srcOrd="1" destOrd="0" presId="urn:microsoft.com/office/officeart/2005/8/layout/hProcess4"/>
    <dgm:cxn modelId="{7090A150-5F30-449E-8F9E-A95AAB01DFB4}" type="presParOf" srcId="{1AA6E336-3037-4932-9AC0-2D9F66430504}" destId="{04630DEC-CE9A-421E-8033-B9C6469278F8}" srcOrd="2" destOrd="0" presId="urn:microsoft.com/office/officeart/2005/8/layout/hProcess4"/>
    <dgm:cxn modelId="{01F0476D-582B-4617-BD41-09D6D3946F18}" type="presParOf" srcId="{1AA6E336-3037-4932-9AC0-2D9F66430504}" destId="{15C9CE45-427D-414E-94EB-ACC3A7B5501F}" srcOrd="3" destOrd="0" presId="urn:microsoft.com/office/officeart/2005/8/layout/hProcess4"/>
    <dgm:cxn modelId="{0881D322-C30F-407C-8A66-CF72376AD106}" type="presParOf" srcId="{1AA6E336-3037-4932-9AC0-2D9F66430504}" destId="{EE966F5A-E44E-4F51-B876-01228047D5C5}" srcOrd="4" destOrd="0" presId="urn:microsoft.com/office/officeart/2005/8/layout/hProcess4"/>
    <dgm:cxn modelId="{98B80188-0635-4527-AEB3-0912ECD4201A}" type="presParOf" srcId="{45A78150-517B-4584-9039-8739141ADC9F}" destId="{0E411C58-86ED-435D-B072-8079A7A888DE}" srcOrd="5" destOrd="0" presId="urn:microsoft.com/office/officeart/2005/8/layout/hProcess4"/>
    <dgm:cxn modelId="{D205EAB3-6C77-45A4-859E-BDA193188124}" type="presParOf" srcId="{45A78150-517B-4584-9039-8739141ADC9F}" destId="{B8FE51B7-53B3-4D4C-B148-46A358E1A2DE}" srcOrd="6" destOrd="0" presId="urn:microsoft.com/office/officeart/2005/8/layout/hProcess4"/>
    <dgm:cxn modelId="{D253BEF2-7EDD-4BB7-A94C-D52D4ABDC633}" type="presParOf" srcId="{B8FE51B7-53B3-4D4C-B148-46A358E1A2DE}" destId="{BD9975F3-937F-45E4-B1FC-F54822181E42}" srcOrd="0" destOrd="0" presId="urn:microsoft.com/office/officeart/2005/8/layout/hProcess4"/>
    <dgm:cxn modelId="{B1A72157-6B86-4531-A3D6-AF9A79BF0A07}" type="presParOf" srcId="{B8FE51B7-53B3-4D4C-B148-46A358E1A2DE}" destId="{4C3AB4F9-0CD9-4F00-A438-B40263D9A018}" srcOrd="1" destOrd="0" presId="urn:microsoft.com/office/officeart/2005/8/layout/hProcess4"/>
    <dgm:cxn modelId="{DB69DB04-AFD5-4F2D-875B-57D4D5AFFD99}" type="presParOf" srcId="{B8FE51B7-53B3-4D4C-B148-46A358E1A2DE}" destId="{1EE980A7-9557-4A2C-84E6-0D197294A7B2}" srcOrd="2" destOrd="0" presId="urn:microsoft.com/office/officeart/2005/8/layout/hProcess4"/>
    <dgm:cxn modelId="{CFDBD81D-51D8-4A2B-9029-F5141CC8C980}" type="presParOf" srcId="{B8FE51B7-53B3-4D4C-B148-46A358E1A2DE}" destId="{BD3392D6-6A43-4074-969B-3736AD371A94}" srcOrd="3" destOrd="0" presId="urn:microsoft.com/office/officeart/2005/8/layout/hProcess4"/>
    <dgm:cxn modelId="{7A32EB30-3B4B-4382-B84C-ACE73AFF9B6E}" type="presParOf" srcId="{B8FE51B7-53B3-4D4C-B148-46A358E1A2DE}" destId="{D15DBA33-FD68-4897-AF9E-057DD95E1A74}" srcOrd="4" destOrd="0" presId="urn:microsoft.com/office/officeart/2005/8/layout/hProcess4"/>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0376E9-A0F9-4350-A9E3-C4F71F8CA43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de-DE"/>
        </a:p>
      </dgm:t>
    </dgm:pt>
    <dgm:pt modelId="{8E824049-919B-408E-89A1-F555833DF415}">
      <dgm:prSet phldrT="[Text]"/>
      <dgm:spPr>
        <a:solidFill>
          <a:srgbClr val="92D050"/>
        </a:solidFill>
      </dgm:spPr>
      <dgm:t>
        <a:bodyPr/>
        <a:lstStyle/>
        <a:p>
          <a:r>
            <a:rPr lang="pl-PL" dirty="0"/>
            <a:t>Krok</a:t>
          </a:r>
          <a:r>
            <a:rPr lang="de-DE" dirty="0"/>
            <a:t> 9</a:t>
          </a:r>
        </a:p>
      </dgm:t>
    </dgm:pt>
    <dgm:pt modelId="{0FAFFFD8-AD36-4897-A3B2-AA61ABFED86F}" type="parTrans" cxnId="{45251267-0114-4C1F-A0FF-D5764680728F}">
      <dgm:prSet/>
      <dgm:spPr/>
      <dgm:t>
        <a:bodyPr/>
        <a:lstStyle/>
        <a:p>
          <a:endParaRPr lang="de-DE"/>
        </a:p>
      </dgm:t>
    </dgm:pt>
    <dgm:pt modelId="{FB2E6420-A948-4918-A798-66C62829CB45}" type="sibTrans" cxnId="{45251267-0114-4C1F-A0FF-D5764680728F}">
      <dgm:prSet/>
      <dgm:spPr>
        <a:solidFill>
          <a:srgbClr val="92D050"/>
        </a:solidFill>
      </dgm:spPr>
      <dgm:t>
        <a:bodyPr/>
        <a:lstStyle/>
        <a:p>
          <a:endParaRPr lang="de-DE"/>
        </a:p>
      </dgm:t>
    </dgm:pt>
    <dgm:pt modelId="{35876DB3-9BD3-4BFF-8C51-7059EFC83854}">
      <dgm:prSet phldrT="[Text]" custT="1"/>
      <dgm:spPr>
        <a:ln>
          <a:solidFill>
            <a:srgbClr val="92D050"/>
          </a:solidFill>
        </a:ln>
      </dgm:spPr>
      <dgm:t>
        <a:bodyPr/>
        <a:lstStyle/>
        <a:p>
          <a:pPr marL="92075" indent="0">
            <a:buNone/>
          </a:pPr>
          <a:r>
            <a:rPr lang="pl-PL" sz="1100" dirty="0"/>
            <a:t>Opracowane rozwiązania muszą zostać wdrożone i udokumentowane. Może zaistnieć konieczność dostosowywania planu wdrożenia</a:t>
          </a:r>
          <a:endParaRPr lang="de-DE" sz="1100" dirty="0"/>
        </a:p>
      </dgm:t>
    </dgm:pt>
    <dgm:pt modelId="{C456BF7C-EBE9-4BD6-9310-B10B7F2AFD18}" type="parTrans" cxnId="{1002F6A0-ABA0-4F3E-A8B7-A484B9D0B287}">
      <dgm:prSet/>
      <dgm:spPr/>
      <dgm:t>
        <a:bodyPr/>
        <a:lstStyle/>
        <a:p>
          <a:endParaRPr lang="de-DE"/>
        </a:p>
      </dgm:t>
    </dgm:pt>
    <dgm:pt modelId="{70A87454-B2C3-403D-9868-A3A4997C17FB}" type="sibTrans" cxnId="{1002F6A0-ABA0-4F3E-A8B7-A484B9D0B287}">
      <dgm:prSet/>
      <dgm:spPr/>
      <dgm:t>
        <a:bodyPr/>
        <a:lstStyle/>
        <a:p>
          <a:endParaRPr lang="de-DE"/>
        </a:p>
      </dgm:t>
    </dgm:pt>
    <dgm:pt modelId="{D055200B-5D65-4C4E-AF8A-335AB76595B0}">
      <dgm:prSet phldrT="[Text]"/>
      <dgm:spPr>
        <a:solidFill>
          <a:srgbClr val="92D050"/>
        </a:solidFill>
      </dgm:spPr>
      <dgm:t>
        <a:bodyPr/>
        <a:lstStyle/>
        <a:p>
          <a:r>
            <a:rPr lang="pl-PL" dirty="0"/>
            <a:t>Krok</a:t>
          </a:r>
          <a:r>
            <a:rPr lang="de-DE" dirty="0"/>
            <a:t> 10</a:t>
          </a:r>
        </a:p>
      </dgm:t>
    </dgm:pt>
    <dgm:pt modelId="{53391C99-8012-4A39-BC48-A134192E475D}" type="parTrans" cxnId="{D504B7FD-1CFA-4D9F-A1DE-3C096478BFE7}">
      <dgm:prSet/>
      <dgm:spPr/>
      <dgm:t>
        <a:bodyPr/>
        <a:lstStyle/>
        <a:p>
          <a:endParaRPr lang="de-DE"/>
        </a:p>
      </dgm:t>
    </dgm:pt>
    <dgm:pt modelId="{BFFA1621-2ED1-482C-915C-058DA537F662}" type="sibTrans" cxnId="{D504B7FD-1CFA-4D9F-A1DE-3C096478BFE7}">
      <dgm:prSet/>
      <dgm:spPr>
        <a:solidFill>
          <a:srgbClr val="92D050"/>
        </a:solidFill>
      </dgm:spPr>
      <dgm:t>
        <a:bodyPr/>
        <a:lstStyle/>
        <a:p>
          <a:endParaRPr lang="de-DE"/>
        </a:p>
      </dgm:t>
    </dgm:pt>
    <dgm:pt modelId="{F805DAB9-2DCE-4A5D-870D-162830AB1D88}">
      <dgm:prSet phldrT="[Text]"/>
      <dgm:spPr>
        <a:ln>
          <a:solidFill>
            <a:srgbClr val="92D050"/>
          </a:solidFill>
        </a:ln>
      </dgm:spPr>
      <dgm:t>
        <a:bodyPr/>
        <a:lstStyle/>
        <a:p>
          <a:pPr marL="92075" indent="0">
            <a:buNone/>
          </a:pPr>
          <a:r>
            <a:rPr lang="pl-PL" dirty="0"/>
            <a:t>Po wdrożeniu rozwiązań zespół analizuje wyniki oraz dokumentuje sukcesy i porażki.</a:t>
          </a:r>
          <a:endParaRPr lang="de-DE" dirty="0"/>
        </a:p>
      </dgm:t>
    </dgm:pt>
    <dgm:pt modelId="{DF2A6272-DD7B-46C9-A2E2-8816026DB581}" type="parTrans" cxnId="{92301614-6E6A-4496-8CC6-F0467EC7D4B9}">
      <dgm:prSet/>
      <dgm:spPr/>
      <dgm:t>
        <a:bodyPr/>
        <a:lstStyle/>
        <a:p>
          <a:endParaRPr lang="de-DE"/>
        </a:p>
      </dgm:t>
    </dgm:pt>
    <dgm:pt modelId="{B47F2841-A58E-40DB-9E1B-A960A23E98D6}" type="sibTrans" cxnId="{92301614-6E6A-4496-8CC6-F0467EC7D4B9}">
      <dgm:prSet/>
      <dgm:spPr/>
      <dgm:t>
        <a:bodyPr/>
        <a:lstStyle/>
        <a:p>
          <a:endParaRPr lang="de-DE"/>
        </a:p>
      </dgm:t>
    </dgm:pt>
    <dgm:pt modelId="{EE9A7A5F-7CB0-4742-A57C-E080E1CA132F}">
      <dgm:prSet phldrT="[Text]"/>
      <dgm:spPr>
        <a:solidFill>
          <a:srgbClr val="92D050"/>
        </a:solidFill>
      </dgm:spPr>
      <dgm:t>
        <a:bodyPr/>
        <a:lstStyle/>
        <a:p>
          <a:r>
            <a:rPr lang="pl-PL" dirty="0"/>
            <a:t>Krok</a:t>
          </a:r>
          <a:r>
            <a:rPr lang="de-DE" dirty="0"/>
            <a:t> 11</a:t>
          </a:r>
        </a:p>
      </dgm:t>
    </dgm:pt>
    <dgm:pt modelId="{D349FD86-83B1-4BF1-AC2D-77CB621ECD6F}" type="parTrans" cxnId="{2DDA31CB-2561-4BF8-8D05-388977514673}">
      <dgm:prSet/>
      <dgm:spPr/>
      <dgm:t>
        <a:bodyPr/>
        <a:lstStyle/>
        <a:p>
          <a:endParaRPr lang="de-DE"/>
        </a:p>
      </dgm:t>
    </dgm:pt>
    <dgm:pt modelId="{FF9DDE7C-BED6-4C25-AF57-62D2C874966A}" type="sibTrans" cxnId="{2DDA31CB-2561-4BF8-8D05-388977514673}">
      <dgm:prSet/>
      <dgm:spPr>
        <a:solidFill>
          <a:srgbClr val="92D050"/>
        </a:solidFill>
      </dgm:spPr>
      <dgm:t>
        <a:bodyPr/>
        <a:lstStyle/>
        <a:p>
          <a:endParaRPr lang="de-DE"/>
        </a:p>
      </dgm:t>
    </dgm:pt>
    <dgm:pt modelId="{AE9BCD4C-919A-4EA1-AB0B-A6C5E0DB1EF5}">
      <dgm:prSet phldrT="[Text]" custT="1"/>
      <dgm:spPr>
        <a:ln>
          <a:solidFill>
            <a:srgbClr val="92D050"/>
          </a:solidFill>
        </a:ln>
      </dgm:spPr>
      <dgm:t>
        <a:bodyPr/>
        <a:lstStyle/>
        <a:p>
          <a:pPr marL="92075" indent="0">
            <a:buNone/>
          </a:pPr>
          <a:r>
            <a:rPr lang="pl-PL" sz="1400" dirty="0"/>
            <a:t>Udane wdrożenia mogą być trwale zintegrowane z procesami firmy</a:t>
          </a:r>
          <a:endParaRPr lang="de-DE" sz="1400" dirty="0"/>
        </a:p>
      </dgm:t>
    </dgm:pt>
    <dgm:pt modelId="{62EEA11F-C9DD-481C-AA56-315BFA1180F5}" type="parTrans" cxnId="{5F88A936-B576-42DD-AB14-021D92720D8E}">
      <dgm:prSet/>
      <dgm:spPr/>
      <dgm:t>
        <a:bodyPr/>
        <a:lstStyle/>
        <a:p>
          <a:endParaRPr lang="de-DE"/>
        </a:p>
      </dgm:t>
    </dgm:pt>
    <dgm:pt modelId="{C6CB0F1D-8F57-416F-A6BE-B4F1C2074891}" type="sibTrans" cxnId="{5F88A936-B576-42DD-AB14-021D92720D8E}">
      <dgm:prSet/>
      <dgm:spPr/>
      <dgm:t>
        <a:bodyPr/>
        <a:lstStyle/>
        <a:p>
          <a:endParaRPr lang="de-DE"/>
        </a:p>
      </dgm:t>
    </dgm:pt>
    <dgm:pt modelId="{668FBD10-AE56-469F-949F-CA5F19B3BD2C}">
      <dgm:prSet/>
      <dgm:spPr>
        <a:solidFill>
          <a:srgbClr val="92D050"/>
        </a:solidFill>
      </dgm:spPr>
      <dgm:t>
        <a:bodyPr/>
        <a:lstStyle/>
        <a:p>
          <a:r>
            <a:rPr lang="pl-PL" dirty="0"/>
            <a:t>Krok</a:t>
          </a:r>
          <a:r>
            <a:rPr lang="de-DE" dirty="0"/>
            <a:t> 12</a:t>
          </a:r>
        </a:p>
      </dgm:t>
    </dgm:pt>
    <dgm:pt modelId="{EAA1DB10-8967-4432-AACF-143216113AAF}" type="parTrans" cxnId="{EAB636C2-D9FC-404C-B1DE-642B0397D49A}">
      <dgm:prSet/>
      <dgm:spPr/>
      <dgm:t>
        <a:bodyPr/>
        <a:lstStyle/>
        <a:p>
          <a:endParaRPr lang="de-DE"/>
        </a:p>
      </dgm:t>
    </dgm:pt>
    <dgm:pt modelId="{492CFFFE-BB4C-4A9B-965A-70C46BCA6174}" type="sibTrans" cxnId="{EAB636C2-D9FC-404C-B1DE-642B0397D49A}">
      <dgm:prSet/>
      <dgm:spPr/>
      <dgm:t>
        <a:bodyPr/>
        <a:lstStyle/>
        <a:p>
          <a:endParaRPr lang="de-DE"/>
        </a:p>
      </dgm:t>
    </dgm:pt>
    <dgm:pt modelId="{E08FEDFE-D29A-4C6E-8C3E-3DDFEA6FB80D}">
      <dgm:prSet/>
      <dgm:spPr>
        <a:ln>
          <a:solidFill>
            <a:srgbClr val="92D050"/>
          </a:solidFill>
        </a:ln>
      </dgm:spPr>
      <dgm:t>
        <a:bodyPr/>
        <a:lstStyle/>
        <a:p>
          <a:pPr marL="92075" indent="0">
            <a:buNone/>
          </a:pPr>
          <a:r>
            <a:rPr lang="pl-PL" dirty="0"/>
            <a:t>Proces kończy się sporządzeniem raportu końcowego. Zawiera on podsumowanie działań kręgu jakości oraz dokumentację doświadczeń grup projektowych.</a:t>
          </a:r>
          <a:endParaRPr lang="de-DE" dirty="0"/>
        </a:p>
      </dgm:t>
    </dgm:pt>
    <dgm:pt modelId="{24A81CB7-1627-462C-A70B-85B8B843B698}" type="parTrans" cxnId="{CE705146-DE48-4D24-866F-467F38E4C6C4}">
      <dgm:prSet/>
      <dgm:spPr/>
      <dgm:t>
        <a:bodyPr/>
        <a:lstStyle/>
        <a:p>
          <a:endParaRPr lang="de-DE"/>
        </a:p>
      </dgm:t>
    </dgm:pt>
    <dgm:pt modelId="{F2D27C04-F2ED-4FE6-9078-1A91E4430498}" type="sibTrans" cxnId="{CE705146-DE48-4D24-866F-467F38E4C6C4}">
      <dgm:prSet/>
      <dgm:spPr/>
      <dgm:t>
        <a:bodyPr/>
        <a:lstStyle/>
        <a:p>
          <a:endParaRPr lang="de-DE"/>
        </a:p>
      </dgm:t>
    </dgm:pt>
    <dgm:pt modelId="{0B37FB66-4223-49F9-B90A-D955D92C3ACD}">
      <dgm:prSet custT="1"/>
      <dgm:spPr/>
      <dgm:t>
        <a:bodyPr/>
        <a:lstStyle/>
        <a:p>
          <a:pPr marL="92075" indent="0">
            <a:buFont typeface="Wingdings" panose="05000000000000000000" pitchFamily="2" charset="2"/>
            <a:buChar char="ü"/>
          </a:pPr>
          <a:r>
            <a:rPr lang="en-GB" sz="1100" dirty="0"/>
            <a:t> Burza mózgów</a:t>
          </a:r>
        </a:p>
      </dgm:t>
    </dgm:pt>
    <dgm:pt modelId="{07D5D939-B0E1-4939-9E0C-E1612AAE974B}" type="parTrans" cxnId="{F49DC31E-D069-4037-9FA1-17B7E39D5937}">
      <dgm:prSet/>
      <dgm:spPr/>
      <dgm:t>
        <a:bodyPr/>
        <a:lstStyle/>
        <a:p>
          <a:endParaRPr lang="en-GB"/>
        </a:p>
      </dgm:t>
    </dgm:pt>
    <dgm:pt modelId="{71B03380-FCE9-47B8-965F-061806DB71C2}" type="sibTrans" cxnId="{F49DC31E-D069-4037-9FA1-17B7E39D5937}">
      <dgm:prSet/>
      <dgm:spPr/>
      <dgm:t>
        <a:bodyPr/>
        <a:lstStyle/>
        <a:p>
          <a:endParaRPr lang="en-GB"/>
        </a:p>
      </dgm:t>
    </dgm:pt>
    <dgm:pt modelId="{91EC9C41-1EB6-4249-B0F6-0ED9AB3F3CB3}">
      <dgm:prSet/>
      <dgm:spPr/>
      <dgm:t>
        <a:bodyPr/>
        <a:lstStyle/>
        <a:p>
          <a:pPr marL="92075" indent="0">
            <a:buFont typeface="Wingdings" panose="05000000000000000000" pitchFamily="2" charset="2"/>
            <a:buChar char="ü"/>
          </a:pPr>
          <a:r>
            <a:rPr lang="en-GB" dirty="0"/>
            <a:t> Zbieranie danych</a:t>
          </a:r>
        </a:p>
      </dgm:t>
    </dgm:pt>
    <dgm:pt modelId="{C31EA972-A918-4046-8295-D58ACFBA4D41}" type="parTrans" cxnId="{AB9198AA-3871-48F7-B0A0-DAB3FD4F2826}">
      <dgm:prSet/>
      <dgm:spPr/>
      <dgm:t>
        <a:bodyPr/>
        <a:lstStyle/>
        <a:p>
          <a:endParaRPr lang="en-GB"/>
        </a:p>
      </dgm:t>
    </dgm:pt>
    <dgm:pt modelId="{CFE9A8CE-7E2A-473A-A238-8BB72D185B97}" type="sibTrans" cxnId="{AB9198AA-3871-48F7-B0A0-DAB3FD4F2826}">
      <dgm:prSet/>
      <dgm:spPr/>
      <dgm:t>
        <a:bodyPr/>
        <a:lstStyle/>
        <a:p>
          <a:endParaRPr lang="en-GB"/>
        </a:p>
      </dgm:t>
    </dgm:pt>
    <dgm:pt modelId="{D58F8D85-50EF-4657-817F-1DE44139A28F}">
      <dgm:prSet/>
      <dgm:spPr/>
      <dgm:t>
        <a:bodyPr/>
        <a:lstStyle/>
        <a:p>
          <a:pPr marL="92075" indent="0">
            <a:buFont typeface="Wingdings" panose="05000000000000000000" pitchFamily="2" charset="2"/>
            <a:buChar char="ü"/>
          </a:pPr>
          <a:r>
            <a:rPr lang="en-GB" dirty="0"/>
            <a:t>Analiza</a:t>
          </a:r>
        </a:p>
      </dgm:t>
    </dgm:pt>
    <dgm:pt modelId="{9DF283B0-208D-4BAB-A72F-2B92C0286B3E}" type="parTrans" cxnId="{A647D010-E96F-4BF1-98E6-0C5FBC9E939D}">
      <dgm:prSet/>
      <dgm:spPr/>
      <dgm:t>
        <a:bodyPr/>
        <a:lstStyle/>
        <a:p>
          <a:endParaRPr lang="en-GB"/>
        </a:p>
      </dgm:t>
    </dgm:pt>
    <dgm:pt modelId="{16D1196D-7291-4471-9685-6BD8D5AED4B7}" type="sibTrans" cxnId="{A647D010-E96F-4BF1-98E6-0C5FBC9E939D}">
      <dgm:prSet/>
      <dgm:spPr/>
      <dgm:t>
        <a:bodyPr/>
        <a:lstStyle/>
        <a:p>
          <a:endParaRPr lang="en-GB"/>
        </a:p>
      </dgm:t>
    </dgm:pt>
    <dgm:pt modelId="{12F65E5F-A574-4F4D-B261-2E2723BC82E5}">
      <dgm:prSet custT="1"/>
      <dgm:spPr/>
      <dgm:t>
        <a:bodyPr/>
        <a:lstStyle/>
        <a:p>
          <a:pPr marL="92075" indent="0">
            <a:buFont typeface="Wingdings" panose="05000000000000000000" pitchFamily="2" charset="2"/>
            <a:buChar char="ü"/>
          </a:pPr>
          <a:r>
            <a:rPr lang="en-GB" sz="1400" dirty="0"/>
            <a:t> Ankiety z </a:t>
          </a:r>
          <a:r>
            <a:rPr lang="pl-PL" sz="1400" noProof="0" dirty="0"/>
            <a:t>kluczowymi</a:t>
          </a:r>
          <a:r>
            <a:rPr lang="en-GB" sz="1400" dirty="0"/>
            <a:t> </a:t>
          </a:r>
          <a:r>
            <a:rPr lang="pl-PL" sz="1400" dirty="0"/>
            <a:t>osobami</a:t>
          </a:r>
          <a:endParaRPr lang="en-GB" sz="1400" dirty="0"/>
        </a:p>
      </dgm:t>
    </dgm:pt>
    <dgm:pt modelId="{1290F93D-AD04-4781-8330-CF16FAE78F98}" type="parTrans" cxnId="{C472A027-61A4-439A-8104-59DD53CA8460}">
      <dgm:prSet/>
      <dgm:spPr/>
      <dgm:t>
        <a:bodyPr/>
        <a:lstStyle/>
        <a:p>
          <a:endParaRPr lang="en-GB"/>
        </a:p>
      </dgm:t>
    </dgm:pt>
    <dgm:pt modelId="{88D35659-AB97-403B-AA36-DD334906D374}" type="sibTrans" cxnId="{C472A027-61A4-439A-8104-59DD53CA8460}">
      <dgm:prSet/>
      <dgm:spPr/>
      <dgm:t>
        <a:bodyPr/>
        <a:lstStyle/>
        <a:p>
          <a:endParaRPr lang="en-GB"/>
        </a:p>
      </dgm:t>
    </dgm:pt>
    <dgm:pt modelId="{2194B100-C3CB-4287-8CA5-8D29A51600A0}">
      <dgm:prSet/>
      <dgm:spPr/>
      <dgm:t>
        <a:bodyPr/>
        <a:lstStyle/>
        <a:p>
          <a:pPr marL="92075" indent="0">
            <a:buFont typeface="Wingdings" panose="05000000000000000000" pitchFamily="2" charset="2"/>
            <a:buChar char="ü"/>
          </a:pPr>
          <a:r>
            <a:rPr lang="en-GB" dirty="0"/>
            <a:t> Raport</a:t>
          </a:r>
        </a:p>
      </dgm:t>
    </dgm:pt>
    <dgm:pt modelId="{0370A5FD-FA64-4645-82F4-CCEC118CA36E}" type="parTrans" cxnId="{F18AFDCD-87E7-44CB-BC97-9B829FB70F20}">
      <dgm:prSet/>
      <dgm:spPr/>
      <dgm:t>
        <a:bodyPr/>
        <a:lstStyle/>
        <a:p>
          <a:endParaRPr lang="en-GB"/>
        </a:p>
      </dgm:t>
    </dgm:pt>
    <dgm:pt modelId="{96D9EA8B-FAAF-41A6-8F04-387A9FF41F9A}" type="sibTrans" cxnId="{F18AFDCD-87E7-44CB-BC97-9B829FB70F20}">
      <dgm:prSet/>
      <dgm:spPr/>
      <dgm:t>
        <a:bodyPr/>
        <a:lstStyle/>
        <a:p>
          <a:endParaRPr lang="en-GB"/>
        </a:p>
      </dgm:t>
    </dgm:pt>
    <dgm:pt modelId="{7E5BA569-2E17-4C89-B8F8-2B424B567ECF}" type="pres">
      <dgm:prSet presAssocID="{A00376E9-A0F9-4350-A9E3-C4F71F8CA43E}" presName="Name0" presStyleCnt="0">
        <dgm:presLayoutVars>
          <dgm:dir/>
          <dgm:animLvl val="lvl"/>
          <dgm:resizeHandles val="exact"/>
        </dgm:presLayoutVars>
      </dgm:prSet>
      <dgm:spPr/>
      <dgm:t>
        <a:bodyPr/>
        <a:lstStyle/>
        <a:p>
          <a:endParaRPr lang="it-IT"/>
        </a:p>
      </dgm:t>
    </dgm:pt>
    <dgm:pt modelId="{618142DF-8501-42B9-890E-0986E61CCD94}" type="pres">
      <dgm:prSet presAssocID="{A00376E9-A0F9-4350-A9E3-C4F71F8CA43E}" presName="tSp" presStyleCnt="0"/>
      <dgm:spPr/>
    </dgm:pt>
    <dgm:pt modelId="{FF6E9692-D010-4780-A887-0612E539D7C8}" type="pres">
      <dgm:prSet presAssocID="{A00376E9-A0F9-4350-A9E3-C4F71F8CA43E}" presName="bSp" presStyleCnt="0"/>
      <dgm:spPr/>
    </dgm:pt>
    <dgm:pt modelId="{45A78150-517B-4584-9039-8739141ADC9F}" type="pres">
      <dgm:prSet presAssocID="{A00376E9-A0F9-4350-A9E3-C4F71F8CA43E}" presName="process" presStyleCnt="0"/>
      <dgm:spPr/>
    </dgm:pt>
    <dgm:pt modelId="{DFD067E4-2D1B-468B-8EB0-4DC477AD3178}" type="pres">
      <dgm:prSet presAssocID="{8E824049-919B-408E-89A1-F555833DF415}" presName="composite1" presStyleCnt="0"/>
      <dgm:spPr/>
    </dgm:pt>
    <dgm:pt modelId="{8FEEF1B3-0F96-43E5-A5F2-B6E226C37843}" type="pres">
      <dgm:prSet presAssocID="{8E824049-919B-408E-89A1-F555833DF415}" presName="dummyNode1" presStyleLbl="node1" presStyleIdx="0" presStyleCnt="4"/>
      <dgm:spPr/>
    </dgm:pt>
    <dgm:pt modelId="{247B212D-F1D2-4DFB-9215-971D119476D5}" type="pres">
      <dgm:prSet presAssocID="{8E824049-919B-408E-89A1-F555833DF415}" presName="childNode1" presStyleLbl="bgAcc1" presStyleIdx="0" presStyleCnt="4">
        <dgm:presLayoutVars>
          <dgm:bulletEnabled val="1"/>
        </dgm:presLayoutVars>
      </dgm:prSet>
      <dgm:spPr/>
      <dgm:t>
        <a:bodyPr/>
        <a:lstStyle/>
        <a:p>
          <a:endParaRPr lang="it-IT"/>
        </a:p>
      </dgm:t>
    </dgm:pt>
    <dgm:pt modelId="{257443A1-58AE-4A00-9A40-BB137D8FC4F0}" type="pres">
      <dgm:prSet presAssocID="{8E824049-919B-408E-89A1-F555833DF415}" presName="childNode1tx" presStyleLbl="bgAcc1" presStyleIdx="0" presStyleCnt="4">
        <dgm:presLayoutVars>
          <dgm:bulletEnabled val="1"/>
        </dgm:presLayoutVars>
      </dgm:prSet>
      <dgm:spPr/>
      <dgm:t>
        <a:bodyPr/>
        <a:lstStyle/>
        <a:p>
          <a:endParaRPr lang="it-IT"/>
        </a:p>
      </dgm:t>
    </dgm:pt>
    <dgm:pt modelId="{90FCF2BF-4185-4041-B4D8-F64049D85449}" type="pres">
      <dgm:prSet presAssocID="{8E824049-919B-408E-89A1-F555833DF415}" presName="parentNode1" presStyleLbl="node1" presStyleIdx="0" presStyleCnt="4">
        <dgm:presLayoutVars>
          <dgm:chMax val="1"/>
          <dgm:bulletEnabled val="1"/>
        </dgm:presLayoutVars>
      </dgm:prSet>
      <dgm:spPr/>
      <dgm:t>
        <a:bodyPr/>
        <a:lstStyle/>
        <a:p>
          <a:endParaRPr lang="it-IT"/>
        </a:p>
      </dgm:t>
    </dgm:pt>
    <dgm:pt modelId="{FBC3EDB9-BD17-4697-B83E-C1B1E9D26D49}" type="pres">
      <dgm:prSet presAssocID="{8E824049-919B-408E-89A1-F555833DF415}" presName="connSite1" presStyleCnt="0"/>
      <dgm:spPr/>
    </dgm:pt>
    <dgm:pt modelId="{24934D5B-A897-4A48-8A31-D2C5EDA74AE7}" type="pres">
      <dgm:prSet presAssocID="{FB2E6420-A948-4918-A798-66C62829CB45}" presName="Name9" presStyleLbl="sibTrans2D1" presStyleIdx="0" presStyleCnt="3"/>
      <dgm:spPr/>
      <dgm:t>
        <a:bodyPr/>
        <a:lstStyle/>
        <a:p>
          <a:endParaRPr lang="it-IT"/>
        </a:p>
      </dgm:t>
    </dgm:pt>
    <dgm:pt modelId="{C49311DC-9DB6-40BF-877D-6EDDA6AF4186}" type="pres">
      <dgm:prSet presAssocID="{D055200B-5D65-4C4E-AF8A-335AB76595B0}" presName="composite2" presStyleCnt="0"/>
      <dgm:spPr/>
    </dgm:pt>
    <dgm:pt modelId="{3A437A13-69EC-43AC-90E2-5D780F86303F}" type="pres">
      <dgm:prSet presAssocID="{D055200B-5D65-4C4E-AF8A-335AB76595B0}" presName="dummyNode2" presStyleLbl="node1" presStyleIdx="0" presStyleCnt="4"/>
      <dgm:spPr/>
    </dgm:pt>
    <dgm:pt modelId="{929E93F9-88CD-4439-82E6-A80BD2EEB0AB}" type="pres">
      <dgm:prSet presAssocID="{D055200B-5D65-4C4E-AF8A-335AB76595B0}" presName="childNode2" presStyleLbl="bgAcc1" presStyleIdx="1" presStyleCnt="4">
        <dgm:presLayoutVars>
          <dgm:bulletEnabled val="1"/>
        </dgm:presLayoutVars>
      </dgm:prSet>
      <dgm:spPr/>
      <dgm:t>
        <a:bodyPr/>
        <a:lstStyle/>
        <a:p>
          <a:endParaRPr lang="it-IT"/>
        </a:p>
      </dgm:t>
    </dgm:pt>
    <dgm:pt modelId="{6964E467-70D3-43A7-BD6D-558EF64C533B}" type="pres">
      <dgm:prSet presAssocID="{D055200B-5D65-4C4E-AF8A-335AB76595B0}" presName="childNode2tx" presStyleLbl="bgAcc1" presStyleIdx="1" presStyleCnt="4">
        <dgm:presLayoutVars>
          <dgm:bulletEnabled val="1"/>
        </dgm:presLayoutVars>
      </dgm:prSet>
      <dgm:spPr/>
      <dgm:t>
        <a:bodyPr/>
        <a:lstStyle/>
        <a:p>
          <a:endParaRPr lang="it-IT"/>
        </a:p>
      </dgm:t>
    </dgm:pt>
    <dgm:pt modelId="{3F00FF95-A47E-4F8F-ACE5-0B97F65423CE}" type="pres">
      <dgm:prSet presAssocID="{D055200B-5D65-4C4E-AF8A-335AB76595B0}" presName="parentNode2" presStyleLbl="node1" presStyleIdx="1" presStyleCnt="4">
        <dgm:presLayoutVars>
          <dgm:chMax val="0"/>
          <dgm:bulletEnabled val="1"/>
        </dgm:presLayoutVars>
      </dgm:prSet>
      <dgm:spPr/>
      <dgm:t>
        <a:bodyPr/>
        <a:lstStyle/>
        <a:p>
          <a:endParaRPr lang="it-IT"/>
        </a:p>
      </dgm:t>
    </dgm:pt>
    <dgm:pt modelId="{1190161F-98E2-4000-8B12-7032F8AAF1A8}" type="pres">
      <dgm:prSet presAssocID="{D055200B-5D65-4C4E-AF8A-335AB76595B0}" presName="connSite2" presStyleCnt="0"/>
      <dgm:spPr/>
    </dgm:pt>
    <dgm:pt modelId="{5DCD9377-848A-4374-B785-4105FC7ACBCF}" type="pres">
      <dgm:prSet presAssocID="{BFFA1621-2ED1-482C-915C-058DA537F662}" presName="Name18" presStyleLbl="sibTrans2D1" presStyleIdx="1" presStyleCnt="3"/>
      <dgm:spPr/>
      <dgm:t>
        <a:bodyPr/>
        <a:lstStyle/>
        <a:p>
          <a:endParaRPr lang="it-IT"/>
        </a:p>
      </dgm:t>
    </dgm:pt>
    <dgm:pt modelId="{1AA6E336-3037-4932-9AC0-2D9F66430504}" type="pres">
      <dgm:prSet presAssocID="{EE9A7A5F-7CB0-4742-A57C-E080E1CA132F}" presName="composite1" presStyleCnt="0"/>
      <dgm:spPr/>
    </dgm:pt>
    <dgm:pt modelId="{1EB6AB72-95C6-423F-9B93-88B4871776A5}" type="pres">
      <dgm:prSet presAssocID="{EE9A7A5F-7CB0-4742-A57C-E080E1CA132F}" presName="dummyNode1" presStyleLbl="node1" presStyleIdx="1" presStyleCnt="4"/>
      <dgm:spPr/>
    </dgm:pt>
    <dgm:pt modelId="{903EEE98-998A-4B39-AFEB-BA6DB593529A}" type="pres">
      <dgm:prSet presAssocID="{EE9A7A5F-7CB0-4742-A57C-E080E1CA132F}" presName="childNode1" presStyleLbl="bgAcc1" presStyleIdx="2" presStyleCnt="4">
        <dgm:presLayoutVars>
          <dgm:bulletEnabled val="1"/>
        </dgm:presLayoutVars>
      </dgm:prSet>
      <dgm:spPr/>
      <dgm:t>
        <a:bodyPr/>
        <a:lstStyle/>
        <a:p>
          <a:endParaRPr lang="it-IT"/>
        </a:p>
      </dgm:t>
    </dgm:pt>
    <dgm:pt modelId="{04630DEC-CE9A-421E-8033-B9C6469278F8}" type="pres">
      <dgm:prSet presAssocID="{EE9A7A5F-7CB0-4742-A57C-E080E1CA132F}" presName="childNode1tx" presStyleLbl="bgAcc1" presStyleIdx="2" presStyleCnt="4">
        <dgm:presLayoutVars>
          <dgm:bulletEnabled val="1"/>
        </dgm:presLayoutVars>
      </dgm:prSet>
      <dgm:spPr/>
      <dgm:t>
        <a:bodyPr/>
        <a:lstStyle/>
        <a:p>
          <a:endParaRPr lang="it-IT"/>
        </a:p>
      </dgm:t>
    </dgm:pt>
    <dgm:pt modelId="{15C9CE45-427D-414E-94EB-ACC3A7B5501F}" type="pres">
      <dgm:prSet presAssocID="{EE9A7A5F-7CB0-4742-A57C-E080E1CA132F}" presName="parentNode1" presStyleLbl="node1" presStyleIdx="2" presStyleCnt="4">
        <dgm:presLayoutVars>
          <dgm:chMax val="1"/>
          <dgm:bulletEnabled val="1"/>
        </dgm:presLayoutVars>
      </dgm:prSet>
      <dgm:spPr/>
      <dgm:t>
        <a:bodyPr/>
        <a:lstStyle/>
        <a:p>
          <a:endParaRPr lang="it-IT"/>
        </a:p>
      </dgm:t>
    </dgm:pt>
    <dgm:pt modelId="{EE966F5A-E44E-4F51-B876-01228047D5C5}" type="pres">
      <dgm:prSet presAssocID="{EE9A7A5F-7CB0-4742-A57C-E080E1CA132F}" presName="connSite1" presStyleCnt="0"/>
      <dgm:spPr/>
    </dgm:pt>
    <dgm:pt modelId="{0E411C58-86ED-435D-B072-8079A7A888DE}" type="pres">
      <dgm:prSet presAssocID="{FF9DDE7C-BED6-4C25-AF57-62D2C874966A}" presName="Name9" presStyleLbl="sibTrans2D1" presStyleIdx="2" presStyleCnt="3"/>
      <dgm:spPr/>
      <dgm:t>
        <a:bodyPr/>
        <a:lstStyle/>
        <a:p>
          <a:endParaRPr lang="it-IT"/>
        </a:p>
      </dgm:t>
    </dgm:pt>
    <dgm:pt modelId="{B8FE51B7-53B3-4D4C-B148-46A358E1A2DE}" type="pres">
      <dgm:prSet presAssocID="{668FBD10-AE56-469F-949F-CA5F19B3BD2C}" presName="composite2" presStyleCnt="0"/>
      <dgm:spPr/>
    </dgm:pt>
    <dgm:pt modelId="{BD9975F3-937F-45E4-B1FC-F54822181E42}" type="pres">
      <dgm:prSet presAssocID="{668FBD10-AE56-469F-949F-CA5F19B3BD2C}" presName="dummyNode2" presStyleLbl="node1" presStyleIdx="2" presStyleCnt="4"/>
      <dgm:spPr/>
    </dgm:pt>
    <dgm:pt modelId="{4C3AB4F9-0CD9-4F00-A438-B40263D9A018}" type="pres">
      <dgm:prSet presAssocID="{668FBD10-AE56-469F-949F-CA5F19B3BD2C}" presName="childNode2" presStyleLbl="bgAcc1" presStyleIdx="3" presStyleCnt="4">
        <dgm:presLayoutVars>
          <dgm:bulletEnabled val="1"/>
        </dgm:presLayoutVars>
      </dgm:prSet>
      <dgm:spPr/>
      <dgm:t>
        <a:bodyPr/>
        <a:lstStyle/>
        <a:p>
          <a:endParaRPr lang="it-IT"/>
        </a:p>
      </dgm:t>
    </dgm:pt>
    <dgm:pt modelId="{1EE980A7-9557-4A2C-84E6-0D197294A7B2}" type="pres">
      <dgm:prSet presAssocID="{668FBD10-AE56-469F-949F-CA5F19B3BD2C}" presName="childNode2tx" presStyleLbl="bgAcc1" presStyleIdx="3" presStyleCnt="4">
        <dgm:presLayoutVars>
          <dgm:bulletEnabled val="1"/>
        </dgm:presLayoutVars>
      </dgm:prSet>
      <dgm:spPr/>
      <dgm:t>
        <a:bodyPr/>
        <a:lstStyle/>
        <a:p>
          <a:endParaRPr lang="it-IT"/>
        </a:p>
      </dgm:t>
    </dgm:pt>
    <dgm:pt modelId="{BD3392D6-6A43-4074-969B-3736AD371A94}" type="pres">
      <dgm:prSet presAssocID="{668FBD10-AE56-469F-949F-CA5F19B3BD2C}" presName="parentNode2" presStyleLbl="node1" presStyleIdx="3" presStyleCnt="4">
        <dgm:presLayoutVars>
          <dgm:chMax val="0"/>
          <dgm:bulletEnabled val="1"/>
        </dgm:presLayoutVars>
      </dgm:prSet>
      <dgm:spPr/>
      <dgm:t>
        <a:bodyPr/>
        <a:lstStyle/>
        <a:p>
          <a:endParaRPr lang="it-IT"/>
        </a:p>
      </dgm:t>
    </dgm:pt>
    <dgm:pt modelId="{D15DBA33-FD68-4897-AF9E-057DD95E1A74}" type="pres">
      <dgm:prSet presAssocID="{668FBD10-AE56-469F-949F-CA5F19B3BD2C}" presName="connSite2" presStyleCnt="0"/>
      <dgm:spPr/>
    </dgm:pt>
  </dgm:ptLst>
  <dgm:cxnLst>
    <dgm:cxn modelId="{5F88A936-B576-42DD-AB14-021D92720D8E}" srcId="{EE9A7A5F-7CB0-4742-A57C-E080E1CA132F}" destId="{AE9BCD4C-919A-4EA1-AB0B-A6C5E0DB1EF5}" srcOrd="0" destOrd="0" parTransId="{62EEA11F-C9DD-481C-AA56-315BFA1180F5}" sibTransId="{C6CB0F1D-8F57-416F-A6BE-B4F1C2074891}"/>
    <dgm:cxn modelId="{AB9198AA-3871-48F7-B0A0-DAB3FD4F2826}" srcId="{D055200B-5D65-4C4E-AF8A-335AB76595B0}" destId="{91EC9C41-1EB6-4249-B0F6-0ED9AB3F3CB3}" srcOrd="1" destOrd="0" parTransId="{C31EA972-A918-4046-8295-D58ACFBA4D41}" sibTransId="{CFE9A8CE-7E2A-473A-A238-8BB72D185B97}"/>
    <dgm:cxn modelId="{268ADEEC-13A1-4D03-8698-6C8B2C10E949}" type="presOf" srcId="{EE9A7A5F-7CB0-4742-A57C-E080E1CA132F}" destId="{15C9CE45-427D-414E-94EB-ACC3A7B5501F}" srcOrd="0" destOrd="0" presId="urn:microsoft.com/office/officeart/2005/8/layout/hProcess4"/>
    <dgm:cxn modelId="{81FFFE2A-F155-46D9-B8AA-0CE93F924E47}" type="presOf" srcId="{12F65E5F-A574-4F4D-B261-2E2723BC82E5}" destId="{903EEE98-998A-4B39-AFEB-BA6DB593529A}" srcOrd="0" destOrd="1" presId="urn:microsoft.com/office/officeart/2005/8/layout/hProcess4"/>
    <dgm:cxn modelId="{0F63F406-91B2-4A8B-B17A-6B4CA93F80F4}" type="presOf" srcId="{F805DAB9-2DCE-4A5D-870D-162830AB1D88}" destId="{929E93F9-88CD-4439-82E6-A80BD2EEB0AB}" srcOrd="0" destOrd="0" presId="urn:microsoft.com/office/officeart/2005/8/layout/hProcess4"/>
    <dgm:cxn modelId="{C472A027-61A4-439A-8104-59DD53CA8460}" srcId="{EE9A7A5F-7CB0-4742-A57C-E080E1CA132F}" destId="{12F65E5F-A574-4F4D-B261-2E2723BC82E5}" srcOrd="1" destOrd="0" parTransId="{1290F93D-AD04-4781-8330-CF16FAE78F98}" sibTransId="{88D35659-AB97-403B-AA36-DD334906D374}"/>
    <dgm:cxn modelId="{92301614-6E6A-4496-8CC6-F0467EC7D4B9}" srcId="{D055200B-5D65-4C4E-AF8A-335AB76595B0}" destId="{F805DAB9-2DCE-4A5D-870D-162830AB1D88}" srcOrd="0" destOrd="0" parTransId="{DF2A6272-DD7B-46C9-A2E2-8816026DB581}" sibTransId="{B47F2841-A58E-40DB-9E1B-A960A23E98D6}"/>
    <dgm:cxn modelId="{3CDF89FF-0385-4303-BFC3-CDCA30902453}" type="presOf" srcId="{BFFA1621-2ED1-482C-915C-058DA537F662}" destId="{5DCD9377-848A-4374-B785-4105FC7ACBCF}" srcOrd="0" destOrd="0" presId="urn:microsoft.com/office/officeart/2005/8/layout/hProcess4"/>
    <dgm:cxn modelId="{DC73AF7E-7CBD-49E1-9C2E-C34D9C1F8299}" type="presOf" srcId="{D58F8D85-50EF-4657-817F-1DE44139A28F}" destId="{6964E467-70D3-43A7-BD6D-558EF64C533B}" srcOrd="1" destOrd="2" presId="urn:microsoft.com/office/officeart/2005/8/layout/hProcess4"/>
    <dgm:cxn modelId="{7D733D6C-967C-4881-98E4-B8E0FFE07EE7}" type="presOf" srcId="{668FBD10-AE56-469F-949F-CA5F19B3BD2C}" destId="{BD3392D6-6A43-4074-969B-3736AD371A94}" srcOrd="0" destOrd="0" presId="urn:microsoft.com/office/officeart/2005/8/layout/hProcess4"/>
    <dgm:cxn modelId="{442EB84D-7D16-4A75-85A3-91600FDB72FA}" type="presOf" srcId="{2194B100-C3CB-4287-8CA5-8D29A51600A0}" destId="{4C3AB4F9-0CD9-4F00-A438-B40263D9A018}" srcOrd="0" destOrd="1" presId="urn:microsoft.com/office/officeart/2005/8/layout/hProcess4"/>
    <dgm:cxn modelId="{C893431F-428F-4DAE-9665-580F907E4FD0}" type="presOf" srcId="{2194B100-C3CB-4287-8CA5-8D29A51600A0}" destId="{1EE980A7-9557-4A2C-84E6-0D197294A7B2}" srcOrd="1" destOrd="1" presId="urn:microsoft.com/office/officeart/2005/8/layout/hProcess4"/>
    <dgm:cxn modelId="{6CA48D5B-4843-41AF-B887-E65C7FB036A8}" type="presOf" srcId="{35876DB3-9BD3-4BFF-8C51-7059EFC83854}" destId="{247B212D-F1D2-4DFB-9215-971D119476D5}" srcOrd="0" destOrd="0" presId="urn:microsoft.com/office/officeart/2005/8/layout/hProcess4"/>
    <dgm:cxn modelId="{A82B6E14-4C51-49F2-B88F-3381DCBE8A9B}" type="presOf" srcId="{AE9BCD4C-919A-4EA1-AB0B-A6C5E0DB1EF5}" destId="{903EEE98-998A-4B39-AFEB-BA6DB593529A}" srcOrd="0" destOrd="0" presId="urn:microsoft.com/office/officeart/2005/8/layout/hProcess4"/>
    <dgm:cxn modelId="{1C164DCE-A68E-4496-B3C7-F76AE67D4F0F}" type="presOf" srcId="{AE9BCD4C-919A-4EA1-AB0B-A6C5E0DB1EF5}" destId="{04630DEC-CE9A-421E-8033-B9C6469278F8}" srcOrd="1" destOrd="0" presId="urn:microsoft.com/office/officeart/2005/8/layout/hProcess4"/>
    <dgm:cxn modelId="{F159CCCF-3E08-4D73-9CC4-EA0FA6F4AB2D}" type="presOf" srcId="{35876DB3-9BD3-4BFF-8C51-7059EFC83854}" destId="{257443A1-58AE-4A00-9A40-BB137D8FC4F0}" srcOrd="1" destOrd="0" presId="urn:microsoft.com/office/officeart/2005/8/layout/hProcess4"/>
    <dgm:cxn modelId="{45251267-0114-4C1F-A0FF-D5764680728F}" srcId="{A00376E9-A0F9-4350-A9E3-C4F71F8CA43E}" destId="{8E824049-919B-408E-89A1-F555833DF415}" srcOrd="0" destOrd="0" parTransId="{0FAFFFD8-AD36-4897-A3B2-AA61ABFED86F}" sibTransId="{FB2E6420-A948-4918-A798-66C62829CB45}"/>
    <dgm:cxn modelId="{F18AFDCD-87E7-44CB-BC97-9B829FB70F20}" srcId="{668FBD10-AE56-469F-949F-CA5F19B3BD2C}" destId="{2194B100-C3CB-4287-8CA5-8D29A51600A0}" srcOrd="1" destOrd="0" parTransId="{0370A5FD-FA64-4645-82F4-CCEC118CA36E}" sibTransId="{96D9EA8B-FAAF-41A6-8F04-387A9FF41F9A}"/>
    <dgm:cxn modelId="{BAEA4BBC-4998-4DE9-A486-141918CAEE48}" type="presOf" srcId="{0B37FB66-4223-49F9-B90A-D955D92C3ACD}" destId="{247B212D-F1D2-4DFB-9215-971D119476D5}" srcOrd="0" destOrd="1" presId="urn:microsoft.com/office/officeart/2005/8/layout/hProcess4"/>
    <dgm:cxn modelId="{FC7D9D2F-3FCC-42D9-93FA-2C0DA814366B}" type="presOf" srcId="{E08FEDFE-D29A-4C6E-8C3E-3DDFEA6FB80D}" destId="{1EE980A7-9557-4A2C-84E6-0D197294A7B2}" srcOrd="1" destOrd="0" presId="urn:microsoft.com/office/officeart/2005/8/layout/hProcess4"/>
    <dgm:cxn modelId="{1FB70E1D-A110-4146-A3BB-EFFE83F6636B}" type="presOf" srcId="{D055200B-5D65-4C4E-AF8A-335AB76595B0}" destId="{3F00FF95-A47E-4F8F-ACE5-0B97F65423CE}" srcOrd="0" destOrd="0" presId="urn:microsoft.com/office/officeart/2005/8/layout/hProcess4"/>
    <dgm:cxn modelId="{F49DC31E-D069-4037-9FA1-17B7E39D5937}" srcId="{8E824049-919B-408E-89A1-F555833DF415}" destId="{0B37FB66-4223-49F9-B90A-D955D92C3ACD}" srcOrd="1" destOrd="0" parTransId="{07D5D939-B0E1-4939-9E0C-E1612AAE974B}" sibTransId="{71B03380-FCE9-47B8-965F-061806DB71C2}"/>
    <dgm:cxn modelId="{A647D010-E96F-4BF1-98E6-0C5FBC9E939D}" srcId="{D055200B-5D65-4C4E-AF8A-335AB76595B0}" destId="{D58F8D85-50EF-4657-817F-1DE44139A28F}" srcOrd="2" destOrd="0" parTransId="{9DF283B0-208D-4BAB-A72F-2B92C0286B3E}" sibTransId="{16D1196D-7291-4471-9685-6BD8D5AED4B7}"/>
    <dgm:cxn modelId="{B182CAF7-9C7F-4BAB-A2DE-512BFFF18FC7}" type="presOf" srcId="{0B37FB66-4223-49F9-B90A-D955D92C3ACD}" destId="{257443A1-58AE-4A00-9A40-BB137D8FC4F0}" srcOrd="1" destOrd="1" presId="urn:microsoft.com/office/officeart/2005/8/layout/hProcess4"/>
    <dgm:cxn modelId="{2DDA31CB-2561-4BF8-8D05-388977514673}" srcId="{A00376E9-A0F9-4350-A9E3-C4F71F8CA43E}" destId="{EE9A7A5F-7CB0-4742-A57C-E080E1CA132F}" srcOrd="2" destOrd="0" parTransId="{D349FD86-83B1-4BF1-AC2D-77CB621ECD6F}" sibTransId="{FF9DDE7C-BED6-4C25-AF57-62D2C874966A}"/>
    <dgm:cxn modelId="{CE705146-DE48-4D24-866F-467F38E4C6C4}" srcId="{668FBD10-AE56-469F-949F-CA5F19B3BD2C}" destId="{E08FEDFE-D29A-4C6E-8C3E-3DDFEA6FB80D}" srcOrd="0" destOrd="0" parTransId="{24A81CB7-1627-462C-A70B-85B8B843B698}" sibTransId="{F2D27C04-F2ED-4FE6-9078-1A91E4430498}"/>
    <dgm:cxn modelId="{1002F6A0-ABA0-4F3E-A8B7-A484B9D0B287}" srcId="{8E824049-919B-408E-89A1-F555833DF415}" destId="{35876DB3-9BD3-4BFF-8C51-7059EFC83854}" srcOrd="0" destOrd="0" parTransId="{C456BF7C-EBE9-4BD6-9310-B10B7F2AFD18}" sibTransId="{70A87454-B2C3-403D-9868-A3A4997C17FB}"/>
    <dgm:cxn modelId="{108069AF-C5E6-49EA-9031-6932DEE8C88E}" type="presOf" srcId="{8E824049-919B-408E-89A1-F555833DF415}" destId="{90FCF2BF-4185-4041-B4D8-F64049D85449}" srcOrd="0" destOrd="0" presId="urn:microsoft.com/office/officeart/2005/8/layout/hProcess4"/>
    <dgm:cxn modelId="{EAB636C2-D9FC-404C-B1DE-642B0397D49A}" srcId="{A00376E9-A0F9-4350-A9E3-C4F71F8CA43E}" destId="{668FBD10-AE56-469F-949F-CA5F19B3BD2C}" srcOrd="3" destOrd="0" parTransId="{EAA1DB10-8967-4432-AACF-143216113AAF}" sibTransId="{492CFFFE-BB4C-4A9B-965A-70C46BCA6174}"/>
    <dgm:cxn modelId="{3DA1BD17-707E-44E8-90AF-4C05D7B7E401}" type="presOf" srcId="{A00376E9-A0F9-4350-A9E3-C4F71F8CA43E}" destId="{7E5BA569-2E17-4C89-B8F8-2B424B567ECF}" srcOrd="0" destOrd="0" presId="urn:microsoft.com/office/officeart/2005/8/layout/hProcess4"/>
    <dgm:cxn modelId="{D504B7FD-1CFA-4D9F-A1DE-3C096478BFE7}" srcId="{A00376E9-A0F9-4350-A9E3-C4F71F8CA43E}" destId="{D055200B-5D65-4C4E-AF8A-335AB76595B0}" srcOrd="1" destOrd="0" parTransId="{53391C99-8012-4A39-BC48-A134192E475D}" sibTransId="{BFFA1621-2ED1-482C-915C-058DA537F662}"/>
    <dgm:cxn modelId="{F7C192DE-88AF-4C63-B51E-D24A435F5586}" type="presOf" srcId="{D58F8D85-50EF-4657-817F-1DE44139A28F}" destId="{929E93F9-88CD-4439-82E6-A80BD2EEB0AB}" srcOrd="0" destOrd="2" presId="urn:microsoft.com/office/officeart/2005/8/layout/hProcess4"/>
    <dgm:cxn modelId="{073B4C2A-0ABA-4C4C-9D9F-0BDC6C9A9837}" type="presOf" srcId="{12F65E5F-A574-4F4D-B261-2E2723BC82E5}" destId="{04630DEC-CE9A-421E-8033-B9C6469278F8}" srcOrd="1" destOrd="1" presId="urn:microsoft.com/office/officeart/2005/8/layout/hProcess4"/>
    <dgm:cxn modelId="{4B84A786-7F51-48FF-8A82-A2920AA785B2}" type="presOf" srcId="{FF9DDE7C-BED6-4C25-AF57-62D2C874966A}" destId="{0E411C58-86ED-435D-B072-8079A7A888DE}" srcOrd="0" destOrd="0" presId="urn:microsoft.com/office/officeart/2005/8/layout/hProcess4"/>
    <dgm:cxn modelId="{43780E2F-132F-4CDD-9215-5100C47C4106}" type="presOf" srcId="{91EC9C41-1EB6-4249-B0F6-0ED9AB3F3CB3}" destId="{6964E467-70D3-43A7-BD6D-558EF64C533B}" srcOrd="1" destOrd="1" presId="urn:microsoft.com/office/officeart/2005/8/layout/hProcess4"/>
    <dgm:cxn modelId="{6B7814B5-20C5-4B27-B8B1-3E426D27473F}" type="presOf" srcId="{FB2E6420-A948-4918-A798-66C62829CB45}" destId="{24934D5B-A897-4A48-8A31-D2C5EDA74AE7}" srcOrd="0" destOrd="0" presId="urn:microsoft.com/office/officeart/2005/8/layout/hProcess4"/>
    <dgm:cxn modelId="{ECE18237-0722-4F20-8DFC-E9A526F20990}" type="presOf" srcId="{91EC9C41-1EB6-4249-B0F6-0ED9AB3F3CB3}" destId="{929E93F9-88CD-4439-82E6-A80BD2EEB0AB}" srcOrd="0" destOrd="1" presId="urn:microsoft.com/office/officeart/2005/8/layout/hProcess4"/>
    <dgm:cxn modelId="{21FB9564-BED9-42E4-97F5-88D157B92DF9}" type="presOf" srcId="{F805DAB9-2DCE-4A5D-870D-162830AB1D88}" destId="{6964E467-70D3-43A7-BD6D-558EF64C533B}" srcOrd="1" destOrd="0" presId="urn:microsoft.com/office/officeart/2005/8/layout/hProcess4"/>
    <dgm:cxn modelId="{7CEE1146-DEE4-4641-9C61-18003A2ECE3E}" type="presOf" srcId="{E08FEDFE-D29A-4C6E-8C3E-3DDFEA6FB80D}" destId="{4C3AB4F9-0CD9-4F00-A438-B40263D9A018}" srcOrd="0" destOrd="0" presId="urn:microsoft.com/office/officeart/2005/8/layout/hProcess4"/>
    <dgm:cxn modelId="{B7230319-2EB4-4510-B0B6-81DDA6B5BD09}" type="presParOf" srcId="{7E5BA569-2E17-4C89-B8F8-2B424B567ECF}" destId="{618142DF-8501-42B9-890E-0986E61CCD94}" srcOrd="0" destOrd="0" presId="urn:microsoft.com/office/officeart/2005/8/layout/hProcess4"/>
    <dgm:cxn modelId="{A5BAE16F-ACA3-4DCE-B5D4-05414CB83C33}" type="presParOf" srcId="{7E5BA569-2E17-4C89-B8F8-2B424B567ECF}" destId="{FF6E9692-D010-4780-A887-0612E539D7C8}" srcOrd="1" destOrd="0" presId="urn:microsoft.com/office/officeart/2005/8/layout/hProcess4"/>
    <dgm:cxn modelId="{58A3FA73-7C98-468A-81C4-ADAFF19130E6}" type="presParOf" srcId="{7E5BA569-2E17-4C89-B8F8-2B424B567ECF}" destId="{45A78150-517B-4584-9039-8739141ADC9F}" srcOrd="2" destOrd="0" presId="urn:microsoft.com/office/officeart/2005/8/layout/hProcess4"/>
    <dgm:cxn modelId="{B0921B42-5567-48DB-A458-12261FBD076C}" type="presParOf" srcId="{45A78150-517B-4584-9039-8739141ADC9F}" destId="{DFD067E4-2D1B-468B-8EB0-4DC477AD3178}" srcOrd="0" destOrd="0" presId="urn:microsoft.com/office/officeart/2005/8/layout/hProcess4"/>
    <dgm:cxn modelId="{416D0F5B-E36A-4981-8726-1BC134D83D71}" type="presParOf" srcId="{DFD067E4-2D1B-468B-8EB0-4DC477AD3178}" destId="{8FEEF1B3-0F96-43E5-A5F2-B6E226C37843}" srcOrd="0" destOrd="0" presId="urn:microsoft.com/office/officeart/2005/8/layout/hProcess4"/>
    <dgm:cxn modelId="{C6B9E506-6DC4-4ED9-8BB2-973F57207D52}" type="presParOf" srcId="{DFD067E4-2D1B-468B-8EB0-4DC477AD3178}" destId="{247B212D-F1D2-4DFB-9215-971D119476D5}" srcOrd="1" destOrd="0" presId="urn:microsoft.com/office/officeart/2005/8/layout/hProcess4"/>
    <dgm:cxn modelId="{241C1627-B290-4BEC-A6D4-C6DCAE191B05}" type="presParOf" srcId="{DFD067E4-2D1B-468B-8EB0-4DC477AD3178}" destId="{257443A1-58AE-4A00-9A40-BB137D8FC4F0}" srcOrd="2" destOrd="0" presId="urn:microsoft.com/office/officeart/2005/8/layout/hProcess4"/>
    <dgm:cxn modelId="{B4BF54A3-B591-44A1-BCE0-450E2882D26A}" type="presParOf" srcId="{DFD067E4-2D1B-468B-8EB0-4DC477AD3178}" destId="{90FCF2BF-4185-4041-B4D8-F64049D85449}" srcOrd="3" destOrd="0" presId="urn:microsoft.com/office/officeart/2005/8/layout/hProcess4"/>
    <dgm:cxn modelId="{25DD57AF-EAE2-472A-88BD-6B4AD0A35A77}" type="presParOf" srcId="{DFD067E4-2D1B-468B-8EB0-4DC477AD3178}" destId="{FBC3EDB9-BD17-4697-B83E-C1B1E9D26D49}" srcOrd="4" destOrd="0" presId="urn:microsoft.com/office/officeart/2005/8/layout/hProcess4"/>
    <dgm:cxn modelId="{89D7A604-95AB-486B-9F19-01EB1061C3F7}" type="presParOf" srcId="{45A78150-517B-4584-9039-8739141ADC9F}" destId="{24934D5B-A897-4A48-8A31-D2C5EDA74AE7}" srcOrd="1" destOrd="0" presId="urn:microsoft.com/office/officeart/2005/8/layout/hProcess4"/>
    <dgm:cxn modelId="{2C52DD8B-0F10-4B93-B343-06A2A2ACDF01}" type="presParOf" srcId="{45A78150-517B-4584-9039-8739141ADC9F}" destId="{C49311DC-9DB6-40BF-877D-6EDDA6AF4186}" srcOrd="2" destOrd="0" presId="urn:microsoft.com/office/officeart/2005/8/layout/hProcess4"/>
    <dgm:cxn modelId="{0ED2B447-D62C-401A-B010-A6EB94D9DC7A}" type="presParOf" srcId="{C49311DC-9DB6-40BF-877D-6EDDA6AF4186}" destId="{3A437A13-69EC-43AC-90E2-5D780F86303F}" srcOrd="0" destOrd="0" presId="urn:microsoft.com/office/officeart/2005/8/layout/hProcess4"/>
    <dgm:cxn modelId="{DD65D942-7CE4-4213-AD20-430104550CE1}" type="presParOf" srcId="{C49311DC-9DB6-40BF-877D-6EDDA6AF4186}" destId="{929E93F9-88CD-4439-82E6-A80BD2EEB0AB}" srcOrd="1" destOrd="0" presId="urn:microsoft.com/office/officeart/2005/8/layout/hProcess4"/>
    <dgm:cxn modelId="{6D1DCD78-C50D-46FE-B055-7236EB562AFA}" type="presParOf" srcId="{C49311DC-9DB6-40BF-877D-6EDDA6AF4186}" destId="{6964E467-70D3-43A7-BD6D-558EF64C533B}" srcOrd="2" destOrd="0" presId="urn:microsoft.com/office/officeart/2005/8/layout/hProcess4"/>
    <dgm:cxn modelId="{2C74256A-A672-4D5F-A073-5A52B0909D65}" type="presParOf" srcId="{C49311DC-9DB6-40BF-877D-6EDDA6AF4186}" destId="{3F00FF95-A47E-4F8F-ACE5-0B97F65423CE}" srcOrd="3" destOrd="0" presId="urn:microsoft.com/office/officeart/2005/8/layout/hProcess4"/>
    <dgm:cxn modelId="{D2DB8527-5363-438C-8118-41C495CFA393}" type="presParOf" srcId="{C49311DC-9DB6-40BF-877D-6EDDA6AF4186}" destId="{1190161F-98E2-4000-8B12-7032F8AAF1A8}" srcOrd="4" destOrd="0" presId="urn:microsoft.com/office/officeart/2005/8/layout/hProcess4"/>
    <dgm:cxn modelId="{AA27BC13-A83D-4F80-B57A-39E3BFC2CCEC}" type="presParOf" srcId="{45A78150-517B-4584-9039-8739141ADC9F}" destId="{5DCD9377-848A-4374-B785-4105FC7ACBCF}" srcOrd="3" destOrd="0" presId="urn:microsoft.com/office/officeart/2005/8/layout/hProcess4"/>
    <dgm:cxn modelId="{EDA114D9-A2B1-4331-8C50-BF44F0EBBFA8}" type="presParOf" srcId="{45A78150-517B-4584-9039-8739141ADC9F}" destId="{1AA6E336-3037-4932-9AC0-2D9F66430504}" srcOrd="4" destOrd="0" presId="urn:microsoft.com/office/officeart/2005/8/layout/hProcess4"/>
    <dgm:cxn modelId="{0E664A52-AB32-49F6-B716-9BEEDEE43D7F}" type="presParOf" srcId="{1AA6E336-3037-4932-9AC0-2D9F66430504}" destId="{1EB6AB72-95C6-423F-9B93-88B4871776A5}" srcOrd="0" destOrd="0" presId="urn:microsoft.com/office/officeart/2005/8/layout/hProcess4"/>
    <dgm:cxn modelId="{00D2C183-153F-43BF-A0CD-6D7F4D1F9649}" type="presParOf" srcId="{1AA6E336-3037-4932-9AC0-2D9F66430504}" destId="{903EEE98-998A-4B39-AFEB-BA6DB593529A}" srcOrd="1" destOrd="0" presId="urn:microsoft.com/office/officeart/2005/8/layout/hProcess4"/>
    <dgm:cxn modelId="{7090A150-5F30-449E-8F9E-A95AAB01DFB4}" type="presParOf" srcId="{1AA6E336-3037-4932-9AC0-2D9F66430504}" destId="{04630DEC-CE9A-421E-8033-B9C6469278F8}" srcOrd="2" destOrd="0" presId="urn:microsoft.com/office/officeart/2005/8/layout/hProcess4"/>
    <dgm:cxn modelId="{01F0476D-582B-4617-BD41-09D6D3946F18}" type="presParOf" srcId="{1AA6E336-3037-4932-9AC0-2D9F66430504}" destId="{15C9CE45-427D-414E-94EB-ACC3A7B5501F}" srcOrd="3" destOrd="0" presId="urn:microsoft.com/office/officeart/2005/8/layout/hProcess4"/>
    <dgm:cxn modelId="{0881D322-C30F-407C-8A66-CF72376AD106}" type="presParOf" srcId="{1AA6E336-3037-4932-9AC0-2D9F66430504}" destId="{EE966F5A-E44E-4F51-B876-01228047D5C5}" srcOrd="4" destOrd="0" presId="urn:microsoft.com/office/officeart/2005/8/layout/hProcess4"/>
    <dgm:cxn modelId="{98B80188-0635-4527-AEB3-0912ECD4201A}" type="presParOf" srcId="{45A78150-517B-4584-9039-8739141ADC9F}" destId="{0E411C58-86ED-435D-B072-8079A7A888DE}" srcOrd="5" destOrd="0" presId="urn:microsoft.com/office/officeart/2005/8/layout/hProcess4"/>
    <dgm:cxn modelId="{D205EAB3-6C77-45A4-859E-BDA193188124}" type="presParOf" srcId="{45A78150-517B-4584-9039-8739141ADC9F}" destId="{B8FE51B7-53B3-4D4C-B148-46A358E1A2DE}" srcOrd="6" destOrd="0" presId="urn:microsoft.com/office/officeart/2005/8/layout/hProcess4"/>
    <dgm:cxn modelId="{D253BEF2-7EDD-4BB7-A94C-D52D4ABDC633}" type="presParOf" srcId="{B8FE51B7-53B3-4D4C-B148-46A358E1A2DE}" destId="{BD9975F3-937F-45E4-B1FC-F54822181E42}" srcOrd="0" destOrd="0" presId="urn:microsoft.com/office/officeart/2005/8/layout/hProcess4"/>
    <dgm:cxn modelId="{B1A72157-6B86-4531-A3D6-AF9A79BF0A07}" type="presParOf" srcId="{B8FE51B7-53B3-4D4C-B148-46A358E1A2DE}" destId="{4C3AB4F9-0CD9-4F00-A438-B40263D9A018}" srcOrd="1" destOrd="0" presId="urn:microsoft.com/office/officeart/2005/8/layout/hProcess4"/>
    <dgm:cxn modelId="{DB69DB04-AFD5-4F2D-875B-57D4D5AFFD99}" type="presParOf" srcId="{B8FE51B7-53B3-4D4C-B148-46A358E1A2DE}" destId="{1EE980A7-9557-4A2C-84E6-0D197294A7B2}" srcOrd="2" destOrd="0" presId="urn:microsoft.com/office/officeart/2005/8/layout/hProcess4"/>
    <dgm:cxn modelId="{CFDBD81D-51D8-4A2B-9029-F5141CC8C980}" type="presParOf" srcId="{B8FE51B7-53B3-4D4C-B148-46A358E1A2DE}" destId="{BD3392D6-6A43-4074-969B-3736AD371A94}" srcOrd="3" destOrd="0" presId="urn:microsoft.com/office/officeart/2005/8/layout/hProcess4"/>
    <dgm:cxn modelId="{7A32EB30-3B4B-4382-B84C-ACE73AFF9B6E}" type="presParOf" srcId="{B8FE51B7-53B3-4D4C-B148-46A358E1A2DE}" destId="{D15DBA33-FD68-4897-AF9E-057DD95E1A74}"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de-DE" dirty="0"/>
            <a:t>Obser</a:t>
          </a:r>
          <a:r>
            <a:rPr lang="pl-PL" dirty="0"/>
            <a:t>wuj</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pl-PL" dirty="0"/>
            <a:t>Z dużym wyprzedzeniem przed oceną, np. w trakcie projektu doskonalenia, rób notatki, aby jak najbardziej systematycznie oceniać wyniki i zachowania pracowników i móc to udowodnić podczas rozmowy oceniającej. Wykorzystaj notatki, na przykład, aby odnieść się do „rzetelności", „zaangażowania w pracę", „zachowania w różnych sytuacjach zawodowych", „współpracy" lub podobnych cech swoich pracowników. W ten sposób unikniesz sytuacji, w której Twoja ocena będzie oparta wyłącznie na wrażeniach wyniesionych z krótkiego okresu przed rozmową oceniającą.</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75F06E15-4E93-48DE-B645-B0432461EE05}">
      <dgm:prSet/>
      <dgm:spPr/>
      <dgm:t>
        <a:bodyPr/>
        <a:lstStyle/>
        <a:p>
          <a:pPr marL="92075" indent="0">
            <a:buNone/>
          </a:pPr>
          <a:r>
            <a:rPr lang="pl-PL" dirty="0"/>
            <a:t>Zawsze noś przy sobie mały notatnik na swoje obserwacje. W najlepszym wypadku możesz odnieść się do konkretnych faktów, na podstawie których dokonasz oceny. Zawsze dokumentuj te wydarzenia tak szybko, jak to możliwe.</a:t>
          </a:r>
          <a:endParaRPr lang="en-GB" dirty="0"/>
        </a:p>
      </dgm:t>
    </dgm:pt>
    <dgm:pt modelId="{2B034207-70E2-454D-8251-42ED38B07A9B}" type="parTrans" cxnId="{5B3925B8-DE72-4FB3-B46E-3DE697A3BD38}">
      <dgm:prSet/>
      <dgm:spPr/>
      <dgm:t>
        <a:bodyPr/>
        <a:lstStyle/>
        <a:p>
          <a:endParaRPr lang="en-GB"/>
        </a:p>
      </dgm:t>
    </dgm:pt>
    <dgm:pt modelId="{38E0619A-0DC1-4B39-B87C-88A59B87E38F}" type="sibTrans" cxnId="{5B3925B8-DE72-4FB3-B46E-3DE697A3BD38}">
      <dgm:prSet/>
      <dgm:spPr/>
      <dgm:t>
        <a:bodyPr/>
        <a:lstStyle/>
        <a:p>
          <a:endParaRPr lang="en-GB"/>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D7BE7094-DA1A-41AA-A64C-615D3771919C}" type="presOf" srcId="{BDD41A43-DE54-4B97-ADA6-6D18FAD1CDBF}" destId="{EB663E7C-61C6-4DE7-AC40-AD03C46D69F4}" srcOrd="0" destOrd="0" presId="urn:microsoft.com/office/officeart/2005/8/layout/chevron2"/>
    <dgm:cxn modelId="{3B4EE8D1-79E4-4E7E-A059-46FE0F16714C}" type="presOf" srcId="{75F06E15-4E93-48DE-B645-B0432461EE05}" destId="{ABB817C7-719B-4554-AFC4-611A88EEFC45}" srcOrd="0" destOrd="1"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A864E946-2125-41D9-B270-3A71E9686B1C}" srcId="{FB5BE894-43FC-41B4-BC45-83B5FB2A7F17}" destId="{22E294AB-6077-457A-9CCD-299BF9B66377}" srcOrd="0" destOrd="0" parTransId="{8155C696-5403-400F-8785-9A8A39FC778A}" sibTransId="{A6A8407D-5C5D-4731-ADA6-7E55470F6C99}"/>
    <dgm:cxn modelId="{5B3925B8-DE72-4FB3-B46E-3DE697A3BD38}" srcId="{FB5BE894-43FC-41B4-BC45-83B5FB2A7F17}" destId="{75F06E15-4E93-48DE-B645-B0432461EE05}" srcOrd="1" destOrd="0" parTransId="{2B034207-70E2-454D-8251-42ED38B07A9B}" sibTransId="{38E0619A-0DC1-4B39-B87C-88A59B87E38F}"/>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pl-PL" dirty="0"/>
            <a:t>Oceniaj</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pl-PL" dirty="0"/>
            <a:t>Przejrzyj dokładnie swoje notatki przed rozmową oceniającą, abyś nie musieć się do nich odwoływać podczas rozmowy. Uwaga: To nie są dowody, które przechowujesz, ale twoja osobista pomoc w zapamiętywaniu, która pozwoli ci na bardziej sprawiedliwą ocenę pracowników.</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D7BE7094-DA1A-41AA-A64C-615D3771919C}" type="presOf" srcId="{BDD41A43-DE54-4B97-ADA6-6D18FAD1CDBF}" destId="{EB663E7C-61C6-4DE7-AC40-AD03C46D69F4}" srcOrd="0" destOrd="0"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A864E946-2125-41D9-B270-3A71E9686B1C}" srcId="{FB5BE894-43FC-41B4-BC45-83B5FB2A7F17}" destId="{22E294AB-6077-457A-9CCD-299BF9B66377}" srcOrd="0" destOrd="0" parTransId="{8155C696-5403-400F-8785-9A8A39FC778A}" sibTransId="{A6A8407D-5C5D-4731-ADA6-7E55470F6C9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pl-PL" dirty="0"/>
            <a:t>Rozmawiaj</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pl-PL" dirty="0"/>
            <a:t>Zawsze omawiaj ocenę z danym pracownikiem i zapisuj wyniki tej rozmowy. Należy otwarcie porozmawiać z pracownikiem o ocenie, aby pracownik nie został w pewnym momencie zaskoczony, gdy otrzyma ocenę, która wydaje mu się niezrozumiała. Taka rozmowa posłuży również do zaplanowania przyszłego zaangażowania pracowników w projekty doskonalenia. Zadaj sobie pytanie:</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3F76FE49-368C-44F8-AF7D-267A3FFE9431}">
      <dgm:prSet/>
      <dgm:spPr/>
      <dgm:t>
        <a:bodyPr/>
        <a:lstStyle/>
        <a:p>
          <a:pPr marL="92075" indent="0">
            <a:buFont typeface="Wingdings" panose="05000000000000000000" pitchFamily="2" charset="2"/>
            <a:buChar char="ü"/>
          </a:pPr>
          <a:r>
            <a:rPr lang="pl-PL" dirty="0"/>
            <a:t>Jak mogę lepiej wspierać mojego pracownika? </a:t>
          </a:r>
          <a:endParaRPr lang="en-GB" dirty="0"/>
        </a:p>
      </dgm:t>
    </dgm:pt>
    <dgm:pt modelId="{38E7EDDB-94BD-407E-84DA-E5A449D63D14}" type="parTrans" cxnId="{057F16FF-61EA-4CAB-9094-1308D219F6EA}">
      <dgm:prSet/>
      <dgm:spPr/>
      <dgm:t>
        <a:bodyPr/>
        <a:lstStyle/>
        <a:p>
          <a:endParaRPr lang="en-GB"/>
        </a:p>
      </dgm:t>
    </dgm:pt>
    <dgm:pt modelId="{DC657DB8-3EA7-4441-8277-7D633901FFBC}" type="sibTrans" cxnId="{057F16FF-61EA-4CAB-9094-1308D219F6EA}">
      <dgm:prSet/>
      <dgm:spPr/>
      <dgm:t>
        <a:bodyPr/>
        <a:lstStyle/>
        <a:p>
          <a:endParaRPr lang="en-GB"/>
        </a:p>
      </dgm:t>
    </dgm:pt>
    <dgm:pt modelId="{CAD8E938-4C09-4866-8559-75948DACACD6}">
      <dgm:prSet/>
      <dgm:spPr/>
      <dgm:t>
        <a:bodyPr/>
        <a:lstStyle/>
        <a:p>
          <a:pPr marL="92075" indent="0">
            <a:buFont typeface="Wingdings" panose="05000000000000000000" pitchFamily="2" charset="2"/>
            <a:buChar char="ü"/>
          </a:pPr>
          <a:r>
            <a:rPr lang="pl-PL" dirty="0"/>
            <a:t>Jak pracownik wyobraża sobie eliminowanie swoich słabości?</a:t>
          </a:r>
          <a:endParaRPr lang="en-GB" dirty="0"/>
        </a:p>
      </dgm:t>
    </dgm:pt>
    <dgm:pt modelId="{82297BF9-3852-4FAD-9434-7B15A5F55547}" type="parTrans" cxnId="{B4E4C24E-30F7-48E4-B91B-70F7BCABE9DF}">
      <dgm:prSet/>
      <dgm:spPr/>
      <dgm:t>
        <a:bodyPr/>
        <a:lstStyle/>
        <a:p>
          <a:endParaRPr lang="en-GB"/>
        </a:p>
      </dgm:t>
    </dgm:pt>
    <dgm:pt modelId="{1E0F2695-8FED-40D2-AF5F-714496A52604}" type="sibTrans" cxnId="{B4E4C24E-30F7-48E4-B91B-70F7BCABE9DF}">
      <dgm:prSet/>
      <dgm:spPr/>
      <dgm:t>
        <a:bodyPr/>
        <a:lstStyle/>
        <a:p>
          <a:endParaRPr lang="en-GB"/>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057F16FF-61EA-4CAB-9094-1308D219F6EA}" srcId="{FB5BE894-43FC-41B4-BC45-83B5FB2A7F17}" destId="{3F76FE49-368C-44F8-AF7D-267A3FFE9431}" srcOrd="1" destOrd="0" parTransId="{38E7EDDB-94BD-407E-84DA-E5A449D63D14}" sibTransId="{DC657DB8-3EA7-4441-8277-7D633901FFBC}"/>
    <dgm:cxn modelId="{D7BE7094-DA1A-41AA-A64C-615D3771919C}" type="presOf" srcId="{BDD41A43-DE54-4B97-ADA6-6D18FAD1CDBF}" destId="{EB663E7C-61C6-4DE7-AC40-AD03C46D69F4}" srcOrd="0" destOrd="0"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D9352D44-36AD-4815-9957-A87434629FD1}" type="presOf" srcId="{CAD8E938-4C09-4866-8559-75948DACACD6}" destId="{ABB817C7-719B-4554-AFC4-611A88EEFC45}" srcOrd="0" destOrd="2" presId="urn:microsoft.com/office/officeart/2005/8/layout/chevron2"/>
    <dgm:cxn modelId="{65514345-0D1E-4F8C-AC61-93A35A349AAB}" type="presOf" srcId="{3F76FE49-368C-44F8-AF7D-267A3FFE9431}" destId="{ABB817C7-719B-4554-AFC4-611A88EEFC45}" srcOrd="0" destOrd="1" presId="urn:microsoft.com/office/officeart/2005/8/layout/chevron2"/>
    <dgm:cxn modelId="{A864E946-2125-41D9-B270-3A71E9686B1C}" srcId="{FB5BE894-43FC-41B4-BC45-83B5FB2A7F17}" destId="{22E294AB-6077-457A-9CCD-299BF9B66377}" srcOrd="0" destOrd="0" parTransId="{8155C696-5403-400F-8785-9A8A39FC778A}" sibTransId="{A6A8407D-5C5D-4731-ADA6-7E55470F6C9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B4E4C24E-30F7-48E4-B91B-70F7BCABE9DF}" srcId="{FB5BE894-43FC-41B4-BC45-83B5FB2A7F17}" destId="{CAD8E938-4C09-4866-8559-75948DACACD6}" srcOrd="2" destOrd="0" parTransId="{82297BF9-3852-4FAD-9434-7B15A5F55547}" sibTransId="{1E0F2695-8FED-40D2-AF5F-714496A52604}"/>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B212D-F1D2-4DFB-9215-971D119476D5}">
      <dsp:nvSpPr>
        <dsp:cNvPr id="0" name=""/>
        <dsp:cNvSpPr/>
      </dsp:nvSpPr>
      <dsp:spPr>
        <a:xfrm>
          <a:off x="122573" y="800039"/>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85725" lvl="1" indent="0" algn="l" defTabSz="533400">
            <a:lnSpc>
              <a:spcPct val="90000"/>
            </a:lnSpc>
            <a:spcBef>
              <a:spcPct val="0"/>
            </a:spcBef>
            <a:spcAft>
              <a:spcPct val="15000"/>
            </a:spcAft>
            <a:buChar char="••"/>
          </a:pPr>
          <a:r>
            <a:rPr lang="pl-PL" sz="1200" kern="1200" dirty="0"/>
            <a:t>Przedstawia się analizę i opracowuje możliwe rozwiązania.</a:t>
          </a:r>
          <a:endParaRPr lang="de-DE" sz="1200" kern="1200" dirty="0"/>
        </a:p>
        <a:p>
          <a:pPr marL="85725" lvl="1" indent="0" algn="l" defTabSz="533400">
            <a:lnSpc>
              <a:spcPct val="90000"/>
            </a:lnSpc>
            <a:spcBef>
              <a:spcPct val="0"/>
            </a:spcBef>
            <a:spcAft>
              <a:spcPct val="15000"/>
            </a:spcAft>
            <a:buFont typeface="Wingdings" panose="05000000000000000000" pitchFamily="2" charset="2"/>
            <a:buChar char="••"/>
          </a:pPr>
          <a:r>
            <a:rPr lang="en-GB" sz="1200" kern="1200" dirty="0"/>
            <a:t>Burza mózgów</a:t>
          </a:r>
        </a:p>
        <a:p>
          <a:pPr marL="85725" lvl="1" indent="0" algn="l" defTabSz="533400">
            <a:lnSpc>
              <a:spcPct val="90000"/>
            </a:lnSpc>
            <a:spcBef>
              <a:spcPct val="0"/>
            </a:spcBef>
            <a:spcAft>
              <a:spcPct val="15000"/>
            </a:spcAft>
            <a:buFont typeface="Wingdings" panose="05000000000000000000" pitchFamily="2" charset="2"/>
            <a:buChar char="••"/>
          </a:pPr>
          <a:r>
            <a:rPr lang="en-GB" sz="1200" kern="1200" dirty="0"/>
            <a:t>Diagram przyczyn i skutków</a:t>
          </a:r>
        </a:p>
      </dsp:txBody>
      <dsp:txXfrm>
        <a:off x="159277" y="836743"/>
        <a:ext cx="1860326" cy="1179748"/>
      </dsp:txXfrm>
    </dsp:sp>
    <dsp:sp modelId="{24934D5B-A897-4A48-8A31-D2C5EDA74AE7}">
      <dsp:nvSpPr>
        <dsp:cNvPr id="0" name=""/>
        <dsp:cNvSpPr/>
      </dsp:nvSpPr>
      <dsp:spPr>
        <a:xfrm>
          <a:off x="1037039"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90FCF2BF-4185-4041-B4D8-F64049D85449}">
      <dsp:nvSpPr>
        <dsp:cNvPr id="0" name=""/>
        <dsp:cNvSpPr/>
      </dsp:nvSpPr>
      <dsp:spPr>
        <a:xfrm>
          <a:off x="433406"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a:t>Krok</a:t>
          </a:r>
          <a:r>
            <a:rPr lang="de-DE" sz="3900" kern="1200" dirty="0"/>
            <a:t> 5</a:t>
          </a:r>
        </a:p>
      </dsp:txBody>
      <dsp:txXfrm>
        <a:off x="453426" y="2129022"/>
        <a:ext cx="1678835" cy="643499"/>
      </dsp:txXfrm>
    </dsp:sp>
    <dsp:sp modelId="{929E93F9-88CD-4439-82E6-A80BD2EEB0AB}">
      <dsp:nvSpPr>
        <dsp:cNvPr id="0" name=""/>
        <dsp:cNvSpPr/>
      </dsp:nvSpPr>
      <dsp:spPr>
        <a:xfrm>
          <a:off x="2648990"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85725" lvl="1" indent="0" algn="l" defTabSz="488950">
            <a:lnSpc>
              <a:spcPct val="90000"/>
            </a:lnSpc>
            <a:spcBef>
              <a:spcPct val="0"/>
            </a:spcBef>
            <a:spcAft>
              <a:spcPct val="15000"/>
            </a:spcAft>
            <a:buChar char="••"/>
          </a:pPr>
          <a:r>
            <a:rPr lang="pl-PL" sz="1100" kern="1200" dirty="0"/>
            <a:t>Przyczyny i rozwiązania są przedstawiane zespołowi KJ wraz z odpowiednią oceną.</a:t>
          </a:r>
          <a:endParaRPr lang="de-DE" sz="1100" kern="1200" dirty="0"/>
        </a:p>
        <a:p>
          <a:pPr marL="85725" lvl="1" indent="0" algn="l" defTabSz="488950">
            <a:lnSpc>
              <a:spcPct val="90000"/>
            </a:lnSpc>
            <a:spcBef>
              <a:spcPct val="0"/>
            </a:spcBef>
            <a:spcAft>
              <a:spcPct val="15000"/>
            </a:spcAft>
            <a:buFont typeface="Wingdings" panose="05000000000000000000" pitchFamily="2" charset="2"/>
            <a:buChar char="••"/>
          </a:pPr>
          <a:r>
            <a:rPr lang="pl-PL" sz="1100" kern="1200" noProof="0" dirty="0"/>
            <a:t>Zbieranie</a:t>
          </a:r>
          <a:r>
            <a:rPr lang="en-GB" sz="1100" kern="1200" dirty="0"/>
            <a:t> danych</a:t>
          </a:r>
        </a:p>
        <a:p>
          <a:pPr marL="85725" lvl="1" indent="0" algn="l" defTabSz="488950">
            <a:lnSpc>
              <a:spcPct val="90000"/>
            </a:lnSpc>
            <a:spcBef>
              <a:spcPct val="0"/>
            </a:spcBef>
            <a:spcAft>
              <a:spcPct val="15000"/>
            </a:spcAft>
            <a:buFont typeface="Wingdings" panose="05000000000000000000" pitchFamily="2" charset="2"/>
            <a:buChar char="••"/>
          </a:pPr>
          <a:r>
            <a:rPr lang="en-GB" sz="1100" kern="1200" dirty="0"/>
            <a:t>Porównanie</a:t>
          </a:r>
        </a:p>
        <a:p>
          <a:pPr marL="85725" lvl="1" indent="0" algn="l" defTabSz="488950">
            <a:lnSpc>
              <a:spcPct val="90000"/>
            </a:lnSpc>
            <a:spcBef>
              <a:spcPct val="0"/>
            </a:spcBef>
            <a:spcAft>
              <a:spcPct val="15000"/>
            </a:spcAft>
            <a:buFont typeface="Wingdings" panose="05000000000000000000" pitchFamily="2" charset="2"/>
            <a:buChar char="••"/>
          </a:pPr>
          <a:r>
            <a:rPr lang="en-GB" sz="1100" kern="1200" dirty="0"/>
            <a:t>Dyskusja</a:t>
          </a:r>
        </a:p>
        <a:p>
          <a:pPr marL="85725" lvl="1" indent="0" algn="l" defTabSz="488950">
            <a:lnSpc>
              <a:spcPct val="90000"/>
            </a:lnSpc>
            <a:spcBef>
              <a:spcPct val="0"/>
            </a:spcBef>
            <a:spcAft>
              <a:spcPct val="15000"/>
            </a:spcAft>
            <a:buChar char="••"/>
          </a:pPr>
          <a:endParaRPr lang="en-GB" sz="1100" kern="1200" dirty="0"/>
        </a:p>
      </dsp:txBody>
      <dsp:txXfrm>
        <a:off x="2685694" y="1234319"/>
        <a:ext cx="1860326" cy="1179748"/>
      </dsp:txXfrm>
    </dsp:sp>
    <dsp:sp modelId="{5DCD9377-848A-4374-B785-4105FC7ACBCF}">
      <dsp:nvSpPr>
        <dsp:cNvPr id="0" name=""/>
        <dsp:cNvSpPr/>
      </dsp:nvSpPr>
      <dsp:spPr>
        <a:xfrm>
          <a:off x="3666500" y="-216121"/>
          <a:ext cx="2662735" cy="2662735"/>
        </a:xfrm>
        <a:prstGeom prst="circularArrow">
          <a:avLst>
            <a:gd name="adj1" fmla="val 3917"/>
            <a:gd name="adj2" fmla="val 490948"/>
            <a:gd name="adj3" fmla="val 19331983"/>
            <a:gd name="adj4" fmla="val 12573952"/>
            <a:gd name="adj5" fmla="val 457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3F00FF95-A47E-4F8F-ACE5-0B97F65423CE}">
      <dsp:nvSpPr>
        <dsp:cNvPr id="0" name=""/>
        <dsp:cNvSpPr/>
      </dsp:nvSpPr>
      <dsp:spPr>
        <a:xfrm>
          <a:off x="3078709"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a:t>Krok</a:t>
          </a:r>
          <a:r>
            <a:rPr lang="de-DE" sz="3900" kern="1200" dirty="0"/>
            <a:t> 6</a:t>
          </a:r>
        </a:p>
      </dsp:txBody>
      <dsp:txXfrm>
        <a:off x="3098729" y="534095"/>
        <a:ext cx="1678835" cy="643499"/>
      </dsp:txXfrm>
    </dsp:sp>
    <dsp:sp modelId="{903EEE98-998A-4B39-AFEB-BA6DB593529A}">
      <dsp:nvSpPr>
        <dsp:cNvPr id="0" name=""/>
        <dsp:cNvSpPr/>
      </dsp:nvSpPr>
      <dsp:spPr>
        <a:xfrm>
          <a:off x="5294294" y="722322"/>
          <a:ext cx="1933734" cy="1863894"/>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85725" lvl="1" indent="0" algn="l" defTabSz="444500">
            <a:lnSpc>
              <a:spcPct val="90000"/>
            </a:lnSpc>
            <a:spcBef>
              <a:spcPct val="0"/>
            </a:spcBef>
            <a:spcAft>
              <a:spcPct val="15000"/>
            </a:spcAft>
            <a:buChar char="••"/>
          </a:pPr>
          <a:r>
            <a:rPr lang="pl-PL" sz="1000" kern="1200" dirty="0"/>
            <a:t>Problem jest rozwiązywany w sposób konkretny. Szacuje się niezbędne zasoby kadrowe i materialne oraz przeprowadza analizę kosztów i korzyści.</a:t>
          </a:r>
          <a:endParaRPr lang="de-DE" sz="1000" kern="1200" dirty="0"/>
        </a:p>
        <a:p>
          <a:pPr marL="85725" lvl="1" indent="0" algn="l" defTabSz="444500">
            <a:lnSpc>
              <a:spcPct val="90000"/>
            </a:lnSpc>
            <a:spcBef>
              <a:spcPct val="0"/>
            </a:spcBef>
            <a:spcAft>
              <a:spcPct val="15000"/>
            </a:spcAft>
            <a:buFont typeface="Wingdings" panose="05000000000000000000" pitchFamily="2" charset="2"/>
            <a:buChar char="••"/>
          </a:pPr>
          <a:r>
            <a:rPr lang="pl-PL" sz="1000" kern="1200" dirty="0"/>
            <a:t>Wykres słupkowy, kołowy, powierzchniowy, histogram, warstwowanie, diagram rozrzutu</a:t>
          </a:r>
          <a:endParaRPr lang="en-GB" sz="1000" kern="1200" dirty="0"/>
        </a:p>
        <a:p>
          <a:pPr marL="85725" lvl="1" indent="0" algn="l" defTabSz="444500">
            <a:lnSpc>
              <a:spcPct val="90000"/>
            </a:lnSpc>
            <a:spcBef>
              <a:spcPct val="0"/>
            </a:spcBef>
            <a:spcAft>
              <a:spcPct val="15000"/>
            </a:spcAft>
            <a:buFont typeface="Wingdings" panose="05000000000000000000" pitchFamily="2" charset="2"/>
            <a:buChar char="••"/>
          </a:pPr>
          <a:r>
            <a:rPr lang="en-GB" sz="1000" kern="1200" dirty="0"/>
            <a:t>Analiza "dlaczego - dlaczego".</a:t>
          </a:r>
          <a:r>
            <a:rPr lang="pl-PL" sz="1000" kern="1200" dirty="0"/>
            <a:t> (WHY analysis)</a:t>
          </a:r>
          <a:endParaRPr lang="en-GB" sz="1000" kern="1200" dirty="0"/>
        </a:p>
      </dsp:txBody>
      <dsp:txXfrm>
        <a:off x="5337187" y="765215"/>
        <a:ext cx="1847948" cy="1378702"/>
      </dsp:txXfrm>
    </dsp:sp>
    <dsp:sp modelId="{0E411C58-86ED-435D-B072-8079A7A888DE}">
      <dsp:nvSpPr>
        <dsp:cNvPr id="0" name=""/>
        <dsp:cNvSpPr/>
      </dsp:nvSpPr>
      <dsp:spPr>
        <a:xfrm>
          <a:off x="6584210" y="1212703"/>
          <a:ext cx="2365501" cy="2365501"/>
        </a:xfrm>
        <a:prstGeom prst="leftCircularArrow">
          <a:avLst>
            <a:gd name="adj1" fmla="val 4410"/>
            <a:gd name="adj2" fmla="val 559296"/>
            <a:gd name="adj3" fmla="val 2056243"/>
            <a:gd name="adj4" fmla="val 8745926"/>
            <a:gd name="adj5" fmla="val 5145"/>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15C9CE45-427D-414E-94EB-ACC3A7B5501F}">
      <dsp:nvSpPr>
        <dsp:cNvPr id="0" name=""/>
        <dsp:cNvSpPr/>
      </dsp:nvSpPr>
      <dsp:spPr>
        <a:xfrm>
          <a:off x="5773722" y="2259589"/>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a:t>Krok</a:t>
          </a:r>
          <a:r>
            <a:rPr lang="de-DE" sz="3900" kern="1200" dirty="0"/>
            <a:t> 7</a:t>
          </a:r>
        </a:p>
      </dsp:txBody>
      <dsp:txXfrm>
        <a:off x="5793742" y="2279609"/>
        <a:ext cx="1678835" cy="643499"/>
      </dsp:txXfrm>
    </dsp:sp>
    <dsp:sp modelId="{4C3AB4F9-0CD9-4F00-A438-B40263D9A018}">
      <dsp:nvSpPr>
        <dsp:cNvPr id="0" name=""/>
        <dsp:cNvSpPr/>
      </dsp:nvSpPr>
      <dsp:spPr>
        <a:xfrm>
          <a:off x="793959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85725" lvl="1" indent="0" algn="l" defTabSz="533400">
            <a:lnSpc>
              <a:spcPct val="90000"/>
            </a:lnSpc>
            <a:spcBef>
              <a:spcPct val="0"/>
            </a:spcBef>
            <a:spcAft>
              <a:spcPct val="15000"/>
            </a:spcAft>
            <a:buChar char="••"/>
          </a:pPr>
          <a:r>
            <a:rPr lang="pl-PL" sz="1200" kern="1200" dirty="0"/>
            <a:t>Sporządzenie planu realizacji i podział zadań do wykonania przy wsparciu mentora/mentorki i zespołu KJ</a:t>
          </a:r>
          <a:endParaRPr lang="de-DE" sz="1200" kern="1200" dirty="0"/>
        </a:p>
        <a:p>
          <a:pPr marL="85725" lvl="1" indent="0" algn="l" defTabSz="533400">
            <a:lnSpc>
              <a:spcPct val="90000"/>
            </a:lnSpc>
            <a:spcBef>
              <a:spcPct val="0"/>
            </a:spcBef>
            <a:spcAft>
              <a:spcPct val="15000"/>
            </a:spcAft>
            <a:buFont typeface="Wingdings" panose="05000000000000000000" pitchFamily="2" charset="2"/>
            <a:buChar char="••"/>
          </a:pPr>
          <a:r>
            <a:rPr lang="en-GB" sz="1200" kern="1200" dirty="0"/>
            <a:t> Burza mózgów</a:t>
          </a:r>
        </a:p>
      </dsp:txBody>
      <dsp:txXfrm>
        <a:off x="7976301" y="1234319"/>
        <a:ext cx="1860326" cy="1179748"/>
      </dsp:txXfrm>
    </dsp:sp>
    <dsp:sp modelId="{BD3392D6-6A43-4074-969B-3736AD371A94}">
      <dsp:nvSpPr>
        <dsp:cNvPr id="0" name=""/>
        <dsp:cNvSpPr/>
      </dsp:nvSpPr>
      <dsp:spPr>
        <a:xfrm>
          <a:off x="8369316"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a:t>Krok</a:t>
          </a:r>
          <a:r>
            <a:rPr lang="de-DE" sz="3900" kern="1200" dirty="0"/>
            <a:t> 8</a:t>
          </a:r>
        </a:p>
      </dsp:txBody>
      <dsp:txXfrm>
        <a:off x="8389336" y="534095"/>
        <a:ext cx="1678835" cy="643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B212D-F1D2-4DFB-9215-971D119476D5}">
      <dsp:nvSpPr>
        <dsp:cNvPr id="0" name=""/>
        <dsp:cNvSpPr/>
      </dsp:nvSpPr>
      <dsp:spPr>
        <a:xfrm>
          <a:off x="368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92075" lvl="1" indent="0" algn="l" defTabSz="488950">
            <a:lnSpc>
              <a:spcPct val="90000"/>
            </a:lnSpc>
            <a:spcBef>
              <a:spcPct val="0"/>
            </a:spcBef>
            <a:spcAft>
              <a:spcPct val="15000"/>
            </a:spcAft>
            <a:buChar char="••"/>
          </a:pPr>
          <a:r>
            <a:rPr lang="pl-PL" sz="1100" kern="1200" dirty="0"/>
            <a:t>Opracowane rozwiązania muszą zostać wdrożone i udokumentowane. Może zaistnieć konieczność dostosowywania planu wdrożenia</a:t>
          </a:r>
          <a:endParaRPr lang="de-DE" sz="1100" kern="1200" dirty="0"/>
        </a:p>
        <a:p>
          <a:pPr marL="92075" lvl="1" indent="0" algn="l" defTabSz="488950">
            <a:lnSpc>
              <a:spcPct val="90000"/>
            </a:lnSpc>
            <a:spcBef>
              <a:spcPct val="0"/>
            </a:spcBef>
            <a:spcAft>
              <a:spcPct val="15000"/>
            </a:spcAft>
            <a:buFont typeface="Wingdings" panose="05000000000000000000" pitchFamily="2" charset="2"/>
            <a:buChar char="••"/>
          </a:pPr>
          <a:r>
            <a:rPr lang="en-GB" sz="1100" kern="1200" dirty="0"/>
            <a:t> Burza mózgów</a:t>
          </a:r>
        </a:p>
      </dsp:txBody>
      <dsp:txXfrm>
        <a:off x="40391" y="892549"/>
        <a:ext cx="1860326" cy="1179748"/>
      </dsp:txXfrm>
    </dsp:sp>
    <dsp:sp modelId="{24934D5B-A897-4A48-8A31-D2C5EDA74AE7}">
      <dsp:nvSpPr>
        <dsp:cNvPr id="0" name=""/>
        <dsp:cNvSpPr/>
      </dsp:nvSpPr>
      <dsp:spPr>
        <a:xfrm>
          <a:off x="1037039"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90FCF2BF-4185-4041-B4D8-F64049D85449}">
      <dsp:nvSpPr>
        <dsp:cNvPr id="0" name=""/>
        <dsp:cNvSpPr/>
      </dsp:nvSpPr>
      <dsp:spPr>
        <a:xfrm>
          <a:off x="433406"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a:t>Krok</a:t>
          </a:r>
          <a:r>
            <a:rPr lang="de-DE" sz="3900" kern="1200" dirty="0"/>
            <a:t> 9</a:t>
          </a:r>
        </a:p>
      </dsp:txBody>
      <dsp:txXfrm>
        <a:off x="453426" y="2129022"/>
        <a:ext cx="1678835" cy="643499"/>
      </dsp:txXfrm>
    </dsp:sp>
    <dsp:sp modelId="{929E93F9-88CD-4439-82E6-A80BD2EEB0AB}">
      <dsp:nvSpPr>
        <dsp:cNvPr id="0" name=""/>
        <dsp:cNvSpPr/>
      </dsp:nvSpPr>
      <dsp:spPr>
        <a:xfrm>
          <a:off x="2648990"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92075" lvl="1" indent="0" algn="l" defTabSz="444500">
            <a:lnSpc>
              <a:spcPct val="90000"/>
            </a:lnSpc>
            <a:spcBef>
              <a:spcPct val="0"/>
            </a:spcBef>
            <a:spcAft>
              <a:spcPct val="15000"/>
            </a:spcAft>
            <a:buChar char="••"/>
          </a:pPr>
          <a:r>
            <a:rPr lang="pl-PL" sz="1000" kern="1200" dirty="0"/>
            <a:t>Po wdrożeniu rozwiązań zespół analizuje wyniki oraz dokumentuje sukcesy i porażki.</a:t>
          </a:r>
          <a:endParaRPr lang="de-DE" sz="1000" kern="1200" dirty="0"/>
        </a:p>
        <a:p>
          <a:pPr marL="92075" lvl="1" indent="0" algn="l" defTabSz="444500">
            <a:lnSpc>
              <a:spcPct val="90000"/>
            </a:lnSpc>
            <a:spcBef>
              <a:spcPct val="0"/>
            </a:spcBef>
            <a:spcAft>
              <a:spcPct val="15000"/>
            </a:spcAft>
            <a:buFont typeface="Wingdings" panose="05000000000000000000" pitchFamily="2" charset="2"/>
            <a:buChar char="••"/>
          </a:pPr>
          <a:r>
            <a:rPr lang="en-GB" sz="1000" kern="1200" dirty="0"/>
            <a:t> Zbieranie danych</a:t>
          </a:r>
        </a:p>
        <a:p>
          <a:pPr marL="92075" lvl="1" indent="0" algn="l" defTabSz="444500">
            <a:lnSpc>
              <a:spcPct val="90000"/>
            </a:lnSpc>
            <a:spcBef>
              <a:spcPct val="0"/>
            </a:spcBef>
            <a:spcAft>
              <a:spcPct val="15000"/>
            </a:spcAft>
            <a:buFont typeface="Wingdings" panose="05000000000000000000" pitchFamily="2" charset="2"/>
            <a:buChar char="••"/>
          </a:pPr>
          <a:r>
            <a:rPr lang="en-GB" sz="1000" kern="1200" dirty="0"/>
            <a:t>Analiza</a:t>
          </a:r>
        </a:p>
      </dsp:txBody>
      <dsp:txXfrm>
        <a:off x="2685694" y="1234319"/>
        <a:ext cx="1860326" cy="1179748"/>
      </dsp:txXfrm>
    </dsp:sp>
    <dsp:sp modelId="{5DCD9377-848A-4374-B785-4105FC7ACBCF}">
      <dsp:nvSpPr>
        <dsp:cNvPr id="0" name=""/>
        <dsp:cNvSpPr/>
      </dsp:nvSpPr>
      <dsp:spPr>
        <a:xfrm>
          <a:off x="3666228" y="-215640"/>
          <a:ext cx="2662735" cy="2662735"/>
        </a:xfrm>
        <a:prstGeom prst="circularArrow">
          <a:avLst>
            <a:gd name="adj1" fmla="val 3917"/>
            <a:gd name="adj2" fmla="val 490948"/>
            <a:gd name="adj3" fmla="val 19333541"/>
            <a:gd name="adj4" fmla="val 12575511"/>
            <a:gd name="adj5" fmla="val 457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3F00FF95-A47E-4F8F-ACE5-0B97F65423CE}">
      <dsp:nvSpPr>
        <dsp:cNvPr id="0" name=""/>
        <dsp:cNvSpPr/>
      </dsp:nvSpPr>
      <dsp:spPr>
        <a:xfrm>
          <a:off x="3078709"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a:t>Krok</a:t>
          </a:r>
          <a:r>
            <a:rPr lang="de-DE" sz="3900" kern="1200" dirty="0"/>
            <a:t> 10</a:t>
          </a:r>
        </a:p>
      </dsp:txBody>
      <dsp:txXfrm>
        <a:off x="3098729" y="534095"/>
        <a:ext cx="1678835" cy="643499"/>
      </dsp:txXfrm>
    </dsp:sp>
    <dsp:sp modelId="{903EEE98-998A-4B39-AFEB-BA6DB593529A}">
      <dsp:nvSpPr>
        <dsp:cNvPr id="0" name=""/>
        <dsp:cNvSpPr/>
      </dsp:nvSpPr>
      <dsp:spPr>
        <a:xfrm>
          <a:off x="5294294"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92075" lvl="1" indent="0" algn="l" defTabSz="622300">
            <a:lnSpc>
              <a:spcPct val="90000"/>
            </a:lnSpc>
            <a:spcBef>
              <a:spcPct val="0"/>
            </a:spcBef>
            <a:spcAft>
              <a:spcPct val="15000"/>
            </a:spcAft>
            <a:buChar char="••"/>
          </a:pPr>
          <a:r>
            <a:rPr lang="pl-PL" sz="1400" kern="1200" dirty="0"/>
            <a:t>Udane wdrożenia mogą być trwale zintegrowane z procesami firmy</a:t>
          </a:r>
          <a:endParaRPr lang="de-DE" sz="1400" kern="1200" dirty="0"/>
        </a:p>
        <a:p>
          <a:pPr marL="92075" lvl="1" indent="0" algn="l" defTabSz="622300">
            <a:lnSpc>
              <a:spcPct val="90000"/>
            </a:lnSpc>
            <a:spcBef>
              <a:spcPct val="0"/>
            </a:spcBef>
            <a:spcAft>
              <a:spcPct val="15000"/>
            </a:spcAft>
            <a:buFont typeface="Wingdings" panose="05000000000000000000" pitchFamily="2" charset="2"/>
            <a:buChar char="••"/>
          </a:pPr>
          <a:r>
            <a:rPr lang="en-GB" sz="1400" kern="1200" dirty="0"/>
            <a:t> Ankiety z </a:t>
          </a:r>
          <a:r>
            <a:rPr lang="pl-PL" sz="1400" kern="1200" noProof="0" dirty="0"/>
            <a:t>kluczowymi</a:t>
          </a:r>
          <a:r>
            <a:rPr lang="en-GB" sz="1400" kern="1200" dirty="0"/>
            <a:t> </a:t>
          </a:r>
          <a:r>
            <a:rPr lang="pl-PL" sz="1400" kern="1200" dirty="0"/>
            <a:t>osobami</a:t>
          </a:r>
          <a:endParaRPr lang="en-GB" sz="1400" kern="1200" dirty="0"/>
        </a:p>
      </dsp:txBody>
      <dsp:txXfrm>
        <a:off x="5330998" y="892549"/>
        <a:ext cx="1860326" cy="1179748"/>
      </dsp:txXfrm>
    </dsp:sp>
    <dsp:sp modelId="{0E411C58-86ED-435D-B072-8079A7A888DE}">
      <dsp:nvSpPr>
        <dsp:cNvPr id="0" name=""/>
        <dsp:cNvSpPr/>
      </dsp:nvSpPr>
      <dsp:spPr>
        <a:xfrm>
          <a:off x="6327646"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15C9CE45-427D-414E-94EB-ACC3A7B5501F}">
      <dsp:nvSpPr>
        <dsp:cNvPr id="0" name=""/>
        <dsp:cNvSpPr/>
      </dsp:nvSpPr>
      <dsp:spPr>
        <a:xfrm>
          <a:off x="5724013"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a:t>Krok</a:t>
          </a:r>
          <a:r>
            <a:rPr lang="de-DE" sz="3900" kern="1200" dirty="0"/>
            <a:t> 11</a:t>
          </a:r>
        </a:p>
      </dsp:txBody>
      <dsp:txXfrm>
        <a:off x="5744033" y="2129022"/>
        <a:ext cx="1678835" cy="643499"/>
      </dsp:txXfrm>
    </dsp:sp>
    <dsp:sp modelId="{4C3AB4F9-0CD9-4F00-A438-B40263D9A018}">
      <dsp:nvSpPr>
        <dsp:cNvPr id="0" name=""/>
        <dsp:cNvSpPr/>
      </dsp:nvSpPr>
      <dsp:spPr>
        <a:xfrm>
          <a:off x="793959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92075" lvl="1" indent="0" algn="l" defTabSz="444500">
            <a:lnSpc>
              <a:spcPct val="90000"/>
            </a:lnSpc>
            <a:spcBef>
              <a:spcPct val="0"/>
            </a:spcBef>
            <a:spcAft>
              <a:spcPct val="15000"/>
            </a:spcAft>
            <a:buChar char="••"/>
          </a:pPr>
          <a:r>
            <a:rPr lang="pl-PL" sz="1000" kern="1200" dirty="0"/>
            <a:t>Proces kończy się sporządzeniem raportu końcowego. Zawiera on podsumowanie działań kręgu jakości oraz dokumentację doświadczeń grup projektowych.</a:t>
          </a:r>
          <a:endParaRPr lang="de-DE" sz="1000" kern="1200" dirty="0"/>
        </a:p>
        <a:p>
          <a:pPr marL="92075" lvl="1" indent="0" algn="l" defTabSz="444500">
            <a:lnSpc>
              <a:spcPct val="90000"/>
            </a:lnSpc>
            <a:spcBef>
              <a:spcPct val="0"/>
            </a:spcBef>
            <a:spcAft>
              <a:spcPct val="15000"/>
            </a:spcAft>
            <a:buFont typeface="Wingdings" panose="05000000000000000000" pitchFamily="2" charset="2"/>
            <a:buChar char="••"/>
          </a:pPr>
          <a:r>
            <a:rPr lang="en-GB" sz="1000" kern="1200" dirty="0"/>
            <a:t> Raport</a:t>
          </a:r>
        </a:p>
      </dsp:txBody>
      <dsp:txXfrm>
        <a:off x="7976301" y="1234319"/>
        <a:ext cx="1860326" cy="1179748"/>
      </dsp:txXfrm>
    </dsp:sp>
    <dsp:sp modelId="{BD3392D6-6A43-4074-969B-3736AD371A94}">
      <dsp:nvSpPr>
        <dsp:cNvPr id="0" name=""/>
        <dsp:cNvSpPr/>
      </dsp:nvSpPr>
      <dsp:spPr>
        <a:xfrm>
          <a:off x="8369316"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a:t>Krok</a:t>
          </a:r>
          <a:r>
            <a:rPr lang="de-DE" sz="3900" kern="1200" dirty="0"/>
            <a:t> 12</a:t>
          </a:r>
        </a:p>
      </dsp:txBody>
      <dsp:txXfrm>
        <a:off x="8389336" y="534095"/>
        <a:ext cx="1678835" cy="643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de-DE" sz="3800" kern="1200" dirty="0"/>
            <a:t>Obser</a:t>
          </a:r>
          <a:r>
            <a:rPr lang="pl-PL" sz="3800" kern="1200" dirty="0"/>
            <a:t>wuj</a:t>
          </a:r>
          <a:endParaRPr lang="de-DE" sz="38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92075" lvl="1" indent="0" algn="l" defTabSz="533400">
            <a:lnSpc>
              <a:spcPct val="90000"/>
            </a:lnSpc>
            <a:spcBef>
              <a:spcPct val="0"/>
            </a:spcBef>
            <a:spcAft>
              <a:spcPct val="15000"/>
            </a:spcAft>
            <a:buChar char="••"/>
          </a:pPr>
          <a:r>
            <a:rPr lang="pl-PL" sz="1200" kern="1200" dirty="0"/>
            <a:t>Z dużym wyprzedzeniem przed oceną, np. w trakcie projektu doskonalenia, rób notatki, aby jak najbardziej systematycznie oceniać wyniki i zachowania pracowników i móc to udowodnić podczas rozmowy oceniającej. Wykorzystaj notatki, na przykład, aby odnieść się do „rzetelności", „zaangażowania w pracę", „zachowania w różnych sytuacjach zawodowych", „współpracy" lub podobnych cech swoich pracowników. W ten sposób unikniesz sytuacji, w której Twoja ocena będzie oparta wyłącznie na wrażeniach wyniesionych z krótkiego okresu przed rozmową oceniającą.</a:t>
          </a:r>
          <a:endParaRPr lang="de-DE" sz="1200" kern="1200" dirty="0"/>
        </a:p>
        <a:p>
          <a:pPr marL="92075" lvl="1" indent="0" algn="l" defTabSz="533400">
            <a:lnSpc>
              <a:spcPct val="90000"/>
            </a:lnSpc>
            <a:spcBef>
              <a:spcPct val="0"/>
            </a:spcBef>
            <a:spcAft>
              <a:spcPct val="15000"/>
            </a:spcAft>
            <a:buChar char="••"/>
          </a:pPr>
          <a:r>
            <a:rPr lang="pl-PL" sz="1200" kern="1200" dirty="0"/>
            <a:t>Zawsze noś przy sobie mały notatnik na swoje obserwacje. W najlepszym wypadku możesz odnieść się do konkretnych faktów, na podstawie których dokonasz oceny. Zawsze dokumentuj te wydarzenia tak szybko, jak to możliwe.</a:t>
          </a:r>
          <a:endParaRPr lang="en-GB" sz="1200" kern="1200" dirty="0"/>
        </a:p>
      </dsp:txBody>
      <dsp:txXfrm rot="-5400000">
        <a:off x="1959034" y="88801"/>
        <a:ext cx="7608863" cy="16415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pl-PL" sz="4800" kern="1200" dirty="0"/>
            <a:t>Oceniaj</a:t>
          </a:r>
          <a:endParaRPr lang="de-DE" sz="48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92075" lvl="1" indent="0" algn="l" defTabSz="1022350">
            <a:lnSpc>
              <a:spcPct val="90000"/>
            </a:lnSpc>
            <a:spcBef>
              <a:spcPct val="0"/>
            </a:spcBef>
            <a:spcAft>
              <a:spcPct val="15000"/>
            </a:spcAft>
            <a:buChar char="••"/>
          </a:pPr>
          <a:r>
            <a:rPr lang="pl-PL" sz="2300" kern="1200" dirty="0"/>
            <a:t>Przejrzyj dokładnie swoje notatki przed rozmową oceniającą, abyś nie musieć się do nich odwoływać podczas rozmowy. Uwaga: To nie są dowody, które przechowujesz, ale twoja osobista pomoc w zapamiętywaniu, która pozwoli ci na bardziej sprawiedliwą ocenę pracowników.</a:t>
          </a:r>
          <a:endParaRPr lang="de-DE" sz="2300" kern="1200" dirty="0"/>
        </a:p>
      </dsp:txBody>
      <dsp:txXfrm rot="-5400000">
        <a:off x="1959034" y="88801"/>
        <a:ext cx="7608863" cy="16415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pl-PL" sz="3400" kern="1200" dirty="0"/>
            <a:t>Rozmawiaj</a:t>
          </a:r>
          <a:endParaRPr lang="de-DE" sz="34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92075" lvl="1" indent="0" algn="l" defTabSz="666750">
            <a:lnSpc>
              <a:spcPct val="90000"/>
            </a:lnSpc>
            <a:spcBef>
              <a:spcPct val="0"/>
            </a:spcBef>
            <a:spcAft>
              <a:spcPct val="15000"/>
            </a:spcAft>
            <a:buChar char="••"/>
          </a:pPr>
          <a:r>
            <a:rPr lang="pl-PL" sz="1500" kern="1200" dirty="0"/>
            <a:t>Zawsze omawiaj ocenę z danym pracownikiem i zapisuj wyniki tej rozmowy. Należy otwarcie porozmawiać z pracownikiem o ocenie, aby pracownik nie został w pewnym momencie zaskoczony, gdy otrzyma ocenę, która wydaje mu się niezrozumiała. Taka rozmowa posłuży również do zaplanowania przyszłego zaangażowania pracowników w projekty doskonalenia. Zadaj sobie pytanie:</a:t>
          </a:r>
          <a:endParaRPr lang="de-DE" sz="1500" kern="1200" dirty="0"/>
        </a:p>
        <a:p>
          <a:pPr marL="92075" lvl="1" indent="0" algn="l" defTabSz="666750">
            <a:lnSpc>
              <a:spcPct val="90000"/>
            </a:lnSpc>
            <a:spcBef>
              <a:spcPct val="0"/>
            </a:spcBef>
            <a:spcAft>
              <a:spcPct val="15000"/>
            </a:spcAft>
            <a:buFont typeface="Wingdings" panose="05000000000000000000" pitchFamily="2" charset="2"/>
            <a:buChar char="••"/>
          </a:pPr>
          <a:r>
            <a:rPr lang="pl-PL" sz="1500" kern="1200" dirty="0"/>
            <a:t>Jak mogę lepiej wspierać mojego pracownika? </a:t>
          </a:r>
          <a:endParaRPr lang="en-GB" sz="1500" kern="1200" dirty="0"/>
        </a:p>
        <a:p>
          <a:pPr marL="92075" lvl="1" indent="0" algn="l" defTabSz="666750">
            <a:lnSpc>
              <a:spcPct val="90000"/>
            </a:lnSpc>
            <a:spcBef>
              <a:spcPct val="0"/>
            </a:spcBef>
            <a:spcAft>
              <a:spcPct val="15000"/>
            </a:spcAft>
            <a:buFont typeface="Wingdings" panose="05000000000000000000" pitchFamily="2" charset="2"/>
            <a:buChar char="••"/>
          </a:pPr>
          <a:r>
            <a:rPr lang="pl-PL" sz="1500" kern="1200" dirty="0"/>
            <a:t>Jak pracownik wyobraża sobie eliminowanie swoich słabości?</a:t>
          </a:r>
          <a:endParaRPr lang="en-GB" sz="1500" kern="1200" dirty="0"/>
        </a:p>
      </dsp:txBody>
      <dsp:txXfrm rot="-5400000">
        <a:off x="1959034" y="88801"/>
        <a:ext cx="7608863" cy="164150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t>03/07/2022</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t>‹N›</a:t>
            </a:fld>
            <a:endParaRPr lang="es-ES" dirty="0"/>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A30960B4-B3C2-45A9-93E8-18BDCFD8DBAC}" type="slidenum">
              <a:rPr lang="en-ID" smtClean="0"/>
              <a:t>24</a:t>
            </a:fld>
            <a:endParaRPr lang="en-ID" dirty="0"/>
          </a:p>
        </p:txBody>
      </p:sp>
    </p:spTree>
    <p:extLst>
      <p:ext uri="{BB962C8B-B14F-4D97-AF65-F5344CB8AC3E}">
        <p14:creationId xmlns:p14="http://schemas.microsoft.com/office/powerpoint/2010/main" val="426443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xmlns="" id="{12FD2650-9CFC-4AC3-AD14-ABB5D32870FB}"/>
              </a:ext>
            </a:extLst>
          </p:cNvPr>
          <p:cNvSpPr/>
          <p:nvPr userDrawn="1"/>
        </p:nvSpPr>
        <p:spPr>
          <a:xfrm flipH="1">
            <a:off x="10146170" y="0"/>
            <a:ext cx="2045829" cy="6858000"/>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Date Placeholder 4">
            <a:extLst>
              <a:ext uri="{FF2B5EF4-FFF2-40B4-BE49-F238E27FC236}">
                <a16:creationId xmlns:a16="http://schemas.microsoft.com/office/drawing/2014/main" xmlns="" id="{A1F71BF7-ADA8-404A-9938-15EE7680A937}"/>
              </a:ext>
            </a:extLst>
          </p:cNvPr>
          <p:cNvSpPr>
            <a:spLocks noGrp="1"/>
          </p:cNvSpPr>
          <p:nvPr>
            <p:ph type="dt" sz="half" idx="10"/>
          </p:nvPr>
        </p:nvSpPr>
        <p:spPr/>
        <p:txBody>
          <a:bodyPr/>
          <a:lstStyle/>
          <a:p>
            <a:fld id="{AF0620EA-BE12-4D7C-940B-061B754BDADE}" type="datetimeFigureOut">
              <a:rPr lang="en-ID" smtClean="0"/>
              <a:t>03/07/2022</a:t>
            </a:fld>
            <a:endParaRPr lang="en-ID" dirty="0"/>
          </a:p>
        </p:txBody>
      </p:sp>
      <p:sp>
        <p:nvSpPr>
          <p:cNvPr id="6" name="Footer Placeholder 5">
            <a:extLst>
              <a:ext uri="{FF2B5EF4-FFF2-40B4-BE49-F238E27FC236}">
                <a16:creationId xmlns:a16="http://schemas.microsoft.com/office/drawing/2014/main" xmlns="" id="{475E4CD5-85B7-40B2-AEA5-DB27484E1560}"/>
              </a:ext>
            </a:extLst>
          </p:cNvPr>
          <p:cNvSpPr>
            <a:spLocks noGrp="1"/>
          </p:cNvSpPr>
          <p:nvPr>
            <p:ph type="ftr" sz="quarter" idx="11"/>
          </p:nvPr>
        </p:nvSpPr>
        <p:spPr/>
        <p:txBody>
          <a:bodyPr/>
          <a:lstStyle/>
          <a:p>
            <a:endParaRPr lang="en-ID" dirty="0"/>
          </a:p>
        </p:txBody>
      </p:sp>
      <p:sp>
        <p:nvSpPr>
          <p:cNvPr id="7" name="Slide Number Placeholder 6">
            <a:extLst>
              <a:ext uri="{FF2B5EF4-FFF2-40B4-BE49-F238E27FC236}">
                <a16:creationId xmlns:a16="http://schemas.microsoft.com/office/drawing/2014/main" xmlns="" id="{BFF8F69A-FD5D-41C4-8750-70680A383DFE}"/>
              </a:ext>
            </a:extLst>
          </p:cNvPr>
          <p:cNvSpPr>
            <a:spLocks noGrp="1"/>
          </p:cNvSpPr>
          <p:nvPr>
            <p:ph type="sldNum" sz="quarter" idx="12"/>
          </p:nvPr>
        </p:nvSpPr>
        <p:spPr/>
        <p:txBody>
          <a:bodyPr/>
          <a:lstStyle/>
          <a:p>
            <a:fld id="{1868905C-CC2B-4FAA-B4C6-01D83367EBCB}" type="slidenum">
              <a:rPr lang="en-ID" smtClean="0"/>
              <a:t>‹N›</a:t>
            </a:fld>
            <a:endParaRPr lang="en-ID" dirty="0"/>
          </a:p>
        </p:txBody>
      </p:sp>
      <p:sp>
        <p:nvSpPr>
          <p:cNvPr id="9" name="Oval 8">
            <a:extLst>
              <a:ext uri="{FF2B5EF4-FFF2-40B4-BE49-F238E27FC236}">
                <a16:creationId xmlns:a16="http://schemas.microsoft.com/office/drawing/2014/main" xmlns="" id="{31134E1F-4762-4BFF-BF3D-00B22592D79F}"/>
              </a:ext>
            </a:extLst>
          </p:cNvPr>
          <p:cNvSpPr/>
          <p:nvPr userDrawn="1"/>
        </p:nvSpPr>
        <p:spPr>
          <a:xfrm>
            <a:off x="-468255" y="2794585"/>
            <a:ext cx="1268830" cy="126883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Tree>
    <p:extLst>
      <p:ext uri="{BB962C8B-B14F-4D97-AF65-F5344CB8AC3E}">
        <p14:creationId xmlns:p14="http://schemas.microsoft.com/office/powerpoint/2010/main" val="96628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dirty="0"/>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dirty="0"/>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dirty="0"/>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dirty="0"/>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dirty="0"/>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dirty="0"/>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dirty="0"/>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dirty="0"/>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9.png"/><Relationship Id="rId7"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6.jpeg"/><Relationship Id="rId4" Type="http://schemas.openxmlformats.org/officeDocument/2006/relationships/diagramLayout" Target="../diagrams/layout1.xml"/><Relationship Id="rId9" Type="http://schemas.openxmlformats.org/officeDocument/2006/relationships/image" Target="../media/image5.jpeg"/></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6.jpeg"/><Relationship Id="rId4" Type="http://schemas.openxmlformats.org/officeDocument/2006/relationships/diagramLayout" Target="../diagrams/layout2.xml"/><Relationship Id="rId9"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6.jpeg"/><Relationship Id="rId4" Type="http://schemas.openxmlformats.org/officeDocument/2006/relationships/diagramLayout" Target="../diagrams/layout3.xml"/><Relationship Id="rId9" Type="http://schemas.openxmlformats.org/officeDocument/2006/relationships/image" Target="../media/image5.jpeg"/></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image" Target="../media/image6.jpeg"/><Relationship Id="rId4" Type="http://schemas.openxmlformats.org/officeDocument/2006/relationships/diagramLayout" Target="../diagrams/layout4.xml"/><Relationship Id="rId9" Type="http://schemas.openxmlformats.org/officeDocument/2006/relationships/image" Target="../media/image5.jpeg"/></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6.jpeg"/><Relationship Id="rId4" Type="http://schemas.openxmlformats.org/officeDocument/2006/relationships/diagramLayout" Target="../diagrams/layout5.xml"/><Relationship Id="rId9"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808429"/>
            <a:ext cx="11058620" cy="1609588"/>
          </a:xfrm>
        </p:spPr>
        <p:txBody>
          <a:bodyPr>
            <a:noAutofit/>
          </a:bodyPr>
          <a:lstStyle/>
          <a:p>
            <a:pPr algn="ctr">
              <a:lnSpc>
                <a:spcPct val="150000"/>
              </a:lnSpc>
              <a:spcAft>
                <a:spcPts val="1200"/>
              </a:spcAft>
            </a:pPr>
            <a:r>
              <a:rPr lang="pl-PL" dirty="0">
                <a:latin typeface="Microsoft JhengHei UI" panose="020B0604030504040204" pitchFamily="34" charset="-120"/>
                <a:ea typeface="Microsoft JhengHei UI" panose="020B0604030504040204" pitchFamily="34" charset="-120"/>
                <a:cs typeface="Dubai Medium" panose="020B0604020202020204" pitchFamily="34" charset="-78"/>
              </a:rPr>
              <a:t>Zarządzanie personelem – </a:t>
            </a:r>
            <a:br>
              <a:rPr lang="pl-PL"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pl-PL" dirty="0">
                <a:latin typeface="Microsoft JhengHei UI" panose="020B0604030504040204" pitchFamily="34" charset="-120"/>
                <a:ea typeface="Microsoft JhengHei UI" panose="020B0604030504040204" pitchFamily="34" charset="-120"/>
                <a:cs typeface="Dubai Medium" panose="020B0604020202020204" pitchFamily="34" charset="-78"/>
              </a:rPr>
              <a:t>właściwa ocena i motywacja - wytyczne</a:t>
            </a:r>
            <a:endParaRPr lang="en-GB" sz="3600"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sp>
        <p:nvSpPr>
          <p:cNvPr id="8" name="CuadroTexto 7">
            <a:extLst>
              <a:ext uri="{FF2B5EF4-FFF2-40B4-BE49-F238E27FC236}">
                <a16:creationId xmlns:a16="http://schemas.microsoft.com/office/drawing/2014/main" xmlns="" id="{CFF98D33-E1A8-437F-850D-C0B8BE1A0A78}"/>
              </a:ext>
            </a:extLst>
          </p:cNvPr>
          <p:cNvSpPr txBox="1"/>
          <p:nvPr/>
        </p:nvSpPr>
        <p:spPr>
          <a:xfrm>
            <a:off x="612559" y="3233214"/>
            <a:ext cx="10477418" cy="646331"/>
          </a:xfrm>
          <a:prstGeom prst="rect">
            <a:avLst/>
          </a:prstGeom>
          <a:noFill/>
        </p:spPr>
        <p:txBody>
          <a:bodyPr wrap="square" rtlCol="0">
            <a:spAutoFit/>
          </a:bodyPr>
          <a:lstStyle/>
          <a:p>
            <a:pPr algn="ctr"/>
            <a:r>
              <a:rPr lang="pl-PL" dirty="0">
                <a:latin typeface="Arial" panose="020B0604020202020204" pitchFamily="34" charset="0"/>
                <a:ea typeface="Microsoft JhengHei" panose="020B0604030504040204" pitchFamily="34" charset="-120"/>
                <a:cs typeface="Arial" panose="020B0604020202020204" pitchFamily="34" charset="0"/>
              </a:rPr>
              <a:t>Regulacja zdolności do pracy w małych i mikroprzedsiębiorstwach UE </a:t>
            </a:r>
            <a:br>
              <a:rPr lang="pl-PL" dirty="0">
                <a:latin typeface="Arial" panose="020B0604020202020204" pitchFamily="34" charset="0"/>
                <a:ea typeface="Microsoft JhengHei" panose="020B0604030504040204" pitchFamily="34" charset="-120"/>
                <a:cs typeface="Arial" panose="020B0604020202020204" pitchFamily="34" charset="0"/>
              </a:rPr>
            </a:br>
            <a:r>
              <a:rPr lang="pl-PL" dirty="0">
                <a:latin typeface="Arial" panose="020B0604020202020204" pitchFamily="34" charset="0"/>
                <a:ea typeface="Microsoft JhengHei" panose="020B0604030504040204" pitchFamily="34" charset="-120"/>
                <a:cs typeface="Arial" panose="020B0604020202020204" pitchFamily="34" charset="0"/>
              </a:rPr>
              <a:t>za pomocą narzędzi multimedialnych</a:t>
            </a:r>
          </a:p>
        </p:txBody>
      </p:sp>
      <p:pic>
        <p:nvPicPr>
          <p:cNvPr id="9"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pic>
        <p:nvPicPr>
          <p:cNvPr id="10" name="Obraz 129" descr="Obraz zawierający tekst&#10;&#10;Opis wygenerowany automatycznie"/>
          <p:cNvPicPr/>
          <p:nvPr/>
        </p:nvPicPr>
        <p:blipFill>
          <a:blip r:embed="rId4">
            <a:extLst>
              <a:ext uri="{28A0092B-C50C-407E-A947-70E740481C1C}">
                <a14:useLocalDpi xmlns:a14="http://schemas.microsoft.com/office/drawing/2010/main" val="0"/>
              </a:ext>
            </a:extLst>
          </a:blip>
          <a:stretch>
            <a:fillRect/>
          </a:stretch>
        </p:blipFill>
        <p:spPr>
          <a:xfrm>
            <a:off x="4923304" y="5993232"/>
            <a:ext cx="2437130" cy="696595"/>
          </a:xfrm>
          <a:prstGeom prst="rect">
            <a:avLst/>
          </a:prstGeom>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091879" cy="4508553"/>
          </a:xfrm>
        </p:spPr>
        <p:txBody>
          <a:bodyPr/>
          <a:lstStyle/>
          <a:p>
            <a:pPr marL="0" indent="0">
              <a:buNone/>
            </a:pPr>
            <a:r>
              <a:rPr lang="pl-PL" sz="2800" dirty="0"/>
              <a:t>4 role kręgu jakości</a:t>
            </a:r>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41" name="Rounded Rectangle 1">
            <a:extLst>
              <a:ext uri="{FF2B5EF4-FFF2-40B4-BE49-F238E27FC236}">
                <a16:creationId xmlns:a16="http://schemas.microsoft.com/office/drawing/2014/main" xmlns="" id="{8B9DEF05-B13B-43E0-A85A-CB09FB8F9D9C}"/>
              </a:ext>
            </a:extLst>
          </p:cNvPr>
          <p:cNvSpPr/>
          <p:nvPr/>
        </p:nvSpPr>
        <p:spPr>
          <a:xfrm rot="4400993">
            <a:off x="1013640" y="3708290"/>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2" name="Textfeld 41">
            <a:extLst>
              <a:ext uri="{FF2B5EF4-FFF2-40B4-BE49-F238E27FC236}">
                <a16:creationId xmlns:a16="http://schemas.microsoft.com/office/drawing/2014/main" xmlns="" id="{73238E8D-F195-4038-B843-A36EE6819725}"/>
              </a:ext>
            </a:extLst>
          </p:cNvPr>
          <p:cNvSpPr txBox="1"/>
          <p:nvPr/>
        </p:nvSpPr>
        <p:spPr>
          <a:xfrm>
            <a:off x="1152977" y="4039318"/>
            <a:ext cx="1102137" cy="523220"/>
          </a:xfrm>
          <a:prstGeom prst="rect">
            <a:avLst/>
          </a:prstGeom>
          <a:noFill/>
        </p:spPr>
        <p:txBody>
          <a:bodyPr wrap="square" rtlCol="0">
            <a:spAutoFit/>
          </a:bodyPr>
          <a:lstStyle/>
          <a:p>
            <a:pPr algn="ctr"/>
            <a:r>
              <a:rPr lang="pl-PL" sz="1400" dirty="0">
                <a:solidFill>
                  <a:schemeClr val="bg1"/>
                </a:solidFill>
              </a:rPr>
              <a:t>Zespół kręgu jakości</a:t>
            </a:r>
            <a:endParaRPr lang="de-DE" sz="1400" dirty="0">
              <a:solidFill>
                <a:schemeClr val="bg1"/>
              </a:solidFill>
            </a:endParaRPr>
          </a:p>
        </p:txBody>
      </p:sp>
      <p:sp>
        <p:nvSpPr>
          <p:cNvPr id="43" name="Textfeld 42">
            <a:extLst>
              <a:ext uri="{FF2B5EF4-FFF2-40B4-BE49-F238E27FC236}">
                <a16:creationId xmlns:a16="http://schemas.microsoft.com/office/drawing/2014/main" xmlns="" id="{4B26BF44-9D97-4139-8041-979253743A26}"/>
              </a:ext>
            </a:extLst>
          </p:cNvPr>
          <p:cNvSpPr txBox="1"/>
          <p:nvPr/>
        </p:nvSpPr>
        <p:spPr>
          <a:xfrm>
            <a:off x="2569894" y="2756505"/>
            <a:ext cx="7861587" cy="3139321"/>
          </a:xfrm>
          <a:prstGeom prst="rect">
            <a:avLst/>
          </a:prstGeom>
          <a:noFill/>
        </p:spPr>
        <p:txBody>
          <a:bodyPr wrap="square">
            <a:spAutoFit/>
          </a:bodyPr>
          <a:lstStyle/>
          <a:p>
            <a:r>
              <a:rPr lang="pl-PL" dirty="0"/>
              <a:t>Zespół Kręgu Jakości (zespół KJ) spotyka się regularnie i składa się maksymalnie z 9 członków. Zespół ten tworzy i koordynuje poszczególne grupy projektowe. Najpierw przeprowadza analizę mocnych i słabych stron firmy. Następnie zespół opracowuje plan działania mający na celu wyeliminowanie ujawnionych słabości. Ten plan pracy powinien być jak najbardziej konkretny i zawierać zaplanowane kamienie milowe. Z planu pracy wynikają zadania, które zespół przydziela grupom projektowym lub poszczególnym osobom z tych grup. Dla każdego tematu powinna istnieć osobna grupa projektowa. Po rozdzieleniu i zaplanowaniu zadań zespół ma za zadanie kontrolować ich wykonanie i odbierać raporty lub prezentacje od grup projektowych. Ponadto zespół składa liderowi/liderce zespołu raporty o powodzeniu wdrożenia.</a:t>
            </a:r>
          </a:p>
        </p:txBody>
      </p:sp>
      <p:pic>
        <p:nvPicPr>
          <p:cNvPr id="13"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2"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7"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257391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091879" cy="4508553"/>
          </a:xfrm>
        </p:spPr>
        <p:txBody>
          <a:bodyPr/>
          <a:lstStyle/>
          <a:p>
            <a:pPr marL="0" indent="0">
              <a:buNone/>
            </a:pPr>
            <a:r>
              <a:rPr lang="pl-PL" sz="2800" dirty="0"/>
              <a:t>4 role kręgu jakości</a:t>
            </a:r>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43" name="Textfeld 42">
            <a:extLst>
              <a:ext uri="{FF2B5EF4-FFF2-40B4-BE49-F238E27FC236}">
                <a16:creationId xmlns:a16="http://schemas.microsoft.com/office/drawing/2014/main" xmlns="" id="{4B26BF44-9D97-4139-8041-979253743A26}"/>
              </a:ext>
            </a:extLst>
          </p:cNvPr>
          <p:cNvSpPr txBox="1"/>
          <p:nvPr/>
        </p:nvSpPr>
        <p:spPr>
          <a:xfrm>
            <a:off x="2569894" y="2756505"/>
            <a:ext cx="7861587" cy="1477328"/>
          </a:xfrm>
          <a:prstGeom prst="rect">
            <a:avLst/>
          </a:prstGeom>
          <a:noFill/>
        </p:spPr>
        <p:txBody>
          <a:bodyPr wrap="square">
            <a:spAutoFit/>
          </a:bodyPr>
          <a:lstStyle/>
          <a:p>
            <a:r>
              <a:rPr lang="pl-PL" dirty="0"/>
              <a:t>Każda grupa projektowa ma swojego mentora, który jest częścią grupy i koordynuje jej pracę. Zadaniem mentorów jest monitorowanie realizacji zadań oraz pomoc w pokonywaniu przeszkód, np. gdy potrzebny jest dodatkowy personel lub know-how. Mentorzy są odpowiedzialni za końcowe sprawozdanie z wyników pracy grupy.</a:t>
            </a:r>
            <a:endParaRPr lang="de-DE" dirty="0"/>
          </a:p>
        </p:txBody>
      </p:sp>
      <p:sp>
        <p:nvSpPr>
          <p:cNvPr id="13" name="Rounded Rectangle 1">
            <a:extLst>
              <a:ext uri="{FF2B5EF4-FFF2-40B4-BE49-F238E27FC236}">
                <a16:creationId xmlns:a16="http://schemas.microsoft.com/office/drawing/2014/main" xmlns="" id="{140092A4-9447-4203-806F-ADAADD2018A4}"/>
              </a:ext>
            </a:extLst>
          </p:cNvPr>
          <p:cNvSpPr/>
          <p:nvPr/>
        </p:nvSpPr>
        <p:spPr>
          <a:xfrm rot="9000000">
            <a:off x="937888" y="2578995"/>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4" name="Textfeld 13">
            <a:extLst>
              <a:ext uri="{FF2B5EF4-FFF2-40B4-BE49-F238E27FC236}">
                <a16:creationId xmlns:a16="http://schemas.microsoft.com/office/drawing/2014/main" xmlns="" id="{D83A0B38-58E4-4B1C-A666-E483FDA3C7E1}"/>
              </a:ext>
            </a:extLst>
          </p:cNvPr>
          <p:cNvSpPr txBox="1"/>
          <p:nvPr/>
        </p:nvSpPr>
        <p:spPr>
          <a:xfrm>
            <a:off x="1198555" y="2942207"/>
            <a:ext cx="1010984" cy="830997"/>
          </a:xfrm>
          <a:prstGeom prst="rect">
            <a:avLst/>
          </a:prstGeom>
          <a:noFill/>
        </p:spPr>
        <p:txBody>
          <a:bodyPr wrap="square" rtlCol="0">
            <a:spAutoFit/>
          </a:bodyPr>
          <a:lstStyle/>
          <a:p>
            <a:pPr algn="ctr"/>
            <a:r>
              <a:rPr lang="pl-PL" sz="1200" dirty="0">
                <a:solidFill>
                  <a:schemeClr val="bg1"/>
                </a:solidFill>
              </a:rPr>
              <a:t>Mentor/</a:t>
            </a:r>
          </a:p>
          <a:p>
            <a:pPr algn="ctr"/>
            <a:r>
              <a:rPr lang="pl-PL" sz="1200" dirty="0">
                <a:solidFill>
                  <a:schemeClr val="bg1"/>
                </a:solidFill>
              </a:rPr>
              <a:t>mentorka grupy projektowej</a:t>
            </a:r>
            <a:endParaRPr lang="de-DE" sz="1200" dirty="0">
              <a:solidFill>
                <a:schemeClr val="bg1"/>
              </a:solidFill>
            </a:endParaRPr>
          </a:p>
        </p:txBody>
      </p:sp>
      <p:sp>
        <p:nvSpPr>
          <p:cNvPr id="15" name="Textfeld 14">
            <a:extLst>
              <a:ext uri="{FF2B5EF4-FFF2-40B4-BE49-F238E27FC236}">
                <a16:creationId xmlns:a16="http://schemas.microsoft.com/office/drawing/2014/main" xmlns="" id="{452477F8-B078-4BE3-92D8-924CE3A38A66}"/>
              </a:ext>
            </a:extLst>
          </p:cNvPr>
          <p:cNvSpPr txBox="1"/>
          <p:nvPr/>
        </p:nvSpPr>
        <p:spPr>
          <a:xfrm>
            <a:off x="1938451" y="4891663"/>
            <a:ext cx="9177479" cy="523220"/>
          </a:xfrm>
          <a:prstGeom prst="rect">
            <a:avLst/>
          </a:prstGeom>
          <a:noFill/>
        </p:spPr>
        <p:txBody>
          <a:bodyPr wrap="square">
            <a:spAutoFit/>
          </a:bodyPr>
          <a:lstStyle/>
          <a:p>
            <a:r>
              <a:rPr lang="pl-PL" sz="2800" dirty="0">
                <a:solidFill>
                  <a:srgbClr val="92D050"/>
                </a:solidFill>
              </a:rPr>
              <a:t>Jak prowadzić krąg jakości dowiesz się z następnych slajdów</a:t>
            </a:r>
            <a:endParaRPr lang="de-DE" sz="2800" dirty="0">
              <a:solidFill>
                <a:srgbClr val="92D050"/>
              </a:solidFill>
            </a:endParaRPr>
          </a:p>
        </p:txBody>
      </p:sp>
      <p:pic>
        <p:nvPicPr>
          <p:cNvPr id="4" name="Grafik 3" descr="Glühbirne und Zahnrad">
            <a:extLst>
              <a:ext uri="{FF2B5EF4-FFF2-40B4-BE49-F238E27FC236}">
                <a16:creationId xmlns:a16="http://schemas.microsoft.com/office/drawing/2014/main" xmlns="" id="{A08E753C-89F6-483B-B7F0-F7A2640BEC1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24052" y="4812732"/>
            <a:ext cx="914400" cy="914400"/>
          </a:xfrm>
          <a:prstGeom prst="rect">
            <a:avLst/>
          </a:prstGeom>
        </p:spPr>
      </p:pic>
      <p:sp>
        <p:nvSpPr>
          <p:cNvPr id="5" name="Rechteck 4">
            <a:extLst>
              <a:ext uri="{FF2B5EF4-FFF2-40B4-BE49-F238E27FC236}">
                <a16:creationId xmlns:a16="http://schemas.microsoft.com/office/drawing/2014/main" xmlns="" id="{A5118431-183E-4AC1-9535-0DCBF6DCE8FB}"/>
              </a:ext>
            </a:extLst>
          </p:cNvPr>
          <p:cNvSpPr/>
          <p:nvPr/>
        </p:nvSpPr>
        <p:spPr>
          <a:xfrm>
            <a:off x="748931" y="4623758"/>
            <a:ext cx="10604870" cy="1222012"/>
          </a:xfrm>
          <a:prstGeom prst="rect">
            <a:avLst/>
          </a:prstGeom>
          <a:no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6" name="Obraz 63" descr="Obraz zawierający tekst, wizytówka, zrzut ekranu&#10;&#10;Opis wygenerowany automatycznie"/>
          <p:cNvPicPr/>
          <p:nvPr/>
        </p:nvPicPr>
        <p:blipFill>
          <a:blip r:embed="rId6"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8"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20" name="Immagine 19"/>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21"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258715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618237"/>
            <a:ext cx="10091879" cy="4032066"/>
          </a:xfrm>
        </p:spPr>
        <p:txBody>
          <a:bodyPr/>
          <a:lstStyle/>
          <a:p>
            <a:pPr marL="0" indent="0">
              <a:buNone/>
            </a:pPr>
            <a:r>
              <a:rPr lang="pl-PL" dirty="0"/>
              <a:t>Proces kręgu jakości</a:t>
            </a:r>
            <a:endParaRPr lang="en-US" sz="2000" dirty="0"/>
          </a:p>
          <a:p>
            <a:pPr marL="0" indent="0">
              <a:buNone/>
            </a:pPr>
            <a:r>
              <a:rPr lang="pl-PL" sz="2000" dirty="0"/>
              <a:t>Krąg jakości dzieli się na 12 kroków. W każdym z nich zadania są przydzielane członkom grup projektowych. </a:t>
            </a:r>
            <a:endParaRPr lang="en-US" sz="20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5" name="Gruppieren 4">
            <a:extLst>
              <a:ext uri="{FF2B5EF4-FFF2-40B4-BE49-F238E27FC236}">
                <a16:creationId xmlns:a16="http://schemas.microsoft.com/office/drawing/2014/main" xmlns="" id="{EDC747BE-FEF3-48D5-856C-F266E650B119}"/>
              </a:ext>
            </a:extLst>
          </p:cNvPr>
          <p:cNvGrpSpPr/>
          <p:nvPr/>
        </p:nvGrpSpPr>
        <p:grpSpPr>
          <a:xfrm>
            <a:off x="841886" y="2629160"/>
            <a:ext cx="10084504" cy="3675362"/>
            <a:chOff x="841886" y="2629160"/>
            <a:chExt cx="10084504" cy="3675362"/>
          </a:xfrm>
        </p:grpSpPr>
        <p:sp>
          <p:nvSpPr>
            <p:cNvPr id="6" name="Freihandform: Form 5">
              <a:extLst>
                <a:ext uri="{FF2B5EF4-FFF2-40B4-BE49-F238E27FC236}">
                  <a16:creationId xmlns:a16="http://schemas.microsoft.com/office/drawing/2014/main" xmlns="" id="{13322084-D38E-44DF-9B0D-AC3193621BB1}"/>
                </a:ext>
              </a:extLst>
            </p:cNvPr>
            <p:cNvSpPr/>
            <p:nvPr/>
          </p:nvSpPr>
          <p:spPr>
            <a:xfrm>
              <a:off x="841886" y="3538728"/>
              <a:ext cx="1933734" cy="1756843"/>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57659" rIns="57659" bIns="399429" numCol="1" spcCol="1270" anchor="t" anchorCtr="0">
              <a:noAutofit/>
            </a:bodyPr>
            <a:lstStyle/>
            <a:p>
              <a:pPr marL="85725" lvl="1" indent="0" algn="l" defTabSz="488950">
                <a:lnSpc>
                  <a:spcPct val="90000"/>
                </a:lnSpc>
                <a:spcBef>
                  <a:spcPct val="0"/>
                </a:spcBef>
                <a:spcAft>
                  <a:spcPct val="15000"/>
                </a:spcAft>
                <a:buFont typeface="Arial" panose="020B0604020202020204" pitchFamily="34" charset="0"/>
                <a:buNone/>
              </a:pPr>
              <a:r>
                <a:rPr lang="pl-PL" sz="1100" kern="1200" dirty="0"/>
                <a:t>Przeprowadzenie analizy słabych punktów i określenie właściwych priorytetów</a:t>
              </a:r>
            </a:p>
            <a:p>
              <a:pPr marL="257175" lvl="1" indent="-171450" algn="l" defTabSz="488950">
                <a:lnSpc>
                  <a:spcPct val="90000"/>
                </a:lnSpc>
                <a:spcBef>
                  <a:spcPct val="0"/>
                </a:spcBef>
                <a:spcAft>
                  <a:spcPct val="15000"/>
                </a:spcAft>
                <a:buFont typeface="Wingdings" panose="05000000000000000000" pitchFamily="2" charset="2"/>
                <a:buChar char="ü"/>
              </a:pPr>
              <a:r>
                <a:rPr lang="pl-PL" sz="1100" kern="1200" dirty="0"/>
                <a:t>Tworzenie listy problemów za pomocą burzy mózgów</a:t>
              </a:r>
            </a:p>
            <a:p>
              <a:pPr marL="257175" lvl="1" indent="-171450" algn="l" defTabSz="488950">
                <a:lnSpc>
                  <a:spcPct val="90000"/>
                </a:lnSpc>
                <a:spcBef>
                  <a:spcPct val="0"/>
                </a:spcBef>
                <a:spcAft>
                  <a:spcPct val="15000"/>
                </a:spcAft>
                <a:buFont typeface="Wingdings" panose="05000000000000000000" pitchFamily="2" charset="2"/>
                <a:buChar char="ü"/>
              </a:pPr>
              <a:r>
                <a:rPr lang="pl-PL" sz="1100" kern="1200" dirty="0"/>
                <a:t>Ustalanie priorytetów za pomocą analizy A, B, C</a:t>
              </a:r>
              <a:endParaRPr lang="de-DE" sz="1100" kern="1200" dirty="0"/>
            </a:p>
          </p:txBody>
        </p:sp>
        <p:sp>
          <p:nvSpPr>
            <p:cNvPr id="8" name="Form 7">
              <a:extLst>
                <a:ext uri="{FF2B5EF4-FFF2-40B4-BE49-F238E27FC236}">
                  <a16:creationId xmlns:a16="http://schemas.microsoft.com/office/drawing/2014/main" xmlns="" id="{56407E05-8920-4E6C-89AB-682CD8CF7630}"/>
                </a:ext>
              </a:extLst>
            </p:cNvPr>
            <p:cNvSpPr/>
            <p:nvPr/>
          </p:nvSpPr>
          <p:spPr>
            <a:xfrm>
              <a:off x="1875238" y="3888875"/>
              <a:ext cx="2415647" cy="2415647"/>
            </a:xfrm>
            <a:prstGeom prst="leftCircularArrow">
              <a:avLst>
                <a:gd name="adj1" fmla="val 4318"/>
                <a:gd name="adj2" fmla="val 546460"/>
                <a:gd name="adj3" fmla="val 2321971"/>
                <a:gd name="adj4" fmla="val 9024489"/>
                <a:gd name="adj5" fmla="val 5038"/>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Freihandform: Form 12">
              <a:extLst>
                <a:ext uri="{FF2B5EF4-FFF2-40B4-BE49-F238E27FC236}">
                  <a16:creationId xmlns:a16="http://schemas.microsoft.com/office/drawing/2014/main" xmlns="" id="{0E1FF6FC-183F-465D-A1B1-2C36EC64BA74}"/>
                </a:ext>
              </a:extLst>
            </p:cNvPr>
            <p:cNvSpPr/>
            <p:nvPr/>
          </p:nvSpPr>
          <p:spPr>
            <a:xfrm>
              <a:off x="1271605" y="4953802"/>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pl-PL" sz="3900" kern="1200" dirty="0"/>
                <a:t>Krok</a:t>
              </a:r>
              <a:r>
                <a:rPr lang="de-DE" sz="3900" kern="1200" dirty="0"/>
                <a:t> 1</a:t>
              </a:r>
            </a:p>
          </p:txBody>
        </p:sp>
        <p:sp>
          <p:nvSpPr>
            <p:cNvPr id="14" name="Freihandform: Form 13">
              <a:extLst>
                <a:ext uri="{FF2B5EF4-FFF2-40B4-BE49-F238E27FC236}">
                  <a16:creationId xmlns:a16="http://schemas.microsoft.com/office/drawing/2014/main" xmlns="" id="{56B71571-D14D-4057-8EA1-6E45A8ADE54C}"/>
                </a:ext>
              </a:extLst>
            </p:cNvPr>
            <p:cNvSpPr/>
            <p:nvPr/>
          </p:nvSpPr>
          <p:spPr>
            <a:xfrm>
              <a:off x="3421312" y="3774951"/>
              <a:ext cx="1983497" cy="1905008"/>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399429" rIns="57659" bIns="57659" numCol="1" spcCol="1270" anchor="t" anchorCtr="0">
              <a:noAutofit/>
            </a:bodyPr>
            <a:lstStyle/>
            <a:p>
              <a:pPr marL="85725" lvl="1" indent="0" algn="l" defTabSz="488950">
                <a:lnSpc>
                  <a:spcPct val="90000"/>
                </a:lnSpc>
                <a:spcBef>
                  <a:spcPct val="0"/>
                </a:spcBef>
                <a:spcAft>
                  <a:spcPct val="15000"/>
                </a:spcAft>
                <a:buNone/>
              </a:pPr>
              <a:r>
                <a:rPr lang="pl-PL" sz="1100" kern="1200" dirty="0"/>
                <a:t>Identyfikacja i przyporządkowanie środowiska, przyczyn, klientów i dostawców</a:t>
              </a:r>
            </a:p>
            <a:p>
              <a:pPr marL="257175" lvl="1" indent="-171450" algn="l" defTabSz="488950">
                <a:lnSpc>
                  <a:spcPct val="90000"/>
                </a:lnSpc>
                <a:spcBef>
                  <a:spcPct val="0"/>
                </a:spcBef>
                <a:spcAft>
                  <a:spcPct val="15000"/>
                </a:spcAft>
                <a:buFont typeface="Wingdings" panose="05000000000000000000" pitchFamily="2" charset="2"/>
                <a:buChar char="ü"/>
              </a:pPr>
              <a:r>
                <a:rPr lang="pl-PL" sz="1100" kern="1200" dirty="0"/>
                <a:t>Analiza Pareto lub ocena na podstawie danych z przeszłości</a:t>
              </a:r>
            </a:p>
            <a:p>
              <a:pPr marL="257175" lvl="1" indent="-171450" algn="l" defTabSz="488950">
                <a:lnSpc>
                  <a:spcPct val="90000"/>
                </a:lnSpc>
                <a:spcBef>
                  <a:spcPct val="0"/>
                </a:spcBef>
                <a:spcAft>
                  <a:spcPct val="15000"/>
                </a:spcAft>
                <a:buFont typeface="Wingdings" panose="05000000000000000000" pitchFamily="2" charset="2"/>
                <a:buChar char="ü"/>
              </a:pPr>
              <a:r>
                <a:rPr lang="pl-PL" sz="1100" kern="1200" dirty="0"/>
                <a:t>Zarejestrowanie wybranego problemu u lidera</a:t>
              </a:r>
            </a:p>
          </p:txBody>
        </p:sp>
        <p:sp>
          <p:nvSpPr>
            <p:cNvPr id="15" name="Pfeil: gebogen 14">
              <a:extLst>
                <a:ext uri="{FF2B5EF4-FFF2-40B4-BE49-F238E27FC236}">
                  <a16:creationId xmlns:a16="http://schemas.microsoft.com/office/drawing/2014/main" xmlns="" id="{F3E391B2-C432-4B29-B3C5-54128679ECB0}"/>
                </a:ext>
              </a:extLst>
            </p:cNvPr>
            <p:cNvSpPr/>
            <p:nvPr/>
          </p:nvSpPr>
          <p:spPr>
            <a:xfrm>
              <a:off x="4504427" y="2629160"/>
              <a:ext cx="2662735" cy="2662735"/>
            </a:xfrm>
            <a:prstGeom prst="circularArrow">
              <a:avLst>
                <a:gd name="adj1" fmla="val 3917"/>
                <a:gd name="adj2" fmla="val 490948"/>
                <a:gd name="adj3" fmla="val 19333541"/>
                <a:gd name="adj4" fmla="val 12575511"/>
                <a:gd name="adj5" fmla="val 4570"/>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Freihandform: Form 15">
              <a:extLst>
                <a:ext uri="{FF2B5EF4-FFF2-40B4-BE49-F238E27FC236}">
                  <a16:creationId xmlns:a16="http://schemas.microsoft.com/office/drawing/2014/main" xmlns="" id="{3DE50AF4-6022-4C51-AC22-148146ECFC63}"/>
                </a:ext>
              </a:extLst>
            </p:cNvPr>
            <p:cNvSpPr/>
            <p:nvPr/>
          </p:nvSpPr>
          <p:spPr>
            <a:xfrm>
              <a:off x="3916908" y="3358875"/>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pl-PL" sz="3900" kern="1200" dirty="0"/>
                <a:t>Krok</a:t>
              </a:r>
              <a:r>
                <a:rPr lang="de-DE" sz="3900" kern="1200" dirty="0"/>
                <a:t> 2</a:t>
              </a:r>
            </a:p>
          </p:txBody>
        </p:sp>
        <p:sp>
          <p:nvSpPr>
            <p:cNvPr id="17" name="Freihandform: Form 16">
              <a:extLst>
                <a:ext uri="{FF2B5EF4-FFF2-40B4-BE49-F238E27FC236}">
                  <a16:creationId xmlns:a16="http://schemas.microsoft.com/office/drawing/2014/main" xmlns="" id="{56D28CC6-3DA0-492C-8854-DED16300E53C}"/>
                </a:ext>
              </a:extLst>
            </p:cNvPr>
            <p:cNvSpPr/>
            <p:nvPr/>
          </p:nvSpPr>
          <p:spPr>
            <a:xfrm>
              <a:off x="6132493" y="3700645"/>
              <a:ext cx="1933734" cy="159492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57659" rIns="57659" bIns="399429" numCol="1" spcCol="1270" anchor="t" anchorCtr="0">
              <a:noAutofit/>
            </a:bodyPr>
            <a:lstStyle/>
            <a:p>
              <a:pPr marL="85725" lvl="1" indent="0" algn="l" defTabSz="488950">
                <a:lnSpc>
                  <a:spcPct val="90000"/>
                </a:lnSpc>
                <a:spcBef>
                  <a:spcPct val="0"/>
                </a:spcBef>
                <a:spcAft>
                  <a:spcPct val="15000"/>
                </a:spcAft>
                <a:buNone/>
              </a:pPr>
              <a:r>
                <a:rPr lang="pl-PL" sz="1100" kern="1200" dirty="0"/>
                <a:t>Określenie słabych punktów, niezbędnych etapów pracy oraz celów, które określają pożądany wynik pracy kręgu jakości.</a:t>
              </a:r>
            </a:p>
            <a:p>
              <a:pPr marL="257175" lvl="1" indent="-171450" algn="l" defTabSz="488950">
                <a:lnSpc>
                  <a:spcPct val="90000"/>
                </a:lnSpc>
                <a:spcBef>
                  <a:spcPct val="0"/>
                </a:spcBef>
                <a:spcAft>
                  <a:spcPct val="15000"/>
                </a:spcAft>
                <a:buFont typeface="Wingdings" panose="05000000000000000000" pitchFamily="2" charset="2"/>
                <a:buChar char="ü"/>
              </a:pPr>
              <a:r>
                <a:rPr lang="pl-PL" sz="1100" kern="1200" dirty="0"/>
                <a:t> Diagram przepływu</a:t>
              </a:r>
            </a:p>
          </p:txBody>
        </p:sp>
        <p:sp>
          <p:nvSpPr>
            <p:cNvPr id="18" name="Form 17">
              <a:extLst>
                <a:ext uri="{FF2B5EF4-FFF2-40B4-BE49-F238E27FC236}">
                  <a16:creationId xmlns:a16="http://schemas.microsoft.com/office/drawing/2014/main" xmlns="" id="{E49CBE4A-594D-42B5-867A-FFF98C6EA42E}"/>
                </a:ext>
              </a:extLst>
            </p:cNvPr>
            <p:cNvSpPr/>
            <p:nvPr/>
          </p:nvSpPr>
          <p:spPr>
            <a:xfrm>
              <a:off x="7165845" y="3888875"/>
              <a:ext cx="2415647" cy="2415647"/>
            </a:xfrm>
            <a:prstGeom prst="leftCircularArrow">
              <a:avLst>
                <a:gd name="adj1" fmla="val 4318"/>
                <a:gd name="adj2" fmla="val 546460"/>
                <a:gd name="adj3" fmla="val 2321971"/>
                <a:gd name="adj4" fmla="val 9024489"/>
                <a:gd name="adj5" fmla="val 5038"/>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Freihandform: Form 18">
              <a:extLst>
                <a:ext uri="{FF2B5EF4-FFF2-40B4-BE49-F238E27FC236}">
                  <a16:creationId xmlns:a16="http://schemas.microsoft.com/office/drawing/2014/main" xmlns="" id="{9BCE4C53-CCA9-4BC8-99DC-A29790FE0318}"/>
                </a:ext>
              </a:extLst>
            </p:cNvPr>
            <p:cNvSpPr/>
            <p:nvPr/>
          </p:nvSpPr>
          <p:spPr>
            <a:xfrm>
              <a:off x="6562212" y="4953802"/>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pl-PL" sz="3900" kern="1200" dirty="0"/>
                <a:t>Krok</a:t>
              </a:r>
              <a:r>
                <a:rPr lang="de-DE" sz="3900" kern="1200" dirty="0"/>
                <a:t> 3</a:t>
              </a:r>
            </a:p>
          </p:txBody>
        </p:sp>
        <p:sp>
          <p:nvSpPr>
            <p:cNvPr id="20" name="Freihandform: Form 19">
              <a:extLst>
                <a:ext uri="{FF2B5EF4-FFF2-40B4-BE49-F238E27FC236}">
                  <a16:creationId xmlns:a16="http://schemas.microsoft.com/office/drawing/2014/main" xmlns="" id="{EF3CF024-C802-4B40-A9B5-A9F1E555ABBE}"/>
                </a:ext>
              </a:extLst>
            </p:cNvPr>
            <p:cNvSpPr/>
            <p:nvPr/>
          </p:nvSpPr>
          <p:spPr>
            <a:xfrm>
              <a:off x="8777796" y="3700645"/>
              <a:ext cx="1933734" cy="159492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399429" rIns="57659" bIns="57659" numCol="1" spcCol="1270" anchor="t" anchorCtr="0">
              <a:noAutofit/>
            </a:bodyPr>
            <a:lstStyle/>
            <a:p>
              <a:pPr marL="85725" lvl="1" indent="0" algn="l" defTabSz="488950">
                <a:lnSpc>
                  <a:spcPct val="90000"/>
                </a:lnSpc>
                <a:spcBef>
                  <a:spcPct val="0"/>
                </a:spcBef>
                <a:spcAft>
                  <a:spcPct val="15000"/>
                </a:spcAft>
                <a:buNone/>
              </a:pPr>
              <a:r>
                <a:rPr lang="pl-PL" sz="1100" kern="1200" dirty="0"/>
                <a:t>Każda z grup projektowych otrzymuje określony słaby punkt i analizuje problem oraz jego przyczyny.</a:t>
              </a:r>
            </a:p>
            <a:p>
              <a:pPr marL="257175" lvl="1" indent="-171450" algn="l" defTabSz="488950">
                <a:lnSpc>
                  <a:spcPct val="90000"/>
                </a:lnSpc>
                <a:spcBef>
                  <a:spcPct val="0"/>
                </a:spcBef>
                <a:spcAft>
                  <a:spcPct val="15000"/>
                </a:spcAft>
                <a:buFont typeface="Wingdings" panose="05000000000000000000" pitchFamily="2" charset="2"/>
                <a:buChar char="ü"/>
              </a:pPr>
              <a:r>
                <a:rPr lang="pl-PL" sz="1100" kern="1200" dirty="0"/>
                <a:t> Gromadzenie danych</a:t>
              </a:r>
              <a:endParaRPr lang="de-DE" sz="1100" kern="1200" dirty="0"/>
            </a:p>
          </p:txBody>
        </p:sp>
        <p:sp>
          <p:nvSpPr>
            <p:cNvPr id="21" name="Freihandform: Form 20">
              <a:extLst>
                <a:ext uri="{FF2B5EF4-FFF2-40B4-BE49-F238E27FC236}">
                  <a16:creationId xmlns:a16="http://schemas.microsoft.com/office/drawing/2014/main" xmlns="" id="{5234A6DA-6CBB-45EB-82D3-7F35957EF478}"/>
                </a:ext>
              </a:extLst>
            </p:cNvPr>
            <p:cNvSpPr/>
            <p:nvPr/>
          </p:nvSpPr>
          <p:spPr>
            <a:xfrm>
              <a:off x="9207515" y="3358875"/>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pl-PL" sz="3900" kern="1200" dirty="0"/>
                <a:t>Krok</a:t>
              </a:r>
              <a:r>
                <a:rPr lang="de-DE" sz="3900" kern="1200" dirty="0"/>
                <a:t> 4</a:t>
              </a:r>
            </a:p>
          </p:txBody>
        </p:sp>
      </p:grpSp>
      <p:sp>
        <p:nvSpPr>
          <p:cNvPr id="4" name="Textfeld 3">
            <a:extLst>
              <a:ext uri="{FF2B5EF4-FFF2-40B4-BE49-F238E27FC236}">
                <a16:creationId xmlns:a16="http://schemas.microsoft.com/office/drawing/2014/main" xmlns="" id="{CD3516E0-B855-423C-A085-3F48898D6AAF}"/>
              </a:ext>
            </a:extLst>
          </p:cNvPr>
          <p:cNvSpPr txBox="1"/>
          <p:nvPr/>
        </p:nvSpPr>
        <p:spPr>
          <a:xfrm>
            <a:off x="7781026" y="5783151"/>
            <a:ext cx="1216325" cy="276999"/>
          </a:xfrm>
          <a:prstGeom prst="rect">
            <a:avLst/>
          </a:prstGeom>
          <a:noFill/>
        </p:spPr>
        <p:txBody>
          <a:bodyPr wrap="square" rtlCol="0">
            <a:spAutoFit/>
          </a:bodyPr>
          <a:lstStyle/>
          <a:p>
            <a:pPr algn="ctr"/>
            <a:r>
              <a:rPr lang="pl-PL" sz="600" dirty="0"/>
              <a:t>Teraz rozpoczyna się właściwa praca grup projektowych</a:t>
            </a:r>
            <a:endParaRPr lang="de-DE" sz="600" dirty="0"/>
          </a:p>
        </p:txBody>
      </p:sp>
      <p:sp>
        <p:nvSpPr>
          <p:cNvPr id="22" name="Pfeil: gebogen 21">
            <a:extLst>
              <a:ext uri="{FF2B5EF4-FFF2-40B4-BE49-F238E27FC236}">
                <a16:creationId xmlns:a16="http://schemas.microsoft.com/office/drawing/2014/main" xmlns="" id="{BF1AF004-8360-4891-8DCA-DD17C4622536}"/>
              </a:ext>
            </a:extLst>
          </p:cNvPr>
          <p:cNvSpPr/>
          <p:nvPr/>
        </p:nvSpPr>
        <p:spPr>
          <a:xfrm>
            <a:off x="9581492" y="2577028"/>
            <a:ext cx="2662735" cy="2662735"/>
          </a:xfrm>
          <a:prstGeom prst="circularArrow">
            <a:avLst>
              <a:gd name="adj1" fmla="val 3917"/>
              <a:gd name="adj2" fmla="val 490948"/>
              <a:gd name="adj3" fmla="val 19333541"/>
              <a:gd name="adj4" fmla="val 12575511"/>
              <a:gd name="adj5" fmla="val 4570"/>
            </a:avLst>
          </a:prstGeom>
          <a:solidFill>
            <a:srgbClr val="92D05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pic>
        <p:nvPicPr>
          <p:cNvPr id="23"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25"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26"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27" name="Immagine 2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28"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36131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618237"/>
            <a:ext cx="10091879" cy="4032066"/>
          </a:xfrm>
        </p:spPr>
        <p:txBody>
          <a:bodyPr/>
          <a:lstStyle/>
          <a:p>
            <a:pPr marL="0" indent="0">
              <a:buNone/>
            </a:pPr>
            <a:r>
              <a:rPr lang="pl-PL" dirty="0"/>
              <a:t>Proces kręgu jakości</a:t>
            </a:r>
            <a:endParaRPr lang="en-US" sz="2800" dirty="0"/>
          </a:p>
          <a:p>
            <a:pPr marL="0" indent="0">
              <a:buNone/>
            </a:pPr>
            <a:r>
              <a:rPr lang="pl-PL" sz="2000" dirty="0"/>
              <a:t>Krąg jakości dzieli się na 12 kroków. W każdym z nich zadania są przydzielane członkom grup projektowych. </a:t>
            </a:r>
            <a:endParaRPr lang="en-US" sz="20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228AAA2C-5CBC-4ADE-A7E6-FD25C94ED151}"/>
              </a:ext>
            </a:extLst>
          </p:cNvPr>
          <p:cNvGraphicFramePr/>
          <p:nvPr>
            <p:extLst>
              <p:ext uri="{D42A27DB-BD31-4B8C-83A1-F6EECF244321}">
                <p14:modId xmlns:p14="http://schemas.microsoft.com/office/powerpoint/2010/main" val="413765225"/>
              </p:ext>
            </p:extLst>
          </p:nvPr>
        </p:nvGraphicFramePr>
        <p:xfrm>
          <a:off x="838199" y="2844800"/>
          <a:ext cx="10091879" cy="3306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Pfeil: gebogen 12">
            <a:extLst>
              <a:ext uri="{FF2B5EF4-FFF2-40B4-BE49-F238E27FC236}">
                <a16:creationId xmlns:a16="http://schemas.microsoft.com/office/drawing/2014/main" xmlns="" id="{74690FF7-F843-4AE8-B094-007D9E947766}"/>
              </a:ext>
            </a:extLst>
          </p:cNvPr>
          <p:cNvSpPr/>
          <p:nvPr/>
        </p:nvSpPr>
        <p:spPr>
          <a:xfrm>
            <a:off x="9581492" y="2577028"/>
            <a:ext cx="2662735" cy="2662735"/>
          </a:xfrm>
          <a:prstGeom prst="circularArrow">
            <a:avLst>
              <a:gd name="adj1" fmla="val 3917"/>
              <a:gd name="adj2" fmla="val 490948"/>
              <a:gd name="adj3" fmla="val 19333541"/>
              <a:gd name="adj4" fmla="val 12575511"/>
              <a:gd name="adj5" fmla="val 4570"/>
            </a:avLst>
          </a:prstGeom>
          <a:solidFill>
            <a:srgbClr val="92D05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pic>
        <p:nvPicPr>
          <p:cNvPr id="14" name="Obraz 63" descr="Obraz zawierający tekst, wizytówka, zrzut ekranu&#10;&#10;Opis wygenerowany automatycznie"/>
          <p:cNvPicPr/>
          <p:nvPr/>
        </p:nvPicPr>
        <p:blipFill>
          <a:blip r:embed="rId8"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6" name="Immagine 15"/>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7"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25152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618237"/>
            <a:ext cx="10091879" cy="4032066"/>
          </a:xfrm>
        </p:spPr>
        <p:txBody>
          <a:bodyPr/>
          <a:lstStyle/>
          <a:p>
            <a:pPr marL="0" indent="0">
              <a:buNone/>
            </a:pPr>
            <a:r>
              <a:rPr lang="pl-PL" dirty="0"/>
              <a:t>Proces kręgu jakości</a:t>
            </a:r>
            <a:endParaRPr lang="en-US" sz="2800" dirty="0"/>
          </a:p>
          <a:p>
            <a:pPr marL="0" indent="0">
              <a:buNone/>
            </a:pPr>
            <a:r>
              <a:rPr lang="pl-PL" sz="2000" dirty="0"/>
              <a:t>Krąg jakości dzieli się na 12 kroków. W każdym z nich zadania są przydzielane członkom grup projektowych. </a:t>
            </a:r>
            <a:endParaRPr lang="en-US" sz="20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228AAA2C-5CBC-4ADE-A7E6-FD25C94ED151}"/>
              </a:ext>
            </a:extLst>
          </p:cNvPr>
          <p:cNvGraphicFramePr/>
          <p:nvPr>
            <p:extLst>
              <p:ext uri="{D42A27DB-BD31-4B8C-83A1-F6EECF244321}">
                <p14:modId xmlns:p14="http://schemas.microsoft.com/office/powerpoint/2010/main" val="475196268"/>
              </p:ext>
            </p:extLst>
          </p:nvPr>
        </p:nvGraphicFramePr>
        <p:xfrm>
          <a:off x="838199" y="2844800"/>
          <a:ext cx="10091879" cy="3306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Obraz 63" descr="Obraz zawierający tekst, wizytówka, zrzut ekranu&#10;&#10;Opis wygenerowany automatycznie"/>
          <p:cNvPicPr/>
          <p:nvPr/>
        </p:nvPicPr>
        <p:blipFill>
          <a:blip r:embed="rId8"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6"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78881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656699" cy="3816050"/>
          </a:xfrm>
        </p:spPr>
        <p:txBody>
          <a:bodyPr>
            <a:noAutofit/>
          </a:bodyPr>
          <a:lstStyle/>
          <a:p>
            <a:pPr marL="0" indent="0">
              <a:buNone/>
            </a:pPr>
            <a:r>
              <a:rPr lang="pl-PL" altLang="ko-KR" sz="2800" dirty="0">
                <a:solidFill>
                  <a:schemeClr val="tx1">
                    <a:lumMod val="75000"/>
                    <a:lumOff val="25000"/>
                  </a:schemeClr>
                </a:solidFill>
                <a:cs typeface="Arial" pitchFamily="34" charset="0"/>
              </a:rPr>
              <a:t>Jak zwiększyć wydajność pracy dzięki zmotywowanym pracownikom </a:t>
            </a:r>
          </a:p>
          <a:p>
            <a:pPr marL="0" indent="0">
              <a:buNone/>
            </a:pPr>
            <a:r>
              <a:rPr lang="pl-PL" sz="1800" dirty="0"/>
              <a:t>Wielu menedżerów jest zdania, że jeśli nie będą krytykować, to wystarczy jako pozytywne docenienie. Pracownicy potrzebują jednak konkretnej informacji zwrotnej, w przeciwnym razie nie będą wiedzieli, jak postrzegać siebie i swoją pracę. Właściwa i odpowiednia informacja zwrotna nie tylko zwiększa pewność, ale także motywację pracowników.</a:t>
            </a:r>
          </a:p>
          <a:p>
            <a:pPr marL="0" indent="0">
              <a:buNone/>
            </a:pPr>
            <a:r>
              <a:rPr lang="pl-PL" sz="1800" dirty="0"/>
              <a:t>Brak uznania jest jednym z najczęstszych powodów, na które skarżą się niezadowoleni pracownicy. Często przełożeni są bardzo zadowoleni z wyników pracy swoich pracowników, ale nie komentują ich. Prawidłowe krytykowanie i docenianie to ważne zadania menedżera.</a:t>
            </a:r>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6" name="Textfeld 5">
            <a:extLst>
              <a:ext uri="{FF2B5EF4-FFF2-40B4-BE49-F238E27FC236}">
                <a16:creationId xmlns:a16="http://schemas.microsoft.com/office/drawing/2014/main" xmlns="" id="{BCA4AEE9-2C88-40AE-ADA8-AEFEE98F6931}"/>
              </a:ext>
            </a:extLst>
          </p:cNvPr>
          <p:cNvSpPr txBox="1"/>
          <p:nvPr/>
        </p:nvSpPr>
        <p:spPr>
          <a:xfrm>
            <a:off x="838200" y="4945521"/>
            <a:ext cx="9656698" cy="954107"/>
          </a:xfrm>
          <a:prstGeom prst="rect">
            <a:avLst/>
          </a:prstGeom>
          <a:noFill/>
        </p:spPr>
        <p:txBody>
          <a:bodyPr wrap="square" rtlCol="0">
            <a:spAutoFit/>
          </a:bodyPr>
          <a:lstStyle/>
          <a:p>
            <a:pPr algn="ctr"/>
            <a:r>
              <a:rPr lang="pl-PL" sz="2800" b="1" dirty="0">
                <a:solidFill>
                  <a:srgbClr val="FF0000"/>
                </a:solidFill>
              </a:rPr>
              <a:t>Na następnych slajdach znajdziesz 5 porad</a:t>
            </a:r>
            <a:br>
              <a:rPr lang="pl-PL" sz="2800" b="1" dirty="0">
                <a:solidFill>
                  <a:srgbClr val="FF0000"/>
                </a:solidFill>
              </a:rPr>
            </a:br>
            <a:r>
              <a:rPr lang="pl-PL" sz="2800" b="1" dirty="0">
                <a:solidFill>
                  <a:srgbClr val="FF0000"/>
                </a:solidFill>
              </a:rPr>
              <a:t> jak motywować pracowników!</a:t>
            </a:r>
            <a:endParaRPr lang="de-DE" sz="2800" b="1" dirty="0">
              <a:solidFill>
                <a:srgbClr val="FF0000"/>
              </a:solidFill>
            </a:endParaRPr>
          </a:p>
        </p:txBody>
      </p:sp>
      <p:pic>
        <p:nvPicPr>
          <p:cNvPr id="13"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6"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69874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pl-PL" altLang="ko-KR" sz="2800" dirty="0">
                <a:solidFill>
                  <a:schemeClr val="tx1">
                    <a:lumMod val="75000"/>
                    <a:lumOff val="25000"/>
                  </a:schemeClr>
                </a:solidFill>
                <a:cs typeface="Arial" pitchFamily="34" charset="0"/>
              </a:rPr>
              <a:t>Jak zwiększyć wydajność pracy dzięki zmotywowanym pracownikom </a:t>
            </a:r>
          </a:p>
          <a:p>
            <a:pPr marL="0" indent="0">
              <a:buNone/>
            </a:pPr>
            <a:endParaRPr lang="en-US" sz="1000" dirty="0"/>
          </a:p>
          <a:p>
            <a:pPr marL="514350" indent="-514350">
              <a:buAutoNum type="arabicPeriod"/>
            </a:pPr>
            <a:r>
              <a:rPr lang="pl-PL" sz="1800" dirty="0">
                <a:solidFill>
                  <a:srgbClr val="FF0000"/>
                </a:solidFill>
              </a:rPr>
              <a:t>Bądź autentyczny i prawdziwy/ Bądź autentyczna i prawdziwa</a:t>
            </a:r>
            <a:endParaRPr lang="en-US" sz="1800" dirty="0">
              <a:solidFill>
                <a:srgbClr val="FF0000"/>
              </a:solidFill>
            </a:endParaRPr>
          </a:p>
          <a:p>
            <a:pPr marL="534988" lvl="1" indent="0">
              <a:buNone/>
            </a:pPr>
            <a:r>
              <a:rPr lang="pl-PL" sz="1600" dirty="0"/>
              <a:t>Regularne poklepywanie po plecach prowadzi do tego, że chwalony pracownik przestaje w ogóle zauważać pozytywne znaczenie takiej wypowiedzi. Nie należy też obsesyjnie szukać drobiazgów do pochwalenia lub skrytykowania. Najważniejszym warunkiem skutecznej pochwały jest własne przekonanie o pozytywnych wynikach pracy.</a:t>
            </a:r>
          </a:p>
          <a:p>
            <a:pPr marL="534988" lvl="1" indent="0">
              <a:buNone/>
            </a:pPr>
            <a:endParaRPr lang="en-US" sz="1800" dirty="0"/>
          </a:p>
          <a:p>
            <a:pPr marL="514350" indent="-514350">
              <a:buAutoNum type="arabicPeriod"/>
            </a:pPr>
            <a:r>
              <a:rPr lang="pl-PL" sz="1800" dirty="0">
                <a:solidFill>
                  <a:srgbClr val="FF0000"/>
                </a:solidFill>
              </a:rPr>
              <a:t>Przemyśl swoje standardy</a:t>
            </a:r>
            <a:endParaRPr lang="en-US" sz="1800" dirty="0">
              <a:solidFill>
                <a:srgbClr val="FF0000"/>
              </a:solidFill>
            </a:endParaRPr>
          </a:p>
          <a:p>
            <a:pPr marL="534988" lvl="1" indent="0">
              <a:buNone/>
            </a:pPr>
            <a:r>
              <a:rPr lang="pl-PL" sz="1600" dirty="0"/>
              <a:t>Jeśli jesteś osobą, która ma bardzo wysokie standardy pracy, pierwsza porada - możesz nigdy nie znaleźć się w sytuacji, w której uznasz wyniki za pozytywne. W takim przypadku należy pamiętać, że nasze standardy nie są miarą wszystkiego i że przy ocenie pracowników zdecydowanie należy stosować niższe standardy. Nie można też oceniać wszystkich pracowników według tych samych kryteriów.</a:t>
            </a:r>
            <a:endParaRPr lang="en-US" sz="16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8"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5"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7510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pl-PL" altLang="ko-KR" sz="2800" dirty="0">
                <a:solidFill>
                  <a:schemeClr val="tx1">
                    <a:lumMod val="75000"/>
                    <a:lumOff val="25000"/>
                  </a:schemeClr>
                </a:solidFill>
                <a:cs typeface="Arial" pitchFamily="34" charset="0"/>
              </a:rPr>
              <a:t>Jak zwiększyć wydajność pracy dzięki zmotywowanym pracownikom </a:t>
            </a:r>
          </a:p>
          <a:p>
            <a:pPr marL="0" indent="0">
              <a:buNone/>
            </a:pPr>
            <a:endParaRPr lang="en-US" sz="1000" dirty="0"/>
          </a:p>
          <a:p>
            <a:pPr marL="514350" indent="-514350">
              <a:buFont typeface="+mj-lt"/>
              <a:buAutoNum type="arabicPeriod" startAt="3"/>
            </a:pPr>
            <a:r>
              <a:rPr lang="pl-PL" sz="1800" dirty="0">
                <a:solidFill>
                  <a:srgbClr val="FF0000"/>
                </a:solidFill>
              </a:rPr>
              <a:t>Regularnie analizuj wyniki pracy swoich pracowników</a:t>
            </a:r>
            <a:endParaRPr lang="en-US" sz="1800" dirty="0">
              <a:solidFill>
                <a:srgbClr val="FF0000"/>
              </a:solidFill>
            </a:endParaRPr>
          </a:p>
          <a:p>
            <a:pPr marL="534988" lvl="1" indent="0">
              <a:buNone/>
            </a:pPr>
            <a:r>
              <a:rPr lang="pl-PL" sz="1600" dirty="0"/>
              <a:t>Aby móc pochwalić lub skrytykować pracowników w spersonalizowany sposób, należy uważnie obserwować ich pracę. W przypadku błędu zazwyczaj można odczuć jego skutki na własnej skórze, ale pozytywne wyniki są często o wiele trudniejsze do rozpoznania. Na koniec dnia lub tygodnia należy spojrzeć wstecz i zadać sobie pytanie: Czy dany pracownik osiągnął wyniki powyżej swojego zwykłego poziomu?</a:t>
            </a:r>
            <a:endParaRPr lang="en-US" sz="1600" dirty="0"/>
          </a:p>
          <a:p>
            <a:pPr marL="457200" lvl="1" indent="0">
              <a:buNone/>
            </a:pPr>
            <a:endParaRPr lang="en-US" sz="1800" dirty="0"/>
          </a:p>
          <a:p>
            <a:pPr marL="514350" indent="-514350">
              <a:buAutoNum type="arabicPeriod" startAt="3"/>
            </a:pPr>
            <a:r>
              <a:rPr lang="pl-PL" sz="1800" dirty="0">
                <a:solidFill>
                  <a:srgbClr val="FF0000"/>
                </a:solidFill>
              </a:rPr>
              <a:t>Dopasuj pochwałę do wyników</a:t>
            </a:r>
            <a:endParaRPr lang="en-US" sz="1800" dirty="0">
              <a:solidFill>
                <a:srgbClr val="FF0000"/>
              </a:solidFill>
            </a:endParaRPr>
          </a:p>
          <a:p>
            <a:pPr marL="534988" lvl="1" indent="0">
              <a:buNone/>
            </a:pPr>
            <a:r>
              <a:rPr lang="pl-PL" sz="1600" dirty="0"/>
              <a:t>Pochwała jest skuteczna tylko wtedy, gdy jest odpowiednia i indywidualna. Liczy się nie tyle to, w jakim stopniu wyniki wpływają na firmę, ale to, jak duże było zaangażowanie pracownika. Jeśli pracownik często zastępuje swoich kolegów, niekoniecznie poprawia to ogólne wyniki, a jednak jest to z pewnością powód do szczególnej pochwały.</a:t>
            </a:r>
            <a:endParaRPr lang="en-US" sz="16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8"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5"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47779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pl-PL" dirty="0"/>
              <a:t>Jak w 3 krokach prawidłowo i sprawiedliwie oceniać wyniki pracy członków zespołu</a:t>
            </a:r>
          </a:p>
          <a:p>
            <a:pPr marL="0" indent="0">
              <a:buNone/>
            </a:pPr>
            <a:endParaRPr lang="en-US" sz="1000" dirty="0"/>
          </a:p>
          <a:p>
            <a:pPr marL="514350" indent="-514350">
              <a:buFont typeface="+mj-lt"/>
              <a:buAutoNum type="arabicPeriod" startAt="5"/>
            </a:pPr>
            <a:r>
              <a:rPr lang="pl-PL" sz="1800" dirty="0">
                <a:solidFill>
                  <a:srgbClr val="FF0000"/>
                </a:solidFill>
              </a:rPr>
              <a:t>Konsekwentne chwalenie dobrych wyników</a:t>
            </a:r>
            <a:br>
              <a:rPr lang="pl-PL" sz="1800" dirty="0">
                <a:solidFill>
                  <a:srgbClr val="FF0000"/>
                </a:solidFill>
              </a:rPr>
            </a:br>
            <a:r>
              <a:rPr lang="pl-PL" sz="1600" dirty="0"/>
              <a:t>Choć generalnie prawdą jest, że pochwały powinny być udzielane tylko za mniej lub bardziej wyróżniające się wyniki pracy, trzeba być w tym bardzo rozważnym. Są pracownicy, na których można polegać i którzy stale osiągają dobre wyniki. To też należy dostrzec i regularnie ich chwalić.</a:t>
            </a:r>
            <a:endParaRPr lang="en-US" sz="16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81FFD6E2-FD21-4634-8D3B-E087350D2B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4072" y="4133177"/>
            <a:ext cx="3371273" cy="1896341"/>
          </a:xfrm>
          <a:prstGeom prst="rect">
            <a:avLst/>
          </a:prstGeom>
        </p:spPr>
      </p:pic>
      <p:pic>
        <p:nvPicPr>
          <p:cNvPr id="13" name="Obraz 63" descr="Obraz zawierający tekst, wizytówka, zrzut ekranu&#10;&#10;Opis wygenerowany automatycznie"/>
          <p:cNvPicPr/>
          <p:nvPr/>
        </p:nvPicPr>
        <p:blipFill>
          <a:blip r:embed="rId4"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6"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84825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pl-PL" altLang="ko-KR" sz="2800" dirty="0">
                <a:solidFill>
                  <a:schemeClr val="tx1">
                    <a:lumMod val="75000"/>
                    <a:lumOff val="25000"/>
                  </a:schemeClr>
                </a:solidFill>
                <a:cs typeface="Arial" pitchFamily="34" charset="0"/>
              </a:rPr>
              <a:t>Jak zwiększyć wydajność pracy dzięki zmotywowanym pracownikom </a:t>
            </a:r>
          </a:p>
          <a:p>
            <a:pPr marL="0" indent="0">
              <a:buNone/>
            </a:pPr>
            <a:endParaRPr lang="en-US" sz="1000" dirty="0"/>
          </a:p>
          <a:p>
            <a:pPr marL="0" indent="0">
              <a:buNone/>
            </a:pPr>
            <a:r>
              <a:rPr lang="pl-PL" sz="1800" dirty="0"/>
              <a:t>Jako osoba zarządzająca zespołem musisz oceniać wyniki pracy swoich pracowników w określonych momentach. Jakość Twojej oceny zależy zarówno od obserwacji, jak i od przebiegu rozmowy oceniającej. Podziel swoją ocenę pracy na 3 etapy, aby uzyskać bardziej sprawiedliwą i ustandaryzowaną ocenę.</a:t>
            </a:r>
          </a:p>
          <a:p>
            <a:pPr marL="0" indent="0">
              <a:buNone/>
            </a:pPr>
            <a:endParaRPr lang="pl-PL" sz="1800" dirty="0"/>
          </a:p>
          <a:p>
            <a:pPr marL="0" indent="0">
              <a:buNone/>
            </a:pPr>
            <a:r>
              <a:rPr lang="pl-PL" sz="1800" dirty="0"/>
              <a:t>Nie dokonuj oceny w pośpiechu, np. tuż po zakończeniu projektu doskonalenia. Doświadczenie pokazuje, że wtedy rozmowy są bardzo powierzchowne. Istnieje duże niebezpieczeństwo, że aspekty osobiste i emocjonalne uniemożliwią obiektywną ocenę. Rezultat: niezadowolenie pracowników i spadek wydajności w kolejnym projekcie.</a:t>
            </a:r>
            <a:endParaRPr lang="en-US" sz="18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8"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5"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19406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312876"/>
            <a:ext cx="11573197" cy="724247"/>
          </a:xfrm>
        </p:spPr>
        <p:txBody>
          <a:bodyPr>
            <a:normAutofit fontScale="92500" lnSpcReduction="10000"/>
          </a:bodyPr>
          <a:lstStyle/>
          <a:p>
            <a:r>
              <a:rPr lang="pl-PL" dirty="0">
                <a:latin typeface="Arial Black" panose="020B0A04020102020204" pitchFamily="34" charset="0"/>
              </a:rPr>
              <a:t>CELE</a:t>
            </a:r>
            <a:endParaRPr lang="en-US" dirty="0">
              <a:latin typeface="Arial Black" panose="020B0A04020102020204" pitchFamily="34" charset="0"/>
            </a:endParaRP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a:off x="4364347" y="1944996"/>
            <a:ext cx="3532863" cy="4209710"/>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14" name="TextBox 13">
            <a:extLst>
              <a:ext uri="{FF2B5EF4-FFF2-40B4-BE49-F238E27FC236}">
                <a16:creationId xmlns:a16="http://schemas.microsoft.com/office/drawing/2014/main" xmlns="" id="{70EBD466-C587-4358-B47B-56D604DA14C9}"/>
              </a:ext>
            </a:extLst>
          </p:cNvPr>
          <p:cNvSpPr txBox="1"/>
          <p:nvPr/>
        </p:nvSpPr>
        <p:spPr>
          <a:xfrm>
            <a:off x="3775195" y="2281092"/>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a16="http://schemas.microsoft.com/office/drawing/2014/main" xmlns="" id="{30DB82BF-5F93-4A4D-A540-A91CB26F41BB}"/>
              </a:ext>
            </a:extLst>
          </p:cNvPr>
          <p:cNvSpPr txBox="1"/>
          <p:nvPr/>
        </p:nvSpPr>
        <p:spPr>
          <a:xfrm>
            <a:off x="7148624" y="1847185"/>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a16="http://schemas.microsoft.com/office/drawing/2014/main" xmlns="" id="{99D1CA38-65F6-4018-8DAB-5AA4DE65BE74}"/>
              </a:ext>
            </a:extLst>
          </p:cNvPr>
          <p:cNvSpPr txBox="1"/>
          <p:nvPr/>
        </p:nvSpPr>
        <p:spPr>
          <a:xfrm>
            <a:off x="4496750" y="5306985"/>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a16="http://schemas.microsoft.com/office/drawing/2014/main" xmlns="" id="{182A561C-66DD-4EA4-8107-08F9DC751ABA}"/>
              </a:ext>
            </a:extLst>
          </p:cNvPr>
          <p:cNvSpPr txBox="1"/>
          <p:nvPr/>
        </p:nvSpPr>
        <p:spPr>
          <a:xfrm>
            <a:off x="7603265" y="4074326"/>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grpSp>
        <p:nvGrpSpPr>
          <p:cNvPr id="18" name="Group 17">
            <a:extLst>
              <a:ext uri="{FF2B5EF4-FFF2-40B4-BE49-F238E27FC236}">
                <a16:creationId xmlns:a16="http://schemas.microsoft.com/office/drawing/2014/main" xmlns="" id="{6160CF9D-95C0-4A3C-8F0F-BB1FD13355B3}"/>
              </a:ext>
            </a:extLst>
          </p:cNvPr>
          <p:cNvGrpSpPr/>
          <p:nvPr/>
        </p:nvGrpSpPr>
        <p:grpSpPr>
          <a:xfrm>
            <a:off x="7981492" y="1963601"/>
            <a:ext cx="2948586" cy="966630"/>
            <a:chOff x="1487520" y="1317096"/>
            <a:chExt cx="4380624" cy="524156"/>
          </a:xfrm>
        </p:grpSpPr>
        <p:sp>
          <p:nvSpPr>
            <p:cNvPr id="19" name="TextBox 18">
              <a:extLst>
                <a:ext uri="{FF2B5EF4-FFF2-40B4-BE49-F238E27FC236}">
                  <a16:creationId xmlns:a16="http://schemas.microsoft.com/office/drawing/2014/main" xmlns="" id="{13CF657A-4052-46EB-8E57-3B19D2E98EB9}"/>
                </a:ext>
              </a:extLst>
            </p:cNvPr>
            <p:cNvSpPr txBox="1"/>
            <p:nvPr/>
          </p:nvSpPr>
          <p:spPr>
            <a:xfrm>
              <a:off x="1487520" y="1317096"/>
              <a:ext cx="4380624" cy="183581"/>
            </a:xfrm>
            <a:prstGeom prst="rect">
              <a:avLst/>
            </a:prstGeom>
            <a:noFill/>
          </p:spPr>
          <p:txBody>
            <a:bodyPr wrap="square" rtlCol="0" anchor="ctr">
              <a:spAutoFit/>
            </a:bodyPr>
            <a:lstStyle/>
            <a:p>
              <a:r>
                <a:rPr lang="pl-PL" altLang="ko-KR" sz="1600" b="1" dirty="0">
                  <a:solidFill>
                    <a:srgbClr val="92D050"/>
                  </a:solidFill>
                  <a:cs typeface="Arial" pitchFamily="34" charset="0"/>
                </a:rPr>
                <a:t>Zwiększenie wydajności pracy</a:t>
              </a:r>
              <a:endParaRPr lang="ko-KR" altLang="en-US" sz="1600" b="1" dirty="0">
                <a:solidFill>
                  <a:srgbClr val="92D050"/>
                </a:solidFill>
                <a:cs typeface="Arial" pitchFamily="34" charset="0"/>
              </a:endParaRPr>
            </a:p>
          </p:txBody>
        </p:sp>
        <p:sp>
          <p:nvSpPr>
            <p:cNvPr id="20" name="TextBox 19">
              <a:extLst>
                <a:ext uri="{FF2B5EF4-FFF2-40B4-BE49-F238E27FC236}">
                  <a16:creationId xmlns:a16="http://schemas.microsoft.com/office/drawing/2014/main" xmlns="" id="{76D19044-9807-4A8E-A44D-70D273353DBC}"/>
                </a:ext>
              </a:extLst>
            </p:cNvPr>
            <p:cNvSpPr txBox="1"/>
            <p:nvPr/>
          </p:nvSpPr>
          <p:spPr>
            <a:xfrm>
              <a:off x="1487520" y="1515812"/>
              <a:ext cx="4380624" cy="325440"/>
            </a:xfrm>
            <a:prstGeom prst="rect">
              <a:avLst/>
            </a:prstGeom>
            <a:noFill/>
          </p:spPr>
          <p:txBody>
            <a:bodyPr wrap="square" rtlCol="0">
              <a:spAutoFit/>
            </a:bodyPr>
            <a:lstStyle/>
            <a:p>
              <a:r>
                <a:rPr lang="pl-PL" sz="1100" dirty="0"/>
                <a:t>Dowiesz się, jak prawidłowo krytykować i chwalić swoich pracowników. Są to ważne zadania osoby kierującej zespołem.</a:t>
              </a:r>
              <a:endParaRPr lang="ko-KR" altLang="en-US" sz="1101" dirty="0">
                <a:solidFill>
                  <a:schemeClr val="tx1">
                    <a:lumMod val="75000"/>
                    <a:lumOff val="25000"/>
                  </a:schemeClr>
                </a:solidFill>
                <a:cs typeface="Arial" pitchFamily="34" charset="0"/>
              </a:endParaRPr>
            </a:p>
          </p:txBody>
        </p:sp>
      </p:grpSp>
      <p:grpSp>
        <p:nvGrpSpPr>
          <p:cNvPr id="21" name="Group 20">
            <a:extLst>
              <a:ext uri="{FF2B5EF4-FFF2-40B4-BE49-F238E27FC236}">
                <a16:creationId xmlns:a16="http://schemas.microsoft.com/office/drawing/2014/main" xmlns="" id="{A13263A3-D790-4119-97E0-AF6F602A207E}"/>
              </a:ext>
            </a:extLst>
          </p:cNvPr>
          <p:cNvGrpSpPr/>
          <p:nvPr/>
        </p:nvGrpSpPr>
        <p:grpSpPr>
          <a:xfrm>
            <a:off x="8434940" y="4043549"/>
            <a:ext cx="2948586" cy="876752"/>
            <a:chOff x="1487520" y="1239609"/>
            <a:chExt cx="4380624" cy="876752"/>
          </a:xfrm>
        </p:grpSpPr>
        <p:sp>
          <p:nvSpPr>
            <p:cNvPr id="22" name="TextBox 21">
              <a:extLst>
                <a:ext uri="{FF2B5EF4-FFF2-40B4-BE49-F238E27FC236}">
                  <a16:creationId xmlns:a16="http://schemas.microsoft.com/office/drawing/2014/main" xmlns="" id="{272510F1-8545-4FE8-B52B-B4CD50AC6BEA}"/>
                </a:ext>
              </a:extLst>
            </p:cNvPr>
            <p:cNvSpPr txBox="1"/>
            <p:nvPr/>
          </p:nvSpPr>
          <p:spPr>
            <a:xfrm>
              <a:off x="1487520" y="1239609"/>
              <a:ext cx="4380624" cy="338554"/>
            </a:xfrm>
            <a:prstGeom prst="rect">
              <a:avLst/>
            </a:prstGeom>
            <a:noFill/>
          </p:spPr>
          <p:txBody>
            <a:bodyPr wrap="square" rtlCol="0" anchor="ctr">
              <a:spAutoFit/>
            </a:bodyPr>
            <a:lstStyle/>
            <a:p>
              <a:r>
                <a:rPr lang="pl-PL" altLang="ko-KR" sz="1600" b="1" dirty="0">
                  <a:solidFill>
                    <a:srgbClr val="FA9106"/>
                  </a:solidFill>
                  <a:cs typeface="Arial" pitchFamily="34" charset="0"/>
                </a:rPr>
                <a:t>Jak przeprowadzić koło jakości</a:t>
              </a:r>
              <a:endParaRPr lang="ko-KR" altLang="en-US" sz="1600" b="1" dirty="0">
                <a:solidFill>
                  <a:srgbClr val="FA9106"/>
                </a:solidFill>
                <a:cs typeface="Arial" pitchFamily="34" charset="0"/>
              </a:endParaRPr>
            </a:p>
          </p:txBody>
        </p:sp>
        <p:sp>
          <p:nvSpPr>
            <p:cNvPr id="23" name="TextBox 22">
              <a:extLst>
                <a:ext uri="{FF2B5EF4-FFF2-40B4-BE49-F238E27FC236}">
                  <a16:creationId xmlns:a16="http://schemas.microsoft.com/office/drawing/2014/main" xmlns="" id="{1D55BE99-80F7-400B-B79E-52F10C300D4D}"/>
                </a:ext>
              </a:extLst>
            </p:cNvPr>
            <p:cNvSpPr txBox="1"/>
            <p:nvPr/>
          </p:nvSpPr>
          <p:spPr>
            <a:xfrm>
              <a:off x="1487520" y="1515812"/>
              <a:ext cx="4380624" cy="600549"/>
            </a:xfrm>
            <a:prstGeom prst="rect">
              <a:avLst/>
            </a:prstGeom>
            <a:noFill/>
          </p:spPr>
          <p:txBody>
            <a:bodyPr wrap="square" rtlCol="0">
              <a:spAutoFit/>
            </a:bodyPr>
            <a:lstStyle/>
            <a:p>
              <a:r>
                <a:rPr lang="pl-PL" altLang="ko-KR" sz="1101" dirty="0">
                  <a:solidFill>
                    <a:schemeClr val="tx1">
                      <a:lumMod val="75000"/>
                      <a:lumOff val="25000"/>
                    </a:schemeClr>
                  </a:solidFill>
                  <a:cs typeface="Arial" pitchFamily="34" charset="0"/>
                </a:rPr>
                <a:t>Poznasz role i kroki, a także dowiesz się jak przeprowadzić krąg jakości, aby doskonalić swoje umiejętności przywódcze.</a:t>
              </a:r>
              <a:endParaRPr lang="ko-KR" altLang="en-US" sz="1101" dirty="0">
                <a:solidFill>
                  <a:schemeClr val="tx1">
                    <a:lumMod val="75000"/>
                    <a:lumOff val="25000"/>
                  </a:schemeClr>
                </a:solidFill>
                <a:cs typeface="Arial" pitchFamily="34" charset="0"/>
              </a:endParaRPr>
            </a:p>
          </p:txBody>
        </p:sp>
      </p:grpSp>
      <p:grpSp>
        <p:nvGrpSpPr>
          <p:cNvPr id="24" name="Group 23">
            <a:extLst>
              <a:ext uri="{FF2B5EF4-FFF2-40B4-BE49-F238E27FC236}">
                <a16:creationId xmlns:a16="http://schemas.microsoft.com/office/drawing/2014/main" xmlns="" id="{23E5F1CF-9BE3-4A44-8A6C-E43C826704C5}"/>
              </a:ext>
            </a:extLst>
          </p:cNvPr>
          <p:cNvGrpSpPr/>
          <p:nvPr/>
        </p:nvGrpSpPr>
        <p:grpSpPr>
          <a:xfrm>
            <a:off x="803309" y="1991869"/>
            <a:ext cx="2971887" cy="1120336"/>
            <a:chOff x="1487520" y="1165430"/>
            <a:chExt cx="4380624" cy="1120336"/>
          </a:xfrm>
        </p:grpSpPr>
        <p:sp>
          <p:nvSpPr>
            <p:cNvPr id="25" name="TextBox 24">
              <a:extLst>
                <a:ext uri="{FF2B5EF4-FFF2-40B4-BE49-F238E27FC236}">
                  <a16:creationId xmlns:a16="http://schemas.microsoft.com/office/drawing/2014/main" xmlns="" id="{B54C67DD-CBEB-4028-89B1-4484BECE127E}"/>
                </a:ext>
              </a:extLst>
            </p:cNvPr>
            <p:cNvSpPr txBox="1"/>
            <p:nvPr/>
          </p:nvSpPr>
          <p:spPr>
            <a:xfrm>
              <a:off x="1487520" y="1165430"/>
              <a:ext cx="4380624" cy="338554"/>
            </a:xfrm>
            <a:prstGeom prst="rect">
              <a:avLst/>
            </a:prstGeom>
            <a:noFill/>
          </p:spPr>
          <p:txBody>
            <a:bodyPr wrap="square" rtlCol="0" anchor="ctr">
              <a:spAutoFit/>
            </a:bodyPr>
            <a:lstStyle/>
            <a:p>
              <a:pPr algn="r"/>
              <a:r>
                <a:rPr lang="pl-PL" altLang="ko-KR" sz="1600" b="1" dirty="0">
                  <a:solidFill>
                    <a:srgbClr val="00B0F0"/>
                  </a:solidFill>
                  <a:cs typeface="Arial" pitchFamily="34" charset="0"/>
                </a:rPr>
                <a:t>Inicjatywa i motywacja do pracy</a:t>
              </a:r>
              <a:endParaRPr lang="ko-KR" altLang="en-US" sz="1600" b="1" dirty="0">
                <a:solidFill>
                  <a:srgbClr val="00B0F0"/>
                </a:solidFill>
                <a:cs typeface="Arial" pitchFamily="34" charset="0"/>
              </a:endParaRPr>
            </a:p>
          </p:txBody>
        </p:sp>
        <p:sp>
          <p:nvSpPr>
            <p:cNvPr id="26" name="TextBox 25">
              <a:extLst>
                <a:ext uri="{FF2B5EF4-FFF2-40B4-BE49-F238E27FC236}">
                  <a16:creationId xmlns:a16="http://schemas.microsoft.com/office/drawing/2014/main" xmlns="" id="{571C55EE-9421-48F9-A382-E26F842D733B}"/>
                </a:ext>
              </a:extLst>
            </p:cNvPr>
            <p:cNvSpPr txBox="1"/>
            <p:nvPr/>
          </p:nvSpPr>
          <p:spPr>
            <a:xfrm>
              <a:off x="1487520" y="1515812"/>
              <a:ext cx="4380624" cy="769954"/>
            </a:xfrm>
            <a:prstGeom prst="rect">
              <a:avLst/>
            </a:prstGeom>
            <a:noFill/>
          </p:spPr>
          <p:txBody>
            <a:bodyPr wrap="square" rtlCol="0">
              <a:spAutoFit/>
            </a:bodyPr>
            <a:lstStyle/>
            <a:p>
              <a:pPr algn="r"/>
              <a:r>
                <a:rPr lang="pl-PL" altLang="ko-KR" sz="1101" dirty="0">
                  <a:solidFill>
                    <a:schemeClr val="tx1">
                      <a:lumMod val="75000"/>
                      <a:lumOff val="25000"/>
                    </a:schemeClr>
                  </a:solidFill>
                  <a:cs typeface="Arial" pitchFamily="34" charset="0"/>
                </a:rPr>
                <a:t>Za pomocą kręgów jakości pracownicy dobrowolnie i wspólnie pracują nad doskonaleniem przedsiębiorstwa. Kręgi jakości promują inicjatywę i motywację do pracy</a:t>
              </a:r>
              <a:r>
                <a:rPr lang="en-US" altLang="ko-KR" sz="1101" dirty="0">
                  <a:solidFill>
                    <a:schemeClr val="tx1">
                      <a:lumMod val="75000"/>
                      <a:lumOff val="25000"/>
                    </a:schemeClr>
                  </a:solidFill>
                  <a:cs typeface="Arial" pitchFamily="34" charset="0"/>
                </a:rPr>
                <a:t>.</a:t>
              </a:r>
              <a:endParaRPr lang="ko-KR" altLang="en-US" sz="1101" dirty="0">
                <a:solidFill>
                  <a:schemeClr val="tx1">
                    <a:lumMod val="75000"/>
                    <a:lumOff val="25000"/>
                  </a:schemeClr>
                </a:solidFill>
                <a:cs typeface="Arial" pitchFamily="34" charset="0"/>
              </a:endParaRPr>
            </a:p>
          </p:txBody>
        </p:sp>
      </p:grpSp>
      <p:grpSp>
        <p:nvGrpSpPr>
          <p:cNvPr id="27" name="Group 26">
            <a:extLst>
              <a:ext uri="{FF2B5EF4-FFF2-40B4-BE49-F238E27FC236}">
                <a16:creationId xmlns:a16="http://schemas.microsoft.com/office/drawing/2014/main" xmlns="" id="{FCF7D916-338D-419A-8520-C3C808468573}"/>
              </a:ext>
            </a:extLst>
          </p:cNvPr>
          <p:cNvGrpSpPr/>
          <p:nvPr/>
        </p:nvGrpSpPr>
        <p:grpSpPr>
          <a:xfrm>
            <a:off x="397165" y="5176579"/>
            <a:ext cx="4097754" cy="707090"/>
            <a:chOff x="767375" y="1239609"/>
            <a:chExt cx="5100769" cy="707090"/>
          </a:xfrm>
        </p:grpSpPr>
        <p:sp>
          <p:nvSpPr>
            <p:cNvPr id="28" name="TextBox 27">
              <a:extLst>
                <a:ext uri="{FF2B5EF4-FFF2-40B4-BE49-F238E27FC236}">
                  <a16:creationId xmlns:a16="http://schemas.microsoft.com/office/drawing/2014/main" xmlns="" id="{DADC9887-15A6-49B6-839F-A66B9695CF2C}"/>
                </a:ext>
              </a:extLst>
            </p:cNvPr>
            <p:cNvSpPr txBox="1"/>
            <p:nvPr/>
          </p:nvSpPr>
          <p:spPr>
            <a:xfrm>
              <a:off x="767375" y="1239609"/>
              <a:ext cx="5100769" cy="338554"/>
            </a:xfrm>
            <a:prstGeom prst="rect">
              <a:avLst/>
            </a:prstGeom>
            <a:noFill/>
          </p:spPr>
          <p:txBody>
            <a:bodyPr wrap="square" rtlCol="0" anchor="ctr">
              <a:spAutoFit/>
            </a:bodyPr>
            <a:lstStyle/>
            <a:p>
              <a:pPr algn="r"/>
              <a:r>
                <a:rPr lang="pl-PL" altLang="ko-KR" sz="1600" b="1" dirty="0">
                  <a:solidFill>
                    <a:srgbClr val="FF0000"/>
                  </a:solidFill>
                  <a:cs typeface="Arial" pitchFamily="34" charset="0"/>
                </a:rPr>
                <a:t>Ocena pracy członków zespołu</a:t>
              </a:r>
              <a:endParaRPr lang="ko-KR" altLang="en-US" sz="1600" b="1" dirty="0">
                <a:solidFill>
                  <a:srgbClr val="FF0000"/>
                </a:solidFill>
                <a:cs typeface="Arial" pitchFamily="34" charset="0"/>
              </a:endParaRPr>
            </a:p>
          </p:txBody>
        </p:sp>
        <p:sp>
          <p:nvSpPr>
            <p:cNvPr id="29" name="TextBox 28">
              <a:extLst>
                <a:ext uri="{FF2B5EF4-FFF2-40B4-BE49-F238E27FC236}">
                  <a16:creationId xmlns:a16="http://schemas.microsoft.com/office/drawing/2014/main" xmlns="" id="{1B1834D9-4736-4B12-A9DC-B532AB1E47AF}"/>
                </a:ext>
              </a:extLst>
            </p:cNvPr>
            <p:cNvSpPr txBox="1"/>
            <p:nvPr/>
          </p:nvSpPr>
          <p:spPr>
            <a:xfrm>
              <a:off x="1487520" y="1515812"/>
              <a:ext cx="4380624" cy="430887"/>
            </a:xfrm>
            <a:prstGeom prst="rect">
              <a:avLst/>
            </a:prstGeom>
            <a:noFill/>
          </p:spPr>
          <p:txBody>
            <a:bodyPr wrap="square" rtlCol="0">
              <a:spAutoFit/>
            </a:bodyPr>
            <a:lstStyle/>
            <a:p>
              <a:pPr algn="r"/>
              <a:r>
                <a:rPr lang="pl-PL" sz="1100" dirty="0"/>
                <a:t>Nauczysz się jak oceniać wyniki pracy swoich pracowników. </a:t>
              </a:r>
              <a:endParaRPr lang="en-US" altLang="ko-KR" sz="1101" dirty="0">
                <a:solidFill>
                  <a:schemeClr val="tx1">
                    <a:lumMod val="75000"/>
                    <a:lumOff val="25000"/>
                  </a:schemeClr>
                </a:solidFill>
                <a:cs typeface="Arial" pitchFamily="34" charset="0"/>
              </a:endParaRPr>
            </a:p>
          </p:txBody>
        </p:sp>
      </p:grpSp>
      <p:sp>
        <p:nvSpPr>
          <p:cNvPr id="30" name="Oval 21">
            <a:extLst>
              <a:ext uri="{FF2B5EF4-FFF2-40B4-BE49-F238E27FC236}">
                <a16:creationId xmlns:a16="http://schemas.microsoft.com/office/drawing/2014/main" xmlns="" id="{4535DA48-809F-4B2D-9659-3052AAD75311}"/>
              </a:ext>
            </a:extLst>
          </p:cNvPr>
          <p:cNvSpPr/>
          <p:nvPr/>
        </p:nvSpPr>
        <p:spPr>
          <a:xfrm rot="20700000">
            <a:off x="5995072" y="217700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621214" y="3698098"/>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618410" y="4360185"/>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84884" y="3183631"/>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38"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4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4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43" name="Immagine 4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44"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698552" y="407515"/>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941832" y="1825624"/>
            <a:ext cx="9553067" cy="576707"/>
          </a:xfrm>
        </p:spPr>
        <p:txBody>
          <a:bodyPr>
            <a:noAutofit/>
          </a:bodyPr>
          <a:lstStyle/>
          <a:p>
            <a:pPr marL="0" indent="0">
              <a:buNone/>
            </a:pPr>
            <a:r>
              <a:rPr lang="pl-PL" dirty="0"/>
              <a:t>3 kroki do prawidłowej i sprawiedliwej oceny pracownika:</a:t>
            </a:r>
            <a:endParaRPr lang="en-US"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extLst>
              <p:ext uri="{D42A27DB-BD31-4B8C-83A1-F6EECF244321}">
                <p14:modId xmlns:p14="http://schemas.microsoft.com/office/powerpoint/2010/main" val="1728007052"/>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feld 3">
            <a:extLst>
              <a:ext uri="{FF2B5EF4-FFF2-40B4-BE49-F238E27FC236}">
                <a16:creationId xmlns:a16="http://schemas.microsoft.com/office/drawing/2014/main" xmlns="" id="{C0C8B463-3359-4EE2-A4E8-B28013B9218C}"/>
              </a:ext>
            </a:extLst>
          </p:cNvPr>
          <p:cNvSpPr txBox="1"/>
          <p:nvPr/>
        </p:nvSpPr>
        <p:spPr>
          <a:xfrm>
            <a:off x="2728928" y="4979962"/>
            <a:ext cx="7765970" cy="738664"/>
          </a:xfrm>
          <a:prstGeom prst="rect">
            <a:avLst/>
          </a:prstGeom>
          <a:noFill/>
        </p:spPr>
        <p:txBody>
          <a:bodyPr wrap="square" rtlCol="0">
            <a:spAutoFit/>
          </a:bodyPr>
          <a:lstStyle/>
          <a:p>
            <a:r>
              <a:rPr lang="pl-PL" sz="1400" i="1" dirty="0">
                <a:solidFill>
                  <a:srgbClr val="FA9106"/>
                </a:solidFill>
              </a:rPr>
              <a:t>WSKAZÓWKA PRAKTYCZNA: Uważaj, jak postępujesz z notatkami pisemnymi.</a:t>
            </a:r>
          </a:p>
          <a:p>
            <a:r>
              <a:rPr lang="pl-PL" sz="1400" i="1" dirty="0">
                <a:solidFill>
                  <a:srgbClr val="FA9106"/>
                </a:solidFill>
              </a:rPr>
              <a:t>Uważaj, jak postępujesz z notatkami pisemnymi, aby nie zniszczyć współpracy pełnej zaufania. W żadnym wypadku pracownicy nie powinni odnieść wrażenia, że prowadzisz akta na ich temat.</a:t>
            </a:r>
            <a:endParaRPr lang="de-DE" sz="1400" i="1" dirty="0">
              <a:solidFill>
                <a:srgbClr val="FA9106"/>
              </a:solidFill>
            </a:endParaRPr>
          </a:p>
        </p:txBody>
      </p:sp>
      <p:pic>
        <p:nvPicPr>
          <p:cNvPr id="13" name="Obraz 63" descr="Obraz zawierający tekst, wizytówka, zrzut ekranu&#10;&#10;Opis wygenerowany automatycznie"/>
          <p:cNvPicPr/>
          <p:nvPr/>
        </p:nvPicPr>
        <p:blipFill>
          <a:blip r:embed="rId8"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6"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535773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pl-PL" dirty="0"/>
              <a:t>3 kroki do prawidłowej i sprawiedliwej oceny pracownika:</a:t>
            </a:r>
            <a:endParaRPr lang="en-US"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extLst>
              <p:ext uri="{D42A27DB-BD31-4B8C-83A1-F6EECF244321}">
                <p14:modId xmlns:p14="http://schemas.microsoft.com/office/powerpoint/2010/main" val="3801756680"/>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Obraz 63" descr="Obraz zawierający tekst, wizytówka, zrzut ekranu&#10;&#10;Opis wygenerowany automatycznie"/>
          <p:cNvPicPr/>
          <p:nvPr/>
        </p:nvPicPr>
        <p:blipFill>
          <a:blip r:embed="rId8"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6"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36090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pl-PL" dirty="0"/>
              <a:t>3 kroki do prawidłowej i sprawiedliwej oceny pracownika:</a:t>
            </a:r>
            <a:endParaRPr lang="en-US"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extLst>
              <p:ext uri="{D42A27DB-BD31-4B8C-83A1-F6EECF244321}">
                <p14:modId xmlns:p14="http://schemas.microsoft.com/office/powerpoint/2010/main" val="2068232477"/>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Obraz 63" descr="Obraz zawierający tekst, wizytówka, zrzut ekranu&#10;&#10;Opis wygenerowany automatycznie"/>
          <p:cNvPicPr/>
          <p:nvPr/>
        </p:nvPicPr>
        <p:blipFill>
          <a:blip r:embed="rId8"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6"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555796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pl-PL" dirty="0"/>
              <a:t>Kryteria oceny pracowników</a:t>
            </a:r>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4" name="Textfeld 3">
            <a:extLst>
              <a:ext uri="{FF2B5EF4-FFF2-40B4-BE49-F238E27FC236}">
                <a16:creationId xmlns:a16="http://schemas.microsoft.com/office/drawing/2014/main" xmlns="" id="{7AECC6D2-9EE5-420E-92BB-B25564A7F079}"/>
              </a:ext>
            </a:extLst>
          </p:cNvPr>
          <p:cNvSpPr txBox="1"/>
          <p:nvPr/>
        </p:nvSpPr>
        <p:spPr>
          <a:xfrm>
            <a:off x="838200" y="2594813"/>
            <a:ext cx="4731327" cy="3139321"/>
          </a:xfrm>
          <a:prstGeom prst="rect">
            <a:avLst/>
          </a:prstGeom>
          <a:noFill/>
        </p:spPr>
        <p:txBody>
          <a:bodyPr wrap="square" rtlCol="0">
            <a:spAutoFit/>
          </a:bodyPr>
          <a:lstStyle/>
          <a:p>
            <a:r>
              <a:rPr lang="pl-PL" b="1" dirty="0">
                <a:solidFill>
                  <a:srgbClr val="FA9106"/>
                </a:solidFill>
              </a:rPr>
              <a:t>Obiektywne kryteria oceny</a:t>
            </a:r>
            <a:endParaRPr lang="en-US" b="1" dirty="0">
              <a:solidFill>
                <a:srgbClr val="FA9106"/>
              </a:solidFill>
            </a:endParaRPr>
          </a:p>
          <a:p>
            <a:endParaRPr lang="en-US" dirty="0"/>
          </a:p>
          <a:p>
            <a:r>
              <a:rPr lang="pl-PL" dirty="0"/>
              <a:t>Kryteria obiektywne są łatwe do określenia, ponieważ są one całkowicie niezależne od pracowników, np.:</a:t>
            </a:r>
          </a:p>
          <a:p>
            <a:endParaRPr lang="pl-PL" dirty="0"/>
          </a:p>
          <a:p>
            <a:pPr marL="285750" indent="-285750">
              <a:buFont typeface="Wingdings" panose="05000000000000000000" pitchFamily="2" charset="2"/>
              <a:buChar char="ü"/>
            </a:pPr>
            <a:r>
              <a:rPr lang="pl-PL" dirty="0"/>
              <a:t>Kwalifikacje</a:t>
            </a:r>
          </a:p>
          <a:p>
            <a:pPr marL="285750" indent="-285750">
              <a:buFont typeface="Wingdings" panose="05000000000000000000" pitchFamily="2" charset="2"/>
              <a:buChar char="ü"/>
            </a:pPr>
            <a:r>
              <a:rPr lang="pl-PL" dirty="0"/>
              <a:t>Umiejętności i zdolności</a:t>
            </a:r>
          </a:p>
          <a:p>
            <a:pPr marL="285750" indent="-285750">
              <a:buFont typeface="Wingdings" panose="05000000000000000000" pitchFamily="2" charset="2"/>
              <a:buChar char="ü"/>
            </a:pPr>
            <a:r>
              <a:rPr lang="pl-PL" dirty="0"/>
              <a:t>Dni nieobecności</a:t>
            </a:r>
          </a:p>
          <a:p>
            <a:pPr marL="285750" indent="-285750">
              <a:buFont typeface="Wingdings" panose="05000000000000000000" pitchFamily="2" charset="2"/>
              <a:buChar char="ü"/>
            </a:pPr>
            <a:r>
              <a:rPr lang="pl-PL" dirty="0"/>
              <a:t>Główne obszary zaangażowania w projekcie, firmie itp.</a:t>
            </a:r>
            <a:endParaRPr lang="de-DE" dirty="0"/>
          </a:p>
        </p:txBody>
      </p:sp>
      <p:sp>
        <p:nvSpPr>
          <p:cNvPr id="13" name="Textfeld 12">
            <a:extLst>
              <a:ext uri="{FF2B5EF4-FFF2-40B4-BE49-F238E27FC236}">
                <a16:creationId xmlns:a16="http://schemas.microsoft.com/office/drawing/2014/main" xmlns="" id="{B54F78A6-6074-4E95-8110-816BD4565CCC}"/>
              </a:ext>
            </a:extLst>
          </p:cNvPr>
          <p:cNvSpPr txBox="1"/>
          <p:nvPr/>
        </p:nvSpPr>
        <p:spPr>
          <a:xfrm>
            <a:off x="5920509" y="2594812"/>
            <a:ext cx="5218545" cy="3416320"/>
          </a:xfrm>
          <a:prstGeom prst="rect">
            <a:avLst/>
          </a:prstGeom>
          <a:noFill/>
        </p:spPr>
        <p:txBody>
          <a:bodyPr wrap="square" rtlCol="0">
            <a:spAutoFit/>
          </a:bodyPr>
          <a:lstStyle/>
          <a:p>
            <a:r>
              <a:rPr lang="pl-PL" b="1" dirty="0">
                <a:solidFill>
                  <a:srgbClr val="FA9106"/>
                </a:solidFill>
              </a:rPr>
              <a:t>Subiektywne kryteria oceny</a:t>
            </a:r>
            <a:endParaRPr lang="en-US" b="1" dirty="0">
              <a:solidFill>
                <a:srgbClr val="FA9106"/>
              </a:solidFill>
            </a:endParaRPr>
          </a:p>
          <a:p>
            <a:endParaRPr lang="en-US" dirty="0"/>
          </a:p>
          <a:p>
            <a:r>
              <a:rPr lang="pl-PL" dirty="0"/>
              <a:t>Nie istnieją pracownicy, którzy mieliby tylko mocne lub tylko słabe strony. Sporządź listę kryteriów, według których ocenisz wszystkich pracowników, np.:</a:t>
            </a:r>
          </a:p>
          <a:p>
            <a:endParaRPr lang="pl-PL" dirty="0"/>
          </a:p>
          <a:p>
            <a:pPr marL="285750" indent="-285750">
              <a:buFont typeface="Wingdings" panose="05000000000000000000" pitchFamily="2" charset="2"/>
              <a:buChar char="ü"/>
            </a:pPr>
            <a:r>
              <a:rPr lang="pl-PL" dirty="0"/>
              <a:t>Przestrzeganie terminów</a:t>
            </a:r>
          </a:p>
          <a:p>
            <a:pPr marL="285750" indent="-285750">
              <a:buFont typeface="Wingdings" panose="05000000000000000000" pitchFamily="2" charset="2"/>
              <a:buChar char="ü"/>
            </a:pPr>
            <a:r>
              <a:rPr lang="pl-PL" dirty="0"/>
              <a:t>Elastyczność</a:t>
            </a:r>
          </a:p>
          <a:p>
            <a:pPr marL="285750" indent="-285750">
              <a:buFont typeface="Wingdings" panose="05000000000000000000" pitchFamily="2" charset="2"/>
              <a:buChar char="ü"/>
            </a:pPr>
            <a:r>
              <a:rPr lang="pl-PL" dirty="0"/>
              <a:t>Motywacja</a:t>
            </a:r>
          </a:p>
          <a:p>
            <a:pPr marL="285750" indent="-285750">
              <a:buFont typeface="Wingdings" panose="05000000000000000000" pitchFamily="2" charset="2"/>
              <a:buChar char="ü"/>
            </a:pPr>
            <a:r>
              <a:rPr lang="pl-PL" dirty="0"/>
              <a:t>Kompetencje społeczne</a:t>
            </a:r>
          </a:p>
          <a:p>
            <a:pPr marL="285750" indent="-285750">
              <a:buFont typeface="Wingdings" panose="05000000000000000000" pitchFamily="2" charset="2"/>
              <a:buChar char="ü"/>
            </a:pPr>
            <a:r>
              <a:rPr lang="pl-PL" dirty="0"/>
              <a:t>Zdolność do pracy pod presją</a:t>
            </a:r>
          </a:p>
          <a:p>
            <a:pPr marL="285750" indent="-285750">
              <a:buFont typeface="Wingdings" panose="05000000000000000000" pitchFamily="2" charset="2"/>
              <a:buChar char="ü"/>
            </a:pPr>
            <a:r>
              <a:rPr lang="pl-PL" dirty="0"/>
              <a:t>Zdolność krytycznego myślenia itp.</a:t>
            </a:r>
            <a:endParaRPr lang="de-DE" dirty="0"/>
          </a:p>
        </p:txBody>
      </p:sp>
      <p:pic>
        <p:nvPicPr>
          <p:cNvPr id="14"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7"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689394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xmlns="" id="{CA8172CA-AC1D-4AF4-8BE4-BC9AF0A8E5F9}"/>
              </a:ext>
            </a:extLst>
          </p:cNvPr>
          <p:cNvSpPr txBox="1">
            <a:spLocks/>
          </p:cNvSpPr>
          <p:nvPr/>
        </p:nvSpPr>
        <p:spPr>
          <a:xfrm>
            <a:off x="838200" y="237883"/>
            <a:ext cx="10515600" cy="6463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4000" b="1" dirty="0"/>
              <a:t>Podsumowujące słowa kluczowe</a:t>
            </a:r>
            <a:endParaRPr lang="en-US" sz="4000" b="1" dirty="0"/>
          </a:p>
        </p:txBody>
      </p:sp>
      <p:sp>
        <p:nvSpPr>
          <p:cNvPr id="2" name="Rectangle: Rounded Corners 1">
            <a:extLst>
              <a:ext uri="{FF2B5EF4-FFF2-40B4-BE49-F238E27FC236}">
                <a16:creationId xmlns:a16="http://schemas.microsoft.com/office/drawing/2014/main" xmlns="" id="{62A0AB7F-7C58-402B-BB9F-36EBA6DED795}"/>
              </a:ext>
            </a:extLst>
          </p:cNvPr>
          <p:cNvSpPr/>
          <p:nvPr/>
        </p:nvSpPr>
        <p:spPr>
          <a:xfrm rot="900000">
            <a:off x="2060440" y="1383630"/>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INSPIRUJ</a:t>
            </a:r>
            <a:endParaRPr lang="en-ID" dirty="0"/>
          </a:p>
        </p:txBody>
      </p:sp>
      <p:sp>
        <p:nvSpPr>
          <p:cNvPr id="18" name="Rectangle: Rounded Corners 17">
            <a:extLst>
              <a:ext uri="{FF2B5EF4-FFF2-40B4-BE49-F238E27FC236}">
                <a16:creationId xmlns:a16="http://schemas.microsoft.com/office/drawing/2014/main" xmlns="" id="{D5FBA2A8-1D2F-4978-BE91-92B8711B0CB9}"/>
              </a:ext>
            </a:extLst>
          </p:cNvPr>
          <p:cNvSpPr/>
          <p:nvPr/>
        </p:nvSpPr>
        <p:spPr>
          <a:xfrm rot="900000">
            <a:off x="5159240" y="1383630"/>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MOT</a:t>
            </a:r>
            <a:r>
              <a:rPr lang="pl-PL" dirty="0"/>
              <a:t>YWUJ</a:t>
            </a:r>
            <a:endParaRPr lang="en-ID" dirty="0"/>
          </a:p>
        </p:txBody>
      </p:sp>
      <p:sp>
        <p:nvSpPr>
          <p:cNvPr id="22" name="Rectangle: Rounded Corners 21">
            <a:extLst>
              <a:ext uri="{FF2B5EF4-FFF2-40B4-BE49-F238E27FC236}">
                <a16:creationId xmlns:a16="http://schemas.microsoft.com/office/drawing/2014/main" xmlns="" id="{CD81FBA8-CFB9-4B90-83F9-38AA153D2455}"/>
              </a:ext>
            </a:extLst>
          </p:cNvPr>
          <p:cNvSpPr/>
          <p:nvPr/>
        </p:nvSpPr>
        <p:spPr>
          <a:xfrm rot="900000">
            <a:off x="8258039" y="1383630"/>
            <a:ext cx="1873522" cy="1873522"/>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ULEPSZAJ</a:t>
            </a:r>
            <a:endParaRPr lang="en-ID" dirty="0"/>
          </a:p>
        </p:txBody>
      </p:sp>
      <p:sp>
        <p:nvSpPr>
          <p:cNvPr id="26" name="Rectangle: Rounded Corners 25">
            <a:extLst>
              <a:ext uri="{FF2B5EF4-FFF2-40B4-BE49-F238E27FC236}">
                <a16:creationId xmlns:a16="http://schemas.microsoft.com/office/drawing/2014/main" xmlns="" id="{93A6224B-FC4B-4932-9034-347D3B684F1F}"/>
              </a:ext>
            </a:extLst>
          </p:cNvPr>
          <p:cNvSpPr/>
          <p:nvPr/>
        </p:nvSpPr>
        <p:spPr>
          <a:xfrm rot="20700000" flipH="1">
            <a:off x="2060440" y="4058047"/>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POZYTYWNOŚĆ</a:t>
            </a:r>
            <a:endParaRPr lang="en-ID" dirty="0"/>
          </a:p>
        </p:txBody>
      </p:sp>
      <p:sp>
        <p:nvSpPr>
          <p:cNvPr id="28" name="Rectangle: Rounded Corners 27">
            <a:extLst>
              <a:ext uri="{FF2B5EF4-FFF2-40B4-BE49-F238E27FC236}">
                <a16:creationId xmlns:a16="http://schemas.microsoft.com/office/drawing/2014/main" xmlns="" id="{DD82DD54-CF8B-460D-8DE2-EB8D28876301}"/>
              </a:ext>
            </a:extLst>
          </p:cNvPr>
          <p:cNvSpPr/>
          <p:nvPr/>
        </p:nvSpPr>
        <p:spPr>
          <a:xfrm rot="20700000" flipH="1">
            <a:off x="5159240" y="4058047"/>
            <a:ext cx="1873522" cy="1873522"/>
          </a:xfrm>
          <a:prstGeom prst="roundRect">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SKUPIENIE</a:t>
            </a:r>
            <a:endParaRPr lang="en-ID" dirty="0"/>
          </a:p>
        </p:txBody>
      </p:sp>
      <p:sp>
        <p:nvSpPr>
          <p:cNvPr id="29" name="Rectangle: Rounded Corners 28">
            <a:extLst>
              <a:ext uri="{FF2B5EF4-FFF2-40B4-BE49-F238E27FC236}">
                <a16:creationId xmlns:a16="http://schemas.microsoft.com/office/drawing/2014/main" xmlns="" id="{996DAF31-3F41-4C7D-869B-BB12AE513020}"/>
              </a:ext>
            </a:extLst>
          </p:cNvPr>
          <p:cNvSpPr/>
          <p:nvPr/>
        </p:nvSpPr>
        <p:spPr>
          <a:xfrm rot="20700000" flipH="1">
            <a:off x="8258039" y="4058047"/>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KREATYWNOŚĆ</a:t>
            </a:r>
            <a:endParaRPr lang="en-ID" dirty="0"/>
          </a:p>
        </p:txBody>
      </p:sp>
      <p:sp>
        <p:nvSpPr>
          <p:cNvPr id="3" name="Oval 2">
            <a:extLst>
              <a:ext uri="{FF2B5EF4-FFF2-40B4-BE49-F238E27FC236}">
                <a16:creationId xmlns:a16="http://schemas.microsoft.com/office/drawing/2014/main" xmlns="" id="{55AFCE57-D095-448D-AA8F-5826BD810AC3}"/>
              </a:ext>
            </a:extLst>
          </p:cNvPr>
          <p:cNvSpPr/>
          <p:nvPr/>
        </p:nvSpPr>
        <p:spPr>
          <a:xfrm>
            <a:off x="1849907" y="1173097"/>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14" name="Oval 13">
            <a:extLst>
              <a:ext uri="{FF2B5EF4-FFF2-40B4-BE49-F238E27FC236}">
                <a16:creationId xmlns:a16="http://schemas.microsoft.com/office/drawing/2014/main" xmlns="" id="{33C26BDF-0D5A-44D1-9456-BBDBC3424BBA}"/>
              </a:ext>
            </a:extLst>
          </p:cNvPr>
          <p:cNvSpPr/>
          <p:nvPr/>
        </p:nvSpPr>
        <p:spPr>
          <a:xfrm>
            <a:off x="4948707" y="1173097"/>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15" name="Oval 14">
            <a:extLst>
              <a:ext uri="{FF2B5EF4-FFF2-40B4-BE49-F238E27FC236}">
                <a16:creationId xmlns:a16="http://schemas.microsoft.com/office/drawing/2014/main" xmlns="" id="{FAD08170-7806-489F-97DA-9611C0F3B6BC}"/>
              </a:ext>
            </a:extLst>
          </p:cNvPr>
          <p:cNvSpPr/>
          <p:nvPr/>
        </p:nvSpPr>
        <p:spPr>
          <a:xfrm>
            <a:off x="8047506" y="1173097"/>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16" name="Oval 15">
            <a:extLst>
              <a:ext uri="{FF2B5EF4-FFF2-40B4-BE49-F238E27FC236}">
                <a16:creationId xmlns:a16="http://schemas.microsoft.com/office/drawing/2014/main" xmlns="" id="{B5A5F9ED-9458-4496-A6E9-CB70AA7137B9}"/>
              </a:ext>
            </a:extLst>
          </p:cNvPr>
          <p:cNvSpPr/>
          <p:nvPr/>
        </p:nvSpPr>
        <p:spPr>
          <a:xfrm>
            <a:off x="3515845" y="3847514"/>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D" dirty="0"/>
          </a:p>
        </p:txBody>
      </p:sp>
      <p:sp>
        <p:nvSpPr>
          <p:cNvPr id="17" name="Oval 16">
            <a:extLst>
              <a:ext uri="{FF2B5EF4-FFF2-40B4-BE49-F238E27FC236}">
                <a16:creationId xmlns:a16="http://schemas.microsoft.com/office/drawing/2014/main" xmlns="" id="{E833FCFA-7808-44FE-BCBA-A845C9588E0D}"/>
              </a:ext>
            </a:extLst>
          </p:cNvPr>
          <p:cNvSpPr/>
          <p:nvPr/>
        </p:nvSpPr>
        <p:spPr>
          <a:xfrm>
            <a:off x="6614645" y="3847514"/>
            <a:ext cx="628650" cy="628650"/>
          </a:xfrm>
          <a:prstGeom prst="ellipse">
            <a:avLst/>
          </a:prstGeom>
          <a:solidFill>
            <a:srgbClr val="6911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ID" dirty="0"/>
          </a:p>
        </p:txBody>
      </p:sp>
      <p:sp>
        <p:nvSpPr>
          <p:cNvPr id="19" name="Oval 18">
            <a:extLst>
              <a:ext uri="{FF2B5EF4-FFF2-40B4-BE49-F238E27FC236}">
                <a16:creationId xmlns:a16="http://schemas.microsoft.com/office/drawing/2014/main" xmlns="" id="{3E4268C4-A723-4083-A869-0BD03DA67C01}"/>
              </a:ext>
            </a:extLst>
          </p:cNvPr>
          <p:cNvSpPr/>
          <p:nvPr/>
        </p:nvSpPr>
        <p:spPr>
          <a:xfrm>
            <a:off x="9713444" y="3847514"/>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06</a:t>
            </a:r>
            <a:endParaRPr lang="en-ID" dirty="0"/>
          </a:p>
        </p:txBody>
      </p:sp>
      <p:pic>
        <p:nvPicPr>
          <p:cNvPr id="20" name="Imagen 19">
            <a:extLst>
              <a:ext uri="{FF2B5EF4-FFF2-40B4-BE49-F238E27FC236}">
                <a16:creationId xmlns:a16="http://schemas.microsoft.com/office/drawing/2014/main" xmlns="" id="{60AA52F2-BE10-404A-8A9C-57687685C4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25" name="Obraz 63" descr="Obraz zawierający tekst, wizytówka, zrzut ekranu&#10;&#10;Opis wygenerowany automatycznie"/>
          <p:cNvPicPr/>
          <p:nvPr/>
        </p:nvPicPr>
        <p:blipFill>
          <a:blip r:embed="rId4"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21"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2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30" name="Immagine 2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31"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99903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325563"/>
          </a:xfrm>
        </p:spPr>
        <p:txBody>
          <a:bodyPr/>
          <a:lstStyle/>
          <a:p>
            <a:pPr algn="ctr"/>
            <a:r>
              <a:rPr lang="pl-PL" dirty="0">
                <a:latin typeface="+mn-lt"/>
                <a:ea typeface="Microsoft JhengHei UI" panose="020B0604030504040204" pitchFamily="34" charset="-120"/>
                <a:cs typeface="Dubai Medium" panose="020B0604020202020204" pitchFamily="34" charset="-78"/>
              </a:rPr>
              <a:t>Dziękujemy za uwagę!</a:t>
            </a:r>
            <a:endParaRPr lang="es-ES" dirty="0">
              <a:latin typeface="+mn-lt"/>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646331"/>
          </a:xfrm>
          <a:prstGeom prst="rect">
            <a:avLst/>
          </a:prstGeom>
          <a:noFill/>
        </p:spPr>
        <p:txBody>
          <a:bodyPr wrap="square" rtlCol="0">
            <a:spAutoFit/>
          </a:bodyPr>
          <a:lstStyle/>
          <a:p>
            <a:pPr algn="ctr"/>
            <a:r>
              <a:rPr lang="pl-PL" b="1" dirty="0">
                <a:solidFill>
                  <a:srgbClr val="000000"/>
                </a:solidFill>
                <a:latin typeface="Arial" panose="020B0604020202020204" pitchFamily="34" charset="0"/>
                <a:ea typeface="Microsoft JhengHei" panose="020B0604030504040204" pitchFamily="34" charset="-120"/>
                <a:cs typeface="Arial" panose="020B0604020202020204" pitchFamily="34" charset="0"/>
              </a:rPr>
              <a:t>Regulacja zdolności do pracy w małych i mikroprzedsiębiorstwach UE</a:t>
            </a:r>
            <a:br>
              <a:rPr lang="pl-PL" b="1" dirty="0">
                <a:solidFill>
                  <a:srgbClr val="000000"/>
                </a:solidFill>
                <a:latin typeface="Arial" panose="020B0604020202020204" pitchFamily="34" charset="0"/>
                <a:ea typeface="Microsoft JhengHei" panose="020B0604030504040204" pitchFamily="34" charset="-120"/>
                <a:cs typeface="Arial" panose="020B0604020202020204" pitchFamily="34" charset="0"/>
              </a:rPr>
            </a:br>
            <a:r>
              <a:rPr lang="pl-PL" b="1" dirty="0">
                <a:solidFill>
                  <a:srgbClr val="000000"/>
                </a:solidFill>
                <a:latin typeface="Arial" panose="020B0604020202020204" pitchFamily="34" charset="0"/>
                <a:ea typeface="Microsoft JhengHei" panose="020B0604030504040204" pitchFamily="34" charset="-120"/>
                <a:cs typeface="Arial" panose="020B0604020202020204" pitchFamily="34" charset="0"/>
              </a:rPr>
              <a:t> za pomocą narzędzi multimedialnych</a:t>
            </a:r>
          </a:p>
        </p:txBody>
      </p:sp>
      <p:pic>
        <p:nvPicPr>
          <p:cNvPr id="9"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pic>
        <p:nvPicPr>
          <p:cNvPr id="10" name="Obraz 129" descr="Obraz zawierający tekst&#10;&#10;Opis wygenerowany automatycznie"/>
          <p:cNvPicPr/>
          <p:nvPr/>
        </p:nvPicPr>
        <p:blipFill>
          <a:blip r:embed="rId4">
            <a:extLst>
              <a:ext uri="{28A0092B-C50C-407E-A947-70E740481C1C}">
                <a14:useLocalDpi xmlns:a14="http://schemas.microsoft.com/office/drawing/2010/main" val="0"/>
              </a:ext>
            </a:extLst>
          </a:blip>
          <a:stretch>
            <a:fillRect/>
          </a:stretch>
        </p:blipFill>
        <p:spPr>
          <a:xfrm>
            <a:off x="5338439" y="5726422"/>
            <a:ext cx="2437130" cy="696595"/>
          </a:xfrm>
          <a:prstGeom prst="rect">
            <a:avLst/>
          </a:prstGeom>
        </p:spPr>
      </p:pic>
    </p:spTree>
    <p:extLst>
      <p:ext uri="{BB962C8B-B14F-4D97-AF65-F5344CB8AC3E}">
        <p14:creationId xmlns:p14="http://schemas.microsoft.com/office/powerpoint/2010/main" val="154973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p:txBody>
          <a:bodyPr>
            <a:normAutofit/>
          </a:bodyPr>
          <a:lstStyle/>
          <a:p>
            <a:r>
              <a:rPr lang="pl-PL" sz="4000" dirty="0">
                <a:latin typeface="Arial Black" panose="020B0A04020102020204" pitchFamily="34" charset="0"/>
              </a:rPr>
              <a:t>Poruszane tematy</a:t>
            </a:r>
            <a:endParaRPr lang="en-US" sz="4000" dirty="0">
              <a:latin typeface="Arial Black" panose="020B0A04020102020204" pitchFamily="34" charset="0"/>
            </a:endParaRPr>
          </a:p>
        </p:txBody>
      </p:sp>
      <p:sp>
        <p:nvSpPr>
          <p:cNvPr id="8" name="TextBox 7">
            <a:extLst>
              <a:ext uri="{FF2B5EF4-FFF2-40B4-BE49-F238E27FC236}">
                <a16:creationId xmlns:a16="http://schemas.microsoft.com/office/drawing/2014/main" xmlns=""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en-US" altLang="ko-KR" sz="2800" b="1" dirty="0">
                <a:solidFill>
                  <a:srgbClr val="00B0F0"/>
                </a:solidFill>
                <a:cs typeface="Arial" pitchFamily="34" charset="0"/>
              </a:rPr>
              <a:t>A</a:t>
            </a:r>
            <a:endParaRPr lang="ko-KR" altLang="en-US" sz="2800" b="1" dirty="0">
              <a:solidFill>
                <a:srgbClr val="00B0F0"/>
              </a:solidFill>
              <a:cs typeface="Arial" pitchFamily="34" charset="0"/>
            </a:endParaRPr>
          </a:p>
        </p:txBody>
      </p:sp>
      <p:sp>
        <p:nvSpPr>
          <p:cNvPr id="9" name="TextBox 8">
            <a:extLst>
              <a:ext uri="{FF2B5EF4-FFF2-40B4-BE49-F238E27FC236}">
                <a16:creationId xmlns:a16="http://schemas.microsoft.com/office/drawing/2014/main" xmlns=""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en-US" altLang="ko-KR" sz="2800" b="1" dirty="0">
                <a:solidFill>
                  <a:srgbClr val="92D050"/>
                </a:solidFill>
                <a:cs typeface="Arial" pitchFamily="34" charset="0"/>
              </a:rPr>
              <a:t>B</a:t>
            </a:r>
            <a:endParaRPr lang="ko-KR" altLang="en-US" sz="2800" b="1" dirty="0">
              <a:solidFill>
                <a:srgbClr val="92D050"/>
              </a:solidFill>
              <a:cs typeface="Arial" pitchFamily="34" charset="0"/>
            </a:endParaRPr>
          </a:p>
        </p:txBody>
      </p:sp>
      <p:sp>
        <p:nvSpPr>
          <p:cNvPr id="10" name="TextBox 9">
            <a:extLst>
              <a:ext uri="{FF2B5EF4-FFF2-40B4-BE49-F238E27FC236}">
                <a16:creationId xmlns:a16="http://schemas.microsoft.com/office/drawing/2014/main" xmlns=""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en-US" altLang="ko-KR" sz="2800" b="1" dirty="0">
                <a:solidFill>
                  <a:srgbClr val="FF0000"/>
                </a:solidFill>
                <a:cs typeface="Arial" pitchFamily="34" charset="0"/>
              </a:rPr>
              <a:t>C</a:t>
            </a:r>
            <a:endParaRPr lang="ko-KR" altLang="en-US" sz="2800" b="1" dirty="0">
              <a:solidFill>
                <a:srgbClr val="FF0000"/>
              </a:solidFill>
              <a:cs typeface="Arial" pitchFamily="34" charset="0"/>
            </a:endParaRPr>
          </a:p>
        </p:txBody>
      </p:sp>
      <p:sp>
        <p:nvSpPr>
          <p:cNvPr id="12" name="TextBox 11">
            <a:extLst>
              <a:ext uri="{FF2B5EF4-FFF2-40B4-BE49-F238E27FC236}">
                <a16:creationId xmlns:a16="http://schemas.microsoft.com/office/drawing/2014/main" xmlns=""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en-US" altLang="ko-KR" sz="2800" b="1" dirty="0">
                <a:solidFill>
                  <a:srgbClr val="FA9106"/>
                </a:solidFill>
                <a:cs typeface="Arial" pitchFamily="34" charset="0"/>
              </a:rPr>
              <a:t>D</a:t>
            </a:r>
            <a:endParaRPr lang="ko-KR" altLang="en-US" sz="2800" b="1" dirty="0">
              <a:solidFill>
                <a:srgbClr val="FA9106"/>
              </a:solidFill>
              <a:cs typeface="Arial" pitchFamily="34" charset="0"/>
            </a:endParaRPr>
          </a:p>
        </p:txBody>
      </p:sp>
      <p:grpSp>
        <p:nvGrpSpPr>
          <p:cNvPr id="13" name="Group 12">
            <a:extLst>
              <a:ext uri="{FF2B5EF4-FFF2-40B4-BE49-F238E27FC236}">
                <a16:creationId xmlns:a16="http://schemas.microsoft.com/office/drawing/2014/main" xmlns="" id="{50CA1238-EE64-49D0-8D49-B945A7DC9053}"/>
              </a:ext>
            </a:extLst>
          </p:cNvPr>
          <p:cNvGrpSpPr/>
          <p:nvPr/>
        </p:nvGrpSpPr>
        <p:grpSpPr>
          <a:xfrm>
            <a:off x="1587904" y="2134708"/>
            <a:ext cx="4340895" cy="454271"/>
            <a:chOff x="803640" y="3362835"/>
            <a:chExt cx="2059657" cy="454271"/>
          </a:xfrm>
        </p:grpSpPr>
        <p:sp>
          <p:nvSpPr>
            <p:cNvPr id="14" name="TextBox 13">
              <a:extLst>
                <a:ext uri="{FF2B5EF4-FFF2-40B4-BE49-F238E27FC236}">
                  <a16:creationId xmlns:a16="http://schemas.microsoft.com/office/drawing/2014/main" xmlns="" id="{03D50BB4-2AFF-4EFF-9757-C792E311594C}"/>
                </a:ext>
              </a:extLst>
            </p:cNvPr>
            <p:cNvSpPr txBox="1"/>
            <p:nvPr/>
          </p:nvSpPr>
          <p:spPr>
            <a:xfrm>
              <a:off x="803640" y="3540107"/>
              <a:ext cx="2059657" cy="276999"/>
            </a:xfrm>
            <a:prstGeom prst="rect">
              <a:avLst/>
            </a:prstGeom>
            <a:noFill/>
          </p:spPr>
          <p:txBody>
            <a:bodyPr wrap="square" rtlCol="0">
              <a:spAutoFit/>
            </a:bodyPr>
            <a:lstStyle/>
            <a:p>
              <a:pPr algn="r"/>
              <a:r>
                <a:rPr lang="pl-PL" altLang="ko-KR" sz="1200" dirty="0">
                  <a:solidFill>
                    <a:schemeClr val="tx1">
                      <a:lumMod val="75000"/>
                      <a:lumOff val="25000"/>
                    </a:schemeClr>
                  </a:solidFill>
                  <a:cs typeface="Arial" pitchFamily="34" charset="0"/>
                </a:rPr>
                <a:t>Krąg jakości i jego zasady.</a:t>
              </a:r>
              <a:r>
                <a:rPr lang="en-US" altLang="ko-KR" sz="1200" dirty="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xmlns="" id="{EEB21451-3D32-45CC-BD8A-EB946C4CBC92}"/>
                </a:ext>
              </a:extLst>
            </p:cNvPr>
            <p:cNvSpPr txBox="1"/>
            <p:nvPr/>
          </p:nvSpPr>
          <p:spPr>
            <a:xfrm>
              <a:off x="803640" y="3362835"/>
              <a:ext cx="2059657" cy="276999"/>
            </a:xfrm>
            <a:prstGeom prst="rect">
              <a:avLst/>
            </a:prstGeom>
            <a:noFill/>
          </p:spPr>
          <p:txBody>
            <a:bodyPr wrap="square" rtlCol="0">
              <a:spAutoFit/>
            </a:bodyPr>
            <a:lstStyle/>
            <a:p>
              <a:pPr algn="r"/>
              <a:r>
                <a:rPr lang="pl-PL" altLang="ko-KR" sz="1200" b="1" dirty="0">
                  <a:solidFill>
                    <a:schemeClr val="tx1">
                      <a:lumMod val="75000"/>
                      <a:lumOff val="25000"/>
                    </a:schemeClr>
                  </a:solidFill>
                  <a:cs typeface="Arial" pitchFamily="34" charset="0"/>
                </a:rPr>
                <a:t>Część</a:t>
              </a:r>
              <a:r>
                <a:rPr lang="en-US" altLang="ko-KR" sz="1200" b="1" dirty="0">
                  <a:solidFill>
                    <a:schemeClr val="tx1">
                      <a:lumMod val="75000"/>
                      <a:lumOff val="25000"/>
                    </a:schemeClr>
                  </a:solidFill>
                  <a:cs typeface="Arial" pitchFamily="34" charset="0"/>
                </a:rPr>
                <a:t> 1</a:t>
              </a:r>
              <a:endParaRPr lang="ko-KR" altLang="en-US" sz="1200" b="1" dirty="0">
                <a:solidFill>
                  <a:schemeClr val="tx1">
                    <a:lumMod val="75000"/>
                    <a:lumOff val="25000"/>
                  </a:schemeClr>
                </a:solidFill>
                <a:cs typeface="Arial" pitchFamily="34" charset="0"/>
              </a:endParaRPr>
            </a:p>
          </p:txBody>
        </p:sp>
      </p:grpSp>
      <p:grpSp>
        <p:nvGrpSpPr>
          <p:cNvPr id="16" name="Group 15">
            <a:extLst>
              <a:ext uri="{FF2B5EF4-FFF2-40B4-BE49-F238E27FC236}">
                <a16:creationId xmlns:a16="http://schemas.microsoft.com/office/drawing/2014/main" xmlns="" id="{DB5F67C5-0C35-4A74-9380-0E6FB01419DA}"/>
              </a:ext>
            </a:extLst>
          </p:cNvPr>
          <p:cNvGrpSpPr/>
          <p:nvPr/>
        </p:nvGrpSpPr>
        <p:grpSpPr>
          <a:xfrm>
            <a:off x="1955871" y="2945236"/>
            <a:ext cx="4340895" cy="454271"/>
            <a:chOff x="803640" y="3362835"/>
            <a:chExt cx="2059657" cy="454271"/>
          </a:xfrm>
        </p:grpSpPr>
        <p:sp>
          <p:nvSpPr>
            <p:cNvPr id="17" name="TextBox 16">
              <a:extLst>
                <a:ext uri="{FF2B5EF4-FFF2-40B4-BE49-F238E27FC236}">
                  <a16:creationId xmlns:a16="http://schemas.microsoft.com/office/drawing/2014/main" xmlns=""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pl-PL" altLang="ko-KR" sz="1200" dirty="0">
                  <a:solidFill>
                    <a:schemeClr val="tx1">
                      <a:lumMod val="75000"/>
                      <a:lumOff val="25000"/>
                    </a:schemeClr>
                  </a:solidFill>
                  <a:cs typeface="Arial" pitchFamily="34" charset="0"/>
                </a:rPr>
                <a:t>4 role i proces kręgu jakości.</a:t>
              </a:r>
              <a:r>
                <a:rPr lang="en-US" altLang="ko-KR" sz="1200" dirty="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xmlns="" id="{5BAAC0B1-C454-4F64-81FC-046CDD68DA2E}"/>
                </a:ext>
              </a:extLst>
            </p:cNvPr>
            <p:cNvSpPr txBox="1"/>
            <p:nvPr/>
          </p:nvSpPr>
          <p:spPr>
            <a:xfrm>
              <a:off x="803640" y="3362835"/>
              <a:ext cx="2059657" cy="276999"/>
            </a:xfrm>
            <a:prstGeom prst="rect">
              <a:avLst/>
            </a:prstGeom>
            <a:noFill/>
          </p:spPr>
          <p:txBody>
            <a:bodyPr wrap="square" rtlCol="0">
              <a:spAutoFit/>
            </a:bodyPr>
            <a:lstStyle/>
            <a:p>
              <a:pPr algn="r"/>
              <a:r>
                <a:rPr lang="pl-PL" altLang="ko-KR" sz="1200" b="1" dirty="0">
                  <a:solidFill>
                    <a:schemeClr val="tx1">
                      <a:lumMod val="75000"/>
                      <a:lumOff val="25000"/>
                    </a:schemeClr>
                  </a:solidFill>
                  <a:cs typeface="Arial" pitchFamily="34" charset="0"/>
                </a:rPr>
                <a:t>Część</a:t>
              </a:r>
              <a:r>
                <a:rPr lang="en-US" altLang="ko-KR" sz="1200" b="1" dirty="0">
                  <a:solidFill>
                    <a:schemeClr val="tx1">
                      <a:lumMod val="75000"/>
                      <a:lumOff val="25000"/>
                    </a:schemeClr>
                  </a:solidFill>
                  <a:cs typeface="Arial" pitchFamily="34" charset="0"/>
                </a:rPr>
                <a:t> 2</a:t>
              </a:r>
              <a:endParaRPr lang="ko-KR" altLang="en-US" sz="1200" b="1" dirty="0">
                <a:solidFill>
                  <a:schemeClr val="tx1">
                    <a:lumMod val="75000"/>
                    <a:lumOff val="25000"/>
                  </a:schemeClr>
                </a:solidFill>
                <a:cs typeface="Arial" pitchFamily="34" charset="0"/>
              </a:endParaRPr>
            </a:p>
          </p:txBody>
        </p:sp>
      </p:grpSp>
      <p:grpSp>
        <p:nvGrpSpPr>
          <p:cNvPr id="19" name="Group 18">
            <a:extLst>
              <a:ext uri="{FF2B5EF4-FFF2-40B4-BE49-F238E27FC236}">
                <a16:creationId xmlns:a16="http://schemas.microsoft.com/office/drawing/2014/main" xmlns="" id="{64DDFC54-02B2-47A7-AB6B-A14EDBE8D9F6}"/>
              </a:ext>
            </a:extLst>
          </p:cNvPr>
          <p:cNvGrpSpPr/>
          <p:nvPr/>
        </p:nvGrpSpPr>
        <p:grpSpPr>
          <a:xfrm>
            <a:off x="1585033" y="3757610"/>
            <a:ext cx="4340895" cy="454271"/>
            <a:chOff x="803640" y="3362835"/>
            <a:chExt cx="2059657" cy="454271"/>
          </a:xfrm>
        </p:grpSpPr>
        <p:sp>
          <p:nvSpPr>
            <p:cNvPr id="20" name="TextBox 19">
              <a:extLst>
                <a:ext uri="{FF2B5EF4-FFF2-40B4-BE49-F238E27FC236}">
                  <a16:creationId xmlns:a16="http://schemas.microsoft.com/office/drawing/2014/main" xmlns=""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pl-PL" altLang="ko-KR" sz="1200" dirty="0">
                  <a:solidFill>
                    <a:schemeClr val="tx1">
                      <a:lumMod val="75000"/>
                      <a:lumOff val="25000"/>
                    </a:schemeClr>
                  </a:solidFill>
                  <a:cs typeface="Arial" pitchFamily="34" charset="0"/>
                </a:rPr>
                <a:t>Zwiększenie wydajności pracy dzięki zmotywowanym pracownikom. </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xmlns="" id="{2BDC7500-A9A0-4BA0-8518-582A74707798}"/>
                </a:ext>
              </a:extLst>
            </p:cNvPr>
            <p:cNvSpPr txBox="1"/>
            <p:nvPr/>
          </p:nvSpPr>
          <p:spPr>
            <a:xfrm>
              <a:off x="803640" y="3362835"/>
              <a:ext cx="2059657" cy="276999"/>
            </a:xfrm>
            <a:prstGeom prst="rect">
              <a:avLst/>
            </a:prstGeom>
            <a:noFill/>
          </p:spPr>
          <p:txBody>
            <a:bodyPr wrap="square" rtlCol="0">
              <a:spAutoFit/>
            </a:bodyPr>
            <a:lstStyle/>
            <a:p>
              <a:pPr algn="r"/>
              <a:r>
                <a:rPr lang="pl-PL" altLang="ko-KR" sz="1200" b="1" dirty="0">
                  <a:solidFill>
                    <a:schemeClr val="tx1">
                      <a:lumMod val="75000"/>
                      <a:lumOff val="25000"/>
                    </a:schemeClr>
                  </a:solidFill>
                  <a:cs typeface="Arial" pitchFamily="34" charset="0"/>
                </a:rPr>
                <a:t>Część</a:t>
              </a:r>
              <a:r>
                <a:rPr lang="en-US" altLang="ko-KR" sz="1200" b="1" dirty="0">
                  <a:solidFill>
                    <a:schemeClr val="tx1">
                      <a:lumMod val="75000"/>
                      <a:lumOff val="25000"/>
                    </a:schemeClr>
                  </a:solidFill>
                  <a:cs typeface="Arial" pitchFamily="34" charset="0"/>
                </a:rPr>
                <a:t> 3</a:t>
              </a:r>
              <a:endParaRPr lang="ko-KR" altLang="en-US" sz="12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a16="http://schemas.microsoft.com/office/drawing/2014/main" xmlns="" id="{D7431ED3-B6AC-437D-A719-A102D68CAABB}"/>
              </a:ext>
            </a:extLst>
          </p:cNvPr>
          <p:cNvGrpSpPr/>
          <p:nvPr/>
        </p:nvGrpSpPr>
        <p:grpSpPr>
          <a:xfrm>
            <a:off x="1213474" y="4569984"/>
            <a:ext cx="4340895" cy="454271"/>
            <a:chOff x="803640" y="3362835"/>
            <a:chExt cx="2059657" cy="454271"/>
          </a:xfrm>
        </p:grpSpPr>
        <p:sp>
          <p:nvSpPr>
            <p:cNvPr id="23" name="TextBox 22">
              <a:extLst>
                <a:ext uri="{FF2B5EF4-FFF2-40B4-BE49-F238E27FC236}">
                  <a16:creationId xmlns:a16="http://schemas.microsoft.com/office/drawing/2014/main" xmlns=""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pl-PL" altLang="ko-KR" sz="1200" dirty="0">
                  <a:solidFill>
                    <a:schemeClr val="tx1">
                      <a:lumMod val="75000"/>
                      <a:lumOff val="25000"/>
                    </a:schemeClr>
                  </a:solidFill>
                  <a:cs typeface="Arial" pitchFamily="34" charset="0"/>
                </a:rPr>
                <a:t>Jak prawidłowo oceniać wyniki pracy członków zespołu.</a:t>
              </a:r>
              <a:r>
                <a:rPr lang="en-US" altLang="ko-KR" sz="1200" dirty="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xmlns="" id="{C04F902B-62E6-4ED5-B54E-F62A75DBEABD}"/>
                </a:ext>
              </a:extLst>
            </p:cNvPr>
            <p:cNvSpPr txBox="1"/>
            <p:nvPr/>
          </p:nvSpPr>
          <p:spPr>
            <a:xfrm>
              <a:off x="803640" y="3362835"/>
              <a:ext cx="2059657" cy="276999"/>
            </a:xfrm>
            <a:prstGeom prst="rect">
              <a:avLst/>
            </a:prstGeom>
            <a:noFill/>
          </p:spPr>
          <p:txBody>
            <a:bodyPr wrap="square" rtlCol="0">
              <a:spAutoFit/>
            </a:bodyPr>
            <a:lstStyle/>
            <a:p>
              <a:pPr algn="r"/>
              <a:r>
                <a:rPr lang="pl-PL" altLang="ko-KR" sz="1200" b="1" dirty="0">
                  <a:solidFill>
                    <a:schemeClr val="tx1">
                      <a:lumMod val="75000"/>
                      <a:lumOff val="25000"/>
                    </a:schemeClr>
                  </a:solidFill>
                  <a:cs typeface="Arial" pitchFamily="34" charset="0"/>
                </a:rPr>
                <a:t>Część</a:t>
              </a:r>
              <a:r>
                <a:rPr lang="en-US" altLang="ko-KR" sz="1200" b="1" dirty="0">
                  <a:solidFill>
                    <a:schemeClr val="tx1">
                      <a:lumMod val="75000"/>
                      <a:lumOff val="25000"/>
                    </a:schemeClr>
                  </a:solidFill>
                  <a:cs typeface="Arial" pitchFamily="34" charset="0"/>
                </a:rPr>
                <a:t> 4</a:t>
              </a:r>
              <a:endParaRPr lang="ko-KR" altLang="en-US" sz="1200" b="1" dirty="0">
                <a:solidFill>
                  <a:schemeClr val="tx1">
                    <a:lumMod val="75000"/>
                    <a:lumOff val="25000"/>
                  </a:schemeClr>
                </a:solidFill>
                <a:cs typeface="Arial" pitchFamily="34" charset="0"/>
              </a:endParaRPr>
            </a:p>
          </p:txBody>
        </p:sp>
      </p:grpSp>
      <p:grpSp>
        <p:nvGrpSpPr>
          <p:cNvPr id="28" name="그룹 3">
            <a:extLst>
              <a:ext uri="{FF2B5EF4-FFF2-40B4-BE49-F238E27FC236}">
                <a16:creationId xmlns:a16="http://schemas.microsoft.com/office/drawing/2014/main" xmlns="" id="{4A381888-C6EC-43CD-AFBB-E5C1CB0A89E3}"/>
              </a:ext>
            </a:extLst>
          </p:cNvPr>
          <p:cNvGrpSpPr/>
          <p:nvPr/>
        </p:nvGrpSpPr>
        <p:grpSpPr>
          <a:xfrm>
            <a:off x="6954508" y="1408170"/>
            <a:ext cx="3592477" cy="4647381"/>
            <a:chOff x="7334031" y="1957604"/>
            <a:chExt cx="323074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6"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754588" y="167383"/>
            <a:ext cx="1236975" cy="1552700"/>
          </a:xfrm>
          <a:prstGeom prst="rect">
            <a:avLst/>
          </a:prstGeom>
        </p:spPr>
      </p:pic>
      <p:sp>
        <p:nvSpPr>
          <p:cNvPr id="43"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4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48" name="Immagine 4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49"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Wprowadzenie</a:t>
            </a:r>
            <a:endParaRPr lang="en-GB" dirty="0">
              <a:latin typeface="Arial Black" panose="020B0A04020102020204" pitchFamily="34" charset="0"/>
            </a:endParaRP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1" y="1825625"/>
            <a:ext cx="8352934" cy="3816050"/>
          </a:xfrm>
        </p:spPr>
        <p:txBody>
          <a:bodyPr>
            <a:noAutofit/>
          </a:bodyPr>
          <a:lstStyle/>
          <a:p>
            <a:pPr marL="0" indent="0">
              <a:buNone/>
            </a:pPr>
            <a:r>
              <a:rPr lang="pl-PL" dirty="0"/>
              <a:t>Jak pracownicy poprawiają jakość w firmie</a:t>
            </a:r>
          </a:p>
          <a:p>
            <a:pPr marL="0" indent="0">
              <a:buNone/>
            </a:pPr>
            <a:r>
              <a:rPr lang="pl-PL" sz="1800" dirty="0"/>
              <a:t>Jako lider/liderka nie zawsze masz możliwość zajrzenia w najmniejsze zakamarki swojej firmy. Jeśli chodzi o odkrywanie słabych punktów i ich poprawę, jesteś zdany/zdana na pomoc swoich pracowników.</a:t>
            </a:r>
          </a:p>
          <a:p>
            <a:pPr marL="0" indent="0">
              <a:buNone/>
            </a:pPr>
            <a:r>
              <a:rPr lang="pl-PL" sz="1800" dirty="0"/>
              <a:t>Jednym z instrumentów poprawy jakości w przedsiębiorstwie jest tzw. </a:t>
            </a:r>
            <a:r>
              <a:rPr lang="pl-PL" sz="1800" b="1" dirty="0"/>
              <a:t>krąg jakości</a:t>
            </a:r>
            <a:r>
              <a:rPr lang="pl-PL" sz="1800" dirty="0"/>
              <a:t>. </a:t>
            </a:r>
            <a:br>
              <a:rPr lang="pl-PL" sz="1800" dirty="0"/>
            </a:br>
            <a:r>
              <a:rPr lang="pl-PL" sz="1800" dirty="0"/>
              <a:t>W przeciwieństwie do zwykłych spotkań czy grup roboczych jego celem jest wprowadzenie pozytywnych zmian w przedsiębiorstwie. Ważne jest, aby uczestnictwo było całkowicie dobrowolne. Dobrowolność tworzy motywację i prowadzi do wymiernych rezultatów.</a:t>
            </a:r>
          </a:p>
          <a:p>
            <a:pPr marL="0" indent="0">
              <a:buNone/>
            </a:pPr>
            <a:r>
              <a:rPr lang="pl-PL" sz="1800" dirty="0"/>
              <a:t>W dłuższej perspektywie poprawa jakości stanie się procesem samoczynnym, jeśli wszyscy uczestnicy będą pozytywnie nastawieni do udziału w kręgach jakości i będą wspierać tę formę współpracy. </a:t>
            </a:r>
            <a:endParaRPr lang="en-US" sz="18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4F35164A-6DE2-4278-A7F8-07C9776421B8}"/>
              </a:ext>
            </a:extLst>
          </p:cNvPr>
          <p:cNvPicPr>
            <a:picLocks noChangeAspect="1"/>
          </p:cNvPicPr>
          <p:nvPr/>
        </p:nvPicPr>
        <p:blipFill rotWithShape="1">
          <a:blip r:embed="rId3">
            <a:extLst>
              <a:ext uri="{28A0092B-C50C-407E-A947-70E740481C1C}">
                <a14:useLocalDpi xmlns:a14="http://schemas.microsoft.com/office/drawing/2010/main" val="0"/>
              </a:ext>
            </a:extLst>
          </a:blip>
          <a:srcRect r="22899"/>
          <a:stretch/>
        </p:blipFill>
        <p:spPr>
          <a:xfrm>
            <a:off x="9277697" y="1847300"/>
            <a:ext cx="2914303" cy="4182218"/>
          </a:xfrm>
          <a:prstGeom prst="rect">
            <a:avLst/>
          </a:prstGeom>
        </p:spPr>
      </p:pic>
      <p:sp>
        <p:nvSpPr>
          <p:cNvPr id="6" name="Textfeld 5">
            <a:extLst>
              <a:ext uri="{FF2B5EF4-FFF2-40B4-BE49-F238E27FC236}">
                <a16:creationId xmlns:a16="http://schemas.microsoft.com/office/drawing/2014/main" xmlns="" id="{BCA4AEE9-2C88-40AE-ADA8-AEFEE98F6931}"/>
              </a:ext>
            </a:extLst>
          </p:cNvPr>
          <p:cNvSpPr txBox="1"/>
          <p:nvPr/>
        </p:nvSpPr>
        <p:spPr>
          <a:xfrm>
            <a:off x="838201" y="5324109"/>
            <a:ext cx="7279256" cy="430887"/>
          </a:xfrm>
          <a:prstGeom prst="rect">
            <a:avLst/>
          </a:prstGeom>
          <a:noFill/>
        </p:spPr>
        <p:txBody>
          <a:bodyPr wrap="square" rtlCol="0">
            <a:spAutoFit/>
          </a:bodyPr>
          <a:lstStyle/>
          <a:p>
            <a:pPr algn="ctr"/>
            <a:r>
              <a:rPr lang="pl-PL" sz="2200" b="1" dirty="0">
                <a:solidFill>
                  <a:srgbClr val="00B0F0"/>
                </a:solidFill>
              </a:rPr>
              <a:t>Ostatecznie wszyscy są współodpowiedzialni za sukces firmy!</a:t>
            </a:r>
            <a:endParaRPr lang="de-DE" sz="2200" b="1" dirty="0">
              <a:solidFill>
                <a:srgbClr val="00B0F0"/>
              </a:solidFill>
            </a:endParaRPr>
          </a:p>
        </p:txBody>
      </p:sp>
      <p:pic>
        <p:nvPicPr>
          <p:cNvPr id="13" name="Obraz 63" descr="Obraz zawierający tekst, wizytówka, zrzut ekranu&#10;&#10;Opis wygenerowany automatycznie"/>
          <p:cNvPicPr/>
          <p:nvPr/>
        </p:nvPicPr>
        <p:blipFill>
          <a:blip r:embed="rId4"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6"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150560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174018" cy="4036654"/>
          </a:xfrm>
        </p:spPr>
        <p:txBody>
          <a:bodyPr>
            <a:normAutofit lnSpcReduction="10000"/>
          </a:bodyPr>
          <a:lstStyle/>
          <a:p>
            <a:pPr marL="0" indent="0">
              <a:buNone/>
            </a:pPr>
            <a:r>
              <a:rPr lang="pl-PL" sz="2000" b="1" dirty="0"/>
              <a:t>Cele kręgu jakości</a:t>
            </a:r>
            <a:endParaRPr lang="en-GB" sz="2000" b="1" dirty="0"/>
          </a:p>
          <a:p>
            <a:pPr marL="0" indent="0">
              <a:buNone/>
            </a:pPr>
            <a:endParaRPr lang="en-US" sz="1800" dirty="0"/>
          </a:p>
          <a:p>
            <a:pPr marL="442913" indent="-350838">
              <a:buFont typeface="Wingdings" panose="05000000000000000000" pitchFamily="2" charset="2"/>
              <a:buChar char="Ø"/>
            </a:pPr>
            <a:r>
              <a:rPr lang="pl-PL" sz="1800" dirty="0"/>
              <a:t>Zwiększanie produktywności w miejscu pracy</a:t>
            </a:r>
            <a:endParaRPr lang="de-DE" sz="1800" dirty="0"/>
          </a:p>
          <a:p>
            <a:pPr marL="442913" indent="-350838">
              <a:buFont typeface="Wingdings" panose="05000000000000000000" pitchFamily="2" charset="2"/>
              <a:buChar char="Ø"/>
            </a:pPr>
            <a:r>
              <a:rPr lang="pl-PL" sz="1800" dirty="0"/>
              <a:t>Eliminowanie błędów w trakcie produkcji</a:t>
            </a:r>
            <a:endParaRPr lang="de-DE" sz="1800" dirty="0"/>
          </a:p>
          <a:p>
            <a:pPr marL="442913" indent="-350838">
              <a:buFont typeface="Wingdings" panose="05000000000000000000" pitchFamily="2" charset="2"/>
              <a:buChar char="Ø"/>
            </a:pPr>
            <a:r>
              <a:rPr lang="pl-PL" sz="1800" dirty="0"/>
              <a:t>Zapewnianie jakości w trakcie produkcji</a:t>
            </a:r>
            <a:endParaRPr lang="de-DE" sz="1800" dirty="0"/>
          </a:p>
          <a:p>
            <a:pPr marL="442913" indent="-350838">
              <a:buFont typeface="Wingdings" panose="05000000000000000000" pitchFamily="2" charset="2"/>
              <a:buChar char="Ø"/>
            </a:pPr>
            <a:r>
              <a:rPr lang="pl-PL" sz="1800" dirty="0"/>
              <a:t>Poznawanie nowych postaw i zachowań</a:t>
            </a:r>
          </a:p>
          <a:p>
            <a:pPr marL="442913" indent="-350838">
              <a:buFont typeface="Wingdings" panose="05000000000000000000" pitchFamily="2" charset="2"/>
              <a:buChar char="Ø"/>
            </a:pPr>
            <a:r>
              <a:rPr lang="pl-PL" sz="1800" dirty="0"/>
              <a:t>Rozwijanie poczucia własnej wartości i kompetencji społecznych</a:t>
            </a:r>
          </a:p>
          <a:p>
            <a:pPr marL="442913" indent="-350838">
              <a:buFont typeface="Wingdings" panose="05000000000000000000" pitchFamily="2" charset="2"/>
              <a:buChar char="Ø"/>
            </a:pPr>
            <a:r>
              <a:rPr lang="pl-PL" sz="1800" dirty="0"/>
              <a:t>Poprawa dynamiki procesów grupowych</a:t>
            </a:r>
            <a:endParaRPr lang="de-DE" sz="1800" dirty="0"/>
          </a:p>
          <a:p>
            <a:pPr marL="0" indent="0">
              <a:buNone/>
            </a:pPr>
            <a:endParaRPr lang="de-DE" sz="1800" dirty="0"/>
          </a:p>
          <a:p>
            <a:pPr marL="0" indent="0">
              <a:buNone/>
            </a:pPr>
            <a:r>
              <a:rPr lang="pl-PL" sz="1800" dirty="0"/>
              <a:t>Więcej informacji o kręgu jakości możesz znaleźć pod tym linkiem:</a:t>
            </a:r>
            <a:endParaRPr lang="de-DE" sz="1800" dirty="0"/>
          </a:p>
          <a:p>
            <a:pPr marL="0" indent="0">
              <a:buNone/>
            </a:pPr>
            <a:r>
              <a:rPr lang="en-US" sz="1800" b="1" dirty="0">
                <a:solidFill>
                  <a:srgbClr val="00B0F0"/>
                </a:solidFill>
              </a:rPr>
              <a:t>https://study.com/academy/lesson/quality-circle-definition-process.html#quiz-course-links</a:t>
            </a:r>
            <a:endParaRPr lang="de-DE" sz="18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8"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5"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343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1472184" y="1825625"/>
            <a:ext cx="9746908" cy="2246043"/>
          </a:xfrm>
        </p:spPr>
        <p:txBody>
          <a:bodyPr/>
          <a:lstStyle/>
          <a:p>
            <a:pPr marL="0" indent="0" algn="ctr">
              <a:buNone/>
            </a:pPr>
            <a:r>
              <a:rPr lang="pl-PL" dirty="0"/>
              <a:t>Krąg jakości i jego zasady</a:t>
            </a:r>
            <a:endParaRPr lang="en-US" sz="1600" dirty="0"/>
          </a:p>
          <a:p>
            <a:pPr marL="0" indent="0" algn="ctr">
              <a:buNone/>
            </a:pPr>
            <a:r>
              <a:rPr lang="pl-PL" sz="2000" dirty="0"/>
              <a:t>Krąg jakości wywodzi się z Japonii i jest formą pracy zespołowej. Zespoły mają za zadanie podnieść jakość procesów i produktów w firmie. Ponadto lepiej wykorzystywany jest potencjał wydajności oraz poprawia się atmosfera pracy. W określonych kręgach roboczych każdy pracownik wnosi swoją wiedzę i doświadczenie.</a:t>
            </a:r>
            <a:endParaRPr lang="en-US" sz="20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2DA28A8E-C3B0-4FAD-8EBB-501C97BDFC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3384" y="4325065"/>
            <a:ext cx="4785231" cy="1620000"/>
          </a:xfrm>
          <a:prstGeom prst="rect">
            <a:avLst/>
          </a:prstGeom>
        </p:spPr>
      </p:pic>
      <p:pic>
        <p:nvPicPr>
          <p:cNvPr id="13" name="Obraz 63" descr="Obraz zawierający tekst, wizytówka, zrzut ekranu&#10;&#10;Opis wygenerowany automatycznie"/>
          <p:cNvPicPr/>
          <p:nvPr/>
        </p:nvPicPr>
        <p:blipFill>
          <a:blip r:embed="rId4"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0"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16"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9480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a:t>
            </a:r>
            <a:r>
              <a:rPr lang="en-GB" dirty="0">
                <a:latin typeface="Arial Black" panose="020B0A04020102020204" pitchFamily="34" charset="0"/>
              </a:rPr>
              <a: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4"/>
            <a:ext cx="10652185" cy="1299652"/>
          </a:xfrm>
        </p:spPr>
        <p:txBody>
          <a:bodyPr>
            <a:noAutofit/>
          </a:bodyPr>
          <a:lstStyle/>
          <a:p>
            <a:pPr marL="0" indent="0">
              <a:buNone/>
            </a:pPr>
            <a:r>
              <a:rPr lang="pl-PL" dirty="0"/>
              <a:t>Krąg jakości i jego zasady</a:t>
            </a:r>
            <a:endParaRPr lang="en-US" sz="1600" dirty="0"/>
          </a:p>
          <a:p>
            <a:pPr marL="0" indent="0">
              <a:buNone/>
            </a:pPr>
            <a:r>
              <a:rPr lang="pl-PL" sz="2000" dirty="0"/>
              <a:t>Podczas pracy w ramach kręgu jakości należy przestrzegać następujących 5 zasad, aby ustrukturyzować pracę grupy: </a:t>
            </a:r>
            <a:endParaRPr lang="en-GB" sz="20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3" name="Rectangle: Rounded Corners 1">
            <a:extLst>
              <a:ext uri="{FF2B5EF4-FFF2-40B4-BE49-F238E27FC236}">
                <a16:creationId xmlns:a16="http://schemas.microsoft.com/office/drawing/2014/main" xmlns="" id="{9E4BCDD2-2DB9-4DDF-B0F0-BF8C2A25CA27}"/>
              </a:ext>
            </a:extLst>
          </p:cNvPr>
          <p:cNvSpPr/>
          <p:nvPr/>
        </p:nvSpPr>
        <p:spPr>
          <a:xfrm>
            <a:off x="780170" y="3159134"/>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t>Krąg uczestników jest ściśle określony </a:t>
            </a:r>
            <a:r>
              <a:rPr lang="pl-PL" sz="1400" dirty="0"/>
              <a:t>i nie ulega spontanicznemu poszerzeniu</a:t>
            </a:r>
            <a:endParaRPr lang="en-ID" sz="1400" dirty="0"/>
          </a:p>
        </p:txBody>
      </p:sp>
      <p:sp>
        <p:nvSpPr>
          <p:cNvPr id="14" name="Rectangle: Rounded Corners 17">
            <a:extLst>
              <a:ext uri="{FF2B5EF4-FFF2-40B4-BE49-F238E27FC236}">
                <a16:creationId xmlns:a16="http://schemas.microsoft.com/office/drawing/2014/main" xmlns="" id="{845E4510-F0DA-4F55-A5F6-CBB130FE6856}"/>
              </a:ext>
            </a:extLst>
          </p:cNvPr>
          <p:cNvSpPr/>
          <p:nvPr/>
        </p:nvSpPr>
        <p:spPr>
          <a:xfrm>
            <a:off x="2963503" y="3160521"/>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Krąg jakości jest skierowany do </a:t>
            </a:r>
            <a:r>
              <a:rPr lang="pl-PL" sz="1600" b="1" dirty="0"/>
              <a:t>określonej grupy docelowej</a:t>
            </a:r>
            <a:endParaRPr lang="en-ID" sz="1600" b="1" dirty="0"/>
          </a:p>
        </p:txBody>
      </p:sp>
      <p:sp>
        <p:nvSpPr>
          <p:cNvPr id="15" name="Rectangle: Rounded Corners 21">
            <a:extLst>
              <a:ext uri="{FF2B5EF4-FFF2-40B4-BE49-F238E27FC236}">
                <a16:creationId xmlns:a16="http://schemas.microsoft.com/office/drawing/2014/main" xmlns="" id="{8B2141C9-2D65-4F69-8CA0-EFF45DF8D5A0}"/>
              </a:ext>
            </a:extLst>
          </p:cNvPr>
          <p:cNvSpPr/>
          <p:nvPr/>
        </p:nvSpPr>
        <p:spPr>
          <a:xfrm>
            <a:off x="5159239" y="3159134"/>
            <a:ext cx="1873522" cy="1873522"/>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Na początku ustala się </a:t>
            </a:r>
            <a:r>
              <a:rPr lang="pl-PL" sz="1600" b="1" dirty="0"/>
              <a:t>stałe godziny spotkań </a:t>
            </a:r>
            <a:r>
              <a:rPr lang="pl-PL" sz="1600" dirty="0"/>
              <a:t>kręgu jakości.</a:t>
            </a:r>
            <a:endParaRPr lang="en-ID" sz="1600" dirty="0"/>
          </a:p>
        </p:txBody>
      </p:sp>
      <p:sp>
        <p:nvSpPr>
          <p:cNvPr id="16" name="Rectangle: Rounded Corners 25">
            <a:extLst>
              <a:ext uri="{FF2B5EF4-FFF2-40B4-BE49-F238E27FC236}">
                <a16:creationId xmlns:a16="http://schemas.microsoft.com/office/drawing/2014/main" xmlns="" id="{5A396574-25D6-48A7-A8F5-EF7C3D8593BF}"/>
              </a:ext>
            </a:extLst>
          </p:cNvPr>
          <p:cNvSpPr/>
          <p:nvPr/>
        </p:nvSpPr>
        <p:spPr>
          <a:xfrm flipH="1">
            <a:off x="7414817" y="3159134"/>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Praca i postępy </a:t>
            </a:r>
            <a:r>
              <a:rPr lang="pl-PL" dirty="0"/>
              <a:t>kręgu jakości są </a:t>
            </a:r>
            <a:r>
              <a:rPr lang="pl-PL" b="1" dirty="0"/>
              <a:t>rejestrowane.</a:t>
            </a:r>
            <a:endParaRPr lang="en-ID" b="1" dirty="0"/>
          </a:p>
        </p:txBody>
      </p:sp>
      <p:sp>
        <p:nvSpPr>
          <p:cNvPr id="17" name="Rectangle: Rounded Corners 27">
            <a:extLst>
              <a:ext uri="{FF2B5EF4-FFF2-40B4-BE49-F238E27FC236}">
                <a16:creationId xmlns:a16="http://schemas.microsoft.com/office/drawing/2014/main" xmlns="" id="{FA4F0373-D2F7-4828-96B5-2DF85084A311}"/>
              </a:ext>
            </a:extLst>
          </p:cNvPr>
          <p:cNvSpPr/>
          <p:nvPr/>
        </p:nvSpPr>
        <p:spPr>
          <a:xfrm flipH="1">
            <a:off x="9741974" y="3206181"/>
            <a:ext cx="1873522" cy="1873522"/>
          </a:xfrm>
          <a:prstGeom prst="roundRect">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pl-PL" sz="1200" b="1" dirty="0"/>
              <a:t>Monitorowanie wyników </a:t>
            </a:r>
            <a:r>
              <a:rPr lang="pl-PL" sz="1200" dirty="0"/>
              <a:t>przeprowadza się w regularnych odstępach czasu w celu sprawdzenia realizacji i skuteczności</a:t>
            </a:r>
            <a:endParaRPr lang="en-ID" sz="1200" dirty="0"/>
          </a:p>
        </p:txBody>
      </p:sp>
      <p:sp>
        <p:nvSpPr>
          <p:cNvPr id="19" name="Oval 2">
            <a:extLst>
              <a:ext uri="{FF2B5EF4-FFF2-40B4-BE49-F238E27FC236}">
                <a16:creationId xmlns:a16="http://schemas.microsoft.com/office/drawing/2014/main" xmlns="" id="{CFB5D85D-7480-46F7-8B19-CE68CA6A74B5}"/>
              </a:ext>
            </a:extLst>
          </p:cNvPr>
          <p:cNvSpPr/>
          <p:nvPr/>
        </p:nvSpPr>
        <p:spPr>
          <a:xfrm>
            <a:off x="569637" y="2948601"/>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20" name="Oval 13">
            <a:extLst>
              <a:ext uri="{FF2B5EF4-FFF2-40B4-BE49-F238E27FC236}">
                <a16:creationId xmlns:a16="http://schemas.microsoft.com/office/drawing/2014/main" xmlns="" id="{6B0AABBC-3844-45DB-B878-4FEEA7941075}"/>
              </a:ext>
            </a:extLst>
          </p:cNvPr>
          <p:cNvSpPr/>
          <p:nvPr/>
        </p:nvSpPr>
        <p:spPr>
          <a:xfrm>
            <a:off x="2752970" y="2949988"/>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21" name="Oval 14">
            <a:extLst>
              <a:ext uri="{FF2B5EF4-FFF2-40B4-BE49-F238E27FC236}">
                <a16:creationId xmlns:a16="http://schemas.microsoft.com/office/drawing/2014/main" xmlns="" id="{19439283-307C-46EB-A395-7B584BAD41AC}"/>
              </a:ext>
            </a:extLst>
          </p:cNvPr>
          <p:cNvSpPr/>
          <p:nvPr/>
        </p:nvSpPr>
        <p:spPr>
          <a:xfrm>
            <a:off x="4948706" y="2948601"/>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22" name="Oval 15">
            <a:extLst>
              <a:ext uri="{FF2B5EF4-FFF2-40B4-BE49-F238E27FC236}">
                <a16:creationId xmlns:a16="http://schemas.microsoft.com/office/drawing/2014/main" xmlns="" id="{E03815F9-8DC0-4712-A28A-E43D386B9EC4}"/>
              </a:ext>
            </a:extLst>
          </p:cNvPr>
          <p:cNvSpPr/>
          <p:nvPr/>
        </p:nvSpPr>
        <p:spPr>
          <a:xfrm>
            <a:off x="7144442" y="2912729"/>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D" dirty="0"/>
          </a:p>
        </p:txBody>
      </p:sp>
      <p:sp>
        <p:nvSpPr>
          <p:cNvPr id="23" name="Oval 16">
            <a:extLst>
              <a:ext uri="{FF2B5EF4-FFF2-40B4-BE49-F238E27FC236}">
                <a16:creationId xmlns:a16="http://schemas.microsoft.com/office/drawing/2014/main" xmlns="" id="{0C5F2DE5-E3DE-4D84-9A09-79B6E29D8B29}"/>
              </a:ext>
            </a:extLst>
          </p:cNvPr>
          <p:cNvSpPr/>
          <p:nvPr/>
        </p:nvSpPr>
        <p:spPr>
          <a:xfrm>
            <a:off x="9427649" y="2948601"/>
            <a:ext cx="628650" cy="628650"/>
          </a:xfrm>
          <a:prstGeom prst="ellipse">
            <a:avLst/>
          </a:prstGeom>
          <a:solidFill>
            <a:srgbClr val="6911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ID" dirty="0"/>
          </a:p>
        </p:txBody>
      </p:sp>
      <p:sp>
        <p:nvSpPr>
          <p:cNvPr id="26" name="Textfeld 25">
            <a:extLst>
              <a:ext uri="{FF2B5EF4-FFF2-40B4-BE49-F238E27FC236}">
                <a16:creationId xmlns:a16="http://schemas.microsoft.com/office/drawing/2014/main" xmlns="" id="{CC44ADFF-9908-4F47-AF5D-10D91890465D}"/>
              </a:ext>
            </a:extLst>
          </p:cNvPr>
          <p:cNvSpPr txBox="1"/>
          <p:nvPr/>
        </p:nvSpPr>
        <p:spPr>
          <a:xfrm>
            <a:off x="748930" y="5405432"/>
            <a:ext cx="9745969" cy="707886"/>
          </a:xfrm>
          <a:prstGeom prst="rect">
            <a:avLst/>
          </a:prstGeom>
          <a:noFill/>
        </p:spPr>
        <p:txBody>
          <a:bodyPr wrap="square">
            <a:spAutoFit/>
          </a:bodyPr>
          <a:lstStyle/>
          <a:p>
            <a:r>
              <a:rPr lang="pl-PL" sz="2000" dirty="0"/>
              <a:t>Przestrzeganie tych zasad sprawia, że praca zespołowa nie zamienia się w przerwę na kawę, ale w konstruktywną współpracę.</a:t>
            </a:r>
            <a:endParaRPr lang="de-DE" sz="2000" dirty="0"/>
          </a:p>
        </p:txBody>
      </p:sp>
      <p:pic>
        <p:nvPicPr>
          <p:cNvPr id="24"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27"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2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29" name="Immagine 2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30"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923405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6"/>
            <a:ext cx="5510787" cy="3545720"/>
          </a:xfrm>
        </p:spPr>
        <p:txBody>
          <a:bodyPr/>
          <a:lstStyle/>
          <a:p>
            <a:pPr marL="0" indent="0">
              <a:buNone/>
            </a:pPr>
            <a:r>
              <a:rPr lang="pl-PL" dirty="0"/>
              <a:t>4 role kręgu jakości</a:t>
            </a:r>
          </a:p>
          <a:p>
            <a:pPr marL="0" indent="0">
              <a:buNone/>
            </a:pPr>
            <a:endParaRPr lang="en-US" sz="2000" dirty="0"/>
          </a:p>
          <a:p>
            <a:pPr marL="0" indent="0">
              <a:buNone/>
            </a:pPr>
            <a:r>
              <a:rPr lang="pl-PL" sz="2000" dirty="0"/>
              <a:t>W kręgu jakości wyróżnia się 4 role, którym przypisuje się określone zadania. Pracownicy kręgu jakości należą albo do grupy projektowej, albo do zespołu koła jakości.</a:t>
            </a:r>
          </a:p>
          <a:p>
            <a:pPr marL="0" indent="0">
              <a:buNone/>
            </a:pPr>
            <a:r>
              <a:rPr lang="pl-PL" sz="2000" dirty="0"/>
              <a:t>W kręgu jakości szczególnie ważna jest koordynacja, dlatego też role tworzą jednostki kontrolne i koordynujące. Precyzyjny podział zadań zachęca do aktywnego uczestnictwa.</a:t>
            </a:r>
            <a:endParaRPr lang="en-US" sz="2000" dirty="0"/>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13" name="그룹 4">
            <a:extLst>
              <a:ext uri="{FF2B5EF4-FFF2-40B4-BE49-F238E27FC236}">
                <a16:creationId xmlns:a16="http://schemas.microsoft.com/office/drawing/2014/main" xmlns="" id="{61EE115C-999E-4DFF-851E-2A0E7937480F}"/>
              </a:ext>
            </a:extLst>
          </p:cNvPr>
          <p:cNvGrpSpPr/>
          <p:nvPr/>
        </p:nvGrpSpPr>
        <p:grpSpPr>
          <a:xfrm>
            <a:off x="6755660" y="1779429"/>
            <a:ext cx="3532862" cy="4209710"/>
            <a:chOff x="4737813" y="2390015"/>
            <a:chExt cx="3159393" cy="3764690"/>
          </a:xfrm>
        </p:grpSpPr>
        <p:grpSp>
          <p:nvGrpSpPr>
            <p:cNvPr id="14" name="Group 3">
              <a:extLst>
                <a:ext uri="{FF2B5EF4-FFF2-40B4-BE49-F238E27FC236}">
                  <a16:creationId xmlns:a16="http://schemas.microsoft.com/office/drawing/2014/main" xmlns="" id="{EE1716C8-5FFA-4D6A-8770-508DC6B1760D}"/>
                </a:ext>
              </a:extLst>
            </p:cNvPr>
            <p:cNvGrpSpPr/>
            <p:nvPr/>
          </p:nvGrpSpPr>
          <p:grpSpPr>
            <a:xfrm rot="19800000">
              <a:off x="5964234" y="4473736"/>
              <a:ext cx="1932972" cy="1680969"/>
              <a:chOff x="2084105" y="5383623"/>
              <a:chExt cx="815482" cy="891098"/>
            </a:xfrm>
          </p:grpSpPr>
          <p:sp>
            <p:nvSpPr>
              <p:cNvPr id="19" name="Rectangle 8">
                <a:extLst>
                  <a:ext uri="{FF2B5EF4-FFF2-40B4-BE49-F238E27FC236}">
                    <a16:creationId xmlns:a16="http://schemas.microsoft.com/office/drawing/2014/main" xmlns="" id="{91ED1CC3-52F0-4319-9033-16B97C2E50AE}"/>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0" name="Rectangle 8">
                <a:extLst>
                  <a:ext uri="{FF2B5EF4-FFF2-40B4-BE49-F238E27FC236}">
                    <a16:creationId xmlns:a16="http://schemas.microsoft.com/office/drawing/2014/main" xmlns="" id="{01AB0CB5-E625-4E6C-8AE4-1E08CDE54A1F}"/>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1" name="Rectangle 8">
                <a:extLst>
                  <a:ext uri="{FF2B5EF4-FFF2-40B4-BE49-F238E27FC236}">
                    <a16:creationId xmlns:a16="http://schemas.microsoft.com/office/drawing/2014/main" xmlns="" id="{0B72EDFD-16FE-4AC0-BA8D-CEE8D8FB6873}"/>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2" name="Rectangle 8">
                <a:extLst>
                  <a:ext uri="{FF2B5EF4-FFF2-40B4-BE49-F238E27FC236}">
                    <a16:creationId xmlns:a16="http://schemas.microsoft.com/office/drawing/2014/main" xmlns="" id="{5CE63949-1E6E-4A43-8BAA-632190E19935}"/>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3" name="Rectangle 8">
                <a:extLst>
                  <a:ext uri="{FF2B5EF4-FFF2-40B4-BE49-F238E27FC236}">
                    <a16:creationId xmlns:a16="http://schemas.microsoft.com/office/drawing/2014/main" xmlns="" id="{ED918B14-1FD1-4ADD-AB17-886E06336360}"/>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15" name="Rounded Rectangle 1">
              <a:extLst>
                <a:ext uri="{FF2B5EF4-FFF2-40B4-BE49-F238E27FC236}">
                  <a16:creationId xmlns:a16="http://schemas.microsoft.com/office/drawing/2014/main" xmlns="" id="{D1887AEB-00FC-44F9-94B1-299C0D72AC72}"/>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6" name="Rounded Rectangle 1">
              <a:extLst>
                <a:ext uri="{FF2B5EF4-FFF2-40B4-BE49-F238E27FC236}">
                  <a16:creationId xmlns:a16="http://schemas.microsoft.com/office/drawing/2014/main" xmlns="" id="{D924283B-9424-4B10-A4B9-D0934CC3797E}"/>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 name="Rounded Rectangle 1">
              <a:extLst>
                <a:ext uri="{FF2B5EF4-FFF2-40B4-BE49-F238E27FC236}">
                  <a16:creationId xmlns:a16="http://schemas.microsoft.com/office/drawing/2014/main" xmlns="" id="{BB5115E8-53E7-40CB-B10A-19763E1AAFDA}"/>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8" name="Rounded Rectangle 1">
              <a:extLst>
                <a:ext uri="{FF2B5EF4-FFF2-40B4-BE49-F238E27FC236}">
                  <a16:creationId xmlns:a16="http://schemas.microsoft.com/office/drawing/2014/main" xmlns="" id="{CB2886D5-5761-48AE-A3A2-945AB09B19FC}"/>
                </a:ext>
              </a:extLst>
            </p:cNvPr>
            <p:cNvSpPr/>
            <p:nvPr/>
          </p:nvSpPr>
          <p:spPr>
            <a:xfrm rot="18596325">
              <a:off x="4851991"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3" name="Textfeld 2">
            <a:extLst>
              <a:ext uri="{FF2B5EF4-FFF2-40B4-BE49-F238E27FC236}">
                <a16:creationId xmlns:a16="http://schemas.microsoft.com/office/drawing/2014/main" xmlns="" id="{D1ADA08F-4890-4B8D-ACB9-51619B5DBBB9}"/>
              </a:ext>
            </a:extLst>
          </p:cNvPr>
          <p:cNvSpPr txBox="1"/>
          <p:nvPr/>
        </p:nvSpPr>
        <p:spPr>
          <a:xfrm>
            <a:off x="6812843" y="2942466"/>
            <a:ext cx="1020716" cy="523220"/>
          </a:xfrm>
          <a:prstGeom prst="rect">
            <a:avLst/>
          </a:prstGeom>
          <a:noFill/>
        </p:spPr>
        <p:txBody>
          <a:bodyPr wrap="square" rtlCol="0">
            <a:spAutoFit/>
          </a:bodyPr>
          <a:lstStyle/>
          <a:p>
            <a:pPr algn="ctr"/>
            <a:r>
              <a:rPr lang="pl-PL" sz="1400" dirty="0">
                <a:solidFill>
                  <a:schemeClr val="bg1"/>
                </a:solidFill>
              </a:rPr>
              <a:t>Grupy projektowe</a:t>
            </a:r>
            <a:endParaRPr lang="de-DE" sz="1400" dirty="0">
              <a:solidFill>
                <a:schemeClr val="bg1"/>
              </a:solidFill>
            </a:endParaRPr>
          </a:p>
        </p:txBody>
      </p:sp>
      <p:sp>
        <p:nvSpPr>
          <p:cNvPr id="24" name="Textfeld 23">
            <a:extLst>
              <a:ext uri="{FF2B5EF4-FFF2-40B4-BE49-F238E27FC236}">
                <a16:creationId xmlns:a16="http://schemas.microsoft.com/office/drawing/2014/main" xmlns="" id="{1E3D70C9-1FC2-412A-8200-7366C35E615A}"/>
              </a:ext>
            </a:extLst>
          </p:cNvPr>
          <p:cNvSpPr txBox="1"/>
          <p:nvPr/>
        </p:nvSpPr>
        <p:spPr>
          <a:xfrm>
            <a:off x="8105651" y="1985122"/>
            <a:ext cx="1102137" cy="523220"/>
          </a:xfrm>
          <a:prstGeom prst="rect">
            <a:avLst/>
          </a:prstGeom>
          <a:noFill/>
        </p:spPr>
        <p:txBody>
          <a:bodyPr wrap="square" rtlCol="0">
            <a:spAutoFit/>
          </a:bodyPr>
          <a:lstStyle/>
          <a:p>
            <a:pPr algn="ctr"/>
            <a:r>
              <a:rPr lang="pl-PL" sz="1400" dirty="0">
                <a:solidFill>
                  <a:schemeClr val="bg1"/>
                </a:solidFill>
              </a:rPr>
              <a:t>Zespół kręgu jakości</a:t>
            </a:r>
            <a:endParaRPr lang="de-DE" sz="1400" dirty="0">
              <a:solidFill>
                <a:schemeClr val="bg1"/>
              </a:solidFill>
            </a:endParaRPr>
          </a:p>
        </p:txBody>
      </p:sp>
      <p:sp>
        <p:nvSpPr>
          <p:cNvPr id="25" name="Textfeld 24">
            <a:extLst>
              <a:ext uri="{FF2B5EF4-FFF2-40B4-BE49-F238E27FC236}">
                <a16:creationId xmlns:a16="http://schemas.microsoft.com/office/drawing/2014/main" xmlns="" id="{8A392CBB-D437-4AF7-ABAD-C790A3619463}"/>
              </a:ext>
            </a:extLst>
          </p:cNvPr>
          <p:cNvSpPr txBox="1"/>
          <p:nvPr/>
        </p:nvSpPr>
        <p:spPr>
          <a:xfrm>
            <a:off x="7644917" y="4175155"/>
            <a:ext cx="1156495" cy="523220"/>
          </a:xfrm>
          <a:prstGeom prst="rect">
            <a:avLst/>
          </a:prstGeom>
          <a:noFill/>
        </p:spPr>
        <p:txBody>
          <a:bodyPr wrap="square" rtlCol="0">
            <a:spAutoFit/>
          </a:bodyPr>
          <a:lstStyle/>
          <a:p>
            <a:pPr algn="ctr"/>
            <a:r>
              <a:rPr lang="pl-PL" sz="1400" dirty="0">
                <a:solidFill>
                  <a:schemeClr val="bg1"/>
                </a:solidFill>
              </a:rPr>
              <a:t>Lider/liderka zespołu</a:t>
            </a:r>
            <a:endParaRPr lang="de-DE" sz="1400" dirty="0">
              <a:solidFill>
                <a:schemeClr val="bg1"/>
              </a:solidFill>
            </a:endParaRPr>
          </a:p>
        </p:txBody>
      </p:sp>
      <p:sp>
        <p:nvSpPr>
          <p:cNvPr id="26" name="Textfeld 25">
            <a:extLst>
              <a:ext uri="{FF2B5EF4-FFF2-40B4-BE49-F238E27FC236}">
                <a16:creationId xmlns:a16="http://schemas.microsoft.com/office/drawing/2014/main" xmlns="" id="{A8F71C0B-324A-443A-88AF-A3151D5091E7}"/>
              </a:ext>
            </a:extLst>
          </p:cNvPr>
          <p:cNvSpPr txBox="1"/>
          <p:nvPr/>
        </p:nvSpPr>
        <p:spPr>
          <a:xfrm>
            <a:off x="8735085" y="3317649"/>
            <a:ext cx="1011568" cy="830997"/>
          </a:xfrm>
          <a:prstGeom prst="rect">
            <a:avLst/>
          </a:prstGeom>
          <a:noFill/>
        </p:spPr>
        <p:txBody>
          <a:bodyPr wrap="square" rtlCol="0">
            <a:spAutoFit/>
          </a:bodyPr>
          <a:lstStyle/>
          <a:p>
            <a:pPr algn="ctr"/>
            <a:r>
              <a:rPr lang="pl-PL" sz="1200" dirty="0">
                <a:solidFill>
                  <a:schemeClr val="bg1"/>
                </a:solidFill>
              </a:rPr>
              <a:t>Mentor/</a:t>
            </a:r>
            <a:br>
              <a:rPr lang="pl-PL" sz="1200" dirty="0">
                <a:solidFill>
                  <a:schemeClr val="bg1"/>
                </a:solidFill>
              </a:rPr>
            </a:br>
            <a:r>
              <a:rPr lang="pl-PL" sz="1200" dirty="0">
                <a:solidFill>
                  <a:schemeClr val="bg1"/>
                </a:solidFill>
              </a:rPr>
              <a:t>mentorka grupy projektowej</a:t>
            </a:r>
            <a:endParaRPr lang="de-DE" sz="1200" dirty="0">
              <a:solidFill>
                <a:schemeClr val="bg1"/>
              </a:solidFill>
            </a:endParaRPr>
          </a:p>
        </p:txBody>
      </p:sp>
      <p:pic>
        <p:nvPicPr>
          <p:cNvPr id="27"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29"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3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31" name="Immagine 3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32"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88926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pl-PL" dirty="0">
                <a:latin typeface="Arial Black" panose="020B0A04020102020204" pitchFamily="34" charset="0"/>
              </a:rPr>
              <a:t>Część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091879" cy="4508553"/>
          </a:xfrm>
        </p:spPr>
        <p:txBody>
          <a:bodyPr>
            <a:normAutofit/>
          </a:bodyPr>
          <a:lstStyle/>
          <a:p>
            <a:pPr marL="0" indent="0">
              <a:buNone/>
            </a:pPr>
            <a:r>
              <a:rPr lang="pl-PL" sz="3200" dirty="0"/>
              <a:t>4 role kręgu jakości</a:t>
            </a:r>
          </a:p>
        </p:txBody>
      </p:sp>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27" name="Rounded Rectangle 1">
            <a:extLst>
              <a:ext uri="{FF2B5EF4-FFF2-40B4-BE49-F238E27FC236}">
                <a16:creationId xmlns:a16="http://schemas.microsoft.com/office/drawing/2014/main" xmlns="" id="{10017132-5B62-4AD9-8B04-F854E3AE6A7C}"/>
              </a:ext>
            </a:extLst>
          </p:cNvPr>
          <p:cNvSpPr/>
          <p:nvPr/>
        </p:nvSpPr>
        <p:spPr>
          <a:xfrm rot="18596325">
            <a:off x="1162209" y="2735833"/>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29" name="Textfeld 28">
            <a:extLst>
              <a:ext uri="{FF2B5EF4-FFF2-40B4-BE49-F238E27FC236}">
                <a16:creationId xmlns:a16="http://schemas.microsoft.com/office/drawing/2014/main" xmlns="" id="{8EE5ECA2-0F9E-4484-9ADE-3F6F3AB74BB0}"/>
              </a:ext>
            </a:extLst>
          </p:cNvPr>
          <p:cNvSpPr txBox="1"/>
          <p:nvPr/>
        </p:nvSpPr>
        <p:spPr>
          <a:xfrm>
            <a:off x="2728928" y="2690336"/>
            <a:ext cx="7882863" cy="1477328"/>
          </a:xfrm>
          <a:prstGeom prst="rect">
            <a:avLst/>
          </a:prstGeom>
          <a:noFill/>
        </p:spPr>
        <p:txBody>
          <a:bodyPr wrap="square">
            <a:spAutoFit/>
          </a:bodyPr>
          <a:lstStyle/>
          <a:p>
            <a:r>
              <a:rPr lang="pl-PL" dirty="0"/>
              <a:t>Organem wykonawczym kręgu jakości są grupy projektowe. Każda z nich składa się maksymalnie z 15 członków, którzy spotykają się regularnie. Pracują one nad rozwiązaniem problemów przedsiębiorstwa, które zostały odkryte przez zespół kręgu jakości, oraz badają ich przyczyny. Grupy projektowe przedstawiają wyniki swojej pracy zespołowi kręgu jakości lub informują go o nich.</a:t>
            </a:r>
            <a:endParaRPr lang="en-GB" dirty="0"/>
          </a:p>
        </p:txBody>
      </p:sp>
      <p:sp>
        <p:nvSpPr>
          <p:cNvPr id="55" name="Rounded Rectangle 1">
            <a:extLst>
              <a:ext uri="{FF2B5EF4-FFF2-40B4-BE49-F238E27FC236}">
                <a16:creationId xmlns:a16="http://schemas.microsoft.com/office/drawing/2014/main" xmlns="" id="{AA84A7B5-68F8-4490-869A-AE327159B226}"/>
              </a:ext>
            </a:extLst>
          </p:cNvPr>
          <p:cNvSpPr/>
          <p:nvPr/>
        </p:nvSpPr>
        <p:spPr>
          <a:xfrm rot="14400000">
            <a:off x="1045378" y="4484868"/>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6" name="Textfeld 55">
            <a:extLst>
              <a:ext uri="{FF2B5EF4-FFF2-40B4-BE49-F238E27FC236}">
                <a16:creationId xmlns:a16="http://schemas.microsoft.com/office/drawing/2014/main" xmlns="" id="{66562E6A-516D-468F-A5C7-3F1E955AF303}"/>
              </a:ext>
            </a:extLst>
          </p:cNvPr>
          <p:cNvSpPr txBox="1"/>
          <p:nvPr/>
        </p:nvSpPr>
        <p:spPr>
          <a:xfrm>
            <a:off x="838199" y="5128664"/>
            <a:ext cx="1324536" cy="523220"/>
          </a:xfrm>
          <a:prstGeom prst="rect">
            <a:avLst/>
          </a:prstGeom>
          <a:noFill/>
        </p:spPr>
        <p:txBody>
          <a:bodyPr wrap="square" rtlCol="0">
            <a:spAutoFit/>
          </a:bodyPr>
          <a:lstStyle/>
          <a:p>
            <a:pPr algn="ctr"/>
            <a:r>
              <a:rPr lang="pl-PL" sz="1400" dirty="0">
                <a:solidFill>
                  <a:schemeClr val="bg1"/>
                </a:solidFill>
              </a:rPr>
              <a:t>Lider/liderka zespołu</a:t>
            </a:r>
            <a:endParaRPr lang="de-DE" sz="1400" dirty="0">
              <a:solidFill>
                <a:schemeClr val="bg1"/>
              </a:solidFill>
            </a:endParaRPr>
          </a:p>
        </p:txBody>
      </p:sp>
      <p:sp>
        <p:nvSpPr>
          <p:cNvPr id="57" name="Textfeld 56">
            <a:extLst>
              <a:ext uri="{FF2B5EF4-FFF2-40B4-BE49-F238E27FC236}">
                <a16:creationId xmlns:a16="http://schemas.microsoft.com/office/drawing/2014/main" xmlns="" id="{A2A1C816-26C0-49C7-969C-2326E1FDA750}"/>
              </a:ext>
            </a:extLst>
          </p:cNvPr>
          <p:cNvSpPr txBox="1"/>
          <p:nvPr/>
        </p:nvSpPr>
        <p:spPr>
          <a:xfrm>
            <a:off x="2698552" y="4427139"/>
            <a:ext cx="8201150" cy="1754326"/>
          </a:xfrm>
          <a:prstGeom prst="rect">
            <a:avLst/>
          </a:prstGeom>
          <a:noFill/>
        </p:spPr>
        <p:txBody>
          <a:bodyPr wrap="square">
            <a:spAutoFit/>
          </a:bodyPr>
          <a:lstStyle/>
          <a:p>
            <a:r>
              <a:rPr lang="pl-PL" dirty="0"/>
              <a:t>Lider/liderka zespołu jest członkiem zespołu kręgu jakości i zatwierdza decyzje zespołu. Pozostaje on/ona w ścisłym kontakcie z działem zapewnienia jakości w firmie lub z kierownictwem, aby informować o sukcesach w zakresie poprawy jakości. Jako osoba koordynująca kręgu jakości ustala terminy spotkań i prezentacji grup projektowych. Ponadto jest odpowiedzialny/odpowiedzialna za wyznaczenie mentora/mentorki dla każdej grupy projektowej.</a:t>
            </a:r>
          </a:p>
        </p:txBody>
      </p:sp>
      <p:pic>
        <p:nvPicPr>
          <p:cNvPr id="14" name="Obraz 63" descr="Obraz zawierający tekst, wizytówka, zrzut ekranu&#10;&#10;Opis wygenerowany automatycznie"/>
          <p:cNvPicPr/>
          <p:nvPr/>
        </p:nvPicPr>
        <p:blipFill>
          <a:blip r:embed="rId3" cstate="print">
            <a:extLst>
              <a:ext uri="{28A0092B-C50C-407E-A947-70E740481C1C}">
                <a14:useLocalDpi xmlns:a14="http://schemas.microsoft.com/office/drawing/2010/main" val="0"/>
              </a:ext>
            </a:extLst>
          </a:blip>
          <a:stretch>
            <a:fillRect/>
          </a:stretch>
        </p:blipFill>
        <p:spPr>
          <a:xfrm>
            <a:off x="10869106" y="230461"/>
            <a:ext cx="1236975" cy="1552700"/>
          </a:xfrm>
          <a:prstGeom prst="rect">
            <a:avLst/>
          </a:prstGeom>
        </p:spPr>
      </p:pic>
      <p:sp>
        <p:nvSpPr>
          <p:cNvPr id="15" name="Textfeld 2">
            <a:extLst>
              <a:ext uri="{FF2B5EF4-FFF2-40B4-BE49-F238E27FC236}">
                <a16:creationId xmlns:a16="http://schemas.microsoft.com/office/drawing/2014/main" xmlns="" id="{6E2CE840-1CF9-43A9-83AF-E9474A0F154A}"/>
              </a:ext>
            </a:extLst>
          </p:cNvPr>
          <p:cNvSpPr txBox="1"/>
          <p:nvPr/>
        </p:nvSpPr>
        <p:spPr>
          <a:xfrm>
            <a:off x="1129760" y="3136091"/>
            <a:ext cx="1020716" cy="523220"/>
          </a:xfrm>
          <a:prstGeom prst="rect">
            <a:avLst/>
          </a:prstGeom>
          <a:noFill/>
        </p:spPr>
        <p:txBody>
          <a:bodyPr wrap="square" rtlCol="0">
            <a:spAutoFit/>
          </a:bodyPr>
          <a:lstStyle/>
          <a:p>
            <a:pPr algn="ctr"/>
            <a:r>
              <a:rPr lang="pl-PL" sz="1400" dirty="0">
                <a:solidFill>
                  <a:schemeClr val="bg1"/>
                </a:solidFill>
              </a:rPr>
              <a:t>Grupy projektowe</a:t>
            </a:r>
            <a:endParaRPr lang="de-DE" sz="1400" dirty="0">
              <a:solidFill>
                <a:schemeClr val="bg1"/>
              </a:solidFill>
            </a:endParaRPr>
          </a:p>
        </p:txBody>
      </p:sp>
      <p:sp>
        <p:nvSpPr>
          <p:cNvPr id="17" name="CuadroTexto 23">
            <a:extLst>
              <a:ext uri="{FF2B5EF4-FFF2-40B4-BE49-F238E27FC236}">
                <a16:creationId xmlns:a16="http://schemas.microsoft.com/office/drawing/2014/main" xmlns="" id="{78F57FB6-48D8-4F80-8C1C-03FB9AD5BDB5}"/>
              </a:ext>
            </a:extLst>
          </p:cNvPr>
          <p:cNvSpPr txBox="1"/>
          <p:nvPr/>
        </p:nvSpPr>
        <p:spPr>
          <a:xfrm>
            <a:off x="940102" y="6267911"/>
            <a:ext cx="5209605" cy="553998"/>
          </a:xfrm>
          <a:prstGeom prst="rect">
            <a:avLst/>
          </a:prstGeom>
          <a:noFill/>
        </p:spPr>
        <p:txBody>
          <a:bodyPr wrap="square" rtlCol="0">
            <a:spAutoFit/>
          </a:bodyPr>
          <a:lstStyle/>
          <a:p>
            <a:r>
              <a:rPr lang="pl-PL" sz="1000" dirty="0"/>
              <a:t>Wsparcie Komisji Europejskiej dla powstania tej publikacji nie oznacza poparcia dla jej treści, które odzwierciedlają jedynie poglądy autorów, </a:t>
            </a:r>
            <a:r>
              <a:rPr lang="pl-PL" sz="1000" dirty="0" smtClean="0"/>
              <a:t>a </a:t>
            </a:r>
            <a:r>
              <a:rPr lang="pl-PL" sz="1000" dirty="0"/>
              <a:t>Komisja nie ponosi odpowiedzialności za jakiekolwiek wykorzystanie informacji w niej zawartych</a:t>
            </a:r>
          </a:p>
        </p:txBody>
      </p:sp>
      <p:pic>
        <p:nvPicPr>
          <p:cNvPr id="1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46644"/>
            <a:ext cx="905274" cy="576706"/>
          </a:xfrm>
          <a:prstGeom prst="rect">
            <a:avLst/>
          </a:prstGeom>
        </p:spPr>
      </p:pic>
      <p:pic>
        <p:nvPicPr>
          <p:cNvPr id="19" name="Immagine 1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98565"/>
            <a:ext cx="1127226" cy="392481"/>
          </a:xfrm>
          <a:prstGeom prst="rect">
            <a:avLst/>
          </a:prstGeom>
          <a:noFill/>
        </p:spPr>
      </p:pic>
      <p:sp>
        <p:nvSpPr>
          <p:cNvPr id="20" name="CasellaDiTesto 21"/>
          <p:cNvSpPr txBox="1"/>
          <p:nvPr/>
        </p:nvSpPr>
        <p:spPr>
          <a:xfrm>
            <a:off x="7536922" y="6181054"/>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8440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TotalTime>
  <Words>4220</Words>
  <Application>Microsoft Office PowerPoint</Application>
  <PresentationFormat>Widescreen</PresentationFormat>
  <Paragraphs>280</Paragraphs>
  <Slides>25</Slides>
  <Notes>1</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25</vt:i4>
      </vt:variant>
    </vt:vector>
  </HeadingPairs>
  <TitlesOfParts>
    <vt:vector size="35" baseType="lpstr">
      <vt:lpstr>맑은 고딕</vt:lpstr>
      <vt:lpstr>Microsoft JhengHei</vt:lpstr>
      <vt:lpstr>Microsoft JhengHei UI</vt:lpstr>
      <vt:lpstr>Arial</vt:lpstr>
      <vt:lpstr>Arial Black</vt:lpstr>
      <vt:lpstr>Calibri</vt:lpstr>
      <vt:lpstr>Calibri Light</vt:lpstr>
      <vt:lpstr>Dubai Medium</vt:lpstr>
      <vt:lpstr>Wingdings</vt:lpstr>
      <vt:lpstr>Tema de Office</vt:lpstr>
      <vt:lpstr>Zarządzanie personelem –  właściwa ocena i motywacja - wytyczne</vt:lpstr>
      <vt:lpstr>Presentazione standard di PowerPoint</vt:lpstr>
      <vt:lpstr>Presentazione standard di PowerPoint</vt:lpstr>
      <vt:lpstr>Wprowadzenie</vt:lpstr>
      <vt:lpstr>Część 1 </vt:lpstr>
      <vt:lpstr>Część 1 </vt:lpstr>
      <vt:lpstr>Część 1 </vt:lpstr>
      <vt:lpstr>Część 2 </vt:lpstr>
      <vt:lpstr>Część 2 </vt:lpstr>
      <vt:lpstr>Część 2 </vt:lpstr>
      <vt:lpstr>Część 2 </vt:lpstr>
      <vt:lpstr>Część 2 </vt:lpstr>
      <vt:lpstr>Część 2 </vt:lpstr>
      <vt:lpstr>Część 2 </vt:lpstr>
      <vt:lpstr>Część 3</vt:lpstr>
      <vt:lpstr>Część 3</vt:lpstr>
      <vt:lpstr>Część 3</vt:lpstr>
      <vt:lpstr>Część 3</vt:lpstr>
      <vt:lpstr>Część 4</vt:lpstr>
      <vt:lpstr>Część 4</vt:lpstr>
      <vt:lpstr>Część 4</vt:lpstr>
      <vt:lpstr>Część 4</vt:lpstr>
      <vt:lpstr>Część 4</vt:lpstr>
      <vt:lpstr>Presentazione standard di PowerPoint</vt:lpstr>
      <vt:lpstr>Dziękujemy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the work ability in small and micro enterprises through multimedia tool</dc:title>
  <dc:creator>Dulce Rodriguez Ortiz</dc:creator>
  <cp:lastModifiedBy>Windows User</cp:lastModifiedBy>
  <cp:revision>42</cp:revision>
  <dcterms:created xsi:type="dcterms:W3CDTF">2021-01-13T11:07:57Z</dcterms:created>
  <dcterms:modified xsi:type="dcterms:W3CDTF">2022-07-03T18:44:59Z</dcterms:modified>
</cp:coreProperties>
</file>