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sldIdLst>
    <p:sldId id="257" r:id="rId2"/>
    <p:sldId id="313" r:id="rId3"/>
    <p:sldId id="323" r:id="rId4"/>
    <p:sldId id="325" r:id="rId5"/>
    <p:sldId id="336" r:id="rId6"/>
    <p:sldId id="346" r:id="rId7"/>
    <p:sldId id="347" r:id="rId8"/>
    <p:sldId id="326" r:id="rId9"/>
    <p:sldId id="348" r:id="rId10"/>
    <p:sldId id="327" r:id="rId11"/>
    <p:sldId id="328" r:id="rId12"/>
    <p:sldId id="330" r:id="rId13"/>
    <p:sldId id="349" r:id="rId14"/>
    <p:sldId id="350" r:id="rId15"/>
    <p:sldId id="351" r:id="rId16"/>
    <p:sldId id="335" r:id="rId17"/>
    <p:sldId id="352" r:id="rId18"/>
    <p:sldId id="337" r:id="rId19"/>
    <p:sldId id="353" r:id="rId20"/>
    <p:sldId id="338" r:id="rId21"/>
    <p:sldId id="339" r:id="rId22"/>
    <p:sldId id="356" r:id="rId23"/>
    <p:sldId id="357" r:id="rId24"/>
    <p:sldId id="358" r:id="rId25"/>
    <p:sldId id="359" r:id="rId26"/>
    <p:sldId id="32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116B"/>
    <a:srgbClr val="FA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3.sv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Employee survey</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US" sz="2800" dirty="0">
                <a:latin typeface="Microsoft JhengHei UI" panose="020B0604030504040204" pitchFamily="34" charset="-120"/>
                <a:ea typeface="Microsoft JhengHei UI" panose="020B0604030504040204" pitchFamily="34" charset="-120"/>
                <a:cs typeface="Dubai Medium" panose="020B0604020202020204" pitchFamily="34" charset="-78"/>
              </a:rPr>
              <a:t>How do I increase employee engagement in my company?</a:t>
            </a:r>
            <a:endParaRPr lang="en-GB" sz="28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508958" y="1825625"/>
            <a:ext cx="6530969" cy="4508553"/>
          </a:xfrm>
        </p:spPr>
        <p:txBody>
          <a:bodyPr>
            <a:normAutofit/>
          </a:bodyPr>
          <a:lstStyle/>
          <a:p>
            <a:pPr marL="0" indent="0">
              <a:buNone/>
            </a:pPr>
            <a:r>
              <a:rPr lang="en-US" dirty="0"/>
              <a:t>Set clear goals for the employee survey</a:t>
            </a:r>
            <a:endParaRPr lang="en-US" sz="2000" dirty="0"/>
          </a:p>
          <a:p>
            <a:pPr marL="0" indent="0">
              <a:buNone/>
            </a:pPr>
            <a:endParaRPr lang="en-US" sz="1800" dirty="0"/>
          </a:p>
          <a:p>
            <a:pPr marL="0" indent="0">
              <a:buNone/>
            </a:pPr>
            <a:r>
              <a:rPr lang="en-US" sz="1800" dirty="0"/>
              <a:t>Before you create a questionnaire and conduct the employee survey, you should be aware of the goals you want to achieve - try to formulate the goals as concretely as possible. Because only if you know exactly what you want to achieve can you later determine whether the measures were successful.</a:t>
            </a:r>
          </a:p>
          <a:p>
            <a:pPr marL="0" indent="0">
              <a:buNone/>
            </a:pPr>
            <a:r>
              <a:rPr lang="en-US" sz="1800" dirty="0"/>
              <a:t> Always keep in mind that the employee survey is only a means to an end: You will achieve your goals through measures that you derive from the survey results.</a:t>
            </a:r>
          </a:p>
          <a:p>
            <a:pPr marL="0" indent="0">
              <a:buNone/>
            </a:pPr>
            <a:r>
              <a:rPr lang="en-US" sz="1800" dirty="0"/>
              <a:t>This is what concrete goals could look like - but note that you need comparative values from previous surveys or external industry benchmarks to be able to measure success at all: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7782204" y="1825625"/>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7985333" y="3017109"/>
            <a:ext cx="768990" cy="523220"/>
          </a:xfrm>
          <a:prstGeom prst="rect">
            <a:avLst/>
          </a:prstGeom>
          <a:noFill/>
        </p:spPr>
        <p:txBody>
          <a:bodyPr wrap="square" rtlCol="0">
            <a:spAutoFit/>
          </a:bodyPr>
          <a:lstStyle/>
          <a:p>
            <a:pPr algn="ctr"/>
            <a:r>
              <a:rPr lang="de-DE" sz="1400" dirty="0">
                <a:solidFill>
                  <a:schemeClr val="bg1"/>
                </a:solidFill>
              </a:rPr>
              <a:t>Work </a:t>
            </a:r>
            <a:r>
              <a:rPr lang="de-DE" sz="1400" dirty="0" err="1">
                <a:solidFill>
                  <a:schemeClr val="bg1"/>
                </a:solidFill>
              </a:rPr>
              <a:t>climate</a:t>
            </a:r>
            <a:endParaRPr lang="de-DE" sz="1400" dirty="0">
              <a:solidFill>
                <a:schemeClr val="bg1"/>
              </a:solidFill>
            </a:endParaRP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9132195" y="2031318"/>
            <a:ext cx="1102137" cy="523220"/>
          </a:xfrm>
          <a:prstGeom prst="rect">
            <a:avLst/>
          </a:prstGeom>
          <a:noFill/>
        </p:spPr>
        <p:txBody>
          <a:bodyPr wrap="square" rtlCol="0">
            <a:spAutoFit/>
          </a:bodyPr>
          <a:lstStyle/>
          <a:p>
            <a:pPr algn="ctr"/>
            <a:r>
              <a:rPr lang="de-DE" sz="1400" dirty="0" err="1">
                <a:solidFill>
                  <a:schemeClr val="bg1"/>
                </a:solidFill>
              </a:rPr>
              <a:t>Sickness</a:t>
            </a:r>
            <a:r>
              <a:rPr lang="de-DE" sz="1400" dirty="0">
                <a:solidFill>
                  <a:schemeClr val="bg1"/>
                </a:solidFill>
              </a:rPr>
              <a:t> rate</a:t>
            </a: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8743055" y="4196274"/>
            <a:ext cx="1018574" cy="523220"/>
          </a:xfrm>
          <a:prstGeom prst="rect">
            <a:avLst/>
          </a:prstGeom>
          <a:noFill/>
        </p:spPr>
        <p:txBody>
          <a:bodyPr wrap="square" rtlCol="0">
            <a:spAutoFit/>
          </a:bodyPr>
          <a:lstStyle/>
          <a:p>
            <a:pPr algn="ctr"/>
            <a:r>
              <a:rPr lang="de-DE" sz="1400" dirty="0" err="1">
                <a:solidFill>
                  <a:schemeClr val="bg1"/>
                </a:solidFill>
              </a:rPr>
              <a:t>Employee</a:t>
            </a:r>
            <a:r>
              <a:rPr lang="de-DE" sz="1400" dirty="0">
                <a:solidFill>
                  <a:schemeClr val="bg1"/>
                </a:solidFill>
              </a:rPr>
              <a:t> </a:t>
            </a:r>
            <a:r>
              <a:rPr lang="de-DE" sz="1400" dirty="0" err="1">
                <a:solidFill>
                  <a:schemeClr val="bg1"/>
                </a:solidFill>
              </a:rPr>
              <a:t>retention</a:t>
            </a:r>
            <a:endParaRPr lang="de-DE" sz="1400" dirty="0">
              <a:solidFill>
                <a:schemeClr val="bg1"/>
              </a:solidFill>
            </a:endParaRP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9676215" y="3521185"/>
            <a:ext cx="1018574" cy="461665"/>
          </a:xfrm>
          <a:prstGeom prst="rect">
            <a:avLst/>
          </a:prstGeom>
          <a:noFill/>
        </p:spPr>
        <p:txBody>
          <a:bodyPr wrap="square" rtlCol="0">
            <a:spAutoFit/>
          </a:bodyPr>
          <a:lstStyle/>
          <a:p>
            <a:pPr algn="ctr"/>
            <a:r>
              <a:rPr lang="en-US" sz="1200" dirty="0">
                <a:solidFill>
                  <a:schemeClr val="bg1"/>
                </a:solidFill>
              </a:rPr>
              <a:t>Leadership development</a:t>
            </a:r>
            <a:endParaRPr lang="de-DE" sz="1200" dirty="0">
              <a:solidFill>
                <a:schemeClr val="bg1"/>
              </a:solidFill>
            </a:endParaRPr>
          </a:p>
        </p:txBody>
      </p:sp>
      <p:sp>
        <p:nvSpPr>
          <p:cNvPr id="2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30"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7" name="Rounded Rectangle 1">
            <a:extLst>
              <a:ext uri="{FF2B5EF4-FFF2-40B4-BE49-F238E27FC236}">
                <a16:creationId xmlns:a16="http://schemas.microsoft.com/office/drawing/2014/main" xmlns="" id="{10017132-5B62-4AD9-8B04-F854E3AE6A7C}"/>
              </a:ext>
            </a:extLst>
          </p:cNvPr>
          <p:cNvSpPr/>
          <p:nvPr/>
        </p:nvSpPr>
        <p:spPr>
          <a:xfrm rot="18596325">
            <a:off x="748141" y="197969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a16="http://schemas.microsoft.com/office/drawing/2014/main" xmlns="" id="{33B68685-CD44-4B2C-A9C4-34CA5A4E53E1}"/>
              </a:ext>
            </a:extLst>
          </p:cNvPr>
          <p:cNvSpPr txBox="1"/>
          <p:nvPr/>
        </p:nvSpPr>
        <p:spPr>
          <a:xfrm>
            <a:off x="800075" y="2385050"/>
            <a:ext cx="768990" cy="523220"/>
          </a:xfrm>
          <a:prstGeom prst="rect">
            <a:avLst/>
          </a:prstGeom>
          <a:noFill/>
        </p:spPr>
        <p:txBody>
          <a:bodyPr wrap="square" rtlCol="0">
            <a:spAutoFit/>
          </a:bodyPr>
          <a:lstStyle/>
          <a:p>
            <a:pPr algn="ctr"/>
            <a:r>
              <a:rPr lang="de-DE" sz="1400" dirty="0">
                <a:solidFill>
                  <a:schemeClr val="bg1"/>
                </a:solidFill>
              </a:rPr>
              <a:t>Work </a:t>
            </a:r>
            <a:r>
              <a:rPr lang="de-DE" sz="1400" dirty="0" err="1">
                <a:solidFill>
                  <a:schemeClr val="bg1"/>
                </a:solidFill>
              </a:rPr>
              <a:t>climate</a:t>
            </a:r>
            <a:endParaRPr lang="de-DE" sz="1400" dirty="0">
              <a:solidFill>
                <a:schemeClr val="bg1"/>
              </a:solidFill>
            </a:endParaRPr>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178671" y="1907116"/>
            <a:ext cx="3005805" cy="1477328"/>
          </a:xfrm>
          <a:prstGeom prst="rect">
            <a:avLst/>
          </a:prstGeom>
          <a:noFill/>
        </p:spPr>
        <p:txBody>
          <a:bodyPr wrap="square">
            <a:spAutoFit/>
          </a:bodyPr>
          <a:lstStyle/>
          <a:p>
            <a:r>
              <a:rPr lang="en-US" dirty="0"/>
              <a:t>Employee satisfaction and motivation should improve by an average of three points on the scale within twelve months.</a:t>
            </a:r>
            <a:endParaRPr lang="en-GB" dirty="0"/>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737208" y="383235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692494" y="4355397"/>
            <a:ext cx="1000664" cy="523220"/>
          </a:xfrm>
          <a:prstGeom prst="rect">
            <a:avLst/>
          </a:prstGeom>
          <a:noFill/>
        </p:spPr>
        <p:txBody>
          <a:bodyPr wrap="square" rtlCol="0">
            <a:spAutoFit/>
          </a:bodyPr>
          <a:lstStyle/>
          <a:p>
            <a:pPr algn="ctr"/>
            <a:r>
              <a:rPr lang="de-DE" sz="1400" dirty="0" err="1">
                <a:solidFill>
                  <a:schemeClr val="bg1"/>
                </a:solidFill>
              </a:rPr>
              <a:t>Employee</a:t>
            </a:r>
            <a:r>
              <a:rPr lang="de-DE" sz="1400" dirty="0">
                <a:solidFill>
                  <a:schemeClr val="bg1"/>
                </a:solidFill>
              </a:rPr>
              <a:t> </a:t>
            </a:r>
            <a:r>
              <a:rPr lang="de-DE" sz="1400" dirty="0" err="1">
                <a:solidFill>
                  <a:schemeClr val="bg1"/>
                </a:solidFill>
              </a:rPr>
              <a:t>retention</a:t>
            </a:r>
            <a:endParaRPr lang="de-DE" sz="1400" dirty="0">
              <a:solidFill>
                <a:schemeClr val="bg1"/>
              </a:solidFill>
            </a:endParaRP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178671" y="4136382"/>
            <a:ext cx="3005805" cy="923330"/>
          </a:xfrm>
          <a:prstGeom prst="rect">
            <a:avLst/>
          </a:prstGeom>
          <a:noFill/>
        </p:spPr>
        <p:txBody>
          <a:bodyPr wrap="square">
            <a:spAutoFit/>
          </a:bodyPr>
          <a:lstStyle/>
          <a:p>
            <a:r>
              <a:rPr lang="en-US" dirty="0"/>
              <a:t>Staff turnover is to be reduced by five per cent in the coming calendar year.</a:t>
            </a:r>
            <a:endParaRPr lang="en-GB" dirty="0"/>
          </a:p>
        </p:txBody>
      </p:sp>
      <p:sp>
        <p:nvSpPr>
          <p:cNvPr id="14" name="Rounded Rectangle 1">
            <a:extLst>
              <a:ext uri="{FF2B5EF4-FFF2-40B4-BE49-F238E27FC236}">
                <a16:creationId xmlns:a16="http://schemas.microsoft.com/office/drawing/2014/main" xmlns="" id="{6A5DB1A5-445E-46CA-95EA-E6FB6D018B4A}"/>
              </a:ext>
            </a:extLst>
          </p:cNvPr>
          <p:cNvSpPr/>
          <p:nvPr/>
        </p:nvSpPr>
        <p:spPr>
          <a:xfrm rot="4400993">
            <a:off x="6222633" y="183404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 name="Textfeld 14">
            <a:extLst>
              <a:ext uri="{FF2B5EF4-FFF2-40B4-BE49-F238E27FC236}">
                <a16:creationId xmlns:a16="http://schemas.microsoft.com/office/drawing/2014/main" xmlns="" id="{43A719D0-2360-4739-A80C-A544F9C9FBB3}"/>
              </a:ext>
            </a:extLst>
          </p:cNvPr>
          <p:cNvSpPr txBox="1"/>
          <p:nvPr/>
        </p:nvSpPr>
        <p:spPr>
          <a:xfrm>
            <a:off x="6361970" y="2165073"/>
            <a:ext cx="1102137" cy="523220"/>
          </a:xfrm>
          <a:prstGeom prst="rect">
            <a:avLst/>
          </a:prstGeom>
          <a:noFill/>
        </p:spPr>
        <p:txBody>
          <a:bodyPr wrap="square" rtlCol="0">
            <a:spAutoFit/>
          </a:bodyPr>
          <a:lstStyle/>
          <a:p>
            <a:pPr algn="ctr"/>
            <a:r>
              <a:rPr lang="de-DE" sz="1400" dirty="0" err="1">
                <a:solidFill>
                  <a:schemeClr val="bg1"/>
                </a:solidFill>
              </a:rPr>
              <a:t>Sickness</a:t>
            </a:r>
            <a:r>
              <a:rPr lang="de-DE" sz="1400" dirty="0">
                <a:solidFill>
                  <a:schemeClr val="bg1"/>
                </a:solidFill>
              </a:rPr>
              <a:t> rate</a:t>
            </a:r>
          </a:p>
        </p:txBody>
      </p:sp>
      <p:sp>
        <p:nvSpPr>
          <p:cNvPr id="17" name="Textfeld 16">
            <a:extLst>
              <a:ext uri="{FF2B5EF4-FFF2-40B4-BE49-F238E27FC236}">
                <a16:creationId xmlns:a16="http://schemas.microsoft.com/office/drawing/2014/main" xmlns="" id="{6DB8C374-97B9-489F-826D-64D63D171E26}"/>
              </a:ext>
            </a:extLst>
          </p:cNvPr>
          <p:cNvSpPr txBox="1"/>
          <p:nvPr/>
        </p:nvSpPr>
        <p:spPr>
          <a:xfrm>
            <a:off x="7928498" y="1907116"/>
            <a:ext cx="3726699" cy="1200329"/>
          </a:xfrm>
          <a:prstGeom prst="rect">
            <a:avLst/>
          </a:prstGeom>
          <a:noFill/>
        </p:spPr>
        <p:txBody>
          <a:bodyPr wrap="square">
            <a:spAutoFit/>
          </a:bodyPr>
          <a:lstStyle/>
          <a:p>
            <a:r>
              <a:rPr lang="de-DE" dirty="0"/>
              <a:t>The </a:t>
            </a:r>
            <a:r>
              <a:rPr lang="de-DE" dirty="0" err="1"/>
              <a:t>average</a:t>
            </a:r>
            <a:r>
              <a:rPr lang="de-DE" dirty="0"/>
              <a:t> </a:t>
            </a:r>
            <a:r>
              <a:rPr lang="de-DE" dirty="0" err="1"/>
              <a:t>number</a:t>
            </a:r>
            <a:r>
              <a:rPr lang="de-DE" dirty="0"/>
              <a:t> </a:t>
            </a:r>
            <a:r>
              <a:rPr lang="de-DE" dirty="0" err="1"/>
              <a:t>of</a:t>
            </a:r>
            <a:r>
              <a:rPr lang="de-DE" dirty="0"/>
              <a:t> </a:t>
            </a:r>
            <a:r>
              <a:rPr lang="de-DE" dirty="0" err="1"/>
              <a:t>days</a:t>
            </a:r>
            <a:r>
              <a:rPr lang="de-DE" dirty="0"/>
              <a:t> </a:t>
            </a:r>
            <a:r>
              <a:rPr lang="de-DE" dirty="0" err="1"/>
              <a:t>of</a:t>
            </a:r>
            <a:r>
              <a:rPr lang="de-DE" dirty="0"/>
              <a:t> </a:t>
            </a:r>
            <a:r>
              <a:rPr lang="de-DE" dirty="0" err="1"/>
              <a:t>absence</a:t>
            </a:r>
            <a:r>
              <a:rPr lang="de-DE" dirty="0"/>
              <a:t> per </a:t>
            </a:r>
            <a:r>
              <a:rPr lang="de-DE" dirty="0" err="1"/>
              <a:t>employee</a:t>
            </a:r>
            <a:r>
              <a:rPr lang="de-DE" dirty="0"/>
              <a:t> and </a:t>
            </a:r>
            <a:r>
              <a:rPr lang="de-DE" dirty="0" err="1"/>
              <a:t>year</a:t>
            </a:r>
            <a:r>
              <a:rPr lang="de-DE" dirty="0"/>
              <a:t> </a:t>
            </a:r>
            <a:r>
              <a:rPr lang="de-DE" dirty="0" err="1"/>
              <a:t>should</a:t>
            </a:r>
            <a:r>
              <a:rPr lang="de-DE" dirty="0"/>
              <a:t> </a:t>
            </a:r>
            <a:r>
              <a:rPr lang="de-DE" dirty="0" err="1"/>
              <a:t>be</a:t>
            </a:r>
            <a:r>
              <a:rPr lang="de-DE" dirty="0"/>
              <a:t> </a:t>
            </a:r>
            <a:r>
              <a:rPr lang="de-DE" dirty="0" err="1"/>
              <a:t>reduced</a:t>
            </a:r>
            <a:r>
              <a:rPr lang="de-DE" dirty="0"/>
              <a:t> </a:t>
            </a:r>
            <a:r>
              <a:rPr lang="de-DE" dirty="0" err="1"/>
              <a:t>by</a:t>
            </a:r>
            <a:r>
              <a:rPr lang="de-DE" dirty="0"/>
              <a:t> </a:t>
            </a:r>
            <a:r>
              <a:rPr lang="de-DE" dirty="0" err="1"/>
              <a:t>three</a:t>
            </a:r>
            <a:r>
              <a:rPr lang="de-DE" dirty="0"/>
              <a:t> </a:t>
            </a:r>
            <a:r>
              <a:rPr lang="de-DE" dirty="0" err="1"/>
              <a:t>days</a:t>
            </a:r>
            <a:r>
              <a:rPr lang="de-DE" dirty="0"/>
              <a:t> </a:t>
            </a:r>
            <a:r>
              <a:rPr lang="de-DE" dirty="0" err="1"/>
              <a:t>within</a:t>
            </a:r>
            <a:r>
              <a:rPr lang="de-DE" dirty="0"/>
              <a:t> </a:t>
            </a:r>
            <a:r>
              <a:rPr lang="de-DE" dirty="0" err="1"/>
              <a:t>twelve</a:t>
            </a:r>
            <a:r>
              <a:rPr lang="de-DE" dirty="0"/>
              <a:t> </a:t>
            </a:r>
            <a:r>
              <a:rPr lang="de-DE" dirty="0" err="1"/>
              <a:t>months</a:t>
            </a:r>
            <a:r>
              <a:rPr lang="de-DE" dirty="0"/>
              <a:t>.</a:t>
            </a:r>
          </a:p>
        </p:txBody>
      </p:sp>
      <p:sp>
        <p:nvSpPr>
          <p:cNvPr id="18" name="Rounded Rectangle 1">
            <a:extLst>
              <a:ext uri="{FF2B5EF4-FFF2-40B4-BE49-F238E27FC236}">
                <a16:creationId xmlns:a16="http://schemas.microsoft.com/office/drawing/2014/main" xmlns="" id="{557D7BD5-E692-40E8-9632-59C1D2E047CF}"/>
              </a:ext>
            </a:extLst>
          </p:cNvPr>
          <p:cNvSpPr/>
          <p:nvPr/>
        </p:nvSpPr>
        <p:spPr>
          <a:xfrm rot="9000000">
            <a:off x="6219672" y="3790569"/>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9" name="Textfeld 18">
            <a:extLst>
              <a:ext uri="{FF2B5EF4-FFF2-40B4-BE49-F238E27FC236}">
                <a16:creationId xmlns:a16="http://schemas.microsoft.com/office/drawing/2014/main" xmlns="" id="{A7AB6BA9-13C3-4006-9383-71FD25C98CDB}"/>
              </a:ext>
            </a:extLst>
          </p:cNvPr>
          <p:cNvSpPr txBox="1"/>
          <p:nvPr/>
        </p:nvSpPr>
        <p:spPr>
          <a:xfrm>
            <a:off x="6361970" y="4264090"/>
            <a:ext cx="1102137" cy="461665"/>
          </a:xfrm>
          <a:prstGeom prst="rect">
            <a:avLst/>
          </a:prstGeom>
          <a:noFill/>
        </p:spPr>
        <p:txBody>
          <a:bodyPr wrap="square" rtlCol="0">
            <a:spAutoFit/>
          </a:bodyPr>
          <a:lstStyle/>
          <a:p>
            <a:pPr algn="ctr"/>
            <a:r>
              <a:rPr lang="en-US" sz="1200" dirty="0">
                <a:solidFill>
                  <a:schemeClr val="bg1"/>
                </a:solidFill>
              </a:rPr>
              <a:t>Leadership development</a:t>
            </a:r>
            <a:endParaRPr lang="de-DE" sz="1200" dirty="0">
              <a:solidFill>
                <a:schemeClr val="bg1"/>
              </a:solidFill>
            </a:endParaRPr>
          </a:p>
        </p:txBody>
      </p:sp>
      <p:sp>
        <p:nvSpPr>
          <p:cNvPr id="21" name="Textfeld 20">
            <a:extLst>
              <a:ext uri="{FF2B5EF4-FFF2-40B4-BE49-F238E27FC236}">
                <a16:creationId xmlns:a16="http://schemas.microsoft.com/office/drawing/2014/main" xmlns="" id="{0A12B0E1-12F7-4E5D-B66F-6727AF0D2520}"/>
              </a:ext>
            </a:extLst>
          </p:cNvPr>
          <p:cNvSpPr txBox="1"/>
          <p:nvPr/>
        </p:nvSpPr>
        <p:spPr>
          <a:xfrm>
            <a:off x="7928498" y="4074814"/>
            <a:ext cx="3139203" cy="1200329"/>
          </a:xfrm>
          <a:prstGeom prst="rect">
            <a:avLst/>
          </a:prstGeom>
          <a:noFill/>
        </p:spPr>
        <p:txBody>
          <a:bodyPr wrap="square">
            <a:spAutoFit/>
          </a:bodyPr>
          <a:lstStyle/>
          <a:p>
            <a:r>
              <a:rPr lang="de-DE" dirty="0" err="1"/>
              <a:t>Satisfaction</a:t>
            </a:r>
            <a:r>
              <a:rPr lang="de-DE" dirty="0"/>
              <a:t> </a:t>
            </a:r>
            <a:r>
              <a:rPr lang="de-DE" dirty="0" err="1"/>
              <a:t>with</a:t>
            </a:r>
            <a:r>
              <a:rPr lang="de-DE" dirty="0"/>
              <a:t> </a:t>
            </a:r>
            <a:r>
              <a:rPr lang="de-DE" dirty="0" err="1"/>
              <a:t>direct</a:t>
            </a:r>
            <a:r>
              <a:rPr lang="de-DE" dirty="0"/>
              <a:t> </a:t>
            </a:r>
            <a:r>
              <a:rPr lang="de-DE" dirty="0" err="1"/>
              <a:t>supervisors</a:t>
            </a:r>
            <a:r>
              <a:rPr lang="de-DE" dirty="0"/>
              <a:t> </a:t>
            </a:r>
            <a:r>
              <a:rPr lang="de-DE" dirty="0" err="1"/>
              <a:t>is</a:t>
            </a:r>
            <a:r>
              <a:rPr lang="de-DE" dirty="0"/>
              <a:t> </a:t>
            </a:r>
            <a:r>
              <a:rPr lang="de-DE" dirty="0" err="1"/>
              <a:t>to</a:t>
            </a:r>
            <a:r>
              <a:rPr lang="de-DE" dirty="0"/>
              <a:t> </a:t>
            </a:r>
            <a:r>
              <a:rPr lang="de-DE" dirty="0" err="1"/>
              <a:t>increase</a:t>
            </a:r>
            <a:r>
              <a:rPr lang="de-DE" dirty="0"/>
              <a:t> </a:t>
            </a:r>
            <a:r>
              <a:rPr lang="de-DE" dirty="0" err="1"/>
              <a:t>by</a:t>
            </a:r>
            <a:r>
              <a:rPr lang="de-DE" dirty="0"/>
              <a:t> </a:t>
            </a:r>
            <a:r>
              <a:rPr lang="de-DE" dirty="0" err="1"/>
              <a:t>two</a:t>
            </a:r>
            <a:r>
              <a:rPr lang="de-DE" dirty="0"/>
              <a:t> </a:t>
            </a:r>
            <a:r>
              <a:rPr lang="de-DE" dirty="0" err="1"/>
              <a:t>points</a:t>
            </a:r>
            <a:r>
              <a:rPr lang="de-DE" dirty="0"/>
              <a:t> on </a:t>
            </a:r>
            <a:r>
              <a:rPr lang="de-DE" dirty="0" err="1"/>
              <a:t>the</a:t>
            </a:r>
            <a:r>
              <a:rPr lang="de-DE" dirty="0"/>
              <a:t> </a:t>
            </a:r>
            <a:r>
              <a:rPr lang="de-DE" dirty="0" err="1"/>
              <a:t>scale</a:t>
            </a:r>
            <a:r>
              <a:rPr lang="de-DE" dirty="0"/>
              <a:t> in </a:t>
            </a:r>
            <a:r>
              <a:rPr lang="de-DE" dirty="0" err="1"/>
              <a:t>the</a:t>
            </a:r>
            <a:r>
              <a:rPr lang="de-DE" dirty="0"/>
              <a:t> </a:t>
            </a:r>
            <a:r>
              <a:rPr lang="de-DE" dirty="0" err="1"/>
              <a:t>next</a:t>
            </a:r>
            <a:r>
              <a:rPr lang="de-DE" dirty="0"/>
              <a:t> </a:t>
            </a:r>
            <a:r>
              <a:rPr lang="de-DE" dirty="0" err="1"/>
              <a:t>twelve</a:t>
            </a:r>
            <a:r>
              <a:rPr lang="de-DE" dirty="0"/>
              <a:t> </a:t>
            </a:r>
            <a:r>
              <a:rPr lang="de-DE" dirty="0" err="1"/>
              <a:t>months</a:t>
            </a:r>
            <a:r>
              <a:rPr lang="de-DE" dirty="0"/>
              <a:t>.</a:t>
            </a:r>
          </a:p>
        </p:txBody>
      </p:sp>
      <p:sp>
        <p:nvSpPr>
          <p:cNvPr id="2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24"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5407325" cy="3298465"/>
          </a:xfrm>
        </p:spPr>
        <p:txBody>
          <a:bodyPr>
            <a:normAutofit/>
          </a:bodyPr>
          <a:lstStyle/>
          <a:p>
            <a:pPr marL="0" indent="0">
              <a:buNone/>
            </a:pPr>
            <a:r>
              <a:rPr lang="en-US" dirty="0"/>
              <a:t>The most important dos and don'ts of an employee survey</a:t>
            </a:r>
          </a:p>
          <a:p>
            <a:pPr marL="0" indent="0">
              <a:buNone/>
            </a:pPr>
            <a:endParaRPr lang="en-US" sz="2000" dirty="0"/>
          </a:p>
          <a:p>
            <a:pPr marL="0" indent="0">
              <a:buNone/>
            </a:pPr>
            <a:r>
              <a:rPr lang="de-DE" sz="1800" dirty="0" err="1"/>
              <a:t>If</a:t>
            </a:r>
            <a:r>
              <a:rPr lang="de-DE" sz="1800" dirty="0"/>
              <a:t> </a:t>
            </a:r>
            <a:r>
              <a:rPr lang="de-DE" sz="1800" dirty="0" err="1"/>
              <a:t>you</a:t>
            </a:r>
            <a:r>
              <a:rPr lang="de-DE" sz="1800" dirty="0"/>
              <a:t> follow a </a:t>
            </a:r>
            <a:r>
              <a:rPr lang="de-DE" sz="1800" dirty="0" err="1"/>
              <a:t>few</a:t>
            </a:r>
            <a:r>
              <a:rPr lang="de-DE" sz="1800" dirty="0"/>
              <a:t> simple </a:t>
            </a:r>
            <a:r>
              <a:rPr lang="de-DE" sz="1800" dirty="0" err="1"/>
              <a:t>rules</a:t>
            </a:r>
            <a:r>
              <a:rPr lang="de-DE" sz="1800" dirty="0"/>
              <a:t> </a:t>
            </a:r>
            <a:r>
              <a:rPr lang="de-DE" sz="1800" dirty="0" err="1"/>
              <a:t>when</a:t>
            </a:r>
            <a:r>
              <a:rPr lang="de-DE" sz="1800" dirty="0"/>
              <a:t> </a:t>
            </a:r>
            <a:r>
              <a:rPr lang="de-DE" sz="1800" dirty="0" err="1"/>
              <a:t>designing</a:t>
            </a:r>
            <a:r>
              <a:rPr lang="de-DE" sz="1800" dirty="0"/>
              <a:t> and </a:t>
            </a:r>
            <a:r>
              <a:rPr lang="de-DE" sz="1800" dirty="0" err="1"/>
              <a:t>conducting</a:t>
            </a:r>
            <a:r>
              <a:rPr lang="de-DE" sz="1800" dirty="0"/>
              <a:t> </a:t>
            </a:r>
            <a:r>
              <a:rPr lang="de-DE" sz="1800" dirty="0" err="1"/>
              <a:t>the</a:t>
            </a:r>
            <a:r>
              <a:rPr lang="de-DE" sz="1800" dirty="0"/>
              <a:t> </a:t>
            </a:r>
            <a:r>
              <a:rPr lang="de-DE" sz="1800" dirty="0" err="1"/>
              <a:t>survey</a:t>
            </a:r>
            <a:r>
              <a:rPr lang="de-DE" sz="1800" dirty="0"/>
              <a:t> and </a:t>
            </a:r>
            <a:r>
              <a:rPr lang="de-DE" sz="1800" dirty="0" err="1"/>
              <a:t>compiling</a:t>
            </a:r>
            <a:r>
              <a:rPr lang="de-DE" sz="1800" dirty="0"/>
              <a:t> </a:t>
            </a:r>
            <a:r>
              <a:rPr lang="de-DE" sz="1800" dirty="0" err="1"/>
              <a:t>the</a:t>
            </a:r>
            <a:r>
              <a:rPr lang="de-DE" sz="1800" dirty="0"/>
              <a:t> </a:t>
            </a:r>
            <a:r>
              <a:rPr lang="de-DE" sz="1800" dirty="0" err="1"/>
              <a:t>questionnaire</a:t>
            </a:r>
            <a:r>
              <a:rPr lang="de-DE" sz="1800" dirty="0"/>
              <a:t>, </a:t>
            </a:r>
            <a:r>
              <a:rPr lang="de-DE" sz="1800" dirty="0" err="1"/>
              <a:t>you</a:t>
            </a:r>
            <a:r>
              <a:rPr lang="de-DE" sz="1800" dirty="0"/>
              <a:t> will </a:t>
            </a:r>
            <a:r>
              <a:rPr lang="de-DE" sz="1800" dirty="0" err="1"/>
              <a:t>improve</a:t>
            </a:r>
            <a:r>
              <a:rPr lang="de-DE" sz="1800" dirty="0"/>
              <a:t> </a:t>
            </a:r>
            <a:r>
              <a:rPr lang="de-DE" sz="1800" dirty="0" err="1"/>
              <a:t>the</a:t>
            </a:r>
            <a:r>
              <a:rPr lang="de-DE" sz="1800" dirty="0"/>
              <a:t> </a:t>
            </a:r>
            <a:r>
              <a:rPr lang="de-DE" sz="1800" dirty="0" err="1"/>
              <a:t>participation</a:t>
            </a:r>
            <a:r>
              <a:rPr lang="de-DE" sz="1800" dirty="0"/>
              <a:t> rate and </a:t>
            </a:r>
            <a:r>
              <a:rPr lang="de-DE" sz="1800" dirty="0" err="1"/>
              <a:t>get</a:t>
            </a:r>
            <a:r>
              <a:rPr lang="de-DE" sz="1800" dirty="0"/>
              <a:t> </a:t>
            </a:r>
            <a:r>
              <a:rPr lang="de-DE" sz="1800" dirty="0" err="1"/>
              <a:t>higher</a:t>
            </a:r>
            <a:r>
              <a:rPr lang="de-DE" sz="1800" dirty="0"/>
              <a:t> </a:t>
            </a:r>
            <a:r>
              <a:rPr lang="de-DE" sz="1800" dirty="0" err="1"/>
              <a:t>quality</a:t>
            </a:r>
            <a:r>
              <a:rPr lang="de-DE" sz="1800" dirty="0"/>
              <a:t> </a:t>
            </a:r>
            <a:r>
              <a:rPr lang="de-DE" sz="1800" dirty="0" err="1"/>
              <a:t>results</a:t>
            </a:r>
            <a:r>
              <a:rPr lang="de-DE" sz="1800" dirty="0"/>
              <a:t> - and </a:t>
            </a:r>
            <a:r>
              <a:rPr lang="de-DE" sz="1800" dirty="0" err="1"/>
              <a:t>thus</a:t>
            </a:r>
            <a:r>
              <a:rPr lang="de-DE" sz="1800" dirty="0"/>
              <a:t> </a:t>
            </a:r>
            <a:r>
              <a:rPr lang="de-DE" sz="1800" dirty="0" err="1"/>
              <a:t>increase</a:t>
            </a:r>
            <a:r>
              <a:rPr lang="de-DE" sz="1800" dirty="0"/>
              <a:t> </a:t>
            </a:r>
            <a:r>
              <a:rPr lang="de-DE" sz="1800" dirty="0" err="1"/>
              <a:t>the</a:t>
            </a:r>
            <a:r>
              <a:rPr lang="de-DE" sz="1800" dirty="0"/>
              <a:t> </a:t>
            </a:r>
            <a:r>
              <a:rPr lang="de-DE" sz="1800" dirty="0" err="1"/>
              <a:t>success</a:t>
            </a:r>
            <a:r>
              <a:rPr lang="de-DE" sz="1800" dirty="0"/>
              <a:t> </a:t>
            </a:r>
            <a:r>
              <a:rPr lang="de-DE" sz="1800" dirty="0" err="1"/>
              <a:t>of</a:t>
            </a:r>
            <a:r>
              <a:rPr lang="de-DE" sz="1800" dirty="0"/>
              <a:t> </a:t>
            </a:r>
            <a:r>
              <a:rPr lang="de-DE" sz="1800" dirty="0" err="1"/>
              <a:t>the</a:t>
            </a:r>
            <a:r>
              <a:rPr lang="de-DE" sz="1800" dirty="0"/>
              <a:t> </a:t>
            </a:r>
            <a:r>
              <a:rPr lang="de-DE" sz="1800" dirty="0" err="1"/>
              <a:t>employee</a:t>
            </a:r>
            <a:r>
              <a:rPr lang="de-DE" sz="1800" dirty="0"/>
              <a:t> </a:t>
            </a:r>
            <a:r>
              <a:rPr lang="de-DE" sz="1800" dirty="0" err="1"/>
              <a:t>survey</a:t>
            </a:r>
            <a:r>
              <a:rPr lang="de-DE" sz="1800" dirty="0"/>
              <a:t>.</a:t>
            </a:r>
          </a:p>
          <a:p>
            <a:pPr marL="0" indent="0">
              <a:buNone/>
            </a:pP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pic>
        <p:nvPicPr>
          <p:cNvPr id="8" name="Grafik 7">
            <a:extLst>
              <a:ext uri="{FF2B5EF4-FFF2-40B4-BE49-F238E27FC236}">
                <a16:creationId xmlns:a16="http://schemas.microsoft.com/office/drawing/2014/main" xmlns="" id="{31886CA8-6DE1-4F85-A3AF-7052FE3F87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4057" y="2572165"/>
            <a:ext cx="5582056" cy="2930580"/>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en-US" dirty="0"/>
              <a:t>Don'ts: Avoid these mistakes in employee surveys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584775"/>
          </a:xfrm>
          <a:prstGeom prst="rect">
            <a:avLst/>
          </a:prstGeom>
          <a:noFill/>
        </p:spPr>
        <p:txBody>
          <a:bodyPr wrap="square">
            <a:spAutoFit/>
          </a:bodyPr>
          <a:lstStyle/>
          <a:p>
            <a:r>
              <a:rPr lang="de-DE" sz="1600" b="1" dirty="0"/>
              <a:t>The </a:t>
            </a:r>
            <a:r>
              <a:rPr lang="de-DE" sz="1600" b="1" dirty="0" err="1"/>
              <a:t>questionnaire</a:t>
            </a:r>
            <a:r>
              <a:rPr lang="de-DE" sz="1600" b="1" dirty="0"/>
              <a:t> </a:t>
            </a:r>
            <a:r>
              <a:rPr lang="de-DE" sz="1600" b="1" dirty="0" err="1"/>
              <a:t>is</a:t>
            </a:r>
            <a:r>
              <a:rPr lang="de-DE" sz="1600" b="1" dirty="0"/>
              <a:t> </a:t>
            </a:r>
            <a:r>
              <a:rPr lang="de-DE" sz="1600" b="1" dirty="0" err="1"/>
              <a:t>too</a:t>
            </a:r>
            <a:r>
              <a:rPr lang="de-DE" sz="1600" b="1" dirty="0"/>
              <a:t> </a:t>
            </a:r>
            <a:r>
              <a:rPr lang="de-DE" sz="1600" b="1" dirty="0" err="1"/>
              <a:t>long</a:t>
            </a:r>
            <a:r>
              <a:rPr lang="de-DE" sz="1600" b="1" dirty="0"/>
              <a:t>:</a:t>
            </a:r>
            <a:r>
              <a:rPr lang="de-DE" sz="1600" dirty="0"/>
              <a:t> Try </a:t>
            </a:r>
            <a:r>
              <a:rPr lang="de-DE" sz="1600" dirty="0" err="1"/>
              <a:t>to</a:t>
            </a:r>
            <a:r>
              <a:rPr lang="de-DE" sz="1600" dirty="0"/>
              <a:t> find a </a:t>
            </a:r>
            <a:r>
              <a:rPr lang="de-DE" sz="1600" dirty="0" err="1"/>
              <a:t>middle</a:t>
            </a:r>
            <a:r>
              <a:rPr lang="de-DE" sz="1600" dirty="0"/>
              <a:t> </a:t>
            </a:r>
            <a:r>
              <a:rPr lang="de-DE" sz="1600" dirty="0" err="1"/>
              <a:t>ground</a:t>
            </a:r>
            <a:r>
              <a:rPr lang="de-DE" sz="1600" dirty="0"/>
              <a:t> and </a:t>
            </a:r>
            <a:r>
              <a:rPr lang="de-DE" sz="1600" dirty="0" err="1"/>
              <a:t>make</a:t>
            </a:r>
            <a:r>
              <a:rPr lang="de-DE" sz="1600" dirty="0"/>
              <a:t> </a:t>
            </a:r>
            <a:r>
              <a:rPr lang="de-DE" sz="1600" dirty="0" err="1"/>
              <a:t>the</a:t>
            </a:r>
            <a:r>
              <a:rPr lang="de-DE" sz="1600" dirty="0"/>
              <a:t> </a:t>
            </a:r>
            <a:r>
              <a:rPr lang="de-DE" sz="1600" dirty="0" err="1"/>
              <a:t>employee</a:t>
            </a:r>
            <a:r>
              <a:rPr lang="de-DE" sz="1600" dirty="0"/>
              <a:t> </a:t>
            </a:r>
            <a:r>
              <a:rPr lang="de-DE" sz="1600" dirty="0" err="1"/>
              <a:t>survey</a:t>
            </a:r>
            <a:r>
              <a:rPr lang="de-DE" sz="1600" dirty="0"/>
              <a:t> </a:t>
            </a:r>
            <a:r>
              <a:rPr lang="de-DE" sz="1600" dirty="0" err="1"/>
              <a:t>as</a:t>
            </a:r>
            <a:r>
              <a:rPr lang="de-DE" sz="1600" dirty="0"/>
              <a:t> </a:t>
            </a:r>
            <a:r>
              <a:rPr lang="de-DE" sz="1600" dirty="0" err="1"/>
              <a:t>long</a:t>
            </a:r>
            <a:r>
              <a:rPr lang="de-DE" sz="1600" dirty="0"/>
              <a:t> </a:t>
            </a:r>
            <a:r>
              <a:rPr lang="de-DE" sz="1600" dirty="0" err="1"/>
              <a:t>as</a:t>
            </a:r>
            <a:r>
              <a:rPr lang="de-DE" sz="1600" dirty="0"/>
              <a:t> </a:t>
            </a:r>
            <a:r>
              <a:rPr lang="de-DE" sz="1600" dirty="0" err="1"/>
              <a:t>necessary</a:t>
            </a:r>
            <a:r>
              <a:rPr lang="de-DE" sz="1600" dirty="0"/>
              <a:t> and </a:t>
            </a:r>
            <a:r>
              <a:rPr lang="de-DE" sz="1600" dirty="0" err="1"/>
              <a:t>as</a:t>
            </a:r>
            <a:r>
              <a:rPr lang="de-DE" sz="1600" dirty="0"/>
              <a:t> </a:t>
            </a:r>
            <a:r>
              <a:rPr lang="de-DE" sz="1600" dirty="0" err="1"/>
              <a:t>short</a:t>
            </a:r>
            <a:r>
              <a:rPr lang="de-DE" sz="1600" dirty="0"/>
              <a:t> </a:t>
            </a:r>
            <a:r>
              <a:rPr lang="de-DE" sz="1600" dirty="0" err="1"/>
              <a:t>as</a:t>
            </a:r>
            <a:r>
              <a:rPr lang="de-DE" sz="1600" dirty="0"/>
              <a:t> possible. </a:t>
            </a:r>
            <a:r>
              <a:rPr lang="de-DE" sz="1600" dirty="0" err="1"/>
              <a:t>Each</a:t>
            </a:r>
            <a:r>
              <a:rPr lang="de-DE" sz="1600" dirty="0"/>
              <a:t> </a:t>
            </a:r>
            <a:r>
              <a:rPr lang="de-DE" sz="1600" dirty="0" err="1"/>
              <a:t>question</a:t>
            </a:r>
            <a:r>
              <a:rPr lang="de-DE" sz="1600" dirty="0"/>
              <a:t> </a:t>
            </a:r>
            <a:r>
              <a:rPr lang="de-DE" sz="1600" dirty="0" err="1"/>
              <a:t>should</a:t>
            </a:r>
            <a:r>
              <a:rPr lang="de-DE" sz="1600" dirty="0"/>
              <a:t> </a:t>
            </a:r>
            <a:r>
              <a:rPr lang="de-DE" sz="1600" dirty="0" err="1"/>
              <a:t>contribute</a:t>
            </a:r>
            <a:r>
              <a:rPr lang="de-DE" sz="1600" dirty="0"/>
              <a:t> </a:t>
            </a:r>
            <a:r>
              <a:rPr lang="de-DE" sz="1600" dirty="0" err="1"/>
              <a:t>to</a:t>
            </a:r>
            <a:r>
              <a:rPr lang="de-DE" sz="1600" dirty="0"/>
              <a:t> </a:t>
            </a:r>
            <a:r>
              <a:rPr lang="de-DE" sz="1600" dirty="0" err="1"/>
              <a:t>your</a:t>
            </a:r>
            <a:r>
              <a:rPr lang="de-DE" sz="1600" dirty="0"/>
              <a:t> </a:t>
            </a:r>
            <a:r>
              <a:rPr lang="de-DE" sz="1600" dirty="0" err="1"/>
              <a:t>goal</a:t>
            </a:r>
            <a:r>
              <a:rPr lang="de-DE" sz="1600" dirty="0"/>
              <a:t> - </a:t>
            </a:r>
            <a:r>
              <a:rPr lang="de-DE" sz="1600" dirty="0" err="1"/>
              <a:t>if</a:t>
            </a:r>
            <a:r>
              <a:rPr lang="de-DE" sz="1600" dirty="0"/>
              <a:t> </a:t>
            </a:r>
            <a:r>
              <a:rPr lang="de-DE" sz="1600" dirty="0" err="1"/>
              <a:t>it</a:t>
            </a:r>
            <a:r>
              <a:rPr lang="de-DE" sz="1600" dirty="0"/>
              <a:t> </a:t>
            </a:r>
            <a:r>
              <a:rPr lang="de-DE" sz="1600" dirty="0" err="1"/>
              <a:t>does</a:t>
            </a:r>
            <a:r>
              <a:rPr lang="de-DE" sz="1600" dirty="0"/>
              <a:t> not, </a:t>
            </a:r>
            <a:r>
              <a:rPr lang="de-DE" sz="1600" dirty="0" err="1"/>
              <a:t>you</a:t>
            </a:r>
            <a:r>
              <a:rPr lang="de-DE" sz="1600" dirty="0"/>
              <a:t> </a:t>
            </a:r>
            <a:r>
              <a:rPr lang="de-DE" sz="1600" dirty="0" err="1"/>
              <a:t>can</a:t>
            </a:r>
            <a:r>
              <a:rPr lang="de-DE" sz="1600" dirty="0"/>
              <a:t> </a:t>
            </a:r>
            <a:r>
              <a:rPr lang="de-DE" sz="1600" dirty="0" err="1"/>
              <a:t>delete</a:t>
            </a:r>
            <a:r>
              <a:rPr lang="de-DE" sz="1600" dirty="0"/>
              <a:t> it.</a:t>
            </a:r>
          </a:p>
        </p:txBody>
      </p:sp>
      <p:sp>
        <p:nvSpPr>
          <p:cNvPr id="14" name="Textfeld 13">
            <a:extLst>
              <a:ext uri="{FF2B5EF4-FFF2-40B4-BE49-F238E27FC236}">
                <a16:creationId xmlns:a16="http://schemas.microsoft.com/office/drawing/2014/main" xmlns="" id="{B7E5DD14-7439-48A3-9C7B-A0F57A4C0719}"/>
              </a:ext>
            </a:extLst>
          </p:cNvPr>
          <p:cNvSpPr txBox="1"/>
          <p:nvPr/>
        </p:nvSpPr>
        <p:spPr>
          <a:xfrm>
            <a:off x="1349274" y="3170216"/>
            <a:ext cx="9575731" cy="830997"/>
          </a:xfrm>
          <a:prstGeom prst="rect">
            <a:avLst/>
          </a:prstGeom>
          <a:noFill/>
        </p:spPr>
        <p:txBody>
          <a:bodyPr wrap="square">
            <a:spAutoFit/>
          </a:bodyPr>
          <a:lstStyle/>
          <a:p>
            <a:r>
              <a:rPr lang="de-DE" sz="1600" b="1" dirty="0" err="1"/>
              <a:t>There</a:t>
            </a:r>
            <a:r>
              <a:rPr lang="de-DE" sz="1600" b="1" dirty="0"/>
              <a:t> </a:t>
            </a:r>
            <a:r>
              <a:rPr lang="de-DE" sz="1600" b="1" dirty="0" err="1"/>
              <a:t>are</a:t>
            </a:r>
            <a:r>
              <a:rPr lang="de-DE" sz="1600" b="1" dirty="0"/>
              <a:t> </a:t>
            </a:r>
            <a:r>
              <a:rPr lang="de-DE" sz="1600" b="1" dirty="0" err="1"/>
              <a:t>no</a:t>
            </a:r>
            <a:r>
              <a:rPr lang="de-DE" sz="1600" b="1" dirty="0"/>
              <a:t> </a:t>
            </a:r>
            <a:r>
              <a:rPr lang="de-DE" sz="1600" b="1" dirty="0" err="1"/>
              <a:t>answer</a:t>
            </a:r>
            <a:r>
              <a:rPr lang="de-DE" sz="1600" b="1" dirty="0"/>
              <a:t> </a:t>
            </a:r>
            <a:r>
              <a:rPr lang="de-DE" sz="1600" b="1" dirty="0" err="1"/>
              <a:t>options</a:t>
            </a:r>
            <a:r>
              <a:rPr lang="de-DE" sz="1600" b="1" dirty="0"/>
              <a:t>:</a:t>
            </a:r>
            <a:r>
              <a:rPr lang="de-DE" sz="1600" dirty="0"/>
              <a:t> </a:t>
            </a:r>
            <a:r>
              <a:rPr lang="de-DE" sz="1600" dirty="0" err="1"/>
              <a:t>If</a:t>
            </a:r>
            <a:r>
              <a:rPr lang="de-DE" sz="1600" dirty="0"/>
              <a:t> </a:t>
            </a:r>
            <a:r>
              <a:rPr lang="de-DE" sz="1600" dirty="0" err="1"/>
              <a:t>answer</a:t>
            </a:r>
            <a:r>
              <a:rPr lang="de-DE" sz="1600" dirty="0"/>
              <a:t> </a:t>
            </a:r>
            <a:r>
              <a:rPr lang="de-DE" sz="1600" dirty="0" err="1"/>
              <a:t>options</a:t>
            </a:r>
            <a:r>
              <a:rPr lang="de-DE" sz="1600" dirty="0"/>
              <a:t> </a:t>
            </a:r>
            <a:r>
              <a:rPr lang="de-DE" sz="1600" dirty="0" err="1"/>
              <a:t>are</a:t>
            </a:r>
            <a:r>
              <a:rPr lang="de-DE" sz="1600" dirty="0"/>
              <a:t> </a:t>
            </a:r>
            <a:r>
              <a:rPr lang="de-DE" sz="1600" dirty="0" err="1"/>
              <a:t>given</a:t>
            </a:r>
            <a:r>
              <a:rPr lang="de-DE" sz="1600" dirty="0"/>
              <a:t>, </a:t>
            </a:r>
            <a:r>
              <a:rPr lang="de-DE" sz="1600" dirty="0" err="1"/>
              <a:t>there</a:t>
            </a:r>
            <a:r>
              <a:rPr lang="de-DE" sz="1600" dirty="0"/>
              <a:t> </a:t>
            </a:r>
            <a:r>
              <a:rPr lang="de-DE" sz="1600" dirty="0" err="1"/>
              <a:t>should</a:t>
            </a:r>
            <a:r>
              <a:rPr lang="de-DE" sz="1600" dirty="0"/>
              <a:t> </a:t>
            </a:r>
            <a:r>
              <a:rPr lang="de-DE" sz="1600" dirty="0" err="1"/>
              <a:t>always</a:t>
            </a:r>
            <a:r>
              <a:rPr lang="de-DE" sz="1600" dirty="0"/>
              <a:t> </a:t>
            </a:r>
            <a:r>
              <a:rPr lang="de-DE" sz="1600" dirty="0" err="1"/>
              <a:t>be</a:t>
            </a:r>
            <a:r>
              <a:rPr lang="de-DE" sz="1600" dirty="0"/>
              <a:t> a neutral </a:t>
            </a:r>
            <a:r>
              <a:rPr lang="de-DE" sz="1600" dirty="0" err="1"/>
              <a:t>option</a:t>
            </a:r>
            <a:r>
              <a:rPr lang="de-DE" sz="1600" dirty="0"/>
              <a:t> such </a:t>
            </a:r>
            <a:r>
              <a:rPr lang="de-DE" sz="1600" dirty="0" err="1"/>
              <a:t>as</a:t>
            </a:r>
            <a:r>
              <a:rPr lang="de-DE" sz="1600" dirty="0"/>
              <a:t> "I </a:t>
            </a:r>
            <a:r>
              <a:rPr lang="de-DE" sz="1600" dirty="0" err="1"/>
              <a:t>don't</a:t>
            </a:r>
            <a:r>
              <a:rPr lang="de-DE" sz="1600" dirty="0"/>
              <a:t> </a:t>
            </a:r>
            <a:r>
              <a:rPr lang="de-DE" sz="1600" dirty="0" err="1"/>
              <a:t>know</a:t>
            </a:r>
            <a:r>
              <a:rPr lang="de-DE" sz="1600" dirty="0"/>
              <a:t>" - </a:t>
            </a:r>
            <a:r>
              <a:rPr lang="de-DE" sz="1600" dirty="0" err="1"/>
              <a:t>this</a:t>
            </a:r>
            <a:r>
              <a:rPr lang="de-DE" sz="1600" dirty="0"/>
              <a:t> </a:t>
            </a:r>
            <a:r>
              <a:rPr lang="de-DE" sz="1600" dirty="0" err="1"/>
              <a:t>way</a:t>
            </a:r>
            <a:r>
              <a:rPr lang="de-DE" sz="1600" dirty="0"/>
              <a:t> </a:t>
            </a:r>
            <a:r>
              <a:rPr lang="de-DE" sz="1600" dirty="0" err="1"/>
              <a:t>you</a:t>
            </a:r>
            <a:r>
              <a:rPr lang="de-DE" sz="1600" dirty="0"/>
              <a:t> </a:t>
            </a:r>
            <a:r>
              <a:rPr lang="de-DE" sz="1600" dirty="0" err="1"/>
              <a:t>prevent</a:t>
            </a:r>
            <a:r>
              <a:rPr lang="de-DE" sz="1600" dirty="0"/>
              <a:t> </a:t>
            </a:r>
            <a:r>
              <a:rPr lang="de-DE" sz="1600" dirty="0" err="1"/>
              <a:t>opinions</a:t>
            </a:r>
            <a:r>
              <a:rPr lang="de-DE" sz="1600" dirty="0"/>
              <a:t> </a:t>
            </a:r>
            <a:r>
              <a:rPr lang="de-DE" sz="1600" dirty="0" err="1"/>
              <a:t>being</a:t>
            </a:r>
            <a:r>
              <a:rPr lang="de-DE" sz="1600" dirty="0"/>
              <a:t> </a:t>
            </a:r>
            <a:r>
              <a:rPr lang="de-DE" sz="1600" dirty="0" err="1"/>
              <a:t>expressed</a:t>
            </a:r>
            <a:r>
              <a:rPr lang="de-DE" sz="1600" dirty="0"/>
              <a:t> </a:t>
            </a:r>
            <a:r>
              <a:rPr lang="de-DE" sz="1600" dirty="0" err="1"/>
              <a:t>where</a:t>
            </a:r>
            <a:r>
              <a:rPr lang="de-DE" sz="1600" dirty="0"/>
              <a:t> </a:t>
            </a:r>
            <a:r>
              <a:rPr lang="de-DE" sz="1600" dirty="0" err="1"/>
              <a:t>there</a:t>
            </a:r>
            <a:r>
              <a:rPr lang="de-DE" sz="1600" dirty="0"/>
              <a:t> </a:t>
            </a:r>
            <a:r>
              <a:rPr lang="de-DE" sz="1600" dirty="0" err="1"/>
              <a:t>are</a:t>
            </a:r>
            <a:r>
              <a:rPr lang="de-DE" sz="1600" dirty="0"/>
              <a:t> </a:t>
            </a:r>
            <a:r>
              <a:rPr lang="de-DE" sz="1600" dirty="0" err="1"/>
              <a:t>none</a:t>
            </a:r>
            <a:r>
              <a:rPr lang="de-DE" sz="1600" dirty="0"/>
              <a:t> and </a:t>
            </a:r>
            <a:r>
              <a:rPr lang="de-DE" sz="1600" dirty="0" err="1"/>
              <a:t>thus</a:t>
            </a:r>
            <a:r>
              <a:rPr lang="de-DE" sz="1600" dirty="0"/>
              <a:t> </a:t>
            </a:r>
            <a:r>
              <a:rPr lang="de-DE" sz="1600" dirty="0" err="1"/>
              <a:t>distorting</a:t>
            </a:r>
            <a:r>
              <a:rPr lang="de-DE" sz="1600" dirty="0"/>
              <a:t> </a:t>
            </a:r>
            <a:r>
              <a:rPr lang="de-DE" sz="1600" dirty="0" err="1"/>
              <a:t>the</a:t>
            </a:r>
            <a:r>
              <a:rPr lang="de-DE" sz="1600" dirty="0"/>
              <a:t> </a:t>
            </a:r>
            <a:r>
              <a:rPr lang="de-DE" sz="1600" dirty="0" err="1"/>
              <a:t>results</a:t>
            </a:r>
            <a:r>
              <a:rPr lang="de-DE" sz="1600" dirty="0"/>
              <a:t>.</a:t>
            </a:r>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3" y="4001213"/>
            <a:ext cx="9575731" cy="584775"/>
          </a:xfrm>
          <a:prstGeom prst="rect">
            <a:avLst/>
          </a:prstGeom>
          <a:noFill/>
        </p:spPr>
        <p:txBody>
          <a:bodyPr wrap="square">
            <a:spAutoFit/>
          </a:bodyPr>
          <a:lstStyle/>
          <a:p>
            <a:r>
              <a:rPr lang="de-DE" sz="1600" b="1" dirty="0" err="1"/>
              <a:t>You</a:t>
            </a:r>
            <a:r>
              <a:rPr lang="de-DE" sz="1600" b="1" dirty="0"/>
              <a:t> </a:t>
            </a:r>
            <a:r>
              <a:rPr lang="de-DE" sz="1600" b="1" dirty="0" err="1"/>
              <a:t>formulate</a:t>
            </a:r>
            <a:r>
              <a:rPr lang="de-DE" sz="1600" b="1" dirty="0"/>
              <a:t> </a:t>
            </a:r>
            <a:r>
              <a:rPr lang="de-DE" sz="1600" b="1" dirty="0" err="1"/>
              <a:t>complicated</a:t>
            </a:r>
            <a:r>
              <a:rPr lang="de-DE" sz="1600" b="1" dirty="0"/>
              <a:t> </a:t>
            </a:r>
            <a:r>
              <a:rPr lang="de-DE" sz="1600" b="1" dirty="0" err="1"/>
              <a:t>questions</a:t>
            </a:r>
            <a:r>
              <a:rPr lang="de-DE" sz="1600" b="1" dirty="0"/>
              <a:t> in </a:t>
            </a:r>
            <a:r>
              <a:rPr lang="de-DE" sz="1600" b="1" dirty="0" err="1"/>
              <a:t>complex</a:t>
            </a:r>
            <a:r>
              <a:rPr lang="de-DE" sz="1600" b="1" dirty="0"/>
              <a:t> </a:t>
            </a:r>
            <a:r>
              <a:rPr lang="de-DE" sz="1600" b="1" dirty="0" err="1"/>
              <a:t>language</a:t>
            </a:r>
            <a:r>
              <a:rPr lang="de-DE" sz="1600" b="1" dirty="0"/>
              <a:t>:</a:t>
            </a:r>
            <a:r>
              <a:rPr lang="de-DE" sz="1600" dirty="0"/>
              <a:t> </a:t>
            </a:r>
            <a:r>
              <a:rPr lang="de-DE" sz="1600" dirty="0" err="1"/>
              <a:t>Avoid</a:t>
            </a:r>
            <a:r>
              <a:rPr lang="de-DE" sz="1600" dirty="0"/>
              <a:t> </a:t>
            </a:r>
            <a:r>
              <a:rPr lang="de-DE" sz="1600" dirty="0" err="1"/>
              <a:t>questions</a:t>
            </a:r>
            <a:r>
              <a:rPr lang="de-DE" sz="1600" dirty="0"/>
              <a:t> </a:t>
            </a:r>
            <a:r>
              <a:rPr lang="de-DE" sz="1600" dirty="0" err="1"/>
              <a:t>that</a:t>
            </a:r>
            <a:r>
              <a:rPr lang="de-DE" sz="1600" dirty="0"/>
              <a:t> </a:t>
            </a:r>
            <a:r>
              <a:rPr lang="de-DE" sz="1600" dirty="0" err="1"/>
              <a:t>consist</a:t>
            </a:r>
            <a:r>
              <a:rPr lang="de-DE" sz="1600" dirty="0"/>
              <a:t> </a:t>
            </a:r>
            <a:r>
              <a:rPr lang="de-DE" sz="1600" dirty="0" err="1"/>
              <a:t>of</a:t>
            </a:r>
            <a:r>
              <a:rPr lang="de-DE" sz="1600" dirty="0"/>
              <a:t> partial </a:t>
            </a:r>
            <a:r>
              <a:rPr lang="de-DE" sz="1600" dirty="0" err="1"/>
              <a:t>questions</a:t>
            </a:r>
            <a:r>
              <a:rPr lang="de-DE" sz="1600" dirty="0"/>
              <a:t>, </a:t>
            </a:r>
            <a:r>
              <a:rPr lang="de-DE" sz="1600" dirty="0" err="1"/>
              <a:t>foreign</a:t>
            </a:r>
            <a:r>
              <a:rPr lang="de-DE" sz="1600" dirty="0"/>
              <a:t> </a:t>
            </a:r>
            <a:r>
              <a:rPr lang="de-DE" sz="1600" dirty="0" err="1"/>
              <a:t>words</a:t>
            </a:r>
            <a:r>
              <a:rPr lang="de-DE" sz="1600" dirty="0"/>
              <a:t>, double negatives and </a:t>
            </a:r>
            <a:r>
              <a:rPr lang="de-DE" sz="1600" dirty="0" err="1"/>
              <a:t>nested</a:t>
            </a:r>
            <a:r>
              <a:rPr lang="de-DE" sz="1600" dirty="0"/>
              <a:t> </a:t>
            </a:r>
            <a:r>
              <a:rPr lang="de-DE" sz="1600" dirty="0" err="1"/>
              <a:t>sentences</a:t>
            </a:r>
            <a:r>
              <a:rPr lang="de-DE" sz="1600" dirty="0"/>
              <a:t>. Clear </a:t>
            </a:r>
            <a:r>
              <a:rPr lang="de-DE" sz="1600" dirty="0" err="1"/>
              <a:t>language</a:t>
            </a:r>
            <a:r>
              <a:rPr lang="de-DE" sz="1600" dirty="0"/>
              <a:t> </a:t>
            </a:r>
            <a:r>
              <a:rPr lang="de-DE" sz="1600" dirty="0" err="1"/>
              <a:t>minimises</a:t>
            </a:r>
            <a:r>
              <a:rPr lang="de-DE" sz="1600" dirty="0"/>
              <a:t> </a:t>
            </a:r>
            <a:r>
              <a:rPr lang="de-DE" sz="1600" dirty="0" err="1"/>
              <a:t>misunderstandings</a:t>
            </a:r>
            <a:r>
              <a:rPr lang="de-DE" sz="1600" dirty="0"/>
              <a:t>.</a:t>
            </a:r>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4" y="4585988"/>
            <a:ext cx="9575730" cy="584775"/>
          </a:xfrm>
          <a:prstGeom prst="rect">
            <a:avLst/>
          </a:prstGeom>
          <a:noFill/>
        </p:spPr>
        <p:txBody>
          <a:bodyPr wrap="square">
            <a:spAutoFit/>
          </a:bodyPr>
          <a:lstStyle/>
          <a:p>
            <a:r>
              <a:rPr lang="de-DE" sz="1600" b="1" dirty="0" err="1"/>
              <a:t>You</a:t>
            </a:r>
            <a:r>
              <a:rPr lang="de-DE" sz="1600" b="1" dirty="0"/>
              <a:t> </a:t>
            </a:r>
            <a:r>
              <a:rPr lang="de-DE" sz="1600" b="1" dirty="0" err="1"/>
              <a:t>ask</a:t>
            </a:r>
            <a:r>
              <a:rPr lang="de-DE" sz="1600" b="1" dirty="0"/>
              <a:t> suggestive </a:t>
            </a:r>
            <a:r>
              <a:rPr lang="de-DE" sz="1600" b="1" dirty="0" err="1"/>
              <a:t>questions</a:t>
            </a:r>
            <a:r>
              <a:rPr lang="de-DE" sz="1600" b="1" dirty="0"/>
              <a:t>:</a:t>
            </a:r>
            <a:r>
              <a:rPr lang="de-DE" sz="1600" dirty="0"/>
              <a:t> </a:t>
            </a:r>
            <a:r>
              <a:rPr lang="de-DE" sz="1600" dirty="0" err="1"/>
              <a:t>With</a:t>
            </a:r>
            <a:r>
              <a:rPr lang="de-DE" sz="1600" dirty="0"/>
              <a:t> </a:t>
            </a:r>
            <a:r>
              <a:rPr lang="de-DE" sz="1600" dirty="0" err="1"/>
              <a:t>phrases</a:t>
            </a:r>
            <a:r>
              <a:rPr lang="de-DE" sz="1600" dirty="0"/>
              <a:t> like "Do </a:t>
            </a:r>
            <a:r>
              <a:rPr lang="de-DE" sz="1600" dirty="0" err="1"/>
              <a:t>you</a:t>
            </a:r>
            <a:r>
              <a:rPr lang="de-DE" sz="1600" dirty="0"/>
              <a:t> </a:t>
            </a:r>
            <a:r>
              <a:rPr lang="de-DE" sz="1600" dirty="0" err="1"/>
              <a:t>agree</a:t>
            </a:r>
            <a:r>
              <a:rPr lang="de-DE" sz="1600" dirty="0"/>
              <a:t> </a:t>
            </a:r>
            <a:r>
              <a:rPr lang="de-DE" sz="1600" dirty="0" err="1"/>
              <a:t>that</a:t>
            </a:r>
            <a:r>
              <a:rPr lang="de-DE" sz="1600" dirty="0"/>
              <a:t> ..." </a:t>
            </a:r>
            <a:r>
              <a:rPr lang="de-DE" sz="1600" dirty="0" err="1"/>
              <a:t>you</a:t>
            </a:r>
            <a:r>
              <a:rPr lang="de-DE" sz="1600" dirty="0"/>
              <a:t> push </a:t>
            </a:r>
            <a:r>
              <a:rPr lang="de-DE" sz="1600" dirty="0" err="1"/>
              <a:t>the</a:t>
            </a:r>
            <a:r>
              <a:rPr lang="de-DE" sz="1600" dirty="0"/>
              <a:t> </a:t>
            </a:r>
            <a:r>
              <a:rPr lang="de-DE" sz="1600" dirty="0" err="1"/>
              <a:t>participant</a:t>
            </a:r>
            <a:r>
              <a:rPr lang="de-DE" sz="1600" dirty="0"/>
              <a:t> in a </a:t>
            </a:r>
            <a:r>
              <a:rPr lang="de-DE" sz="1600" dirty="0" err="1"/>
              <a:t>certain</a:t>
            </a:r>
            <a:r>
              <a:rPr lang="de-DE" sz="1600" dirty="0"/>
              <a:t> </a:t>
            </a:r>
            <a:r>
              <a:rPr lang="de-DE" sz="1600" dirty="0" err="1"/>
              <a:t>direction</a:t>
            </a:r>
            <a:r>
              <a:rPr lang="de-DE" sz="1600" dirty="0"/>
              <a:t> and </a:t>
            </a:r>
            <a:r>
              <a:rPr lang="de-DE" sz="1600" dirty="0" err="1"/>
              <a:t>distort</a:t>
            </a:r>
            <a:r>
              <a:rPr lang="de-DE" sz="1600" dirty="0"/>
              <a:t> </a:t>
            </a:r>
            <a:r>
              <a:rPr lang="de-DE" sz="1600" dirty="0" err="1"/>
              <a:t>the</a:t>
            </a:r>
            <a:r>
              <a:rPr lang="de-DE" sz="1600" dirty="0"/>
              <a:t> </a:t>
            </a:r>
            <a:r>
              <a:rPr lang="de-DE" sz="1600" dirty="0" err="1"/>
              <a:t>result</a:t>
            </a:r>
            <a:r>
              <a:rPr lang="de-DE" sz="1600" dirty="0"/>
              <a:t>.</a:t>
            </a:r>
          </a:p>
        </p:txBody>
      </p:sp>
      <p:sp>
        <p:nvSpPr>
          <p:cNvPr id="19" name="Textfeld 18">
            <a:extLst>
              <a:ext uri="{FF2B5EF4-FFF2-40B4-BE49-F238E27FC236}">
                <a16:creationId xmlns:a16="http://schemas.microsoft.com/office/drawing/2014/main" xmlns="" id="{B8A0BC53-C84D-44E5-BEE0-B710FEDCD595}"/>
              </a:ext>
            </a:extLst>
          </p:cNvPr>
          <p:cNvSpPr txBox="1"/>
          <p:nvPr/>
        </p:nvSpPr>
        <p:spPr>
          <a:xfrm>
            <a:off x="1349273" y="5173594"/>
            <a:ext cx="9575729" cy="830997"/>
          </a:xfrm>
          <a:prstGeom prst="rect">
            <a:avLst/>
          </a:prstGeom>
          <a:noFill/>
        </p:spPr>
        <p:txBody>
          <a:bodyPr wrap="square">
            <a:spAutoFit/>
          </a:bodyPr>
          <a:lstStyle/>
          <a:p>
            <a:r>
              <a:rPr lang="de-DE" sz="1600" b="1" dirty="0"/>
              <a:t>The </a:t>
            </a:r>
            <a:r>
              <a:rPr lang="de-DE" sz="1600" b="1" dirty="0" err="1"/>
              <a:t>staff</a:t>
            </a:r>
            <a:r>
              <a:rPr lang="de-DE" sz="1600" b="1" dirty="0"/>
              <a:t> </a:t>
            </a:r>
            <a:r>
              <a:rPr lang="de-DE" sz="1600" b="1" dirty="0" err="1"/>
              <a:t>survey</a:t>
            </a:r>
            <a:r>
              <a:rPr lang="de-DE" sz="1600" b="1" dirty="0"/>
              <a:t> </a:t>
            </a:r>
            <a:r>
              <a:rPr lang="de-DE" sz="1600" b="1" dirty="0" err="1"/>
              <a:t>is</a:t>
            </a:r>
            <a:r>
              <a:rPr lang="de-DE" sz="1600" b="1" dirty="0"/>
              <a:t> not </a:t>
            </a:r>
            <a:r>
              <a:rPr lang="de-DE" sz="1600" b="1" dirty="0" err="1"/>
              <a:t>followed</a:t>
            </a:r>
            <a:r>
              <a:rPr lang="de-DE" sz="1600" b="1" dirty="0"/>
              <a:t> </a:t>
            </a:r>
            <a:r>
              <a:rPr lang="de-DE" sz="1600" b="1" dirty="0" err="1"/>
              <a:t>by</a:t>
            </a:r>
            <a:r>
              <a:rPr lang="de-DE" sz="1600" b="1" dirty="0"/>
              <a:t> </a:t>
            </a:r>
            <a:r>
              <a:rPr lang="de-DE" sz="1600" b="1" dirty="0" err="1"/>
              <a:t>action</a:t>
            </a:r>
            <a:r>
              <a:rPr lang="de-DE" sz="1600" b="1" dirty="0"/>
              <a:t>:</a:t>
            </a:r>
            <a:r>
              <a:rPr lang="de-DE" sz="1600" dirty="0"/>
              <a:t> Surveys </a:t>
            </a:r>
            <a:r>
              <a:rPr lang="de-DE" sz="1600" dirty="0" err="1"/>
              <a:t>are</a:t>
            </a:r>
            <a:r>
              <a:rPr lang="de-DE" sz="1600" dirty="0"/>
              <a:t> </a:t>
            </a:r>
            <a:r>
              <a:rPr lang="de-DE" sz="1600" dirty="0" err="1"/>
              <a:t>the</a:t>
            </a:r>
            <a:r>
              <a:rPr lang="de-DE" sz="1600" dirty="0"/>
              <a:t> </a:t>
            </a:r>
            <a:r>
              <a:rPr lang="de-DE" sz="1600" dirty="0" err="1"/>
              <a:t>tool</a:t>
            </a:r>
            <a:r>
              <a:rPr lang="de-DE" sz="1600" dirty="0"/>
              <a:t> </a:t>
            </a:r>
            <a:r>
              <a:rPr lang="de-DE" sz="1600" dirty="0" err="1"/>
              <a:t>for</a:t>
            </a:r>
            <a:r>
              <a:rPr lang="de-DE" sz="1600" dirty="0"/>
              <a:t> </a:t>
            </a:r>
            <a:r>
              <a:rPr lang="de-DE" sz="1600" dirty="0" err="1"/>
              <a:t>improvement</a:t>
            </a:r>
            <a:r>
              <a:rPr lang="de-DE" sz="1600" dirty="0"/>
              <a:t> - and </a:t>
            </a:r>
            <a:r>
              <a:rPr lang="de-DE" sz="1600" dirty="0" err="1"/>
              <a:t>when</a:t>
            </a:r>
            <a:r>
              <a:rPr lang="de-DE" sz="1600" dirty="0"/>
              <a:t> </a:t>
            </a:r>
            <a:r>
              <a:rPr lang="de-DE" sz="1600" dirty="0" err="1"/>
              <a:t>you</a:t>
            </a:r>
            <a:r>
              <a:rPr lang="de-DE" sz="1600" dirty="0"/>
              <a:t> </a:t>
            </a:r>
            <a:r>
              <a:rPr lang="de-DE" sz="1600" dirty="0" err="1"/>
              <a:t>conduct</a:t>
            </a:r>
            <a:r>
              <a:rPr lang="de-DE" sz="1600" dirty="0"/>
              <a:t> </a:t>
            </a:r>
            <a:r>
              <a:rPr lang="de-DE" sz="1600" dirty="0" err="1"/>
              <a:t>surveys</a:t>
            </a:r>
            <a:r>
              <a:rPr lang="de-DE" sz="1600" dirty="0"/>
              <a:t>, </a:t>
            </a:r>
            <a:r>
              <a:rPr lang="de-DE" sz="1600" dirty="0" err="1"/>
              <a:t>you</a:t>
            </a:r>
            <a:r>
              <a:rPr lang="de-DE" sz="1600" dirty="0"/>
              <a:t> </a:t>
            </a:r>
            <a:r>
              <a:rPr lang="de-DE" sz="1600" dirty="0" err="1"/>
              <a:t>signal</a:t>
            </a:r>
            <a:r>
              <a:rPr lang="de-DE" sz="1600" dirty="0"/>
              <a:t> </a:t>
            </a:r>
            <a:r>
              <a:rPr lang="de-DE" sz="1600" dirty="0" err="1"/>
              <a:t>to</a:t>
            </a:r>
            <a:r>
              <a:rPr lang="de-DE" sz="1600" dirty="0"/>
              <a:t> </a:t>
            </a:r>
            <a:r>
              <a:rPr lang="de-DE" sz="1600" dirty="0" err="1"/>
              <a:t>your</a:t>
            </a:r>
            <a:r>
              <a:rPr lang="de-DE" sz="1600" dirty="0"/>
              <a:t> </a:t>
            </a:r>
            <a:r>
              <a:rPr lang="de-DE" sz="1600" dirty="0" err="1"/>
              <a:t>staff</a:t>
            </a:r>
            <a:r>
              <a:rPr lang="de-DE" sz="1600" dirty="0"/>
              <a:t> </a:t>
            </a:r>
            <a:r>
              <a:rPr lang="de-DE" sz="1600" dirty="0" err="1"/>
              <a:t>that</a:t>
            </a:r>
            <a:r>
              <a:rPr lang="de-DE" sz="1600" dirty="0"/>
              <a:t> </a:t>
            </a:r>
            <a:r>
              <a:rPr lang="de-DE" sz="1600" dirty="0" err="1"/>
              <a:t>the</a:t>
            </a:r>
            <a:r>
              <a:rPr lang="de-DE" sz="1600" dirty="0"/>
              <a:t> will </a:t>
            </a:r>
            <a:r>
              <a:rPr lang="de-DE" sz="1600" dirty="0" err="1"/>
              <a:t>to</a:t>
            </a:r>
            <a:r>
              <a:rPr lang="de-DE" sz="1600" dirty="0"/>
              <a:t> </a:t>
            </a:r>
            <a:r>
              <a:rPr lang="de-DE" sz="1600" dirty="0" err="1"/>
              <a:t>improve</a:t>
            </a:r>
            <a:r>
              <a:rPr lang="de-DE" sz="1600" dirty="0"/>
              <a:t> </a:t>
            </a:r>
            <a:r>
              <a:rPr lang="de-DE" sz="1600" dirty="0" err="1"/>
              <a:t>is</a:t>
            </a:r>
            <a:r>
              <a:rPr lang="de-DE" sz="1600" dirty="0"/>
              <a:t> </a:t>
            </a:r>
            <a:r>
              <a:rPr lang="de-DE" sz="1600" dirty="0" err="1"/>
              <a:t>there</a:t>
            </a:r>
            <a:r>
              <a:rPr lang="de-DE" sz="1600" dirty="0"/>
              <a:t>. </a:t>
            </a:r>
            <a:r>
              <a:rPr lang="de-DE" sz="1600" dirty="0" err="1"/>
              <a:t>If</a:t>
            </a:r>
            <a:r>
              <a:rPr lang="de-DE" sz="1600" dirty="0"/>
              <a:t> </a:t>
            </a:r>
            <a:r>
              <a:rPr lang="de-DE" sz="1600" dirty="0" err="1"/>
              <a:t>you</a:t>
            </a:r>
            <a:r>
              <a:rPr lang="de-DE" sz="1600" dirty="0"/>
              <a:t> </a:t>
            </a:r>
            <a:r>
              <a:rPr lang="de-DE" sz="1600" dirty="0" err="1"/>
              <a:t>let</a:t>
            </a:r>
            <a:r>
              <a:rPr lang="de-DE" sz="1600" dirty="0"/>
              <a:t> </a:t>
            </a:r>
            <a:r>
              <a:rPr lang="de-DE" sz="1600" dirty="0" err="1"/>
              <a:t>the</a:t>
            </a:r>
            <a:r>
              <a:rPr lang="de-DE" sz="1600" dirty="0"/>
              <a:t> </a:t>
            </a:r>
            <a:r>
              <a:rPr lang="de-DE" sz="1600" dirty="0" err="1"/>
              <a:t>results</a:t>
            </a:r>
            <a:r>
              <a:rPr lang="de-DE" sz="1600" dirty="0"/>
              <a:t> </a:t>
            </a:r>
            <a:r>
              <a:rPr lang="de-DE" sz="1600" dirty="0" err="1"/>
              <a:t>gather</a:t>
            </a:r>
            <a:r>
              <a:rPr lang="de-DE" sz="1600" dirty="0"/>
              <a:t> </a:t>
            </a:r>
            <a:r>
              <a:rPr lang="de-DE" sz="1600" dirty="0" err="1"/>
              <a:t>dust</a:t>
            </a:r>
            <a:r>
              <a:rPr lang="de-DE" sz="1600" dirty="0"/>
              <a:t> in a </a:t>
            </a:r>
            <a:r>
              <a:rPr lang="de-DE" sz="1600" dirty="0" err="1"/>
              <a:t>drawer</a:t>
            </a:r>
            <a:r>
              <a:rPr lang="de-DE" sz="1600" dirty="0"/>
              <a:t> </a:t>
            </a:r>
            <a:r>
              <a:rPr lang="de-DE" sz="1600" dirty="0" err="1"/>
              <a:t>without</a:t>
            </a:r>
            <a:r>
              <a:rPr lang="de-DE" sz="1600" dirty="0"/>
              <a:t> </a:t>
            </a:r>
            <a:r>
              <a:rPr lang="de-DE" sz="1600" dirty="0" err="1"/>
              <a:t>taking</a:t>
            </a:r>
            <a:r>
              <a:rPr lang="de-DE" sz="1600" dirty="0"/>
              <a:t> </a:t>
            </a:r>
            <a:r>
              <a:rPr lang="de-DE" sz="1600" dirty="0" err="1"/>
              <a:t>action</a:t>
            </a:r>
            <a:r>
              <a:rPr lang="de-DE" sz="1600" dirty="0"/>
              <a:t>, </a:t>
            </a:r>
            <a:r>
              <a:rPr lang="de-DE" sz="1600" dirty="0" err="1"/>
              <a:t>this</a:t>
            </a:r>
            <a:r>
              <a:rPr lang="de-DE" sz="1600" dirty="0"/>
              <a:t> will </a:t>
            </a:r>
            <a:r>
              <a:rPr lang="de-DE" sz="1600" dirty="0" err="1"/>
              <a:t>lead</a:t>
            </a:r>
            <a:r>
              <a:rPr lang="de-DE" sz="1600" dirty="0"/>
              <a:t> </a:t>
            </a:r>
            <a:r>
              <a:rPr lang="de-DE" sz="1600" dirty="0" err="1"/>
              <a:t>to</a:t>
            </a:r>
            <a:r>
              <a:rPr lang="de-DE" sz="1600" dirty="0"/>
              <a:t> </a:t>
            </a:r>
            <a:r>
              <a:rPr lang="de-DE" sz="1600" dirty="0" err="1"/>
              <a:t>frustrated</a:t>
            </a:r>
            <a:r>
              <a:rPr lang="de-DE" sz="1600" dirty="0"/>
              <a:t> and </a:t>
            </a:r>
            <a:r>
              <a:rPr lang="de-DE" sz="1600" dirty="0" err="1"/>
              <a:t>demotivated</a:t>
            </a:r>
            <a:r>
              <a:rPr lang="de-DE" sz="1600" dirty="0"/>
              <a:t> </a:t>
            </a:r>
            <a:r>
              <a:rPr lang="de-DE" sz="1600" dirty="0" err="1"/>
              <a:t>employees</a:t>
            </a:r>
            <a:r>
              <a:rPr lang="de-DE" sz="1600" dirty="0"/>
              <a:t>.</a:t>
            </a:r>
          </a:p>
        </p:txBody>
      </p:sp>
      <p:pic>
        <p:nvPicPr>
          <p:cNvPr id="20" name="Grafik 19" descr="Trauriges Gesicht mit einfarbiger Füllung">
            <a:extLst>
              <a:ext uri="{FF2B5EF4-FFF2-40B4-BE49-F238E27FC236}">
                <a16:creationId xmlns:a16="http://schemas.microsoft.com/office/drawing/2014/main" xmlns="" id="{4920CBF5-35CB-4830-8494-94E8BA910D5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2592439"/>
            <a:ext cx="540000" cy="540000"/>
          </a:xfrm>
          <a:prstGeom prst="rect">
            <a:avLst/>
          </a:prstGeom>
        </p:spPr>
      </p:pic>
      <p:pic>
        <p:nvPicPr>
          <p:cNvPr id="22" name="Grafik 21" descr="Trauriges Gesicht mit einfarbiger Füllung">
            <a:extLst>
              <a:ext uri="{FF2B5EF4-FFF2-40B4-BE49-F238E27FC236}">
                <a16:creationId xmlns:a16="http://schemas.microsoft.com/office/drawing/2014/main" xmlns="" id="{09170621-AF5D-4A2E-8E3B-4DC6B9857D97}"/>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3315714"/>
            <a:ext cx="540000" cy="540000"/>
          </a:xfrm>
          <a:prstGeom prst="rect">
            <a:avLst/>
          </a:prstGeom>
        </p:spPr>
      </p:pic>
      <p:pic>
        <p:nvPicPr>
          <p:cNvPr id="23" name="Grafik 22" descr="Trauriges Gesicht mit einfarbiger Füllung">
            <a:extLst>
              <a:ext uri="{FF2B5EF4-FFF2-40B4-BE49-F238E27FC236}">
                <a16:creationId xmlns:a16="http://schemas.microsoft.com/office/drawing/2014/main" xmlns="" id="{33A3A5A0-B42A-4C44-A46D-4F0C23C8A432}"/>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4026043"/>
            <a:ext cx="540000" cy="540000"/>
          </a:xfrm>
          <a:prstGeom prst="rect">
            <a:avLst/>
          </a:prstGeom>
        </p:spPr>
      </p:pic>
      <p:pic>
        <p:nvPicPr>
          <p:cNvPr id="24" name="Grafik 23" descr="Trauriges Gesicht mit einfarbiger Füllung">
            <a:extLst>
              <a:ext uri="{FF2B5EF4-FFF2-40B4-BE49-F238E27FC236}">
                <a16:creationId xmlns:a16="http://schemas.microsoft.com/office/drawing/2014/main" xmlns="" id="{C5CAB729-E31E-4316-BFA1-0746BB520C2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4608375"/>
            <a:ext cx="540000" cy="540000"/>
          </a:xfrm>
          <a:prstGeom prst="rect">
            <a:avLst/>
          </a:prstGeom>
        </p:spPr>
      </p:pic>
      <p:pic>
        <p:nvPicPr>
          <p:cNvPr id="25" name="Grafik 24" descr="Trauriges Gesicht mit einfarbiger Füllung">
            <a:extLst>
              <a:ext uri="{FF2B5EF4-FFF2-40B4-BE49-F238E27FC236}">
                <a16:creationId xmlns:a16="http://schemas.microsoft.com/office/drawing/2014/main" xmlns="" id="{79F55EE4-6537-49D8-9BE8-CB0EAD8AE2A6}"/>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5315236"/>
            <a:ext cx="540000" cy="540000"/>
          </a:xfrm>
          <a:prstGeom prst="rect">
            <a:avLst/>
          </a:prstGeom>
        </p:spPr>
      </p:pic>
      <p:sp>
        <p:nvSpPr>
          <p:cNvPr id="2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28" name="Immagine 2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29"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47154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en-US" dirty="0"/>
              <a:t>Do’s: Follow these tips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830997"/>
          </a:xfrm>
          <a:prstGeom prst="rect">
            <a:avLst/>
          </a:prstGeom>
          <a:noFill/>
        </p:spPr>
        <p:txBody>
          <a:bodyPr wrap="square">
            <a:spAutoFit/>
          </a:bodyPr>
          <a:lstStyle/>
          <a:p>
            <a:r>
              <a:rPr lang="en-US" sz="1600" b="1" dirty="0"/>
              <a:t>Put anonymity and data protection first: </a:t>
            </a:r>
            <a:r>
              <a:rPr lang="en-US" sz="1600" dirty="0"/>
              <a:t>Employees must be absolutely sure that their answers are collected anonymously. Otherwise, the results will not be as meaningful because the answers are most likely not honest. Involve your data protection officer in the issue of employee surveys.</a:t>
            </a:r>
            <a:endParaRPr lang="de-DE" sz="1600" dirty="0"/>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3" y="3539726"/>
            <a:ext cx="9575731" cy="584775"/>
          </a:xfrm>
          <a:prstGeom prst="rect">
            <a:avLst/>
          </a:prstGeom>
          <a:noFill/>
        </p:spPr>
        <p:txBody>
          <a:bodyPr wrap="square">
            <a:spAutoFit/>
          </a:bodyPr>
          <a:lstStyle/>
          <a:p>
            <a:r>
              <a:rPr lang="en-US" sz="1600" b="1" dirty="0" err="1"/>
              <a:t>Emphasise</a:t>
            </a:r>
            <a:r>
              <a:rPr lang="en-US" sz="1600" b="1" dirty="0"/>
              <a:t> that participation is voluntary: </a:t>
            </a:r>
            <a:r>
              <a:rPr lang="en-US" sz="1600" dirty="0"/>
              <a:t>employees must not be forced to take part, as subjective assessments and evaluations are being asked for.</a:t>
            </a:r>
            <a:endParaRPr lang="de-DE" sz="1600" dirty="0"/>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4" y="4269260"/>
            <a:ext cx="9575730" cy="830997"/>
          </a:xfrm>
          <a:prstGeom prst="rect">
            <a:avLst/>
          </a:prstGeom>
          <a:noFill/>
        </p:spPr>
        <p:txBody>
          <a:bodyPr wrap="square">
            <a:spAutoFit/>
          </a:bodyPr>
          <a:lstStyle/>
          <a:p>
            <a:r>
              <a:rPr lang="en-US" sz="1600" b="1" dirty="0"/>
              <a:t>Inform your employees comprehensively and at an early stage: </a:t>
            </a:r>
            <a:r>
              <a:rPr lang="en-US" sz="1600" dirty="0"/>
              <a:t>Lack of transparency promotes uncertainty and mistrust. Communicate through the various channels in the company that an employee survey is coming up, when the implementation phase is planned and how long it will last, what goals are being pursued and so on.</a:t>
            </a:r>
            <a:endParaRPr lang="de-DE" sz="1600" dirty="0"/>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2715140"/>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3562113"/>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4414758"/>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20"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3773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en-US" dirty="0"/>
              <a:t>Do’s: Follow these tips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584775"/>
          </a:xfrm>
          <a:prstGeom prst="rect">
            <a:avLst/>
          </a:prstGeom>
          <a:noFill/>
        </p:spPr>
        <p:txBody>
          <a:bodyPr wrap="square">
            <a:spAutoFit/>
          </a:bodyPr>
          <a:lstStyle/>
          <a:p>
            <a:r>
              <a:rPr lang="en-US" sz="1600" b="1" dirty="0"/>
              <a:t>Involve the works council: </a:t>
            </a:r>
            <a:r>
              <a:rPr lang="en-US" sz="1600" dirty="0"/>
              <a:t>If the works council supports the survey, the trust of the employees grows and so does the response rate of the questionnaires as well as the quality of the results.</a:t>
            </a:r>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6" y="3539370"/>
            <a:ext cx="9575731" cy="584775"/>
          </a:xfrm>
          <a:prstGeom prst="rect">
            <a:avLst/>
          </a:prstGeom>
          <a:noFill/>
        </p:spPr>
        <p:txBody>
          <a:bodyPr wrap="square">
            <a:spAutoFit/>
          </a:bodyPr>
          <a:lstStyle/>
          <a:p>
            <a:r>
              <a:rPr lang="en-US" sz="1600" b="1" dirty="0"/>
              <a:t>Choose the time of the employee survey carefully: </a:t>
            </a:r>
            <a:r>
              <a:rPr lang="en-US" sz="1600" dirty="0"/>
              <a:t>During the holiday or flu season, when many employees are absent, the participation rate will naturally be low.</a:t>
            </a:r>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288931" y="4507905"/>
            <a:ext cx="9575730" cy="830997"/>
          </a:xfrm>
          <a:prstGeom prst="rect">
            <a:avLst/>
          </a:prstGeom>
          <a:noFill/>
        </p:spPr>
        <p:txBody>
          <a:bodyPr wrap="square">
            <a:spAutoFit/>
          </a:bodyPr>
          <a:lstStyle/>
          <a:p>
            <a:r>
              <a:rPr lang="en-US" sz="1600" b="1" dirty="0"/>
              <a:t>Communicate successes: </a:t>
            </a:r>
            <a:r>
              <a:rPr lang="en-US" sz="1600" dirty="0"/>
              <a:t>If positive changes take place, communicate this to your team. This promotes trust among your employees and they </a:t>
            </a:r>
            <a:r>
              <a:rPr lang="en-US" sz="1600" dirty="0" err="1"/>
              <a:t>realise</a:t>
            </a:r>
            <a:r>
              <a:rPr lang="en-US" sz="1600" dirty="0"/>
              <a:t> that they are being heard and that it is worthwhile to participate in the surveys.</a:t>
            </a:r>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2595791"/>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3561757"/>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4653403"/>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20"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8266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en-US" dirty="0"/>
              <a:t>What types of employee survey are there?</a:t>
            </a:r>
          </a:p>
          <a:p>
            <a:pPr marL="0" indent="0">
              <a:buNone/>
            </a:pPr>
            <a:endParaRPr lang="en-US" sz="1800" dirty="0"/>
          </a:p>
          <a:p>
            <a:pPr marL="0" indent="0">
              <a:buNone/>
            </a:pPr>
            <a:r>
              <a:rPr lang="en-US" sz="1800" dirty="0"/>
              <a:t>First, employee surveys can be divided into four different categories depending on how often and when they take place:</a:t>
            </a:r>
          </a:p>
          <a:p>
            <a:pPr marL="0" indent="0">
              <a:buNone/>
            </a:pPr>
            <a:endParaRPr lang="en-US" sz="1800" dirty="0"/>
          </a:p>
          <a:p>
            <a:pPr>
              <a:buFont typeface="Wingdings" panose="05000000000000000000" pitchFamily="2" charset="2"/>
              <a:buChar char="ü"/>
            </a:pPr>
            <a:r>
              <a:rPr lang="en-US" sz="1800" dirty="0"/>
              <a:t>Scheduled surveys</a:t>
            </a:r>
          </a:p>
          <a:p>
            <a:pPr>
              <a:buFont typeface="Wingdings" panose="05000000000000000000" pitchFamily="2" charset="2"/>
              <a:buChar char="ü"/>
            </a:pPr>
            <a:r>
              <a:rPr lang="en-US" sz="1800" dirty="0"/>
              <a:t>Process and event based surveys</a:t>
            </a:r>
          </a:p>
          <a:p>
            <a:pPr>
              <a:buFont typeface="Wingdings" panose="05000000000000000000" pitchFamily="2" charset="2"/>
              <a:buChar char="ü"/>
            </a:pPr>
            <a:r>
              <a:rPr lang="en-US" sz="1800" dirty="0"/>
              <a:t>Individually initiated surveys (on-demand) </a:t>
            </a:r>
          </a:p>
          <a:p>
            <a:pPr>
              <a:buFont typeface="Wingdings" panose="05000000000000000000" pitchFamily="2" charset="2"/>
              <a:buChar char="ü"/>
            </a:pPr>
            <a:r>
              <a:rPr lang="en-US" sz="1800" dirty="0"/>
              <a:t>Surveys possible at any time as an open channel for all (always on)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5"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en-US" dirty="0"/>
              <a:t>What types of employee survey are there?</a:t>
            </a:r>
          </a:p>
          <a:p>
            <a:pPr marL="0" indent="0">
              <a:buNone/>
            </a:pPr>
            <a:endParaRPr lang="en-US" sz="1800" dirty="0"/>
          </a:p>
          <a:p>
            <a:pPr marL="0" indent="0">
              <a:buNone/>
            </a:pPr>
            <a:r>
              <a:rPr lang="en-US" sz="1800" dirty="0"/>
              <a:t>There are also different types of employee surveys, which in turn can take place at different intervals and on different occasions - here is an overview of the most important ones:</a:t>
            </a:r>
          </a:p>
          <a:p>
            <a:pPr marL="0" indent="0">
              <a:buNone/>
            </a:pPr>
            <a:endParaRPr lang="en-US" sz="1800" dirty="0"/>
          </a:p>
          <a:p>
            <a:pPr marL="449263" indent="-268288">
              <a:buFont typeface="Wingdings" panose="05000000000000000000" pitchFamily="2" charset="2"/>
              <a:buChar char="ü"/>
            </a:pPr>
            <a:r>
              <a:rPr lang="en-US" sz="1800" dirty="0"/>
              <a:t>360-degree survey</a:t>
            </a:r>
          </a:p>
          <a:p>
            <a:pPr marL="449263" indent="-268288">
              <a:buFont typeface="Wingdings" panose="05000000000000000000" pitchFamily="2" charset="2"/>
              <a:buChar char="ü"/>
            </a:pPr>
            <a:r>
              <a:rPr lang="en-US" sz="1800" dirty="0"/>
              <a:t>Company-wide employee survey</a:t>
            </a:r>
          </a:p>
          <a:p>
            <a:pPr marL="449263" indent="-268288">
              <a:buFont typeface="Wingdings" panose="05000000000000000000" pitchFamily="2" charset="2"/>
              <a:buChar char="ü"/>
            </a:pPr>
            <a:r>
              <a:rPr lang="en-US" sz="1800" dirty="0"/>
              <a:t>Pulse survey</a:t>
            </a:r>
          </a:p>
          <a:p>
            <a:pPr marL="449263" indent="-268288">
              <a:buFont typeface="Wingdings" panose="05000000000000000000" pitchFamily="2" charset="2"/>
              <a:buChar char="ü"/>
            </a:pPr>
            <a:r>
              <a:rPr lang="en-US" sz="1800" dirty="0"/>
              <a:t>Onboarding survey</a:t>
            </a:r>
          </a:p>
          <a:p>
            <a:pPr>
              <a:buFont typeface="Wingdings" panose="05000000000000000000" pitchFamily="2" charset="2"/>
              <a:buChar char="ü"/>
            </a:pP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13" name="Textfeld 12">
            <a:extLst>
              <a:ext uri="{FF2B5EF4-FFF2-40B4-BE49-F238E27FC236}">
                <a16:creationId xmlns:a16="http://schemas.microsoft.com/office/drawing/2014/main" xmlns="" id="{F586924F-8871-47A8-BF7F-7B0AB64D61C9}"/>
              </a:ext>
            </a:extLst>
          </p:cNvPr>
          <p:cNvSpPr txBox="1"/>
          <p:nvPr/>
        </p:nvSpPr>
        <p:spPr>
          <a:xfrm>
            <a:off x="5666549" y="3727786"/>
            <a:ext cx="6094562" cy="1179810"/>
          </a:xfrm>
          <a:prstGeom prst="rect">
            <a:avLst/>
          </a:prstGeom>
          <a:noFill/>
        </p:spPr>
        <p:txBody>
          <a:bodyPr wrap="square">
            <a:spAutoFit/>
          </a:bodyPr>
          <a:lstStyle/>
          <a:p>
            <a:pPr marL="266700" indent="-266700">
              <a:spcBef>
                <a:spcPts val="1000"/>
              </a:spcBef>
              <a:buFont typeface="Wingdings" panose="05000000000000000000" pitchFamily="2" charset="2"/>
              <a:buChar char="ü"/>
            </a:pPr>
            <a:r>
              <a:rPr lang="en-US" sz="1800" dirty="0"/>
              <a:t>Exit survey</a:t>
            </a:r>
          </a:p>
          <a:p>
            <a:pPr marL="266700" indent="-266700">
              <a:spcBef>
                <a:spcPts val="1000"/>
              </a:spcBef>
              <a:buFont typeface="Wingdings" panose="05000000000000000000" pitchFamily="2" charset="2"/>
              <a:buChar char="ü"/>
            </a:pPr>
            <a:r>
              <a:rPr lang="en-US" sz="1800" dirty="0"/>
              <a:t>Topic-</a:t>
            </a:r>
            <a:r>
              <a:rPr lang="en-US" sz="1800" dirty="0" err="1"/>
              <a:t>centred</a:t>
            </a:r>
            <a:r>
              <a:rPr lang="en-US" sz="1800" dirty="0"/>
              <a:t> survey</a:t>
            </a:r>
          </a:p>
          <a:p>
            <a:pPr marL="266700" indent="-266700">
              <a:spcBef>
                <a:spcPts val="1000"/>
              </a:spcBef>
              <a:buFont typeface="Wingdings" panose="05000000000000000000" pitchFamily="2" charset="2"/>
              <a:buChar char="ü"/>
            </a:pPr>
            <a:r>
              <a:rPr lang="en-US" sz="1800" dirty="0"/>
              <a:t>Risk assessment/health survey</a:t>
            </a:r>
          </a:p>
        </p:txBody>
      </p:sp>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7"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85196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514350" indent="-514350">
              <a:lnSpc>
                <a:spcPct val="100000"/>
              </a:lnSpc>
              <a:spcBef>
                <a:spcPts val="600"/>
              </a:spcBef>
              <a:buAutoNum type="arabicPeriod"/>
            </a:pPr>
            <a:r>
              <a:rPr lang="en-US" sz="1600" dirty="0"/>
              <a:t>360-degree survey</a:t>
            </a:r>
            <a:endParaRPr lang="en-US" sz="1600" dirty="0">
              <a:solidFill>
                <a:srgbClr val="FF0000"/>
              </a:solidFill>
            </a:endParaRPr>
          </a:p>
          <a:p>
            <a:pPr marL="534988" lvl="1" indent="0">
              <a:lnSpc>
                <a:spcPct val="100000"/>
              </a:lnSpc>
              <a:spcBef>
                <a:spcPts val="600"/>
              </a:spcBef>
              <a:buNone/>
            </a:pPr>
            <a:r>
              <a:rPr lang="en-US" sz="1600" dirty="0"/>
              <a:t>In the 360-degree survey or executive feedback, employees, superiors and, if applicable, customers are asked about the work of an executive. In addition, the manager gives an assessment of his or her own leadership </a:t>
            </a:r>
            <a:r>
              <a:rPr lang="en-US" sz="1600" dirty="0" err="1"/>
              <a:t>behaviour</a:t>
            </a:r>
            <a:r>
              <a:rPr lang="en-US" sz="1600" dirty="0"/>
              <a:t>. This enables a comprehensive comparison between external and self-assessment.</a:t>
            </a:r>
          </a:p>
          <a:p>
            <a:pPr marL="534988" lvl="1" indent="0">
              <a:lnSpc>
                <a:spcPct val="100000"/>
              </a:lnSpc>
              <a:spcBef>
                <a:spcPts val="600"/>
              </a:spcBef>
              <a:buNone/>
            </a:pPr>
            <a:endParaRPr lang="en-US" sz="1600" dirty="0"/>
          </a:p>
          <a:p>
            <a:pPr marL="514350" indent="-514350">
              <a:lnSpc>
                <a:spcPct val="100000"/>
              </a:lnSpc>
              <a:spcBef>
                <a:spcPts val="600"/>
              </a:spcBef>
              <a:buAutoNum type="arabicPeriod"/>
            </a:pPr>
            <a:r>
              <a:rPr lang="en-US" sz="1600" dirty="0"/>
              <a:t>Company-wide employee survey</a:t>
            </a:r>
          </a:p>
          <a:p>
            <a:pPr marL="534988" indent="0">
              <a:lnSpc>
                <a:spcPct val="100000"/>
              </a:lnSpc>
              <a:spcBef>
                <a:spcPts val="600"/>
              </a:spcBef>
              <a:buNone/>
            </a:pPr>
            <a:r>
              <a:rPr lang="en-US" sz="1600" dirty="0"/>
              <a:t>The company-wide employee survey provides information about the climate in the </a:t>
            </a:r>
            <a:r>
              <a:rPr lang="en-US" sz="1600" dirty="0" err="1"/>
              <a:t>organisation</a:t>
            </a:r>
            <a:r>
              <a:rPr lang="en-US" sz="1600" dirty="0"/>
              <a:t>. It is the basis for fundamental strategic corporate decisions.</a:t>
            </a:r>
          </a:p>
          <a:p>
            <a:pPr marL="534988" indent="0">
              <a:lnSpc>
                <a:spcPct val="100000"/>
              </a:lnSpc>
              <a:spcBef>
                <a:spcPts val="600"/>
              </a:spcBef>
              <a:buNone/>
            </a:pPr>
            <a:endParaRPr lang="en-US" sz="1600" dirty="0"/>
          </a:p>
          <a:p>
            <a:pPr marL="514350" indent="-514350">
              <a:lnSpc>
                <a:spcPct val="100000"/>
              </a:lnSpc>
              <a:spcBef>
                <a:spcPts val="600"/>
              </a:spcBef>
              <a:buFont typeface="+mj-lt"/>
              <a:buAutoNum type="arabicPeriod" startAt="3"/>
            </a:pPr>
            <a:r>
              <a:rPr lang="en-US" sz="1600" dirty="0"/>
              <a:t>Pulse survey</a:t>
            </a:r>
          </a:p>
          <a:p>
            <a:pPr marL="534988" indent="0">
              <a:lnSpc>
                <a:spcPct val="100000"/>
              </a:lnSpc>
              <a:spcBef>
                <a:spcPts val="600"/>
              </a:spcBef>
              <a:buNone/>
            </a:pPr>
            <a:r>
              <a:rPr lang="en-US" sz="1600" dirty="0"/>
              <a:t>Regular pulse surveys ideally take place at intervals of three to six months or more frequently and enable monitoring of the success of measures already initiated on the basis of surveys. Pulse checks are a valuable instrument for successful corporate management and control.</a:t>
            </a:r>
          </a:p>
          <a:p>
            <a:pPr marL="514350" indent="-514350">
              <a:buAutoNum type="arabicPeriod"/>
            </a:pPr>
            <a:endParaRPr lang="en-US" sz="1800" dirty="0"/>
          </a:p>
          <a:p>
            <a:pPr marL="514350" indent="-514350">
              <a:buAutoNum type="arabicPeriod"/>
            </a:pPr>
            <a:endParaRPr lang="en-US" sz="1800" dirty="0"/>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5"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621766"/>
            <a:ext cx="9656699" cy="4326451"/>
          </a:xfrm>
        </p:spPr>
        <p:txBody>
          <a:bodyPr>
            <a:noAutofit/>
          </a:bodyPr>
          <a:lstStyle/>
          <a:p>
            <a:pPr marL="514350" indent="-514350">
              <a:lnSpc>
                <a:spcPct val="100000"/>
              </a:lnSpc>
              <a:spcBef>
                <a:spcPts val="600"/>
              </a:spcBef>
              <a:buFont typeface="+mj-lt"/>
              <a:buAutoNum type="arabicPeriod" startAt="4"/>
            </a:pPr>
            <a:r>
              <a:rPr lang="en-US" sz="1600" dirty="0"/>
              <a:t>Onboarding survey</a:t>
            </a:r>
            <a:endParaRPr lang="en-US" sz="1600" dirty="0">
              <a:solidFill>
                <a:srgbClr val="FF0000"/>
              </a:solidFill>
            </a:endParaRPr>
          </a:p>
          <a:p>
            <a:pPr marL="534988" lvl="1" indent="0">
              <a:lnSpc>
                <a:spcPct val="100000"/>
              </a:lnSpc>
              <a:spcBef>
                <a:spcPts val="600"/>
              </a:spcBef>
              <a:buNone/>
            </a:pPr>
            <a:r>
              <a:rPr lang="de-DE" sz="1600" dirty="0"/>
              <a:t>Onboarding-Befragungen geben Aufschluss darüber, wie die Einarbeitungsphase für neue Mitarbeitende verläuft. Das Feedback ermöglicht den Feinschliff des Onboarding-Prozesses und deckt mögliche Fehlentwicklungen auf.</a:t>
            </a:r>
            <a:endParaRPr lang="en-US" sz="1600" dirty="0"/>
          </a:p>
          <a:p>
            <a:pPr marL="534988" lvl="1" indent="0">
              <a:lnSpc>
                <a:spcPct val="100000"/>
              </a:lnSpc>
              <a:spcBef>
                <a:spcPts val="600"/>
              </a:spcBef>
              <a:buNone/>
            </a:pPr>
            <a:endParaRPr lang="en-US" sz="800" dirty="0"/>
          </a:p>
          <a:p>
            <a:pPr marL="514350" indent="-514350">
              <a:lnSpc>
                <a:spcPct val="100000"/>
              </a:lnSpc>
              <a:spcBef>
                <a:spcPts val="600"/>
              </a:spcBef>
              <a:buAutoNum type="arabicPeriod" startAt="4"/>
            </a:pPr>
            <a:r>
              <a:rPr lang="en-US" sz="1600" dirty="0"/>
              <a:t>Exit survey</a:t>
            </a:r>
          </a:p>
          <a:p>
            <a:pPr marL="534988" indent="0">
              <a:lnSpc>
                <a:spcPct val="100000"/>
              </a:lnSpc>
              <a:spcBef>
                <a:spcPts val="600"/>
              </a:spcBef>
              <a:buNone/>
            </a:pPr>
            <a:r>
              <a:rPr lang="en-US" sz="1600" dirty="0"/>
              <a:t>Exit surveys provide information on the reasons why employees leave. You gain valuable insights that can help you reduce the turnover rate in your company.</a:t>
            </a:r>
          </a:p>
          <a:p>
            <a:pPr marL="534988" indent="0">
              <a:lnSpc>
                <a:spcPct val="100000"/>
              </a:lnSpc>
              <a:spcBef>
                <a:spcPts val="600"/>
              </a:spcBef>
              <a:buNone/>
            </a:pPr>
            <a:endParaRPr lang="en-US" sz="800" dirty="0"/>
          </a:p>
          <a:p>
            <a:pPr marL="514350" indent="-514350">
              <a:lnSpc>
                <a:spcPct val="100000"/>
              </a:lnSpc>
              <a:spcBef>
                <a:spcPts val="600"/>
              </a:spcBef>
              <a:buFont typeface="+mj-lt"/>
              <a:buAutoNum type="arabicPeriod" startAt="6"/>
            </a:pPr>
            <a:r>
              <a:rPr lang="en-US" sz="1600" dirty="0"/>
              <a:t>Topic-</a:t>
            </a:r>
            <a:r>
              <a:rPr lang="en-US" sz="1600" dirty="0" err="1"/>
              <a:t>centred</a:t>
            </a:r>
            <a:r>
              <a:rPr lang="en-US" sz="1600" dirty="0"/>
              <a:t> survey</a:t>
            </a:r>
          </a:p>
          <a:p>
            <a:pPr marL="534988" indent="0">
              <a:lnSpc>
                <a:spcPct val="100000"/>
              </a:lnSpc>
              <a:spcBef>
                <a:spcPts val="600"/>
              </a:spcBef>
              <a:buNone/>
            </a:pPr>
            <a:r>
              <a:rPr lang="en-US" sz="1600" dirty="0"/>
              <a:t>Topic-</a:t>
            </a:r>
            <a:r>
              <a:rPr lang="en-US" sz="1600" dirty="0" err="1"/>
              <a:t>centred</a:t>
            </a:r>
            <a:r>
              <a:rPr lang="en-US" sz="1600" dirty="0"/>
              <a:t> surveys focus on a specific topic area, such as internal customer service or specific problem areas.</a:t>
            </a:r>
          </a:p>
          <a:p>
            <a:pPr marL="514350" indent="-514350">
              <a:buAutoNum type="arabicPeriod"/>
            </a:pPr>
            <a:endParaRPr lang="en-US" sz="800" dirty="0"/>
          </a:p>
          <a:p>
            <a:pPr marL="514350" indent="-514350">
              <a:buFont typeface="+mj-lt"/>
              <a:buAutoNum type="arabicPeriod" startAt="7"/>
            </a:pPr>
            <a:r>
              <a:rPr lang="en-US" sz="1600" dirty="0"/>
              <a:t>Risk assessment/health survey</a:t>
            </a:r>
          </a:p>
          <a:p>
            <a:pPr marL="534988" indent="0">
              <a:buNone/>
            </a:pPr>
            <a:r>
              <a:rPr lang="en-US" sz="1600" dirty="0"/>
              <a:t>A risk assessment or health survey is an instrument for assessing health risks, stress and strain in the workplace. Risk factors can be identified and </a:t>
            </a:r>
            <a:r>
              <a:rPr lang="en-US" sz="1600" dirty="0" err="1"/>
              <a:t>minimised</a:t>
            </a:r>
            <a:r>
              <a:rPr lang="en-US" sz="1600" dirty="0"/>
              <a:t> at an early stage.</a:t>
            </a:r>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5"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3943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en-US" dirty="0">
                <a:latin typeface="Arial Black" panose="020B0A04020102020204" pitchFamily="34" charset="0"/>
              </a:rPr>
              <a:t>GOALS</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8019698" y="1899329"/>
            <a:ext cx="2948586" cy="751315"/>
            <a:chOff x="1487520" y="1250339"/>
            <a:chExt cx="4380624" cy="407401"/>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0339"/>
              <a:ext cx="4380624" cy="317095"/>
            </a:xfrm>
            <a:prstGeom prst="rect">
              <a:avLst/>
            </a:prstGeom>
            <a:noFill/>
          </p:spPr>
          <p:txBody>
            <a:bodyPr wrap="square" rtlCol="0" anchor="ctr">
              <a:spAutoFit/>
            </a:bodyPr>
            <a:lstStyle/>
            <a:p>
              <a:r>
                <a:rPr lang="en-US" altLang="ko-KR" sz="1600" b="1" dirty="0">
                  <a:solidFill>
                    <a:srgbClr val="92D050"/>
                  </a:solidFill>
                  <a:cs typeface="Arial" pitchFamily="34" charset="0"/>
                </a:rPr>
                <a:t>Learn how to perform an employee survey</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141928"/>
            </a:xfrm>
            <a:prstGeom prst="rect">
              <a:avLst/>
            </a:prstGeom>
            <a:noFill/>
          </p:spPr>
          <p:txBody>
            <a:bodyPr wrap="square" rtlCol="0">
              <a:spAutoFit/>
            </a:bodyPr>
            <a:lstStyle/>
            <a:p>
              <a:endParaRPr lang="ko-KR" altLang="en-US" sz="1101" dirty="0">
                <a:solidFill>
                  <a:schemeClr val="tx1">
                    <a:lumMod val="75000"/>
                    <a:lumOff val="25000"/>
                  </a:schemeClr>
                </a:solidFill>
                <a:cs typeface="Arial" pitchFamily="34" charset="0"/>
              </a:endParaRPr>
            </a:p>
          </p:txBody>
        </p:sp>
      </p:grpSp>
      <p:sp>
        <p:nvSpPr>
          <p:cNvPr id="22" name="TextBox 21">
            <a:extLst>
              <a:ext uri="{FF2B5EF4-FFF2-40B4-BE49-F238E27FC236}">
                <a16:creationId xmlns:a16="http://schemas.microsoft.com/office/drawing/2014/main" xmlns="" id="{272510F1-8545-4FE8-B52B-B4CD50AC6BEA}"/>
              </a:ext>
            </a:extLst>
          </p:cNvPr>
          <p:cNvSpPr txBox="1"/>
          <p:nvPr/>
        </p:nvSpPr>
        <p:spPr>
          <a:xfrm>
            <a:off x="8436132" y="3983797"/>
            <a:ext cx="2948586" cy="830997"/>
          </a:xfrm>
          <a:prstGeom prst="rect">
            <a:avLst/>
          </a:prstGeom>
          <a:noFill/>
        </p:spPr>
        <p:txBody>
          <a:bodyPr wrap="square" rtlCol="0" anchor="ctr">
            <a:spAutoFit/>
          </a:bodyPr>
          <a:lstStyle/>
          <a:p>
            <a:r>
              <a:rPr lang="en-US" altLang="ko-KR" sz="1600" b="1" dirty="0">
                <a:solidFill>
                  <a:srgbClr val="FA9106"/>
                </a:solidFill>
                <a:cs typeface="Arial" pitchFamily="34" charset="0"/>
              </a:rPr>
              <a:t>Learn what questions you should use when performing an employee survey</a:t>
            </a:r>
            <a:endParaRPr lang="ko-KR" altLang="en-US" sz="1600" b="1" dirty="0">
              <a:solidFill>
                <a:srgbClr val="FA9106"/>
              </a:solidFill>
              <a:cs typeface="Arial" pitchFamily="34" charset="0"/>
            </a:endParaRPr>
          </a:p>
        </p:txBody>
      </p:sp>
      <p:grpSp>
        <p:nvGrpSpPr>
          <p:cNvPr id="24" name="Group 23">
            <a:extLst>
              <a:ext uri="{FF2B5EF4-FFF2-40B4-BE49-F238E27FC236}">
                <a16:creationId xmlns:a16="http://schemas.microsoft.com/office/drawing/2014/main" xmlns="" id="{23E5F1CF-9BE3-4A44-8A6C-E43C826704C5}"/>
              </a:ext>
            </a:extLst>
          </p:cNvPr>
          <p:cNvGrpSpPr/>
          <p:nvPr/>
        </p:nvGrpSpPr>
        <p:grpSpPr>
          <a:xfrm>
            <a:off x="803307" y="2206955"/>
            <a:ext cx="2971887" cy="830997"/>
            <a:chOff x="1487520" y="993388"/>
            <a:chExt cx="4380624" cy="830997"/>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993388"/>
              <a:ext cx="4380624" cy="830997"/>
            </a:xfrm>
            <a:prstGeom prst="rect">
              <a:avLst/>
            </a:prstGeom>
            <a:noFill/>
          </p:spPr>
          <p:txBody>
            <a:bodyPr wrap="square" rtlCol="0" anchor="ctr">
              <a:spAutoFit/>
            </a:bodyPr>
            <a:lstStyle/>
            <a:p>
              <a:pPr algn="r"/>
              <a:r>
                <a:rPr lang="en-US" altLang="ko-KR" sz="1600" b="1" dirty="0">
                  <a:solidFill>
                    <a:srgbClr val="00B0F0"/>
                  </a:solidFill>
                  <a:cs typeface="Arial" pitchFamily="34" charset="0"/>
                </a:rPr>
                <a:t>Learn how to get employees involved to participate in an  employee survey</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261738"/>
            </a:xfrm>
            <a:prstGeom prst="rect">
              <a:avLst/>
            </a:prstGeom>
            <a:noFill/>
          </p:spPr>
          <p:txBody>
            <a:bodyPr wrap="square" rtlCol="0">
              <a:spAutoFit/>
            </a:bodyPr>
            <a:lstStyle/>
            <a:p>
              <a:pPr algn="r"/>
              <a:endParaRPr lang="ko-KR" altLang="en-US" sz="1101" dirty="0">
                <a:solidFill>
                  <a:schemeClr val="tx1">
                    <a:lumMod val="75000"/>
                    <a:lumOff val="25000"/>
                  </a:schemeClr>
                </a:solidFill>
                <a:cs typeface="Arial" pitchFamily="34" charset="0"/>
              </a:endParaRPr>
            </a:p>
          </p:txBody>
        </p:sp>
      </p:grpSp>
      <p:sp>
        <p:nvSpPr>
          <p:cNvPr id="28" name="TextBox 27">
            <a:extLst>
              <a:ext uri="{FF2B5EF4-FFF2-40B4-BE49-F238E27FC236}">
                <a16:creationId xmlns:a16="http://schemas.microsoft.com/office/drawing/2014/main" xmlns="" id="{DADC9887-15A6-49B6-839F-A66B9695CF2C}"/>
              </a:ext>
            </a:extLst>
          </p:cNvPr>
          <p:cNvSpPr txBox="1"/>
          <p:nvPr/>
        </p:nvSpPr>
        <p:spPr>
          <a:xfrm>
            <a:off x="1528825" y="5214868"/>
            <a:ext cx="2971888" cy="830997"/>
          </a:xfrm>
          <a:prstGeom prst="rect">
            <a:avLst/>
          </a:prstGeom>
          <a:noFill/>
        </p:spPr>
        <p:txBody>
          <a:bodyPr wrap="square" rtlCol="0" anchor="ctr">
            <a:spAutoFit/>
          </a:bodyPr>
          <a:lstStyle/>
          <a:p>
            <a:pPr algn="r"/>
            <a:r>
              <a:rPr lang="en-US" altLang="ko-KR" sz="1600" b="1" dirty="0">
                <a:solidFill>
                  <a:srgbClr val="FF0000"/>
                </a:solidFill>
                <a:cs typeface="Arial" pitchFamily="34" charset="0"/>
              </a:rPr>
              <a:t>You learn what types of surveys exist as well as when to use the different types</a:t>
            </a:r>
            <a:endParaRPr lang="ko-KR" altLang="en-US" sz="1600" b="1" dirty="0">
              <a:solidFill>
                <a:srgbClr val="FF0000"/>
              </a:solidFill>
              <a:cs typeface="Arial"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3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40" name="Immagine 3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41"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en-US" dirty="0"/>
              <a:t>The employee survey is completed - what now?</a:t>
            </a:r>
          </a:p>
          <a:p>
            <a:pPr marL="0" indent="0">
              <a:buNone/>
            </a:pPr>
            <a:endParaRPr lang="en-US" sz="1000" dirty="0"/>
          </a:p>
          <a:p>
            <a:pPr marL="0" indent="0">
              <a:buNone/>
            </a:pPr>
            <a:r>
              <a:rPr lang="en-US" sz="1400" dirty="0"/>
              <a:t>A company-wide employee survey comprises the preparation and implementation process as well as the follow-up process. These two phases are in turn divided into different sections. First, the conception and </a:t>
            </a:r>
            <a:r>
              <a:rPr lang="en-US" sz="1400" dirty="0" err="1"/>
              <a:t>optimisation</a:t>
            </a:r>
            <a:r>
              <a:rPr lang="en-US" sz="1400" dirty="0"/>
              <a:t> process takes place during preparation and implementation, which takes about five to six months. The subsequent, actual employee survey should take about three to four weeks. Once this has been completed, the evaluation of the survey and the preparation of the results report begins. This is followed by the presentation of the results to the managing directors and committees as well as the first notification of the employees.</a:t>
            </a:r>
          </a:p>
          <a:p>
            <a:pPr marL="0" indent="0">
              <a:buNone/>
            </a:pPr>
            <a:r>
              <a:rPr lang="en-US" sz="1400" dirty="0"/>
              <a:t>Then the follow-up process begins, the aim of which is to implement appropriate measures that appear to be useful and necessary as a result of the employee survey. First, all managers should be informed about the upcoming process. In a workshop, the results of the employee survey are discussed and appropriate measures are agreed upon. Now the implementation of the measures can be carried out - ideally this process, including the evaluation of new findings and best practices, is completed and communicated throughout the company before the circle is closed and the next employee survey goes into conception.</a:t>
            </a:r>
          </a:p>
          <a:p>
            <a:pPr marL="0" indent="0">
              <a:buNone/>
            </a:pPr>
            <a:r>
              <a:rPr lang="en-US" sz="1400" dirty="0"/>
              <a:t>It is particularly important that the follow-up processes of an employee survey are consistently driven forward. Otherwise, this can lead to frustration and demotivation of employees who have developed expectations in the course of the survey. A reduction in productivity can be the result. Furthermore, the willingness to participate in surveys and other participation tools in the future decreases. Use the valuable results of employee surveys to initiate positive changes.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5"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86135"/>
            <a:ext cx="9656699" cy="667410"/>
          </a:xfrm>
        </p:spPr>
        <p:txBody>
          <a:bodyPr>
            <a:noAutofit/>
          </a:bodyPr>
          <a:lstStyle/>
          <a:p>
            <a:pPr marL="0" indent="0">
              <a:buNone/>
            </a:pPr>
            <a:r>
              <a:rPr lang="en-US" dirty="0"/>
              <a:t>Sample questions for the employee survey (1)</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242399117"/>
              </p:ext>
            </p:extLst>
          </p:nvPr>
        </p:nvGraphicFramePr>
        <p:xfrm>
          <a:off x="838201" y="1958034"/>
          <a:ext cx="10091877" cy="424180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dirty="0" err="1"/>
                        <a:t>Related</a:t>
                      </a:r>
                      <a:r>
                        <a:rPr lang="de-DE" dirty="0"/>
                        <a:t> </a:t>
                      </a:r>
                      <a:r>
                        <a:rPr lang="de-DE" dirty="0" err="1"/>
                        <a:t>to</a:t>
                      </a:r>
                      <a:r>
                        <a:rPr lang="de-DE" dirty="0"/>
                        <a:t> </a:t>
                      </a:r>
                      <a:r>
                        <a:rPr lang="de-DE" dirty="0" err="1"/>
                        <a:t>the</a:t>
                      </a:r>
                      <a:r>
                        <a:rPr lang="de-DE" dirty="0"/>
                        <a:t> individual</a:t>
                      </a:r>
                    </a:p>
                  </a:txBody>
                  <a:tcPr/>
                </a:tc>
                <a:tc>
                  <a:txBody>
                    <a:bodyPr/>
                    <a:lstStyle/>
                    <a:p>
                      <a:r>
                        <a:rPr lang="de-DE" dirty="0" err="1"/>
                        <a:t>Related</a:t>
                      </a:r>
                      <a:r>
                        <a:rPr lang="de-DE" dirty="0"/>
                        <a:t> </a:t>
                      </a:r>
                      <a:r>
                        <a:rPr lang="de-DE" dirty="0" err="1"/>
                        <a:t>to</a:t>
                      </a:r>
                      <a:r>
                        <a:rPr lang="de-DE" dirty="0"/>
                        <a:t> </a:t>
                      </a:r>
                      <a:r>
                        <a:rPr lang="de-DE" dirty="0" err="1"/>
                        <a:t>the</a:t>
                      </a:r>
                      <a:r>
                        <a:rPr lang="de-DE" dirty="0"/>
                        <a:t> </a:t>
                      </a:r>
                      <a:r>
                        <a:rPr lang="de-DE" dirty="0" err="1"/>
                        <a:t>company</a:t>
                      </a:r>
                      <a:r>
                        <a:rPr lang="de-DE" dirty="0"/>
                        <a:t>/</a:t>
                      </a:r>
                      <a:r>
                        <a:rPr lang="de-DE" dirty="0" err="1"/>
                        <a:t>employer</a:t>
                      </a:r>
                      <a:endParaRPr lang="de-DE" dirty="0"/>
                    </a:p>
                  </a:txBody>
                  <a:tcPr/>
                </a:tc>
                <a:extLst>
                  <a:ext uri="{0D108BD9-81ED-4DB2-BD59-A6C34878D82A}">
                    <a16:rowId xmlns:a16="http://schemas.microsoft.com/office/drawing/2014/main" xmlns="" val="2685122098"/>
                  </a:ext>
                </a:extLst>
              </a:tr>
              <a:tr h="370840">
                <a:tc>
                  <a:txBody>
                    <a:bodyPr/>
                    <a:lstStyle/>
                    <a:p>
                      <a:r>
                        <a:rPr lang="de-DE" sz="1100" dirty="0" err="1"/>
                        <a:t>Satisfaction</a:t>
                      </a:r>
                      <a:r>
                        <a:rPr lang="de-DE" sz="1100" dirty="0"/>
                        <a:t> and Motivation</a:t>
                      </a:r>
                    </a:p>
                  </a:txBody>
                  <a:tcPr anchor="ctr"/>
                </a:tc>
                <a:tc>
                  <a:txBody>
                    <a:bodyPr/>
                    <a:lstStyle/>
                    <a:p>
                      <a:pPr marL="85725" indent="-85725">
                        <a:buFont typeface="Arial" panose="020B0604020202020204" pitchFamily="34" charset="0"/>
                        <a:buChar char="•"/>
                      </a:pPr>
                      <a:r>
                        <a:rPr lang="en-US" sz="1100" dirty="0"/>
                        <a:t>I am satisfied with the planning of my work/tasks.</a:t>
                      </a:r>
                    </a:p>
                    <a:p>
                      <a:pPr marL="85725" indent="-85725">
                        <a:buFont typeface="Arial" panose="020B0604020202020204" pitchFamily="34" charset="0"/>
                        <a:buChar char="•"/>
                      </a:pPr>
                      <a:r>
                        <a:rPr lang="en-US" sz="1100" dirty="0"/>
                        <a:t>The timely completion of my work/tasks motivates me.</a:t>
                      </a:r>
                    </a:p>
                    <a:p>
                      <a:pPr marL="85725" indent="-85725">
                        <a:buFont typeface="Arial" panose="020B0604020202020204" pitchFamily="34" charset="0"/>
                        <a:buChar char="•"/>
                      </a:pPr>
                      <a:r>
                        <a:rPr lang="en-US" sz="1100" dirty="0"/>
                        <a:t>I motivate others through my </a:t>
                      </a:r>
                      <a:r>
                        <a:rPr lang="en-US" sz="1100" dirty="0" err="1"/>
                        <a:t>behaviour</a:t>
                      </a:r>
                      <a:r>
                        <a:rPr lang="en-US" sz="1100" dirty="0"/>
                        <a:t> in everyday work.</a:t>
                      </a:r>
                      <a:endParaRPr lang="de-DE" sz="1100" dirty="0"/>
                    </a:p>
                  </a:txBody>
                  <a:tcPr/>
                </a:tc>
                <a:tc>
                  <a:txBody>
                    <a:bodyPr/>
                    <a:lstStyle/>
                    <a:p>
                      <a:pPr marL="84138" indent="-84138">
                        <a:buFont typeface="Arial" panose="020B0604020202020204" pitchFamily="34" charset="0"/>
                        <a:buChar char="•"/>
                      </a:pPr>
                      <a:r>
                        <a:rPr lang="en-US" sz="1100" dirty="0"/>
                        <a:t>I am satisfied with the work of the management.</a:t>
                      </a:r>
                    </a:p>
                    <a:p>
                      <a:pPr marL="84138" indent="-84138">
                        <a:buFont typeface="Arial" panose="020B0604020202020204" pitchFamily="34" charset="0"/>
                        <a:buChar char="•"/>
                      </a:pPr>
                      <a:r>
                        <a:rPr lang="en-US" sz="1100" dirty="0"/>
                        <a:t>The goals set by the management motivate me.</a:t>
                      </a:r>
                    </a:p>
                    <a:p>
                      <a:pPr marL="84138" indent="-84138">
                        <a:buFont typeface="Arial" panose="020B0604020202020204" pitchFamily="34" charset="0"/>
                        <a:buChar char="•"/>
                      </a:pPr>
                      <a:r>
                        <a:rPr lang="en-US" sz="1100" dirty="0"/>
                        <a:t>I am satisfied with my pay.</a:t>
                      </a:r>
                    </a:p>
                    <a:p>
                      <a:pPr marL="84138" indent="-84138">
                        <a:buFont typeface="Arial" panose="020B0604020202020204" pitchFamily="34" charset="0"/>
                        <a:buChar char="•"/>
                      </a:pPr>
                      <a:r>
                        <a:rPr lang="en-US" sz="1100" dirty="0"/>
                        <a:t>The pay for my work motivates me.</a:t>
                      </a:r>
                    </a:p>
                    <a:p>
                      <a:pPr marL="84138" indent="-84138">
                        <a:buFont typeface="Arial" panose="020B0604020202020204" pitchFamily="34" charset="0"/>
                        <a:buChar char="•"/>
                      </a:pPr>
                      <a:r>
                        <a:rPr lang="en-US" sz="1100" dirty="0"/>
                        <a:t>Overall, I am satisfied with the company as an employer.</a:t>
                      </a:r>
                    </a:p>
                    <a:p>
                      <a:pPr marL="84138" indent="-84138">
                        <a:buFont typeface="Arial" panose="020B0604020202020204" pitchFamily="34" charset="0"/>
                        <a:buChar char="•"/>
                      </a:pPr>
                      <a:r>
                        <a:rPr lang="en-US" sz="1100" dirty="0"/>
                        <a:t>Overall, I am satisfied with the communication in my company.</a:t>
                      </a:r>
                    </a:p>
                    <a:p>
                      <a:pPr marL="84138" indent="-84138">
                        <a:buFont typeface="Arial" panose="020B0604020202020204" pitchFamily="34" charset="0"/>
                        <a:buChar char="•"/>
                      </a:pPr>
                      <a:r>
                        <a:rPr lang="en-US" sz="1100" dirty="0"/>
                        <a:t>The benefits in the company are good.</a:t>
                      </a:r>
                    </a:p>
                    <a:p>
                      <a:pPr marL="84138" indent="-84138">
                        <a:buFont typeface="Arial" panose="020B0604020202020204" pitchFamily="34" charset="0"/>
                        <a:buChar char="•"/>
                      </a:pPr>
                      <a:r>
                        <a:rPr lang="en-US" sz="1100" dirty="0"/>
                        <a:t>I am satisfied with the food offered (canteen).</a:t>
                      </a:r>
                      <a:endParaRPr lang="de-DE" sz="1100" dirty="0"/>
                    </a:p>
                  </a:txBody>
                  <a:tcPr/>
                </a:tc>
                <a:extLst>
                  <a:ext uri="{0D108BD9-81ED-4DB2-BD59-A6C34878D82A}">
                    <a16:rowId xmlns:a16="http://schemas.microsoft.com/office/drawing/2014/main" xmlns="" val="3308442900"/>
                  </a:ext>
                </a:extLst>
              </a:tr>
              <a:tr h="370840">
                <a:tc>
                  <a:txBody>
                    <a:bodyPr/>
                    <a:lstStyle/>
                    <a:p>
                      <a:r>
                        <a:rPr lang="de-DE" sz="1100" dirty="0" err="1"/>
                        <a:t>Strategy</a:t>
                      </a:r>
                      <a:r>
                        <a:rPr lang="de-DE" sz="1100" dirty="0"/>
                        <a:t> and </a:t>
                      </a:r>
                      <a:r>
                        <a:rPr lang="de-DE" sz="1100" dirty="0" err="1"/>
                        <a:t>goals</a:t>
                      </a:r>
                      <a:endParaRPr lang="de-DE" sz="1100" dirty="0"/>
                    </a:p>
                    <a:p>
                      <a:endParaRPr lang="de-DE" sz="1100" dirty="0"/>
                    </a:p>
                  </a:txBody>
                  <a:tcPr anchor="ctr"/>
                </a:tc>
                <a:tc>
                  <a:txBody>
                    <a:bodyPr/>
                    <a:lstStyle/>
                    <a:p>
                      <a:pPr marL="85725" indent="-85725">
                        <a:buFont typeface="Arial" panose="020B0604020202020204" pitchFamily="34" charset="0"/>
                        <a:buChar char="•"/>
                      </a:pPr>
                      <a:r>
                        <a:rPr lang="en-US" sz="1100" dirty="0"/>
                        <a:t>I agree that we need to focus on short-term financial goals.</a:t>
                      </a:r>
                    </a:p>
                    <a:p>
                      <a:pPr marL="85725" indent="-85725">
                        <a:buFont typeface="Arial" panose="020B0604020202020204" pitchFamily="34" charset="0"/>
                        <a:buChar char="•"/>
                      </a:pPr>
                      <a:r>
                        <a:rPr lang="en-US" sz="1100" dirty="0"/>
                        <a:t>The staff meetings that take place on a regular basis give me a good overview of the current issues of the company.</a:t>
                      </a:r>
                    </a:p>
                    <a:p>
                      <a:pPr marL="85725" indent="-85725">
                        <a:buFont typeface="Arial" panose="020B0604020202020204" pitchFamily="34" charset="0"/>
                        <a:buChar char="•"/>
                      </a:pPr>
                      <a:r>
                        <a:rPr lang="en-US" sz="1100" dirty="0"/>
                        <a:t>I know what the company/product/brand stands for.</a:t>
                      </a:r>
                      <a:endParaRPr lang="de-DE" sz="1100" dirty="0"/>
                    </a:p>
                  </a:txBody>
                  <a:tcPr/>
                </a:tc>
                <a:tc>
                  <a:txBody>
                    <a:bodyPr/>
                    <a:lstStyle/>
                    <a:p>
                      <a:pPr marL="84138" indent="-84138">
                        <a:buFont typeface="Arial" panose="020B0604020202020204" pitchFamily="34" charset="0"/>
                        <a:buChar char="•"/>
                      </a:pPr>
                      <a:r>
                        <a:rPr lang="en-US" sz="1100" dirty="0"/>
                        <a:t>Decisions of the management affect me concretely.</a:t>
                      </a:r>
                    </a:p>
                    <a:p>
                      <a:pPr marL="84138" indent="-84138">
                        <a:buFont typeface="Arial" panose="020B0604020202020204" pitchFamily="34" charset="0"/>
                        <a:buChar char="•"/>
                      </a:pPr>
                      <a:r>
                        <a:rPr lang="en-US" sz="1100" dirty="0"/>
                        <a:t>I know the corporate strategy.</a:t>
                      </a:r>
                    </a:p>
                    <a:p>
                      <a:pPr marL="84138" indent="-84138">
                        <a:buFont typeface="Arial" panose="020B0604020202020204" pitchFamily="34" charset="0"/>
                        <a:buChar char="•"/>
                      </a:pPr>
                      <a:r>
                        <a:rPr lang="en-US" sz="1100" dirty="0"/>
                        <a:t>I am satisfied with the long-term corporate strategy.</a:t>
                      </a:r>
                    </a:p>
                    <a:p>
                      <a:pPr marL="84138" indent="-84138">
                        <a:buFont typeface="Arial" panose="020B0604020202020204" pitchFamily="34" charset="0"/>
                        <a:buChar char="•"/>
                      </a:pPr>
                      <a:r>
                        <a:rPr lang="en-US" sz="1100" dirty="0"/>
                        <a:t>I experience that we work together as partners within the company in the interest of the group's success.</a:t>
                      </a:r>
                    </a:p>
                    <a:p>
                      <a:pPr marL="84138" indent="-84138">
                        <a:buFont typeface="Arial" panose="020B0604020202020204" pitchFamily="34" charset="0"/>
                        <a:buChar char="•"/>
                      </a:pPr>
                      <a:r>
                        <a:rPr lang="en-US" sz="1100" dirty="0"/>
                        <a:t>I am convinced that the orientation will enable the company to hold its own in the market in the long term.</a:t>
                      </a:r>
                    </a:p>
                    <a:p>
                      <a:pPr marL="84138" indent="-84138">
                        <a:buFont typeface="Arial" panose="020B0604020202020204" pitchFamily="34" charset="0"/>
                        <a:buChar char="•"/>
                      </a:pPr>
                      <a:r>
                        <a:rPr lang="en-US" sz="1100" dirty="0"/>
                        <a:t>I can say that I know the importance of the individual values of the company.</a:t>
                      </a:r>
                    </a:p>
                    <a:p>
                      <a:pPr marL="84138" indent="-84138">
                        <a:buFont typeface="Arial" panose="020B0604020202020204" pitchFamily="34" charset="0"/>
                        <a:buChar char="•"/>
                      </a:pPr>
                      <a:r>
                        <a:rPr lang="en-US" sz="1100" dirty="0"/>
                        <a:t>I believe that the company is on the right track to further improve its economic situation.</a:t>
                      </a:r>
                    </a:p>
                    <a:p>
                      <a:pPr marL="84138" indent="-84138">
                        <a:buFont typeface="Arial" panose="020B0604020202020204" pitchFamily="34" charset="0"/>
                        <a:buChar char="•"/>
                      </a:pPr>
                      <a:r>
                        <a:rPr lang="en-US" sz="1100" dirty="0"/>
                        <a:t>I know the long-term goals of my company.</a:t>
                      </a:r>
                    </a:p>
                    <a:p>
                      <a:pPr marL="84138" indent="-84138">
                        <a:buFont typeface="Arial" panose="020B0604020202020204" pitchFamily="34" charset="0"/>
                        <a:buChar char="•"/>
                      </a:pPr>
                      <a:r>
                        <a:rPr lang="en-US" sz="1100" dirty="0"/>
                        <a:t>I can explain the company's strategy to others.</a:t>
                      </a:r>
                      <a:endParaRPr lang="de-DE" sz="1100" dirty="0"/>
                    </a:p>
                  </a:txBody>
                  <a:tcPr/>
                </a:tc>
                <a:extLst>
                  <a:ext uri="{0D108BD9-81ED-4DB2-BD59-A6C34878D82A}">
                    <a16:rowId xmlns:a16="http://schemas.microsoft.com/office/drawing/2014/main" xmlns="" val="567461331"/>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86135"/>
            <a:ext cx="9656699" cy="667410"/>
          </a:xfrm>
        </p:spPr>
        <p:txBody>
          <a:bodyPr>
            <a:noAutofit/>
          </a:bodyPr>
          <a:lstStyle/>
          <a:p>
            <a:pPr marL="0" indent="0">
              <a:buNone/>
            </a:pPr>
            <a:r>
              <a:rPr lang="en-US" dirty="0"/>
              <a:t>Sample questions for the employee survey (2)</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1354095098"/>
              </p:ext>
            </p:extLst>
          </p:nvPr>
        </p:nvGraphicFramePr>
        <p:xfrm>
          <a:off x="838201" y="1958034"/>
          <a:ext cx="10091877" cy="39979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dirty="0" err="1"/>
                        <a:t>Related</a:t>
                      </a:r>
                      <a:r>
                        <a:rPr lang="de-DE" dirty="0"/>
                        <a:t> </a:t>
                      </a:r>
                      <a:r>
                        <a:rPr lang="de-DE" dirty="0" err="1"/>
                        <a:t>to</a:t>
                      </a:r>
                      <a:r>
                        <a:rPr lang="de-DE" dirty="0"/>
                        <a:t> </a:t>
                      </a:r>
                      <a:r>
                        <a:rPr lang="de-DE" dirty="0" err="1"/>
                        <a:t>the</a:t>
                      </a:r>
                      <a:r>
                        <a:rPr lang="de-DE" dirty="0"/>
                        <a:t> individual</a:t>
                      </a:r>
                    </a:p>
                  </a:txBody>
                  <a:tcPr/>
                </a:tc>
                <a:tc>
                  <a:txBody>
                    <a:bodyPr/>
                    <a:lstStyle/>
                    <a:p>
                      <a:r>
                        <a:rPr lang="de-DE" dirty="0" err="1"/>
                        <a:t>Related</a:t>
                      </a:r>
                      <a:r>
                        <a:rPr lang="de-DE" dirty="0"/>
                        <a:t> </a:t>
                      </a:r>
                      <a:r>
                        <a:rPr lang="de-DE" dirty="0" err="1"/>
                        <a:t>to</a:t>
                      </a:r>
                      <a:r>
                        <a:rPr lang="de-DE" dirty="0"/>
                        <a:t> </a:t>
                      </a:r>
                      <a:r>
                        <a:rPr lang="de-DE" dirty="0" err="1"/>
                        <a:t>the</a:t>
                      </a:r>
                      <a:r>
                        <a:rPr lang="de-DE" dirty="0"/>
                        <a:t> </a:t>
                      </a:r>
                      <a:r>
                        <a:rPr lang="de-DE" dirty="0" err="1"/>
                        <a:t>company</a:t>
                      </a:r>
                      <a:r>
                        <a:rPr lang="de-DE" dirty="0"/>
                        <a:t>/</a:t>
                      </a:r>
                      <a:r>
                        <a:rPr lang="de-DE" dirty="0" err="1"/>
                        <a:t>employer</a:t>
                      </a:r>
                      <a:endParaRPr lang="de-DE" dirty="0"/>
                    </a:p>
                  </a:txBody>
                  <a:tcPr/>
                </a:tc>
                <a:extLst>
                  <a:ext uri="{0D108BD9-81ED-4DB2-BD59-A6C34878D82A}">
                    <a16:rowId xmlns:a16="http://schemas.microsoft.com/office/drawing/2014/main" xmlns="" val="2685122098"/>
                  </a:ext>
                </a:extLst>
              </a:tr>
              <a:tr h="370840">
                <a:tc>
                  <a:txBody>
                    <a:bodyPr/>
                    <a:lstStyle/>
                    <a:p>
                      <a:r>
                        <a:rPr lang="de-DE" sz="1100" dirty="0"/>
                        <a:t>Customer </a:t>
                      </a:r>
                      <a:r>
                        <a:rPr lang="de-DE" sz="1100" dirty="0" err="1"/>
                        <a:t>orientation</a:t>
                      </a:r>
                      <a:endParaRPr lang="de-DE" sz="1100" dirty="0"/>
                    </a:p>
                  </a:txBody>
                  <a:tcPr anchor="ctr"/>
                </a:tc>
                <a:tc>
                  <a:txBody>
                    <a:bodyPr/>
                    <a:lstStyle/>
                    <a:p>
                      <a:pPr marL="85725" indent="-85725">
                        <a:buFont typeface="Arial" panose="020B0604020202020204" pitchFamily="34" charset="0"/>
                        <a:buChar char="•"/>
                      </a:pPr>
                      <a:r>
                        <a:rPr lang="en-US" sz="1100" dirty="0"/>
                        <a:t>I often have contact with customers.</a:t>
                      </a:r>
                    </a:p>
                    <a:p>
                      <a:pPr marL="85725" indent="-85725">
                        <a:buFont typeface="Arial" panose="020B0604020202020204" pitchFamily="34" charset="0"/>
                        <a:buChar char="•"/>
                      </a:pPr>
                      <a:r>
                        <a:rPr lang="en-US" sz="1100" dirty="0"/>
                        <a:t>I respect the opinion of our customers.</a:t>
                      </a:r>
                    </a:p>
                    <a:p>
                      <a:pPr marL="85725" indent="-85725">
                        <a:buFont typeface="Arial" panose="020B0604020202020204" pitchFamily="34" charset="0"/>
                        <a:buChar char="•"/>
                      </a:pPr>
                      <a:r>
                        <a:rPr lang="en-US" sz="1100" dirty="0"/>
                        <a:t>I enjoy dealing with customers.</a:t>
                      </a:r>
                    </a:p>
                    <a:p>
                      <a:pPr marL="85725" indent="-85725">
                        <a:buFont typeface="Arial" panose="020B0604020202020204" pitchFamily="34" charset="0"/>
                        <a:buChar char="•"/>
                      </a:pPr>
                      <a:r>
                        <a:rPr lang="en-US" sz="1100" dirty="0"/>
                        <a:t>The customer perspective helps me to develop.</a:t>
                      </a:r>
                    </a:p>
                    <a:p>
                      <a:pPr marL="85725" indent="-85725">
                        <a:buFont typeface="Arial" panose="020B0604020202020204" pitchFamily="34" charset="0"/>
                        <a:buChar char="•"/>
                      </a:pPr>
                      <a:r>
                        <a:rPr lang="en-US" sz="1100" dirty="0"/>
                        <a:t>The existing processes, IT tools and workflows enable me to effectively meet the needs of my clients (internal and/or external).</a:t>
                      </a:r>
                      <a:endParaRPr lang="de-DE" sz="1100" dirty="0"/>
                    </a:p>
                  </a:txBody>
                  <a:tcPr/>
                </a:tc>
                <a:tc>
                  <a:txBody>
                    <a:bodyPr/>
                    <a:lstStyle/>
                    <a:p>
                      <a:pPr marL="84138" indent="-84138">
                        <a:buFont typeface="Arial" panose="020B0604020202020204" pitchFamily="34" charset="0"/>
                        <a:buChar char="•"/>
                      </a:pPr>
                      <a:r>
                        <a:rPr lang="en-US" sz="1100" dirty="0"/>
                        <a:t>Our company cares about the opinion of customers.</a:t>
                      </a:r>
                    </a:p>
                    <a:p>
                      <a:pPr marL="84138" indent="-84138">
                        <a:buFont typeface="Arial" panose="020B0604020202020204" pitchFamily="34" charset="0"/>
                        <a:buChar char="•"/>
                      </a:pPr>
                      <a:r>
                        <a:rPr lang="en-US" sz="1100" dirty="0"/>
                        <a:t>Customers' opinions are properly respected in our company.</a:t>
                      </a:r>
                    </a:p>
                    <a:p>
                      <a:pPr marL="84138" indent="-84138">
                        <a:buFont typeface="Arial" panose="020B0604020202020204" pitchFamily="34" charset="0"/>
                        <a:buChar char="•"/>
                      </a:pPr>
                      <a:r>
                        <a:rPr lang="en-US" sz="1100" dirty="0"/>
                        <a:t>I am satisfied with the way customers are treated in our company.</a:t>
                      </a:r>
                    </a:p>
                    <a:p>
                      <a:pPr marL="84138" indent="-84138">
                        <a:buFont typeface="Arial" panose="020B0604020202020204" pitchFamily="34" charset="0"/>
                        <a:buChar char="•"/>
                      </a:pPr>
                      <a:r>
                        <a:rPr lang="en-US" sz="1100" dirty="0"/>
                        <a:t>Customers help our company to develop.</a:t>
                      </a:r>
                      <a:endParaRPr lang="de-DE" sz="1100" dirty="0"/>
                    </a:p>
                  </a:txBody>
                  <a:tcPr/>
                </a:tc>
                <a:extLst>
                  <a:ext uri="{0D108BD9-81ED-4DB2-BD59-A6C34878D82A}">
                    <a16:rowId xmlns:a16="http://schemas.microsoft.com/office/drawing/2014/main" xmlns="" val="2665789532"/>
                  </a:ext>
                </a:extLst>
              </a:tr>
              <a:tr h="370840">
                <a:tc>
                  <a:txBody>
                    <a:bodyPr/>
                    <a:lstStyle/>
                    <a:p>
                      <a:r>
                        <a:rPr lang="de-DE" sz="1100" dirty="0"/>
                        <a:t>Communication / Feedback</a:t>
                      </a:r>
                    </a:p>
                  </a:txBody>
                  <a:tcPr anchor="ctr"/>
                </a:tc>
                <a:tc>
                  <a:txBody>
                    <a:bodyPr/>
                    <a:lstStyle/>
                    <a:p>
                      <a:pPr marL="85725" indent="-85725">
                        <a:buFont typeface="Arial" panose="020B0604020202020204" pitchFamily="34" charset="0"/>
                        <a:buChar char="•"/>
                      </a:pPr>
                      <a:r>
                        <a:rPr lang="en-US" sz="1100" dirty="0"/>
                        <a:t>I express my opinion (on work-related issues).</a:t>
                      </a:r>
                    </a:p>
                    <a:p>
                      <a:pPr marL="85725" indent="-85725">
                        <a:buFont typeface="Arial" panose="020B0604020202020204" pitchFamily="34" charset="0"/>
                        <a:buChar char="•"/>
                      </a:pPr>
                      <a:r>
                        <a:rPr lang="en-US" sz="1100" dirty="0"/>
                        <a:t>I am open and honest in my day-to-day dealings with colleagues.</a:t>
                      </a:r>
                    </a:p>
                    <a:p>
                      <a:pPr marL="85725" indent="-85725">
                        <a:buFont typeface="Arial" panose="020B0604020202020204" pitchFamily="34" charset="0"/>
                        <a:buChar char="•"/>
                      </a:pPr>
                      <a:r>
                        <a:rPr lang="en-US" sz="1100" dirty="0"/>
                        <a:t>I am sufficiently informed about important things and processes.</a:t>
                      </a:r>
                    </a:p>
                    <a:p>
                      <a:pPr marL="85725" indent="-85725">
                        <a:buFont typeface="Arial" panose="020B0604020202020204" pitchFamily="34" charset="0"/>
                        <a:buChar char="•"/>
                      </a:pPr>
                      <a:r>
                        <a:rPr lang="en-US" sz="1100" dirty="0"/>
                        <a:t>I receive all information that is important for my work.</a:t>
                      </a:r>
                    </a:p>
                    <a:p>
                      <a:pPr marL="85725" indent="-85725">
                        <a:buFont typeface="Arial" panose="020B0604020202020204" pitchFamily="34" charset="0"/>
                        <a:buChar char="•"/>
                      </a:pPr>
                      <a:r>
                        <a:rPr lang="en-US" sz="1100" dirty="0"/>
                        <a:t>I think it makes sense to conduct such a staff survey on a regular basis.</a:t>
                      </a:r>
                    </a:p>
                    <a:p>
                      <a:pPr marL="85725" indent="-85725">
                        <a:buFont typeface="Arial" panose="020B0604020202020204" pitchFamily="34" charset="0"/>
                        <a:buChar char="•"/>
                      </a:pPr>
                      <a:r>
                        <a:rPr lang="en-US" sz="1100" dirty="0"/>
                        <a:t>My tasks and goals are made clear to me.</a:t>
                      </a:r>
                      <a:endParaRPr lang="de-DE" sz="1100" dirty="0"/>
                    </a:p>
                  </a:txBody>
                  <a:tcPr/>
                </a:tc>
                <a:tc>
                  <a:txBody>
                    <a:bodyPr/>
                    <a:lstStyle/>
                    <a:p>
                      <a:pPr marL="84138" indent="-84138">
                        <a:buFont typeface="Arial" panose="020B0604020202020204" pitchFamily="34" charset="0"/>
                        <a:buChar char="•"/>
                      </a:pPr>
                      <a:r>
                        <a:rPr lang="en-US" sz="1100" dirty="0"/>
                        <a:t>Economic changes are responded to through an equitable human resources strategy.</a:t>
                      </a:r>
                    </a:p>
                    <a:p>
                      <a:pPr marL="84138" indent="-84138">
                        <a:buFont typeface="Arial" panose="020B0604020202020204" pitchFamily="34" charset="0"/>
                        <a:buChar char="•"/>
                      </a:pPr>
                      <a:r>
                        <a:rPr lang="en-US" sz="1100" dirty="0"/>
                        <a:t>I am satisfied with how our company responds to economic changes.</a:t>
                      </a:r>
                    </a:p>
                    <a:p>
                      <a:pPr marL="84138" indent="-84138">
                        <a:buFont typeface="Arial" panose="020B0604020202020204" pitchFamily="34" charset="0"/>
                        <a:buChar char="•"/>
                      </a:pPr>
                      <a:r>
                        <a:rPr lang="en-US" sz="1100" dirty="0"/>
                        <a:t>I see changes in the economic environment as an opportunity.</a:t>
                      </a:r>
                    </a:p>
                    <a:p>
                      <a:pPr marL="84138" indent="-84138">
                        <a:buFont typeface="Arial" panose="020B0604020202020204" pitchFamily="34" charset="0"/>
                        <a:buChar char="•"/>
                      </a:pPr>
                      <a:r>
                        <a:rPr lang="en-US" sz="1100" dirty="0"/>
                        <a:t>I feel that I am sufficiently informed about what is happening in the company.</a:t>
                      </a:r>
                    </a:p>
                    <a:p>
                      <a:pPr marL="84138" indent="-84138">
                        <a:buFont typeface="Arial" panose="020B0604020202020204" pitchFamily="34" charset="0"/>
                        <a:buChar char="•"/>
                      </a:pPr>
                      <a:r>
                        <a:rPr lang="en-US" sz="1100" dirty="0"/>
                        <a:t>I feel well informed about the economic situation of the company.</a:t>
                      </a:r>
                    </a:p>
                    <a:p>
                      <a:pPr marL="84138" indent="-84138">
                        <a:buFont typeface="Arial" panose="020B0604020202020204" pitchFamily="34" charset="0"/>
                        <a:buChar char="•"/>
                      </a:pPr>
                      <a:r>
                        <a:rPr lang="en-US" sz="1100" dirty="0"/>
                        <a:t>The communication within the company is exemplary!</a:t>
                      </a:r>
                      <a:endParaRPr lang="de-DE" sz="1100" dirty="0"/>
                    </a:p>
                  </a:txBody>
                  <a:tcPr/>
                </a:tc>
                <a:extLst>
                  <a:ext uri="{0D108BD9-81ED-4DB2-BD59-A6C34878D82A}">
                    <a16:rowId xmlns:a16="http://schemas.microsoft.com/office/drawing/2014/main" xmlns="" val="540810778"/>
                  </a:ext>
                </a:extLst>
              </a:tr>
              <a:tr h="370840">
                <a:tc>
                  <a:txBody>
                    <a:bodyPr/>
                    <a:lstStyle/>
                    <a:p>
                      <a:r>
                        <a:rPr lang="de-DE" sz="1100" dirty="0"/>
                        <a:t>Innovation / Change </a:t>
                      </a:r>
                      <a:r>
                        <a:rPr lang="de-DE" sz="1100" dirty="0" err="1"/>
                        <a:t>processes</a:t>
                      </a:r>
                      <a:endParaRPr lang="de-DE" sz="1100" dirty="0"/>
                    </a:p>
                  </a:txBody>
                  <a:tcPr anchor="ctr"/>
                </a:tc>
                <a:tc>
                  <a:txBody>
                    <a:bodyPr/>
                    <a:lstStyle/>
                    <a:p>
                      <a:pPr marL="84138" indent="-84138">
                        <a:buFont typeface="Arial" panose="020B0604020202020204" pitchFamily="34" charset="0"/>
                        <a:buChar char="•"/>
                      </a:pPr>
                      <a:r>
                        <a:rPr lang="en-US" sz="1100" dirty="0"/>
                        <a:t>I think it makes sense to conduct such an employee survey on a regular basis.</a:t>
                      </a:r>
                    </a:p>
                    <a:p>
                      <a:pPr marL="84138" indent="-84138">
                        <a:buFont typeface="Arial" panose="020B0604020202020204" pitchFamily="34" charset="0"/>
                        <a:buChar char="•"/>
                      </a:pPr>
                      <a:r>
                        <a:rPr lang="en-US" sz="1100" dirty="0"/>
                        <a:t>The scope of the employee survey is appropriate.</a:t>
                      </a:r>
                      <a:endParaRPr lang="de-DE" sz="1100" dirty="0"/>
                    </a:p>
                  </a:txBody>
                  <a:tcPr/>
                </a:tc>
                <a:tc>
                  <a:txBody>
                    <a:bodyPr/>
                    <a:lstStyle/>
                    <a:p>
                      <a:pPr marL="84138" indent="-84138">
                        <a:buFont typeface="Arial" panose="020B0604020202020204" pitchFamily="34" charset="0"/>
                        <a:buChar char="•"/>
                      </a:pPr>
                      <a:r>
                        <a:rPr lang="en-US" sz="1100" dirty="0"/>
                        <a:t>The changes in our company are comprehensible to me.</a:t>
                      </a:r>
                    </a:p>
                    <a:p>
                      <a:pPr marL="84138" indent="-84138">
                        <a:buFont typeface="Arial" panose="020B0604020202020204" pitchFamily="34" charset="0"/>
                        <a:buChar char="•"/>
                      </a:pPr>
                      <a:r>
                        <a:rPr lang="en-US" sz="1100" dirty="0"/>
                        <a:t>I experience the company as a progressive, modern company.</a:t>
                      </a:r>
                      <a:endParaRPr lang="de-DE" sz="11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07856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a:t>Sample questions for the employee survey (3)</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987274930"/>
              </p:ext>
            </p:extLst>
          </p:nvPr>
        </p:nvGraphicFramePr>
        <p:xfrm>
          <a:off x="838201" y="1892045"/>
          <a:ext cx="10091877" cy="433324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dirty="0" err="1"/>
                        <a:t>Related</a:t>
                      </a:r>
                      <a:r>
                        <a:rPr lang="de-DE" dirty="0"/>
                        <a:t> </a:t>
                      </a:r>
                      <a:r>
                        <a:rPr lang="de-DE" dirty="0" err="1"/>
                        <a:t>to</a:t>
                      </a:r>
                      <a:r>
                        <a:rPr lang="de-DE" dirty="0"/>
                        <a:t> </a:t>
                      </a:r>
                      <a:r>
                        <a:rPr lang="de-DE" dirty="0" err="1"/>
                        <a:t>the</a:t>
                      </a:r>
                      <a:r>
                        <a:rPr lang="de-DE" dirty="0"/>
                        <a:t> individual</a:t>
                      </a:r>
                    </a:p>
                  </a:txBody>
                  <a:tcPr/>
                </a:tc>
                <a:tc>
                  <a:txBody>
                    <a:bodyPr/>
                    <a:lstStyle/>
                    <a:p>
                      <a:r>
                        <a:rPr lang="de-DE" dirty="0" err="1"/>
                        <a:t>Related</a:t>
                      </a:r>
                      <a:r>
                        <a:rPr lang="de-DE" dirty="0"/>
                        <a:t> </a:t>
                      </a:r>
                      <a:r>
                        <a:rPr lang="de-DE" dirty="0" err="1"/>
                        <a:t>to</a:t>
                      </a:r>
                      <a:r>
                        <a:rPr lang="de-DE" dirty="0"/>
                        <a:t> </a:t>
                      </a:r>
                      <a:r>
                        <a:rPr lang="de-DE" dirty="0" err="1"/>
                        <a:t>the</a:t>
                      </a:r>
                      <a:r>
                        <a:rPr lang="de-DE" dirty="0"/>
                        <a:t> </a:t>
                      </a:r>
                      <a:r>
                        <a:rPr lang="de-DE" dirty="0" err="1"/>
                        <a:t>company</a:t>
                      </a:r>
                      <a:r>
                        <a:rPr lang="de-DE" dirty="0"/>
                        <a:t>/</a:t>
                      </a:r>
                      <a:r>
                        <a:rPr lang="de-DE" dirty="0" err="1"/>
                        <a:t>employer</a:t>
                      </a:r>
                      <a:endParaRPr lang="de-DE" dirty="0"/>
                    </a:p>
                  </a:txBody>
                  <a:tcPr/>
                </a:tc>
                <a:extLst>
                  <a:ext uri="{0D108BD9-81ED-4DB2-BD59-A6C34878D82A}">
                    <a16:rowId xmlns:a16="http://schemas.microsoft.com/office/drawing/2014/main" xmlns="" val="2685122098"/>
                  </a:ext>
                </a:extLst>
              </a:tr>
              <a:tr h="370840">
                <a:tc>
                  <a:txBody>
                    <a:bodyPr/>
                    <a:lstStyle/>
                    <a:p>
                      <a:r>
                        <a:rPr lang="de-DE" sz="1100" dirty="0"/>
                        <a:t>Promotion /</a:t>
                      </a:r>
                    </a:p>
                    <a:p>
                      <a:r>
                        <a:rPr lang="de-DE" sz="1100" dirty="0"/>
                        <a:t>Further </a:t>
                      </a:r>
                      <a:r>
                        <a:rPr lang="de-DE" sz="1100" dirty="0" err="1"/>
                        <a:t>education</a:t>
                      </a:r>
                      <a:endParaRPr lang="de-DE" sz="1100" dirty="0"/>
                    </a:p>
                  </a:txBody>
                  <a:tcPr anchor="ctr"/>
                </a:tc>
                <a:tc>
                  <a:txBody>
                    <a:bodyPr/>
                    <a:lstStyle/>
                    <a:p>
                      <a:pPr marL="85725" indent="-85725">
                        <a:buFont typeface="Arial" panose="020B0604020202020204" pitchFamily="34" charset="0"/>
                        <a:buChar char="•"/>
                      </a:pPr>
                      <a:r>
                        <a:rPr lang="en-US" sz="1100" dirty="0"/>
                        <a:t>I can learn something meaningful through my job.</a:t>
                      </a:r>
                    </a:p>
                    <a:p>
                      <a:pPr marL="85725" indent="-85725">
                        <a:buFont typeface="Arial" panose="020B0604020202020204" pitchFamily="34" charset="0"/>
                        <a:buChar char="•"/>
                      </a:pPr>
                      <a:r>
                        <a:rPr lang="en-US" sz="1100" dirty="0"/>
                        <a:t>My job offers fair opportunities for further education.</a:t>
                      </a:r>
                    </a:p>
                    <a:p>
                      <a:pPr marL="85725" indent="-85725">
                        <a:buFont typeface="Arial" panose="020B0604020202020204" pitchFamily="34" charset="0"/>
                        <a:buChar char="•"/>
                      </a:pPr>
                      <a:r>
                        <a:rPr lang="en-US" sz="1100" dirty="0"/>
                        <a:t>I am satisfied with the way I can develop myself through my job.</a:t>
                      </a:r>
                    </a:p>
                    <a:p>
                      <a:pPr marL="85725" indent="-85725">
                        <a:buFont typeface="Arial" panose="020B0604020202020204" pitchFamily="34" charset="0"/>
                        <a:buChar char="•"/>
                      </a:pPr>
                      <a:r>
                        <a:rPr lang="en-US" sz="1100" dirty="0"/>
                        <a:t>Learning something meaningful through my job motivates me.</a:t>
                      </a:r>
                    </a:p>
                    <a:p>
                      <a:pPr marL="85725" indent="-85725">
                        <a:buFont typeface="Arial" panose="020B0604020202020204" pitchFamily="34" charset="0"/>
                        <a:buChar char="•"/>
                      </a:pPr>
                      <a:r>
                        <a:rPr lang="en-US" sz="1100" dirty="0"/>
                        <a:t>My job offers me opportunities for development.</a:t>
                      </a:r>
                      <a:endParaRPr lang="de-DE" sz="1100" dirty="0"/>
                    </a:p>
                  </a:txBody>
                  <a:tcPr/>
                </a:tc>
                <a:tc>
                  <a:txBody>
                    <a:bodyPr/>
                    <a:lstStyle/>
                    <a:p>
                      <a:pPr marL="84138" indent="-84138">
                        <a:buFont typeface="Arial" panose="020B0604020202020204" pitchFamily="34" charset="0"/>
                        <a:buChar char="•"/>
                      </a:pPr>
                      <a:r>
                        <a:rPr lang="en-US" sz="1100" dirty="0"/>
                        <a:t>The company offers me good training opportunities.</a:t>
                      </a:r>
                    </a:p>
                    <a:p>
                      <a:pPr marL="84138" indent="-84138">
                        <a:buFont typeface="Arial" panose="020B0604020202020204" pitchFamily="34" charset="0"/>
                        <a:buChar char="•"/>
                      </a:pPr>
                      <a:r>
                        <a:rPr lang="en-US" sz="1100" dirty="0"/>
                        <a:t>Overall, I am satisfied with how I can further my education in the company.</a:t>
                      </a:r>
                    </a:p>
                    <a:p>
                      <a:pPr marL="84138" indent="-84138">
                        <a:buFont typeface="Arial" panose="020B0604020202020204" pitchFamily="34" charset="0"/>
                        <a:buChar char="•"/>
                      </a:pPr>
                      <a:r>
                        <a:rPr lang="en-US" sz="1100" dirty="0"/>
                        <a:t>The company offers me good training opportunities.</a:t>
                      </a:r>
                    </a:p>
                    <a:p>
                      <a:pPr marL="84138" indent="-84138">
                        <a:buFont typeface="Arial" panose="020B0604020202020204" pitchFamily="34" charset="0"/>
                        <a:buChar char="•"/>
                      </a:pPr>
                      <a:r>
                        <a:rPr lang="en-US" sz="1100" dirty="0"/>
                        <a:t>The company promotes my development opportunities.</a:t>
                      </a:r>
                    </a:p>
                    <a:p>
                      <a:pPr marL="84138" indent="-84138">
                        <a:buFont typeface="Arial" panose="020B0604020202020204" pitchFamily="34" charset="0"/>
                        <a:buChar char="•"/>
                      </a:pPr>
                      <a:r>
                        <a:rPr lang="en-US" sz="1100" dirty="0"/>
                        <a:t>There are sufficient training and development opportunities for my professional development in our company.</a:t>
                      </a:r>
                      <a:endParaRPr lang="de-DE" sz="1100" dirty="0"/>
                    </a:p>
                  </a:txBody>
                  <a:tcPr/>
                </a:tc>
                <a:extLst>
                  <a:ext uri="{0D108BD9-81ED-4DB2-BD59-A6C34878D82A}">
                    <a16:rowId xmlns:a16="http://schemas.microsoft.com/office/drawing/2014/main" xmlns="" val="2665789532"/>
                  </a:ext>
                </a:extLst>
              </a:tr>
              <a:tr h="370840">
                <a:tc>
                  <a:txBody>
                    <a:bodyPr/>
                    <a:lstStyle/>
                    <a:p>
                      <a:r>
                        <a:rPr lang="de-DE" sz="1100" dirty="0"/>
                        <a:t>Fairness /</a:t>
                      </a:r>
                    </a:p>
                    <a:p>
                      <a:r>
                        <a:rPr lang="de-DE" sz="1100" dirty="0" err="1"/>
                        <a:t>Reliability</a:t>
                      </a:r>
                      <a:endParaRPr lang="de-DE" sz="1100" dirty="0"/>
                    </a:p>
                  </a:txBody>
                  <a:tcPr anchor="ctr"/>
                </a:tc>
                <a:tc>
                  <a:txBody>
                    <a:bodyPr/>
                    <a:lstStyle/>
                    <a:p>
                      <a:pPr marL="85725" indent="-85725">
                        <a:buFont typeface="Arial" panose="020B0604020202020204" pitchFamily="34" charset="0"/>
                        <a:buChar char="•"/>
                      </a:pPr>
                      <a:r>
                        <a:rPr lang="en-US" sz="1100" dirty="0"/>
                        <a:t>I redistribute work/tasks fairly.</a:t>
                      </a:r>
                    </a:p>
                    <a:p>
                      <a:pPr marL="85725" indent="-85725">
                        <a:buFont typeface="Arial" panose="020B0604020202020204" pitchFamily="34" charset="0"/>
                        <a:buChar char="•"/>
                      </a:pPr>
                      <a:r>
                        <a:rPr lang="en-US" sz="1100" dirty="0"/>
                        <a:t>My performance is </a:t>
                      </a:r>
                      <a:r>
                        <a:rPr lang="en-US" sz="1100" dirty="0" err="1"/>
                        <a:t>recognised</a:t>
                      </a:r>
                      <a:r>
                        <a:rPr lang="en-US" sz="1100" dirty="0"/>
                        <a:t>.</a:t>
                      </a:r>
                      <a:endParaRPr lang="de-DE" sz="1100" dirty="0"/>
                    </a:p>
                  </a:txBody>
                  <a:tcPr/>
                </a:tc>
                <a:tc>
                  <a:txBody>
                    <a:bodyPr/>
                    <a:lstStyle/>
                    <a:p>
                      <a:pPr marL="84138" indent="-84138">
                        <a:buFont typeface="Arial" panose="020B0604020202020204" pitchFamily="34" charset="0"/>
                        <a:buChar char="•"/>
                      </a:pPr>
                      <a:r>
                        <a:rPr lang="en-US" sz="1100" dirty="0"/>
                        <a:t>I find the management's decisions fair.</a:t>
                      </a:r>
                    </a:p>
                    <a:p>
                      <a:pPr marL="84138" indent="-84138">
                        <a:buFont typeface="Arial" panose="020B0604020202020204" pitchFamily="34" charset="0"/>
                        <a:buChar char="•"/>
                      </a:pPr>
                      <a:r>
                        <a:rPr lang="en-US" sz="1100" dirty="0"/>
                        <a:t>I am paid fairly for my work.</a:t>
                      </a:r>
                    </a:p>
                    <a:p>
                      <a:pPr marL="84138" indent="-84138">
                        <a:buFont typeface="Arial" panose="020B0604020202020204" pitchFamily="34" charset="0"/>
                        <a:buChar char="•"/>
                      </a:pPr>
                      <a:r>
                        <a:rPr lang="en-US" sz="1100" dirty="0"/>
                        <a:t>My work is paid fairly.</a:t>
                      </a:r>
                    </a:p>
                    <a:p>
                      <a:pPr marL="84138" indent="-84138">
                        <a:buFont typeface="Arial" panose="020B0604020202020204" pitchFamily="34" charset="0"/>
                        <a:buChar char="•"/>
                      </a:pPr>
                      <a:r>
                        <a:rPr lang="en-US" sz="1100" dirty="0"/>
                        <a:t>The company offers me a secure job.</a:t>
                      </a:r>
                    </a:p>
                    <a:p>
                      <a:pPr marL="84138" indent="-84138">
                        <a:buFont typeface="Arial" panose="020B0604020202020204" pitchFamily="34" charset="0"/>
                        <a:buChar char="•"/>
                      </a:pPr>
                      <a:r>
                        <a:rPr lang="en-US" sz="1100" dirty="0"/>
                        <a:t>I find the management's decisions understandable.</a:t>
                      </a:r>
                    </a:p>
                    <a:p>
                      <a:pPr marL="84138" indent="-84138">
                        <a:buFont typeface="Arial" panose="020B0604020202020204" pitchFamily="34" charset="0"/>
                        <a:buChar char="•"/>
                      </a:pPr>
                      <a:r>
                        <a:rPr lang="en-US" sz="1100" dirty="0"/>
                        <a:t>I feel that I am treated fairly by my company.</a:t>
                      </a:r>
                      <a:endParaRPr lang="de-DE" sz="1100" dirty="0"/>
                    </a:p>
                  </a:txBody>
                  <a:tcPr/>
                </a:tc>
                <a:extLst>
                  <a:ext uri="{0D108BD9-81ED-4DB2-BD59-A6C34878D82A}">
                    <a16:rowId xmlns:a16="http://schemas.microsoft.com/office/drawing/2014/main" xmlns="" val="540810778"/>
                  </a:ext>
                </a:extLst>
              </a:tr>
              <a:tr h="370840">
                <a:tc>
                  <a:txBody>
                    <a:bodyPr/>
                    <a:lstStyle/>
                    <a:p>
                      <a:r>
                        <a:rPr lang="de-DE" sz="1100" b="0" i="0" u="none" strike="noStrike" kern="1200" baseline="0" dirty="0" err="1">
                          <a:solidFill>
                            <a:schemeClr val="dk1"/>
                          </a:solidFill>
                          <a:latin typeface="+mn-lt"/>
                          <a:ea typeface="+mn-ea"/>
                          <a:cs typeface="+mn-cs"/>
                        </a:rPr>
                        <a:t>Commitment</a:t>
                      </a:r>
                      <a:r>
                        <a:rPr lang="de-DE" sz="1100" b="0" i="0" u="none" strike="noStrike" kern="1200" baseline="0" dirty="0">
                          <a:solidFill>
                            <a:schemeClr val="dk1"/>
                          </a:solidFill>
                          <a:latin typeface="+mn-lt"/>
                          <a:ea typeface="+mn-ea"/>
                          <a:cs typeface="+mn-cs"/>
                        </a:rPr>
                        <a:t> /</a:t>
                      </a:r>
                    </a:p>
                    <a:p>
                      <a:r>
                        <a:rPr lang="de-DE" sz="1100" b="0" i="0" u="none" strike="noStrike" kern="1200" baseline="0" dirty="0">
                          <a:solidFill>
                            <a:schemeClr val="dk1"/>
                          </a:solidFill>
                          <a:latin typeface="+mn-lt"/>
                          <a:ea typeface="+mn-ea"/>
                          <a:cs typeface="+mn-cs"/>
                        </a:rPr>
                        <a:t>Engagement</a:t>
                      </a:r>
                      <a:endParaRPr lang="de-DE" sz="1100" dirty="0"/>
                    </a:p>
                  </a:txBody>
                  <a:tcPr anchor="ctr"/>
                </a:tc>
                <a:tc>
                  <a:txBody>
                    <a:bodyPr/>
                    <a:lstStyle/>
                    <a:p>
                      <a:pPr marL="84138" indent="-84138">
                        <a:buFont typeface="Arial" panose="020B0604020202020204" pitchFamily="34" charset="0"/>
                        <a:buChar char="•"/>
                      </a:pPr>
                      <a:r>
                        <a:rPr lang="en-US" sz="1100" dirty="0"/>
                        <a:t>When I'm working, I forget about time.</a:t>
                      </a:r>
                    </a:p>
                    <a:p>
                      <a:pPr marL="84138" indent="-84138">
                        <a:buFont typeface="Arial" panose="020B0604020202020204" pitchFamily="34" charset="0"/>
                        <a:buChar char="•"/>
                      </a:pPr>
                      <a:r>
                        <a:rPr lang="en-US" sz="1100" dirty="0"/>
                        <a:t>I am completely absorbed in my work.</a:t>
                      </a:r>
                    </a:p>
                    <a:p>
                      <a:pPr marL="84138" indent="-84138">
                        <a:buFont typeface="Arial" panose="020B0604020202020204" pitchFamily="34" charset="0"/>
                        <a:buChar char="•"/>
                      </a:pPr>
                      <a:r>
                        <a:rPr lang="en-US" sz="1100" dirty="0"/>
                        <a:t>I am enthusiastic about my work.</a:t>
                      </a:r>
                    </a:p>
                    <a:p>
                      <a:pPr marL="84138" indent="-84138">
                        <a:buFont typeface="Arial" panose="020B0604020202020204" pitchFamily="34" charset="0"/>
                        <a:buChar char="•"/>
                      </a:pPr>
                      <a:r>
                        <a:rPr lang="en-US" sz="1100" dirty="0"/>
                        <a:t>My work inspires me.</a:t>
                      </a:r>
                    </a:p>
                    <a:p>
                      <a:pPr marL="84138" indent="-84138">
                        <a:buFont typeface="Arial" panose="020B0604020202020204" pitchFamily="34" charset="0"/>
                        <a:buChar char="•"/>
                      </a:pPr>
                      <a:r>
                        <a:rPr lang="en-US" sz="1100" dirty="0"/>
                        <a:t>I am proud of my work.</a:t>
                      </a:r>
                    </a:p>
                    <a:p>
                      <a:pPr marL="84138" indent="-84138">
                        <a:buFont typeface="Arial" panose="020B0604020202020204" pitchFamily="34" charset="0"/>
                        <a:buChar char="•"/>
                      </a:pPr>
                      <a:r>
                        <a:rPr lang="en-US" sz="1100" dirty="0"/>
                        <a:t>I am full of exuberant energy when I am working.</a:t>
                      </a:r>
                    </a:p>
                    <a:p>
                      <a:pPr marL="84138" indent="-84138">
                        <a:buFont typeface="Arial" panose="020B0604020202020204" pitchFamily="34" charset="0"/>
                        <a:buChar char="•"/>
                      </a:pPr>
                      <a:r>
                        <a:rPr lang="en-US" sz="1100" dirty="0"/>
                        <a:t>When I work, I feel fit and energetic.</a:t>
                      </a:r>
                    </a:p>
                    <a:p>
                      <a:pPr marL="84138" indent="-84138">
                        <a:buFont typeface="Arial" panose="020B0604020202020204" pitchFamily="34" charset="0"/>
                        <a:buChar char="•"/>
                      </a:pPr>
                      <a:r>
                        <a:rPr lang="en-US" sz="1100" dirty="0"/>
                        <a:t>When I get up in the morning, I look forward to my work.</a:t>
                      </a:r>
                    </a:p>
                    <a:p>
                      <a:pPr marL="84138" indent="-84138">
                        <a:buFont typeface="Arial" panose="020B0604020202020204" pitchFamily="34" charset="0"/>
                        <a:buChar char="•"/>
                      </a:pPr>
                      <a:r>
                        <a:rPr lang="en-US" sz="1100" dirty="0"/>
                        <a:t>I am proud to work for my company.</a:t>
                      </a:r>
                    </a:p>
                  </a:txBody>
                  <a:tcPr/>
                </a:tc>
                <a:tc>
                  <a:txBody>
                    <a:bodyPr/>
                    <a:lstStyle/>
                    <a:p>
                      <a:pPr marL="84138" indent="-84138">
                        <a:buFont typeface="Arial" panose="020B0604020202020204" pitchFamily="34" charset="0"/>
                        <a:buChar char="•"/>
                      </a:pPr>
                      <a:r>
                        <a:rPr lang="en-US" sz="1100" dirty="0"/>
                        <a:t>The company is perceived as an attractive employer in my private environment.</a:t>
                      </a:r>
                    </a:p>
                    <a:p>
                      <a:pPr marL="84138" indent="-84138">
                        <a:buFont typeface="Arial" panose="020B0604020202020204" pitchFamily="34" charset="0"/>
                        <a:buChar char="•"/>
                      </a:pPr>
                      <a:r>
                        <a:rPr lang="en-US" sz="1100" dirty="0"/>
                        <a:t>I experience that the attractiveness of the company on the </a:t>
                      </a:r>
                      <a:r>
                        <a:rPr lang="en-US" sz="1100" dirty="0" err="1"/>
                        <a:t>labour</a:t>
                      </a:r>
                      <a:r>
                        <a:rPr lang="en-US" sz="1100" dirty="0"/>
                        <a:t> market is increasing.</a:t>
                      </a:r>
                    </a:p>
                    <a:p>
                      <a:pPr marL="84138" indent="-84138">
                        <a:buFont typeface="Arial" panose="020B0604020202020204" pitchFamily="34" charset="0"/>
                        <a:buChar char="•"/>
                      </a:pPr>
                      <a:r>
                        <a:rPr lang="en-US" sz="1100" dirty="0"/>
                        <a:t>The company's image as an employer helps to recruit and retain the best talent.</a:t>
                      </a:r>
                    </a:p>
                    <a:p>
                      <a:pPr marL="84138" indent="-84138">
                        <a:buFont typeface="Arial" panose="020B0604020202020204" pitchFamily="34" charset="0"/>
                        <a:buChar char="•"/>
                      </a:pPr>
                      <a:r>
                        <a:rPr lang="en-US" sz="1100" dirty="0"/>
                        <a:t>I would recommend the company as an employer to my friends and acquaintances.</a:t>
                      </a:r>
                    </a:p>
                    <a:p>
                      <a:pPr marL="84138" indent="-84138">
                        <a:buFont typeface="Arial" panose="020B0604020202020204" pitchFamily="34" charset="0"/>
                        <a:buChar char="•"/>
                      </a:pPr>
                      <a:r>
                        <a:rPr lang="en-US" sz="1100" dirty="0"/>
                        <a:t>I feel strongly connected to my work.</a:t>
                      </a:r>
                      <a:endParaRPr lang="de-DE" sz="11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542265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a:t>Sample questions for the employee survey (4)</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1974433678"/>
              </p:ext>
            </p:extLst>
          </p:nvPr>
        </p:nvGraphicFramePr>
        <p:xfrm>
          <a:off x="838201" y="1892045"/>
          <a:ext cx="10091877" cy="42773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dirty="0" err="1"/>
                        <a:t>Related</a:t>
                      </a:r>
                      <a:r>
                        <a:rPr lang="de-DE" dirty="0"/>
                        <a:t> </a:t>
                      </a:r>
                      <a:r>
                        <a:rPr lang="de-DE" dirty="0" err="1"/>
                        <a:t>to</a:t>
                      </a:r>
                      <a:r>
                        <a:rPr lang="de-DE" dirty="0"/>
                        <a:t> </a:t>
                      </a:r>
                      <a:r>
                        <a:rPr lang="de-DE" dirty="0" err="1"/>
                        <a:t>the</a:t>
                      </a:r>
                      <a:r>
                        <a:rPr lang="de-DE" dirty="0"/>
                        <a:t> individual</a:t>
                      </a:r>
                    </a:p>
                  </a:txBody>
                  <a:tcPr/>
                </a:tc>
                <a:tc>
                  <a:txBody>
                    <a:bodyPr/>
                    <a:lstStyle/>
                    <a:p>
                      <a:r>
                        <a:rPr lang="de-DE" dirty="0" err="1"/>
                        <a:t>Related</a:t>
                      </a:r>
                      <a:r>
                        <a:rPr lang="de-DE" dirty="0"/>
                        <a:t> </a:t>
                      </a:r>
                      <a:r>
                        <a:rPr lang="de-DE" dirty="0" err="1"/>
                        <a:t>to</a:t>
                      </a:r>
                      <a:r>
                        <a:rPr lang="de-DE" dirty="0"/>
                        <a:t> </a:t>
                      </a:r>
                      <a:r>
                        <a:rPr lang="de-DE" dirty="0" err="1"/>
                        <a:t>the</a:t>
                      </a:r>
                      <a:r>
                        <a:rPr lang="de-DE" dirty="0"/>
                        <a:t> </a:t>
                      </a:r>
                      <a:r>
                        <a:rPr lang="de-DE" dirty="0" err="1"/>
                        <a:t>company</a:t>
                      </a:r>
                      <a:r>
                        <a:rPr lang="de-DE" dirty="0"/>
                        <a:t>/</a:t>
                      </a:r>
                      <a:r>
                        <a:rPr lang="de-DE" dirty="0" err="1"/>
                        <a:t>employer</a:t>
                      </a:r>
                      <a:endParaRPr lang="de-DE" dirty="0"/>
                    </a:p>
                  </a:txBody>
                  <a:tcPr/>
                </a:tc>
                <a:extLst>
                  <a:ext uri="{0D108BD9-81ED-4DB2-BD59-A6C34878D82A}">
                    <a16:rowId xmlns:a16="http://schemas.microsoft.com/office/drawing/2014/main" xmlns="" val="2685122098"/>
                  </a:ext>
                </a:extLst>
              </a:tr>
              <a:tr h="370840">
                <a:tc>
                  <a:txBody>
                    <a:bodyPr/>
                    <a:lstStyle/>
                    <a:p>
                      <a:r>
                        <a:rPr lang="de-DE" sz="1100" dirty="0"/>
                        <a:t>Working </a:t>
                      </a:r>
                      <a:r>
                        <a:rPr lang="de-DE" sz="1100" dirty="0" err="1"/>
                        <a:t>climate</a:t>
                      </a:r>
                      <a:r>
                        <a:rPr lang="de-DE" sz="1100" dirty="0"/>
                        <a:t> /</a:t>
                      </a:r>
                    </a:p>
                    <a:p>
                      <a:r>
                        <a:rPr lang="de-DE" sz="1100" dirty="0"/>
                        <a:t>Recognition</a:t>
                      </a:r>
                    </a:p>
                  </a:txBody>
                  <a:tcPr anchor="ctr"/>
                </a:tc>
                <a:tc>
                  <a:txBody>
                    <a:bodyPr/>
                    <a:lstStyle/>
                    <a:p>
                      <a:pPr marL="85725" indent="-85725">
                        <a:buFont typeface="Arial" panose="020B0604020202020204" pitchFamily="34" charset="0"/>
                        <a:buChar char="•"/>
                      </a:pPr>
                      <a:r>
                        <a:rPr lang="en-US" sz="1100" dirty="0"/>
                        <a:t>My ideas and suggestions will be taken into account.</a:t>
                      </a:r>
                    </a:p>
                    <a:p>
                      <a:pPr marL="85725" indent="-85725">
                        <a:buFont typeface="Arial" panose="020B0604020202020204" pitchFamily="34" charset="0"/>
                        <a:buChar char="•"/>
                      </a:pPr>
                      <a:r>
                        <a:rPr lang="en-US" sz="1100" dirty="0"/>
                        <a:t>My own ideas and suggestions are taken into account.</a:t>
                      </a:r>
                    </a:p>
                    <a:p>
                      <a:pPr marL="85725" indent="-85725">
                        <a:buFont typeface="Arial" panose="020B0604020202020204" pitchFamily="34" charset="0"/>
                        <a:buChar char="•"/>
                      </a:pPr>
                      <a:r>
                        <a:rPr lang="en-US" sz="1100" dirty="0"/>
                        <a:t>My own ideas and suggestions are valued.</a:t>
                      </a:r>
                    </a:p>
                    <a:p>
                      <a:pPr marL="85725" indent="-85725">
                        <a:buFont typeface="Arial" panose="020B0604020202020204" pitchFamily="34" charset="0"/>
                        <a:buChar char="•"/>
                      </a:pPr>
                      <a:r>
                        <a:rPr lang="en-US" sz="1100" dirty="0"/>
                        <a:t>Overall, I am satisfied with my working conditions.</a:t>
                      </a:r>
                    </a:p>
                    <a:p>
                      <a:pPr marL="85725" indent="-85725">
                        <a:buFont typeface="Arial" panose="020B0604020202020204" pitchFamily="34" charset="0"/>
                        <a:buChar char="•"/>
                      </a:pPr>
                      <a:r>
                        <a:rPr lang="en-US" sz="1100" dirty="0"/>
                        <a:t>When I think of all the achievements and efforts made, I feel that the recognition I have received is appropriate.</a:t>
                      </a:r>
                      <a:endParaRPr lang="de-DE" sz="1100" dirty="0"/>
                    </a:p>
                  </a:txBody>
                  <a:tcPr/>
                </a:tc>
                <a:tc>
                  <a:txBody>
                    <a:bodyPr/>
                    <a:lstStyle/>
                    <a:p>
                      <a:pPr marL="84138" indent="-84138">
                        <a:buFont typeface="Arial" panose="020B0604020202020204" pitchFamily="34" charset="0"/>
                        <a:buChar char="•"/>
                      </a:pPr>
                      <a:r>
                        <a:rPr lang="en-US" sz="1100" dirty="0"/>
                        <a:t>I am satisfied with the </a:t>
                      </a:r>
                      <a:r>
                        <a:rPr lang="en-US" sz="1100" dirty="0" err="1"/>
                        <a:t>organisational</a:t>
                      </a:r>
                      <a:r>
                        <a:rPr lang="en-US" sz="1100" dirty="0"/>
                        <a:t> changes in our company.</a:t>
                      </a:r>
                    </a:p>
                    <a:p>
                      <a:pPr marL="84138" indent="-84138">
                        <a:buFont typeface="Arial" panose="020B0604020202020204" pitchFamily="34" charset="0"/>
                        <a:buChar char="•"/>
                      </a:pPr>
                      <a:r>
                        <a:rPr lang="en-US" sz="1100" dirty="0"/>
                        <a:t>The </a:t>
                      </a:r>
                      <a:r>
                        <a:rPr lang="en-US" sz="1100" dirty="0" err="1"/>
                        <a:t>organisational</a:t>
                      </a:r>
                      <a:r>
                        <a:rPr lang="en-US" sz="1100" dirty="0"/>
                        <a:t> changes in our company spur me on.</a:t>
                      </a:r>
                    </a:p>
                    <a:p>
                      <a:pPr marL="84138" indent="-84138">
                        <a:buFont typeface="Arial" panose="020B0604020202020204" pitchFamily="34" charset="0"/>
                        <a:buChar char="•"/>
                      </a:pPr>
                      <a:r>
                        <a:rPr lang="en-US" sz="1100" dirty="0"/>
                        <a:t>The reputation of my area within the company is good.</a:t>
                      </a:r>
                    </a:p>
                    <a:p>
                      <a:pPr marL="84138" indent="-84138">
                        <a:buFont typeface="Arial" panose="020B0604020202020204" pitchFamily="34" charset="0"/>
                        <a:buChar char="•"/>
                      </a:pPr>
                      <a:r>
                        <a:rPr lang="en-US" sz="1100" dirty="0"/>
                        <a:t>In the company environment, the requirements of a (digital) marketing business are sufficiently supported.</a:t>
                      </a:r>
                    </a:p>
                    <a:p>
                      <a:pPr marL="84138" indent="-84138">
                        <a:buFont typeface="Arial" panose="020B0604020202020204" pitchFamily="34" charset="0"/>
                        <a:buChar char="•"/>
                      </a:pPr>
                      <a:r>
                        <a:rPr lang="en-US" sz="1100" dirty="0"/>
                        <a:t>Overall, the working atmosphere is good.</a:t>
                      </a:r>
                      <a:endParaRPr lang="de-DE" sz="1100" dirty="0"/>
                    </a:p>
                  </a:txBody>
                  <a:tcPr/>
                </a:tc>
                <a:extLst>
                  <a:ext uri="{0D108BD9-81ED-4DB2-BD59-A6C34878D82A}">
                    <a16:rowId xmlns:a16="http://schemas.microsoft.com/office/drawing/2014/main" xmlns="" val="2665789532"/>
                  </a:ext>
                </a:extLst>
              </a:tr>
              <a:tr h="370840">
                <a:tc>
                  <a:txBody>
                    <a:bodyPr/>
                    <a:lstStyle/>
                    <a:p>
                      <a:r>
                        <a:rPr lang="de-DE" sz="1100" dirty="0"/>
                        <a:t>Working </a:t>
                      </a:r>
                      <a:r>
                        <a:rPr lang="de-DE" sz="1100" dirty="0" err="1"/>
                        <a:t>conditions</a:t>
                      </a:r>
                      <a:r>
                        <a:rPr lang="de-DE" sz="1100" dirty="0"/>
                        <a:t> and </a:t>
                      </a:r>
                      <a:r>
                        <a:rPr lang="de-DE" sz="1100" dirty="0" err="1"/>
                        <a:t>Processes</a:t>
                      </a:r>
                      <a:endParaRPr lang="de-DE" sz="1100" dirty="0"/>
                    </a:p>
                  </a:txBody>
                  <a:tcPr anchor="ctr"/>
                </a:tc>
                <a:tc>
                  <a:txBody>
                    <a:bodyPr/>
                    <a:lstStyle/>
                    <a:p>
                      <a:pPr marL="85725" indent="-85725">
                        <a:buFont typeface="Arial" panose="020B0604020202020204" pitchFamily="34" charset="0"/>
                        <a:buChar char="•"/>
                      </a:pPr>
                      <a:r>
                        <a:rPr lang="en-US" sz="1100" dirty="0"/>
                        <a:t>I can solve work problems independently.</a:t>
                      </a:r>
                    </a:p>
                    <a:p>
                      <a:pPr marL="85725" indent="-85725">
                        <a:buFont typeface="Arial" panose="020B0604020202020204" pitchFamily="34" charset="0"/>
                        <a:buChar char="•"/>
                      </a:pPr>
                      <a:r>
                        <a:rPr lang="en-US" sz="1100" dirty="0"/>
                        <a:t>I try to find fair solutions to work problems.</a:t>
                      </a:r>
                    </a:p>
                    <a:p>
                      <a:pPr marL="85725" indent="-85725">
                        <a:buFont typeface="Arial" panose="020B0604020202020204" pitchFamily="34" charset="0"/>
                        <a:buChar char="•"/>
                      </a:pPr>
                      <a:r>
                        <a:rPr lang="en-US" sz="1100" dirty="0"/>
                        <a:t>I am satisfied with how I solve problems in my work.</a:t>
                      </a:r>
                    </a:p>
                    <a:p>
                      <a:pPr marL="85725" indent="-85725">
                        <a:buFont typeface="Arial" panose="020B0604020202020204" pitchFamily="34" charset="0"/>
                        <a:buChar char="•"/>
                      </a:pPr>
                      <a:r>
                        <a:rPr lang="en-US" sz="1100" dirty="0"/>
                        <a:t>I solve work problems effectively.</a:t>
                      </a:r>
                    </a:p>
                    <a:p>
                      <a:pPr marL="85725" indent="-85725">
                        <a:buFont typeface="Arial" panose="020B0604020202020204" pitchFamily="34" charset="0"/>
                        <a:buChar char="•"/>
                      </a:pPr>
                      <a:r>
                        <a:rPr lang="en-US" sz="1100" dirty="0"/>
                        <a:t>At my workplace, rooms and room equipment are insufficient.</a:t>
                      </a:r>
                    </a:p>
                    <a:p>
                      <a:pPr marL="85725" indent="-85725">
                        <a:buFont typeface="Arial" panose="020B0604020202020204" pitchFamily="34" charset="0"/>
                        <a:buChar char="•"/>
                      </a:pPr>
                      <a:r>
                        <a:rPr lang="en-US" sz="1100" dirty="0"/>
                        <a:t>I can plan and </a:t>
                      </a:r>
                      <a:r>
                        <a:rPr lang="en-US" sz="1100" dirty="0" err="1"/>
                        <a:t>organise</a:t>
                      </a:r>
                      <a:r>
                        <a:rPr lang="en-US" sz="1100" dirty="0"/>
                        <a:t> my work myself.</a:t>
                      </a:r>
                    </a:p>
                    <a:p>
                      <a:pPr marL="85725" indent="-85725">
                        <a:buFont typeface="Arial" panose="020B0604020202020204" pitchFamily="34" charset="0"/>
                        <a:buChar char="•"/>
                      </a:pPr>
                      <a:r>
                        <a:rPr lang="en-US" sz="1100" dirty="0"/>
                        <a:t>In my work I am completely absorbed in what I am doing.</a:t>
                      </a:r>
                    </a:p>
                    <a:p>
                      <a:pPr marL="85725" indent="-85725">
                        <a:buFont typeface="Arial" panose="020B0604020202020204" pitchFamily="34" charset="0"/>
                        <a:buChar char="•"/>
                      </a:pPr>
                      <a:r>
                        <a:rPr lang="en-US" sz="1100" dirty="0"/>
                        <a:t>The company is capable of being much better on the market than the competition, even in times of crisis.</a:t>
                      </a:r>
                    </a:p>
                    <a:p>
                      <a:pPr marL="85725" indent="-85725">
                        <a:buFont typeface="Arial" panose="020B0604020202020204" pitchFamily="34" charset="0"/>
                        <a:buChar char="•"/>
                      </a:pPr>
                      <a:r>
                        <a:rPr lang="en-US" sz="1100" dirty="0"/>
                        <a:t>Overall, I am satisfied with my working conditions.</a:t>
                      </a:r>
                    </a:p>
                    <a:p>
                      <a:pPr marL="85725" indent="-85725">
                        <a:buFont typeface="Arial" panose="020B0604020202020204" pitchFamily="34" charset="0"/>
                        <a:buChar char="•"/>
                      </a:pPr>
                      <a:r>
                        <a:rPr lang="en-US" sz="1100" dirty="0"/>
                        <a:t>The equipment at my workplace is good (technology, material, tools).</a:t>
                      </a:r>
                    </a:p>
                    <a:p>
                      <a:pPr marL="85725" indent="-85725">
                        <a:buFont typeface="Arial" panose="020B0604020202020204" pitchFamily="34" charset="0"/>
                        <a:buChar char="•"/>
                      </a:pPr>
                      <a:r>
                        <a:rPr lang="en-US" sz="1100" dirty="0"/>
                        <a:t>The external conditions at my workplace are good (light, air, noise, cleanliness, etc.).</a:t>
                      </a:r>
                      <a:endParaRPr lang="de-DE" sz="1100" dirty="0"/>
                    </a:p>
                  </a:txBody>
                  <a:tcPr/>
                </a:tc>
                <a:tc>
                  <a:txBody>
                    <a:bodyPr/>
                    <a:lstStyle/>
                    <a:p>
                      <a:pPr marL="84138" indent="-84138">
                        <a:buFont typeface="Arial" panose="020B0604020202020204" pitchFamily="34" charset="0"/>
                        <a:buChar char="•"/>
                      </a:pPr>
                      <a:r>
                        <a:rPr lang="en-US" sz="1100" dirty="0"/>
                        <a:t>The company creates a framework for good performance.</a:t>
                      </a:r>
                    </a:p>
                    <a:p>
                      <a:pPr marL="84138" indent="-84138">
                        <a:buFont typeface="Arial" panose="020B0604020202020204" pitchFamily="34" charset="0"/>
                        <a:buChar char="•"/>
                      </a:pPr>
                      <a:r>
                        <a:rPr lang="en-US" sz="1100" dirty="0"/>
                        <a:t>I am satisfied with the information the intranet provides.</a:t>
                      </a:r>
                      <a:endParaRPr lang="de-DE" sz="1100" dirty="0"/>
                    </a:p>
                  </a:txBody>
                  <a:tcPr/>
                </a:tc>
                <a:extLst>
                  <a:ext uri="{0D108BD9-81ED-4DB2-BD59-A6C34878D82A}">
                    <a16:rowId xmlns:a16="http://schemas.microsoft.com/office/drawing/2014/main" xmlns="" val="540810778"/>
                  </a:ext>
                </a:extLst>
              </a:tr>
              <a:tr h="370840">
                <a:tc>
                  <a:txBody>
                    <a:bodyPr/>
                    <a:lstStyle/>
                    <a:p>
                      <a:r>
                        <a:rPr lang="de-DE" sz="1100" dirty="0"/>
                        <a:t>Work </a:t>
                      </a:r>
                      <a:r>
                        <a:rPr lang="de-DE" sz="1100" dirty="0" err="1"/>
                        <a:t>requirements</a:t>
                      </a:r>
                      <a:r>
                        <a:rPr lang="de-DE" sz="1100" dirty="0"/>
                        <a:t> / Health</a:t>
                      </a:r>
                    </a:p>
                  </a:txBody>
                  <a:tcPr anchor="ctr"/>
                </a:tc>
                <a:tc>
                  <a:txBody>
                    <a:bodyPr/>
                    <a:lstStyle/>
                    <a:p>
                      <a:pPr marL="84138" indent="-84138">
                        <a:buFont typeface="Arial" panose="020B0604020202020204" pitchFamily="34" charset="0"/>
                        <a:buChar char="•"/>
                      </a:pPr>
                      <a:endParaRPr lang="en-US" sz="1100" dirty="0"/>
                    </a:p>
                  </a:txBody>
                  <a:tcPr/>
                </a:tc>
                <a:tc>
                  <a:txBody>
                    <a:bodyPr/>
                    <a:lstStyle/>
                    <a:p>
                      <a:pPr marL="84138" indent="-84138">
                        <a:buFont typeface="Arial" panose="020B0604020202020204" pitchFamily="34" charset="0"/>
                        <a:buChar char="•"/>
                      </a:pPr>
                      <a:endParaRPr lang="de-DE" sz="11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534513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a:t>Sample questions for the employee survey (5)</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1446815198"/>
              </p:ext>
            </p:extLst>
          </p:nvPr>
        </p:nvGraphicFramePr>
        <p:xfrm>
          <a:off x="838201" y="1892045"/>
          <a:ext cx="10091877" cy="41503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dirty="0" err="1"/>
                        <a:t>Related</a:t>
                      </a:r>
                      <a:r>
                        <a:rPr lang="de-DE" dirty="0"/>
                        <a:t> </a:t>
                      </a:r>
                      <a:r>
                        <a:rPr lang="de-DE" dirty="0" err="1"/>
                        <a:t>to</a:t>
                      </a:r>
                      <a:r>
                        <a:rPr lang="de-DE" dirty="0"/>
                        <a:t> </a:t>
                      </a:r>
                      <a:r>
                        <a:rPr lang="de-DE" dirty="0" err="1"/>
                        <a:t>the</a:t>
                      </a:r>
                      <a:r>
                        <a:rPr lang="de-DE" dirty="0"/>
                        <a:t> individual</a:t>
                      </a:r>
                    </a:p>
                  </a:txBody>
                  <a:tcPr/>
                </a:tc>
                <a:tc>
                  <a:txBody>
                    <a:bodyPr/>
                    <a:lstStyle/>
                    <a:p>
                      <a:r>
                        <a:rPr lang="de-DE" dirty="0" err="1"/>
                        <a:t>Related</a:t>
                      </a:r>
                      <a:r>
                        <a:rPr lang="de-DE" dirty="0"/>
                        <a:t> </a:t>
                      </a:r>
                      <a:r>
                        <a:rPr lang="de-DE" dirty="0" err="1"/>
                        <a:t>to</a:t>
                      </a:r>
                      <a:r>
                        <a:rPr lang="de-DE" dirty="0"/>
                        <a:t> </a:t>
                      </a:r>
                      <a:r>
                        <a:rPr lang="de-DE" dirty="0" err="1"/>
                        <a:t>the</a:t>
                      </a:r>
                      <a:r>
                        <a:rPr lang="de-DE" dirty="0"/>
                        <a:t> </a:t>
                      </a:r>
                      <a:r>
                        <a:rPr lang="de-DE" dirty="0" err="1"/>
                        <a:t>company</a:t>
                      </a:r>
                      <a:r>
                        <a:rPr lang="de-DE" dirty="0"/>
                        <a:t>/</a:t>
                      </a:r>
                      <a:r>
                        <a:rPr lang="de-DE" dirty="0" err="1"/>
                        <a:t>employer</a:t>
                      </a:r>
                      <a:endParaRPr lang="de-DE" dirty="0"/>
                    </a:p>
                  </a:txBody>
                  <a:tcPr/>
                </a:tc>
                <a:extLst>
                  <a:ext uri="{0D108BD9-81ED-4DB2-BD59-A6C34878D82A}">
                    <a16:rowId xmlns:a16="http://schemas.microsoft.com/office/drawing/2014/main" xmlns="" val="2685122098"/>
                  </a:ext>
                </a:extLst>
              </a:tr>
              <a:tr h="370840">
                <a:tc>
                  <a:txBody>
                    <a:bodyPr/>
                    <a:lstStyle/>
                    <a:p>
                      <a:r>
                        <a:rPr lang="de-DE" sz="1100" dirty="0"/>
                        <a:t>Work </a:t>
                      </a:r>
                      <a:r>
                        <a:rPr lang="de-DE" sz="1100" dirty="0" err="1"/>
                        <a:t>requirements</a:t>
                      </a:r>
                      <a:r>
                        <a:rPr lang="de-DE" sz="1100" dirty="0"/>
                        <a:t> / Health</a:t>
                      </a:r>
                    </a:p>
                  </a:txBody>
                  <a:tcPr anchor="ctr"/>
                </a:tc>
                <a:tc>
                  <a:txBody>
                    <a:bodyPr/>
                    <a:lstStyle/>
                    <a:p>
                      <a:pPr marL="84138" indent="-84138">
                        <a:buFont typeface="Arial" panose="020B0604020202020204" pitchFamily="34" charset="0"/>
                        <a:buChar char="•"/>
                      </a:pPr>
                      <a:r>
                        <a:rPr lang="en-US" sz="1100" dirty="0"/>
                        <a:t>I plan my work/tasks in advance.</a:t>
                      </a:r>
                    </a:p>
                    <a:p>
                      <a:pPr marL="84138" indent="-84138">
                        <a:buFont typeface="Arial" panose="020B0604020202020204" pitchFamily="34" charset="0"/>
                        <a:buChar char="•"/>
                      </a:pPr>
                      <a:r>
                        <a:rPr lang="en-US" sz="1100" dirty="0"/>
                        <a:t>My work makes high demands on me.</a:t>
                      </a:r>
                    </a:p>
                    <a:p>
                      <a:pPr marL="84138" indent="-84138">
                        <a:buFont typeface="Arial" panose="020B0604020202020204" pitchFamily="34" charset="0"/>
                        <a:buChar char="•"/>
                      </a:pPr>
                      <a:r>
                        <a:rPr lang="en-US" sz="1100" dirty="0"/>
                        <a:t>My work makes reasonable demands on me.</a:t>
                      </a:r>
                    </a:p>
                    <a:p>
                      <a:pPr marL="84138" indent="-84138">
                        <a:buFont typeface="Arial" panose="020B0604020202020204" pitchFamily="34" charset="0"/>
                        <a:buChar char="•"/>
                      </a:pPr>
                      <a:r>
                        <a:rPr lang="en-US" sz="1100" dirty="0"/>
                        <a:t>I am satisfied with the demands made by my work.</a:t>
                      </a:r>
                    </a:p>
                    <a:p>
                      <a:pPr marL="84138" indent="-84138">
                        <a:buFont typeface="Arial" panose="020B0604020202020204" pitchFamily="34" charset="0"/>
                        <a:buChar char="•"/>
                      </a:pPr>
                      <a:r>
                        <a:rPr lang="en-US" sz="1100" dirty="0"/>
                        <a:t>The demands of my work motivate me.</a:t>
                      </a:r>
                    </a:p>
                    <a:p>
                      <a:pPr marL="84138" indent="-84138">
                        <a:buFont typeface="Arial" panose="020B0604020202020204" pitchFamily="34" charset="0"/>
                        <a:buChar char="•"/>
                      </a:pPr>
                      <a:r>
                        <a:rPr lang="en-US" sz="1100" dirty="0"/>
                        <a:t>I am often under time pressure.</a:t>
                      </a:r>
                    </a:p>
                    <a:p>
                      <a:pPr marL="84138" indent="-84138">
                        <a:buFont typeface="Arial" panose="020B0604020202020204" pitchFamily="34" charset="0"/>
                        <a:buChar char="•"/>
                      </a:pPr>
                      <a:r>
                        <a:rPr lang="en-US" sz="1100" dirty="0"/>
                        <a:t>I have too much work.</a:t>
                      </a:r>
                    </a:p>
                    <a:p>
                      <a:pPr marL="84138" indent="-84138">
                        <a:buFont typeface="Arial" panose="020B0604020202020204" pitchFamily="34" charset="0"/>
                        <a:buChar char="•"/>
                      </a:pPr>
                      <a:r>
                        <a:rPr lang="en-US" sz="1100" dirty="0"/>
                        <a:t>There are things in my work that are too complicated.</a:t>
                      </a:r>
                    </a:p>
                    <a:p>
                      <a:pPr marL="84138" indent="-84138">
                        <a:buFont typeface="Arial" panose="020B0604020202020204" pitchFamily="34" charset="0"/>
                        <a:buChar char="•"/>
                      </a:pPr>
                      <a:r>
                        <a:rPr lang="en-US" sz="1100" dirty="0"/>
                        <a:t>There are demands on my ability to concentrate that are too high.</a:t>
                      </a:r>
                    </a:p>
                    <a:p>
                      <a:pPr marL="84138" indent="-84138">
                        <a:buFont typeface="Arial" panose="020B0604020202020204" pitchFamily="34" charset="0"/>
                        <a:buChar char="•"/>
                      </a:pPr>
                      <a:r>
                        <a:rPr lang="en-US" sz="1100" dirty="0"/>
                        <a:t>The frequently repetitive tasks at my work tire me.</a:t>
                      </a:r>
                    </a:p>
                    <a:p>
                      <a:pPr marL="84138" indent="-84138">
                        <a:buFont typeface="Arial" panose="020B0604020202020204" pitchFamily="34" charset="0"/>
                        <a:buChar char="•"/>
                      </a:pPr>
                      <a:r>
                        <a:rPr lang="en-US" sz="1100" dirty="0"/>
                        <a:t>The demands made on my work are often unclear.</a:t>
                      </a:r>
                    </a:p>
                    <a:p>
                      <a:pPr marL="84138" indent="-84138">
                        <a:buFont typeface="Arial" panose="020B0604020202020204" pitchFamily="34" charset="0"/>
                        <a:buChar char="•"/>
                      </a:pPr>
                      <a:r>
                        <a:rPr lang="en-US" sz="1100" dirty="0"/>
                        <a:t>Communication with my clients (patients) is often very difficult.</a:t>
                      </a:r>
                    </a:p>
                    <a:p>
                      <a:pPr marL="84138" indent="-84138">
                        <a:buFont typeface="Arial" panose="020B0604020202020204" pitchFamily="34" charset="0"/>
                        <a:buChar char="•"/>
                      </a:pPr>
                      <a:r>
                        <a:rPr lang="en-US" sz="1100" dirty="0"/>
                        <a:t>My clients (patients) are often rude.</a:t>
                      </a:r>
                    </a:p>
                    <a:p>
                      <a:pPr marL="84138" indent="-84138">
                        <a:buFont typeface="Arial" panose="020B0604020202020204" pitchFamily="34" charset="0"/>
                        <a:buChar char="•"/>
                      </a:pPr>
                      <a:r>
                        <a:rPr lang="en-US" sz="1100" dirty="0"/>
                        <a:t>What I hear about the (life) situation of my clients (patients) is difficult to process.</a:t>
                      </a:r>
                    </a:p>
                    <a:p>
                      <a:pPr marL="84138" indent="-84138">
                        <a:buFont typeface="Arial" panose="020B0604020202020204" pitchFamily="34" charset="0"/>
                        <a:buChar char="•"/>
                      </a:pPr>
                      <a:r>
                        <a:rPr lang="en-US" sz="1100" dirty="0"/>
                        <a:t>I often do not have the necessary information, materials and work equipment (e.g. computer) at my disposal.</a:t>
                      </a:r>
                    </a:p>
                    <a:p>
                      <a:pPr marL="84138" indent="-84138">
                        <a:buFont typeface="Arial" panose="020B0604020202020204" pitchFamily="34" charset="0"/>
                        <a:buChar char="•"/>
                      </a:pPr>
                      <a:r>
                        <a:rPr lang="en-US" sz="1100" dirty="0"/>
                        <a:t>I am constantly interrupted in my actual work, e.g. by the telephone.</a:t>
                      </a:r>
                    </a:p>
                    <a:p>
                      <a:pPr marL="84138" indent="-84138">
                        <a:buFont typeface="Arial" panose="020B0604020202020204" pitchFamily="34" charset="0"/>
                        <a:buChar char="•"/>
                      </a:pPr>
                      <a:r>
                        <a:rPr lang="en-US" sz="1100" dirty="0"/>
                        <a:t>My working conditions are </a:t>
                      </a:r>
                      <a:r>
                        <a:rPr lang="en-US" sz="1100" dirty="0" err="1"/>
                        <a:t>unfavourable</a:t>
                      </a:r>
                      <a:r>
                        <a:rPr lang="en-US" sz="1100" dirty="0"/>
                        <a:t> (noise, dirt, humidity, temperature).</a:t>
                      </a:r>
                    </a:p>
                    <a:p>
                      <a:pPr marL="84138" indent="-84138">
                        <a:buFont typeface="Arial" panose="020B0604020202020204" pitchFamily="34" charset="0"/>
                        <a:buChar char="•"/>
                      </a:pPr>
                      <a:r>
                        <a:rPr lang="en-US" sz="1100" dirty="0"/>
                        <a:t>My work requires a lot of physical effort.</a:t>
                      </a:r>
                    </a:p>
                    <a:p>
                      <a:pPr marL="84138" indent="-84138">
                        <a:buFont typeface="Arial" panose="020B0604020202020204" pitchFamily="34" charset="0"/>
                        <a:buChar char="•"/>
                      </a:pPr>
                      <a:r>
                        <a:rPr lang="en-US" sz="1100" dirty="0"/>
                        <a:t>My work allows me to take sufficient breaks.</a:t>
                      </a:r>
                    </a:p>
                  </a:txBody>
                  <a:tcPr/>
                </a:tc>
                <a:tc>
                  <a:txBody>
                    <a:bodyPr/>
                    <a:lstStyle/>
                    <a:p>
                      <a:pPr marL="84138" indent="-84138">
                        <a:buFont typeface="Arial" panose="020B0604020202020204" pitchFamily="34" charset="0"/>
                        <a:buChar char="•"/>
                      </a:pPr>
                      <a:r>
                        <a:rPr lang="en-US" sz="1100" dirty="0"/>
                        <a:t>I experience that the </a:t>
                      </a:r>
                      <a:r>
                        <a:rPr lang="en-US" sz="1100" dirty="0" err="1"/>
                        <a:t>organisation</a:t>
                      </a:r>
                      <a:r>
                        <a:rPr lang="en-US" sz="1100" dirty="0"/>
                        <a:t> of our company is changing.</a:t>
                      </a:r>
                    </a:p>
                    <a:p>
                      <a:pPr marL="84138" indent="-84138">
                        <a:buFont typeface="Arial" panose="020B0604020202020204" pitchFamily="34" charset="0"/>
                        <a:buChar char="•"/>
                      </a:pPr>
                      <a:r>
                        <a:rPr lang="en-US" sz="1100" dirty="0"/>
                        <a:t>The employer's health promotion measures are good.</a:t>
                      </a:r>
                      <a:endParaRPr lang="de-DE" sz="11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7928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THANK YOU FOR YOUR ATTENTION</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fontScale="92500" lnSpcReduction="10000"/>
          </a:bodyPr>
          <a:lstStyle/>
          <a:p>
            <a:r>
              <a:rPr lang="en-US" dirty="0">
                <a:latin typeface="Arial Black" panose="020B0A04020102020204" pitchFamily="34" charset="0"/>
              </a:rPr>
              <a:t>Contents</a:t>
            </a: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General Information on employee surveys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Employee survey do’s and </a:t>
              </a:r>
              <a:r>
                <a:rPr lang="en-US" altLang="ko-KR" sz="1200" dirty="0" err="1">
                  <a:solidFill>
                    <a:schemeClr val="tx1">
                      <a:lumMod val="75000"/>
                      <a:lumOff val="25000"/>
                    </a:schemeClr>
                  </a:solidFill>
                  <a:cs typeface="Arial" pitchFamily="34" charset="0"/>
                </a:rPr>
                <a:t>dont’s</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Types of employee surveys</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Sample questions that can be used in an employee survey.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49"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25625"/>
            <a:ext cx="7365520" cy="3816050"/>
          </a:xfrm>
        </p:spPr>
        <p:txBody>
          <a:bodyPr>
            <a:noAutofit/>
          </a:bodyPr>
          <a:lstStyle/>
          <a:p>
            <a:pPr marL="0" indent="0">
              <a:buNone/>
            </a:pPr>
            <a:endParaRPr lang="en-US" sz="1800" dirty="0"/>
          </a:p>
          <a:p>
            <a:pPr marL="0" indent="0">
              <a:buNone/>
            </a:pPr>
            <a:endParaRPr lang="en-US" sz="1800" dirty="0"/>
          </a:p>
          <a:p>
            <a:pPr marL="0" indent="0">
              <a:buNone/>
            </a:pPr>
            <a:r>
              <a:rPr lang="en-US" sz="1800" dirty="0"/>
              <a:t>A lack of employee engagement causes more absenteeism, higher employee turnover and inhibits innovation. It is therefore worthwhile to keep an eye on employee engagement and improve it. In this guide, you will learn how valuable feedback can be achieved through exciting case studies. </a:t>
            </a:r>
          </a:p>
          <a:p>
            <a:pPr marL="0" indent="0">
              <a:buNone/>
            </a:pPr>
            <a:r>
              <a:rPr lang="en-US" sz="1800" dirty="0"/>
              <a:t>We will show you how to properly design, implement and evaluate an employee survey.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r="22899"/>
          <a:stretch/>
        </p:blipFill>
        <p:spPr>
          <a:xfrm>
            <a:off x="9277697" y="1847300"/>
            <a:ext cx="2914303" cy="4182218"/>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5371207" cy="4036654"/>
          </a:xfrm>
        </p:spPr>
        <p:txBody>
          <a:bodyPr>
            <a:normAutofit/>
          </a:bodyPr>
          <a:lstStyle/>
          <a:p>
            <a:pPr marL="0" indent="0">
              <a:buNone/>
            </a:pPr>
            <a:r>
              <a:rPr lang="en-US" sz="2000" b="1" dirty="0"/>
              <a:t>How do I increase employee engagement in my company?</a:t>
            </a:r>
            <a:endParaRPr lang="en-GB" sz="2000" b="1" dirty="0"/>
          </a:p>
          <a:p>
            <a:pPr marL="0" indent="0">
              <a:buNone/>
            </a:pPr>
            <a:endParaRPr lang="en-US" sz="1800" dirty="0"/>
          </a:p>
          <a:p>
            <a:pPr marL="92075" indent="0">
              <a:buNone/>
            </a:pPr>
            <a:r>
              <a:rPr lang="en-US" sz="1800" dirty="0"/>
              <a:t>The key to more motivation and identification is </a:t>
            </a:r>
            <a:r>
              <a:rPr lang="en-US" sz="1800" b="1" dirty="0"/>
              <a:t>sustainable employee surveys and the corresponding derivation of measures:</a:t>
            </a:r>
            <a:r>
              <a:rPr lang="en-US" sz="1800" dirty="0"/>
              <a:t> Regularly ask your employees for feedback and let it flow into your decisions. The result: your employees experience transparency and have the opportunity to participate. </a:t>
            </a:r>
            <a:r>
              <a:rPr lang="en-US" sz="1800" b="1" dirty="0"/>
              <a:t>From the results of the survey, you in turn gain valuable insights </a:t>
            </a:r>
            <a:r>
              <a:rPr lang="en-US" sz="1800" dirty="0"/>
              <a:t>on the basis of which you can act.</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6" name="Grafik 5">
            <a:extLst>
              <a:ext uri="{FF2B5EF4-FFF2-40B4-BE49-F238E27FC236}">
                <a16:creationId xmlns:a16="http://schemas.microsoft.com/office/drawing/2014/main" xmlns="" id="{65650BF3-7318-48EB-B6A7-D4D565F8B8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82355" y="2962219"/>
            <a:ext cx="2785064"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4674079" cy="4036654"/>
          </a:xfrm>
        </p:spPr>
        <p:txBody>
          <a:bodyPr>
            <a:normAutofit/>
          </a:bodyPr>
          <a:lstStyle/>
          <a:p>
            <a:pPr marL="0" indent="0">
              <a:buNone/>
            </a:pPr>
            <a:r>
              <a:rPr lang="en-US" sz="2000" b="1" dirty="0"/>
              <a:t>How do I create an employee survey?</a:t>
            </a:r>
            <a:endParaRPr lang="en-GB" sz="2000" b="1" dirty="0"/>
          </a:p>
          <a:p>
            <a:pPr marL="0" indent="0">
              <a:buNone/>
            </a:pPr>
            <a:endParaRPr lang="en-US" sz="1800" dirty="0"/>
          </a:p>
          <a:p>
            <a:pPr marL="92075" indent="0">
              <a:buNone/>
            </a:pPr>
            <a:r>
              <a:rPr lang="en-US" sz="1800" dirty="0"/>
              <a:t>The content of an employee survey is an individual matter. </a:t>
            </a:r>
            <a:r>
              <a:rPr lang="en-US" sz="1800" b="1" dirty="0"/>
              <a:t>Depending on the objective, you place different emphases on different topics</a:t>
            </a:r>
            <a:r>
              <a:rPr lang="en-US" sz="1800" dirty="0"/>
              <a:t>: For example, if you want to improve health management in the company, the focus of the questions will depend on this topic. </a:t>
            </a:r>
            <a:r>
              <a:rPr lang="en-US" sz="1800" b="1" dirty="0"/>
              <a:t>Define a clear goal before you design the employee survey. </a:t>
            </a:r>
            <a:r>
              <a:rPr lang="en-US" sz="1800" dirty="0"/>
              <a:t>It makes the most sense to use special software for the employee survey.</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3F9C9286-F127-4D4C-861B-4CDD7BDE444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30619" y="2793943"/>
            <a:ext cx="2627031"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08604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a:bodyPr>
          <a:lstStyle/>
          <a:p>
            <a:pPr marL="0" indent="0">
              <a:buNone/>
            </a:pPr>
            <a:r>
              <a:rPr lang="en-US" sz="2000" b="1" dirty="0"/>
              <a:t>What are the benefits of employee surveys?</a:t>
            </a:r>
            <a:endParaRPr lang="en-GB" sz="2000" b="1" dirty="0"/>
          </a:p>
          <a:p>
            <a:pPr marL="0" indent="0">
              <a:buNone/>
            </a:pPr>
            <a:endParaRPr lang="en-US" sz="1800" dirty="0"/>
          </a:p>
          <a:p>
            <a:pPr marL="92075" indent="0">
              <a:buNone/>
            </a:pPr>
            <a:r>
              <a:rPr lang="en-US" sz="1800" dirty="0"/>
              <a:t>An employee survey is the foundation of employee-oriented human resources and corporate development. If the right questions are asked, it provides company-relevant data and allows the diagnosis of strengths and need for action in a company. An employee survey provides managers with </a:t>
            </a:r>
            <a:r>
              <a:rPr lang="en-US" sz="1800" b="1" dirty="0"/>
              <a:t>valuable, direct feedback from their team - an indispensable element for improving the quality of leadership and thus, among other things, for employee retention</a:t>
            </a:r>
            <a:r>
              <a:rPr lang="en-US" sz="1800" dirty="0"/>
              <a:t>. The results of an employee survey also offer the opportunity to jointly derive measures within the company. This intensifies communication between managers and employees and reduces the social distance.</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7E8FEFBC-B2F9-43F3-9076-7800C802DB8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9946" y="2677843"/>
            <a:ext cx="3758755" cy="2498006"/>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6"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41221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750201"/>
          </a:xfrm>
        </p:spPr>
        <p:txBody>
          <a:bodyPr>
            <a:noAutofit/>
          </a:bodyPr>
          <a:lstStyle/>
          <a:p>
            <a:pPr marL="0" indent="0">
              <a:buNone/>
            </a:pPr>
            <a:r>
              <a:rPr lang="en-US" dirty="0"/>
              <a:t>The most important advantages of employee surveys at a glance:</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1647019" y="2859451"/>
            <a:ext cx="2342592" cy="2088000"/>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Better decisions:</a:t>
            </a:r>
          </a:p>
          <a:p>
            <a:pPr algn="ctr"/>
            <a:r>
              <a:rPr lang="en-US" sz="1400" dirty="0"/>
              <a:t>Those who are well informed make more qualified decisions. With insights from your workforce, you create the best foundation for this.</a:t>
            </a:r>
            <a:endParaRPr lang="en-ID" sz="14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4632958" y="2858064"/>
            <a:ext cx="2343600" cy="2088000"/>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Better communication:</a:t>
            </a:r>
          </a:p>
          <a:p>
            <a:pPr algn="ctr"/>
            <a:r>
              <a:rPr lang="en-US" sz="1400" dirty="0"/>
              <a:t>If you ask, you get an answer. Anonymous surveys make it easier for employees to express their opinions. They have the chance to respond quickly.</a:t>
            </a:r>
            <a:endParaRPr lang="en-ID" sz="1400" b="1"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7830438" y="2858064"/>
            <a:ext cx="2343600" cy="2088000"/>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More trust and approval: </a:t>
            </a:r>
          </a:p>
          <a:p>
            <a:pPr algn="ctr"/>
            <a:r>
              <a:rPr lang="en-US" sz="1400" dirty="0"/>
              <a:t>Your employees notice that they are participating in the changes in the company - this increases the acceptance of the measures.</a:t>
            </a:r>
            <a:endParaRPr lang="en-ID" sz="1400" dirty="0"/>
          </a:p>
        </p:txBody>
      </p:sp>
      <p:sp>
        <p:nvSpPr>
          <p:cNvPr id="19" name="Oval 2">
            <a:extLst>
              <a:ext uri="{FF2B5EF4-FFF2-40B4-BE49-F238E27FC236}">
                <a16:creationId xmlns:a16="http://schemas.microsoft.com/office/drawing/2014/main" xmlns="" id="{CFB5D85D-7480-46F7-8B19-CE68CA6A74B5}"/>
              </a:ext>
            </a:extLst>
          </p:cNvPr>
          <p:cNvSpPr/>
          <p:nvPr/>
        </p:nvSpPr>
        <p:spPr>
          <a:xfrm>
            <a:off x="1332974" y="2648918"/>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4310287" y="2647531"/>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7507767" y="264753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4" name="Textfeld 23">
            <a:extLst>
              <a:ext uri="{FF2B5EF4-FFF2-40B4-BE49-F238E27FC236}">
                <a16:creationId xmlns:a16="http://schemas.microsoft.com/office/drawing/2014/main" xmlns="" id="{42478C23-20C5-49D7-9406-2F342C694695}"/>
              </a:ext>
            </a:extLst>
          </p:cNvPr>
          <p:cNvSpPr txBox="1"/>
          <p:nvPr/>
        </p:nvSpPr>
        <p:spPr>
          <a:xfrm>
            <a:off x="838198" y="5316262"/>
            <a:ext cx="9591137" cy="707886"/>
          </a:xfrm>
          <a:prstGeom prst="rect">
            <a:avLst/>
          </a:prstGeom>
          <a:noFill/>
          <a:ln>
            <a:solidFill>
              <a:srgbClr val="69116B"/>
            </a:solidFill>
          </a:ln>
        </p:spPr>
        <p:txBody>
          <a:bodyPr wrap="square">
            <a:spAutoFit/>
          </a:bodyPr>
          <a:lstStyle/>
          <a:p>
            <a:r>
              <a:rPr lang="de-DE" sz="2000" b="1" dirty="0" err="1">
                <a:solidFill>
                  <a:srgbClr val="69116B"/>
                </a:solidFill>
              </a:rPr>
              <a:t>If</a:t>
            </a:r>
            <a:r>
              <a:rPr lang="de-DE" sz="2000" b="1" dirty="0">
                <a:solidFill>
                  <a:srgbClr val="69116B"/>
                </a:solidFill>
              </a:rPr>
              <a:t> </a:t>
            </a:r>
            <a:r>
              <a:rPr lang="de-DE" sz="2000" b="1" dirty="0" err="1">
                <a:solidFill>
                  <a:srgbClr val="69116B"/>
                </a:solidFill>
              </a:rPr>
              <a:t>you</a:t>
            </a:r>
            <a:r>
              <a:rPr lang="de-DE" sz="2000" b="1" dirty="0">
                <a:solidFill>
                  <a:srgbClr val="69116B"/>
                </a:solidFill>
              </a:rPr>
              <a:t> </a:t>
            </a:r>
            <a:r>
              <a:rPr lang="de-DE" sz="2000" b="1" dirty="0" err="1">
                <a:solidFill>
                  <a:srgbClr val="69116B"/>
                </a:solidFill>
              </a:rPr>
              <a:t>take</a:t>
            </a:r>
            <a:r>
              <a:rPr lang="de-DE" sz="2000" b="1" dirty="0">
                <a:solidFill>
                  <a:srgbClr val="69116B"/>
                </a:solidFill>
              </a:rPr>
              <a:t> </a:t>
            </a:r>
            <a:r>
              <a:rPr lang="de-DE" sz="2000" b="1" dirty="0" err="1">
                <a:solidFill>
                  <a:srgbClr val="69116B"/>
                </a:solidFill>
              </a:rPr>
              <a:t>advantage</a:t>
            </a:r>
            <a:r>
              <a:rPr lang="de-DE" sz="2000" b="1" dirty="0">
                <a:solidFill>
                  <a:srgbClr val="69116B"/>
                </a:solidFill>
              </a:rPr>
              <a:t> </a:t>
            </a:r>
            <a:r>
              <a:rPr lang="de-DE" sz="2000" b="1" dirty="0" err="1">
                <a:solidFill>
                  <a:srgbClr val="69116B"/>
                </a:solidFill>
              </a:rPr>
              <a:t>of</a:t>
            </a:r>
            <a:r>
              <a:rPr lang="de-DE" sz="2000" b="1" dirty="0">
                <a:solidFill>
                  <a:srgbClr val="69116B"/>
                </a:solidFill>
              </a:rPr>
              <a:t> </a:t>
            </a:r>
            <a:r>
              <a:rPr lang="de-DE" sz="2000" b="1" dirty="0" err="1">
                <a:solidFill>
                  <a:srgbClr val="69116B"/>
                </a:solidFill>
              </a:rPr>
              <a:t>these</a:t>
            </a:r>
            <a:r>
              <a:rPr lang="de-DE" sz="2000" b="1" dirty="0">
                <a:solidFill>
                  <a:srgbClr val="69116B"/>
                </a:solidFill>
              </a:rPr>
              <a:t> </a:t>
            </a:r>
            <a:r>
              <a:rPr lang="de-DE" sz="2000" b="1" dirty="0" err="1">
                <a:solidFill>
                  <a:srgbClr val="69116B"/>
                </a:solidFill>
              </a:rPr>
              <a:t>benefits</a:t>
            </a:r>
            <a:r>
              <a:rPr lang="de-DE" sz="2000" b="1" dirty="0">
                <a:solidFill>
                  <a:srgbClr val="69116B"/>
                </a:solidFill>
              </a:rPr>
              <a:t> and </a:t>
            </a:r>
            <a:r>
              <a:rPr lang="de-DE" sz="2000" b="1" dirty="0" err="1">
                <a:solidFill>
                  <a:srgbClr val="69116B"/>
                </a:solidFill>
              </a:rPr>
              <a:t>act</a:t>
            </a:r>
            <a:r>
              <a:rPr lang="de-DE" sz="2000" b="1" dirty="0">
                <a:solidFill>
                  <a:srgbClr val="69116B"/>
                </a:solidFill>
              </a:rPr>
              <a:t> </a:t>
            </a:r>
            <a:r>
              <a:rPr lang="de-DE" sz="2000" b="1" dirty="0" err="1">
                <a:solidFill>
                  <a:srgbClr val="69116B"/>
                </a:solidFill>
              </a:rPr>
              <a:t>accordingly</a:t>
            </a:r>
            <a:r>
              <a:rPr lang="de-DE" sz="2000" b="1" dirty="0">
                <a:solidFill>
                  <a:srgbClr val="69116B"/>
                </a:solidFill>
              </a:rPr>
              <a:t>, </a:t>
            </a:r>
            <a:r>
              <a:rPr lang="de-DE" sz="2000" b="1" dirty="0" err="1">
                <a:solidFill>
                  <a:srgbClr val="69116B"/>
                </a:solidFill>
              </a:rPr>
              <a:t>you</a:t>
            </a:r>
            <a:r>
              <a:rPr lang="de-DE" sz="2000" b="1" dirty="0">
                <a:solidFill>
                  <a:srgbClr val="69116B"/>
                </a:solidFill>
              </a:rPr>
              <a:t> will </a:t>
            </a:r>
            <a:r>
              <a:rPr lang="de-DE" sz="2000" b="1" dirty="0" err="1">
                <a:solidFill>
                  <a:srgbClr val="69116B"/>
                </a:solidFill>
              </a:rPr>
              <a:t>have</a:t>
            </a:r>
            <a:r>
              <a:rPr lang="de-DE" sz="2000" b="1" dirty="0">
                <a:solidFill>
                  <a:srgbClr val="69116B"/>
                </a:solidFill>
              </a:rPr>
              <a:t> </a:t>
            </a:r>
            <a:r>
              <a:rPr lang="de-DE" sz="2000" b="1" dirty="0" err="1">
                <a:solidFill>
                  <a:srgbClr val="69116B"/>
                </a:solidFill>
              </a:rPr>
              <a:t>more</a:t>
            </a:r>
            <a:r>
              <a:rPr lang="de-DE" sz="2000" b="1" dirty="0">
                <a:solidFill>
                  <a:srgbClr val="69116B"/>
                </a:solidFill>
              </a:rPr>
              <a:t> </a:t>
            </a:r>
            <a:r>
              <a:rPr lang="de-DE" sz="2000" b="1" dirty="0" err="1">
                <a:solidFill>
                  <a:srgbClr val="69116B"/>
                </a:solidFill>
              </a:rPr>
              <a:t>engaged</a:t>
            </a:r>
            <a:r>
              <a:rPr lang="de-DE" sz="2000" b="1" dirty="0">
                <a:solidFill>
                  <a:srgbClr val="69116B"/>
                </a:solidFill>
              </a:rPr>
              <a:t> </a:t>
            </a:r>
            <a:r>
              <a:rPr lang="de-DE" sz="2000" b="1" dirty="0" err="1">
                <a:solidFill>
                  <a:srgbClr val="69116B"/>
                </a:solidFill>
              </a:rPr>
              <a:t>employees</a:t>
            </a:r>
            <a:r>
              <a:rPr lang="de-DE" sz="2000" b="1" dirty="0">
                <a:solidFill>
                  <a:srgbClr val="69116B"/>
                </a:solidFill>
              </a:rPr>
              <a:t> </a:t>
            </a:r>
            <a:r>
              <a:rPr lang="de-DE" sz="2000" b="1" dirty="0" err="1">
                <a:solidFill>
                  <a:srgbClr val="69116B"/>
                </a:solidFill>
              </a:rPr>
              <a:t>who</a:t>
            </a:r>
            <a:r>
              <a:rPr lang="de-DE" sz="2000" b="1" dirty="0">
                <a:solidFill>
                  <a:srgbClr val="69116B"/>
                </a:solidFill>
              </a:rPr>
              <a:t> </a:t>
            </a:r>
            <a:r>
              <a:rPr lang="de-DE" sz="2000" b="1" dirty="0" err="1">
                <a:solidFill>
                  <a:srgbClr val="69116B"/>
                </a:solidFill>
              </a:rPr>
              <a:t>are</a:t>
            </a:r>
            <a:r>
              <a:rPr lang="de-DE" sz="2000" b="1" dirty="0">
                <a:solidFill>
                  <a:srgbClr val="69116B"/>
                </a:solidFill>
              </a:rPr>
              <a:t> </a:t>
            </a:r>
            <a:r>
              <a:rPr lang="de-DE" sz="2000" b="1" dirty="0" err="1">
                <a:solidFill>
                  <a:srgbClr val="69116B"/>
                </a:solidFill>
              </a:rPr>
              <a:t>more</a:t>
            </a:r>
            <a:r>
              <a:rPr lang="de-DE" sz="2000" b="1" dirty="0">
                <a:solidFill>
                  <a:srgbClr val="69116B"/>
                </a:solidFill>
              </a:rPr>
              <a:t> </a:t>
            </a:r>
            <a:r>
              <a:rPr lang="de-DE" sz="2000" b="1" dirty="0" err="1">
                <a:solidFill>
                  <a:srgbClr val="69116B"/>
                </a:solidFill>
              </a:rPr>
              <a:t>willing</a:t>
            </a:r>
            <a:r>
              <a:rPr lang="de-DE" sz="2000" b="1" dirty="0">
                <a:solidFill>
                  <a:srgbClr val="69116B"/>
                </a:solidFill>
              </a:rPr>
              <a:t> </a:t>
            </a:r>
            <a:r>
              <a:rPr lang="de-DE" sz="2000" b="1" dirty="0" err="1">
                <a:solidFill>
                  <a:srgbClr val="69116B"/>
                </a:solidFill>
              </a:rPr>
              <a:t>to</a:t>
            </a:r>
            <a:r>
              <a:rPr lang="de-DE" sz="2000" b="1" dirty="0">
                <a:solidFill>
                  <a:srgbClr val="69116B"/>
                </a:solidFill>
              </a:rPr>
              <a:t> perform, </a:t>
            </a:r>
            <a:r>
              <a:rPr lang="de-DE" sz="2000" b="1" dirty="0" err="1">
                <a:solidFill>
                  <a:srgbClr val="69116B"/>
                </a:solidFill>
              </a:rPr>
              <a:t>more</a:t>
            </a:r>
            <a:r>
              <a:rPr lang="de-DE" sz="2000" b="1" dirty="0">
                <a:solidFill>
                  <a:srgbClr val="69116B"/>
                </a:solidFill>
              </a:rPr>
              <a:t> loyal and </a:t>
            </a:r>
            <a:r>
              <a:rPr lang="de-DE" sz="2000" b="1" dirty="0" err="1">
                <a:solidFill>
                  <a:srgbClr val="69116B"/>
                </a:solidFill>
              </a:rPr>
              <a:t>more</a:t>
            </a:r>
            <a:r>
              <a:rPr lang="de-DE" sz="2000" b="1" dirty="0">
                <a:solidFill>
                  <a:srgbClr val="69116B"/>
                </a:solidFill>
              </a:rPr>
              <a:t> </a:t>
            </a:r>
            <a:r>
              <a:rPr lang="de-DE" sz="2000" b="1" dirty="0" err="1">
                <a:solidFill>
                  <a:srgbClr val="69116B"/>
                </a:solidFill>
              </a:rPr>
              <a:t>motivated</a:t>
            </a:r>
            <a:r>
              <a:rPr lang="de-DE" sz="2000" b="1" dirty="0">
                <a:solidFill>
                  <a:srgbClr val="69116B"/>
                </a:solidFill>
              </a:rPr>
              <a:t>.</a:t>
            </a:r>
          </a:p>
        </p:txBody>
      </p:sp>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8" name="Immagine 1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22"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a:bodyPr>
          <a:lstStyle/>
          <a:p>
            <a:pPr marL="0" indent="0">
              <a:buNone/>
            </a:pPr>
            <a:r>
              <a:rPr lang="en-US" sz="2000" b="1" dirty="0"/>
              <a:t>Engagement and commitment are important issues</a:t>
            </a:r>
            <a:endParaRPr lang="en-GB" sz="2000" b="1" dirty="0"/>
          </a:p>
          <a:p>
            <a:pPr marL="0" indent="0">
              <a:buNone/>
            </a:pPr>
            <a:endParaRPr lang="en-US" sz="1800" dirty="0"/>
          </a:p>
          <a:p>
            <a:pPr marL="92075" indent="0">
              <a:buNone/>
            </a:pPr>
            <a:r>
              <a:rPr lang="en-US" sz="1800" dirty="0"/>
              <a:t>Among the key success factors for companies are employee engagement and commitment, which is why these are important topics in an employee survey. They go far beyond mere employee satisfaction, which provides little benefit to the company. </a:t>
            </a:r>
            <a:r>
              <a:rPr lang="en-US" sz="1800" b="1" dirty="0"/>
              <a:t>Employees with a high level of commitment perform better than average and have increased productivity.</a:t>
            </a:r>
            <a:r>
              <a:rPr lang="en-US" sz="1800" dirty="0"/>
              <a:t> A high level of commitment ensures less employee absenteeism and lower turnover in the company.</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13" name="Grafik 12">
            <a:extLst>
              <a:ext uri="{FF2B5EF4-FFF2-40B4-BE49-F238E27FC236}">
                <a16:creationId xmlns:a16="http://schemas.microsoft.com/office/drawing/2014/main" xmlns="" id="{14F2528C-C562-4A1E-A39C-CBE45241CC5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5675" y="2648408"/>
            <a:ext cx="3386506" cy="2257671"/>
          </a:xfrm>
          <a:prstGeom prst="rect">
            <a:avLst/>
          </a:prstGeom>
        </p:spPr>
      </p:pic>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6686" y="6236970"/>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12" y="6218967"/>
            <a:ext cx="905274" cy="576706"/>
          </a:xfrm>
          <a:prstGeom prst="rect">
            <a:avLst/>
          </a:prstGeom>
        </p:spPr>
      </p:pic>
      <p:pic>
        <p:nvPicPr>
          <p:cNvPr id="16" name="Immagin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72756" y="6370888"/>
            <a:ext cx="1127226" cy="392481"/>
          </a:xfrm>
          <a:prstGeom prst="rect">
            <a:avLst/>
          </a:prstGeom>
          <a:noFill/>
        </p:spPr>
      </p:pic>
      <p:sp>
        <p:nvSpPr>
          <p:cNvPr id="17" name="CasellaDiTesto 21"/>
          <p:cNvSpPr txBox="1"/>
          <p:nvPr/>
        </p:nvSpPr>
        <p:spPr>
          <a:xfrm>
            <a:off x="7567907" y="615337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6795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TotalTime>
  <Words>6178</Words>
  <Application>Microsoft Office PowerPoint</Application>
  <PresentationFormat>Widescreen</PresentationFormat>
  <Paragraphs>371</Paragraphs>
  <Slides>26</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26</vt:i4>
      </vt:variant>
    </vt:vector>
  </HeadingPairs>
  <TitlesOfParts>
    <vt:vector size="36"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Employee survey How do I increase employee engagement in my company?</vt:lpstr>
      <vt:lpstr>Presentazione standard di PowerPoint</vt:lpstr>
      <vt:lpstr>Presentazione standard di PowerPoint</vt:lpstr>
      <vt:lpstr>Unit 1</vt:lpstr>
      <vt:lpstr>Unit 1 </vt:lpstr>
      <vt:lpstr>Unit 1 </vt:lpstr>
      <vt:lpstr>Unit 1 </vt:lpstr>
      <vt:lpstr>Unit 1 </vt:lpstr>
      <vt:lpstr>Unit 1 </vt:lpstr>
      <vt:lpstr>Unit 2 </vt:lpstr>
      <vt:lpstr>Unit 2 </vt:lpstr>
      <vt:lpstr>Unit 2 </vt:lpstr>
      <vt:lpstr>Unit 2 </vt:lpstr>
      <vt:lpstr>Unit 2 </vt:lpstr>
      <vt:lpstr>Unit 2 </vt:lpstr>
      <vt:lpstr>Unit 3</vt:lpstr>
      <vt:lpstr>Unit 3</vt:lpstr>
      <vt:lpstr>Unit 3</vt:lpstr>
      <vt:lpstr>Unit 3</vt:lpstr>
      <vt:lpstr>Unit 3</vt:lpstr>
      <vt:lpstr>Unit 4</vt:lpstr>
      <vt:lpstr>Unit 4</vt:lpstr>
      <vt:lpstr>Unit 4</vt:lpstr>
      <vt:lpstr>Unit 4</vt:lpstr>
      <vt:lpstr>Unit 4</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lastModifiedBy>Windows User</cp:lastModifiedBy>
  <cp:revision>46</cp:revision>
  <dcterms:created xsi:type="dcterms:W3CDTF">2021-01-13T11:07:57Z</dcterms:created>
  <dcterms:modified xsi:type="dcterms:W3CDTF">2022-07-03T18:41:17Z</dcterms:modified>
</cp:coreProperties>
</file>