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5"/>
  </p:notesMasterIdLst>
  <p:sldIdLst>
    <p:sldId id="257" r:id="rId2"/>
    <p:sldId id="313" r:id="rId3"/>
    <p:sldId id="323" r:id="rId4"/>
    <p:sldId id="341" r:id="rId5"/>
    <p:sldId id="290" r:id="rId6"/>
    <p:sldId id="337" r:id="rId7"/>
    <p:sldId id="340" r:id="rId8"/>
    <p:sldId id="339" r:id="rId9"/>
    <p:sldId id="319" r:id="rId10"/>
    <p:sldId id="342" r:id="rId11"/>
    <p:sldId id="326" r:id="rId12"/>
    <p:sldId id="327" r:id="rId13"/>
    <p:sldId id="324" r:id="rId1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116B"/>
    <a:srgbClr val="FA9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250" autoAdjust="0"/>
  </p:normalViewPr>
  <p:slideViewPr>
    <p:cSldViewPr snapToGrid="0">
      <p:cViewPr varScale="1">
        <p:scale>
          <a:sx n="70" d="100"/>
          <a:sy n="70" d="100"/>
        </p:scale>
        <p:origin x="7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CC109-B42B-4E13-8EE2-18024BCF4E0E}" type="datetimeFigureOut">
              <a:rPr lang="es-ES" smtClean="0"/>
              <a:t>03/07/2022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7AD87-97B4-4E47-839A-0B32A1AAAFA8}" type="slidenum">
              <a:rPr lang="es-ES" smtClean="0"/>
              <a:t>‹N›</a:t>
            </a:fld>
            <a:endParaRPr lang="es-ES"/>
          </a:p>
        </p:txBody>
      </p:sp>
    </p:spTree>
    <p:extLst>
      <p:ext uri="{BB962C8B-B14F-4D97-AF65-F5344CB8AC3E}">
        <p14:creationId xmlns:p14="http://schemas.microsoft.com/office/powerpoint/2010/main" val="205596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splash.com/photos/pb_lF8VWaPU"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unsplash.com/photos/mO-uPVwGVI0"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unsplash.com/photos/pb_lF8VWaPU"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unsplash.com/photos/mO-uPVwGVI0"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unsplash.com/photos/pb_lF8VWaPU"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unsplash.com/photos/mO-uPVwGVI0"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Picture:</a:t>
            </a:r>
          </a:p>
          <a:p>
            <a:pPr marL="171450" indent="-171450">
              <a:buFontTx/>
              <a:buChar char="-"/>
            </a:pPr>
            <a:r>
              <a:rPr lang="en-US" dirty="0">
                <a:hlinkClick r:id="rId3"/>
              </a:rPr>
              <a:t>https://unsplash.com/photos/pb_lF8VWaPU</a:t>
            </a:r>
            <a:endParaRPr lang="en-US" dirty="0"/>
          </a:p>
          <a:p>
            <a:pPr marL="171450" indent="-171450">
              <a:buFontTx/>
              <a:buChar char="-"/>
            </a:pPr>
            <a:r>
              <a:rPr lang="en-US" dirty="0"/>
              <a:t>- </a:t>
            </a:r>
            <a:r>
              <a:rPr lang="en-US" dirty="0">
                <a:hlinkClick r:id="rId4"/>
              </a:rPr>
              <a:t>https://unsplash.com/photos/mO-uPVwGVI0</a:t>
            </a:r>
            <a:endParaRPr lang="en-US" dirty="0"/>
          </a:p>
        </p:txBody>
      </p:sp>
      <p:sp>
        <p:nvSpPr>
          <p:cNvPr id="4" name="Slide Number Placeholder 3"/>
          <p:cNvSpPr>
            <a:spLocks noGrp="1"/>
          </p:cNvSpPr>
          <p:nvPr>
            <p:ph type="sldNum" sz="quarter" idx="5"/>
          </p:nvPr>
        </p:nvSpPr>
        <p:spPr/>
        <p:txBody>
          <a:bodyPr/>
          <a:lstStyle/>
          <a:p>
            <a:fld id="{5082CB58-14DB-4D82-8B9D-F1DBBA7A975C}" type="slidenum">
              <a:rPr lang="en-US" smtClean="0"/>
              <a:t>6</a:t>
            </a:fld>
            <a:endParaRPr lang="en-US"/>
          </a:p>
        </p:txBody>
      </p:sp>
    </p:spTree>
    <p:extLst>
      <p:ext uri="{BB962C8B-B14F-4D97-AF65-F5344CB8AC3E}">
        <p14:creationId xmlns:p14="http://schemas.microsoft.com/office/powerpoint/2010/main" val="2034641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Picture:</a:t>
            </a:r>
          </a:p>
          <a:p>
            <a:pPr marL="171450" indent="-171450">
              <a:buFontTx/>
              <a:buChar char="-"/>
            </a:pPr>
            <a:r>
              <a:rPr lang="en-US" dirty="0">
                <a:hlinkClick r:id="rId3"/>
              </a:rPr>
              <a:t>https://unsplash.com/photos/pb_lF8VWaPU</a:t>
            </a:r>
            <a:endParaRPr lang="en-US" dirty="0"/>
          </a:p>
          <a:p>
            <a:pPr marL="171450" indent="-171450">
              <a:buFontTx/>
              <a:buChar char="-"/>
            </a:pPr>
            <a:r>
              <a:rPr lang="en-US" dirty="0"/>
              <a:t>- </a:t>
            </a:r>
            <a:r>
              <a:rPr lang="en-US" dirty="0">
                <a:hlinkClick r:id="rId4"/>
              </a:rPr>
              <a:t>https://unsplash.com/photos/mO-uPVwGVI0</a:t>
            </a:r>
            <a:endParaRPr lang="en-US" dirty="0"/>
          </a:p>
        </p:txBody>
      </p:sp>
      <p:sp>
        <p:nvSpPr>
          <p:cNvPr id="4" name="Slide Number Placeholder 3"/>
          <p:cNvSpPr>
            <a:spLocks noGrp="1"/>
          </p:cNvSpPr>
          <p:nvPr>
            <p:ph type="sldNum" sz="quarter" idx="5"/>
          </p:nvPr>
        </p:nvSpPr>
        <p:spPr/>
        <p:txBody>
          <a:bodyPr/>
          <a:lstStyle/>
          <a:p>
            <a:fld id="{5082CB58-14DB-4D82-8B9D-F1DBBA7A975C}" type="slidenum">
              <a:rPr lang="en-US" smtClean="0"/>
              <a:t>7</a:t>
            </a:fld>
            <a:endParaRPr lang="en-US"/>
          </a:p>
        </p:txBody>
      </p:sp>
    </p:spTree>
    <p:extLst>
      <p:ext uri="{BB962C8B-B14F-4D97-AF65-F5344CB8AC3E}">
        <p14:creationId xmlns:p14="http://schemas.microsoft.com/office/powerpoint/2010/main" val="1769461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Picture:</a:t>
            </a:r>
          </a:p>
          <a:p>
            <a:pPr marL="171450" indent="-171450">
              <a:buFontTx/>
              <a:buChar char="-"/>
            </a:pPr>
            <a:r>
              <a:rPr lang="en-US" dirty="0">
                <a:hlinkClick r:id="rId3"/>
              </a:rPr>
              <a:t>https://unsplash.com/photos/pb_lF8VWaPU</a:t>
            </a:r>
            <a:endParaRPr lang="en-US" dirty="0"/>
          </a:p>
          <a:p>
            <a:pPr marL="171450" indent="-171450">
              <a:buFontTx/>
              <a:buChar char="-"/>
            </a:pPr>
            <a:r>
              <a:rPr lang="en-US" dirty="0"/>
              <a:t>- </a:t>
            </a:r>
            <a:r>
              <a:rPr lang="en-US" dirty="0">
                <a:hlinkClick r:id="rId4"/>
              </a:rPr>
              <a:t>https://unsplash.com/photos/mO-uPVwGVI0</a:t>
            </a:r>
            <a:endParaRPr lang="en-US" dirty="0"/>
          </a:p>
        </p:txBody>
      </p:sp>
      <p:sp>
        <p:nvSpPr>
          <p:cNvPr id="4" name="Slide Number Placeholder 3"/>
          <p:cNvSpPr>
            <a:spLocks noGrp="1"/>
          </p:cNvSpPr>
          <p:nvPr>
            <p:ph type="sldNum" sz="quarter" idx="5"/>
          </p:nvPr>
        </p:nvSpPr>
        <p:spPr/>
        <p:txBody>
          <a:bodyPr/>
          <a:lstStyle/>
          <a:p>
            <a:fld id="{5082CB58-14DB-4D82-8B9D-F1DBBA7A975C}" type="slidenum">
              <a:rPr lang="en-US" smtClean="0"/>
              <a:t>8</a:t>
            </a:fld>
            <a:endParaRPr lang="en-US"/>
          </a:p>
        </p:txBody>
      </p:sp>
    </p:spTree>
    <p:extLst>
      <p:ext uri="{BB962C8B-B14F-4D97-AF65-F5344CB8AC3E}">
        <p14:creationId xmlns:p14="http://schemas.microsoft.com/office/powerpoint/2010/main" val="1234833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32E1004-3CE5-4DDA-88F7-5666A40785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A5E2BD3-E83F-4017-8977-2B08EC915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86BE14C7-5F5E-4916-A8E7-2BD81F3E7C3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04269C8E-E801-434E-89E0-69AAD739B58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54D84EA7-AD76-4E03-B6C0-AD051C01F5E7}"/>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5817983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A735790-4E70-43B8-BB84-BAA8D7C0196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F5C1C69B-4148-4658-BFE1-06B7A7F5CF1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734BEF79-C19C-4E8A-B11A-96424C16C841}"/>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F262D5F7-689B-4D53-AB86-457276CF8A0F}"/>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85C5D060-362F-4E2C-8617-13D1095252C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311322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8D9DA91-D940-45A4-AA9D-4201DF39A79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8DD96CD-0EB8-41CC-B876-3EA6D5A2DA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5A18A11-A4A0-4BE0-8069-675EC1A48DC7}"/>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AD2E613B-38FF-4978-A0A8-0E9550A57357}"/>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F0778532-B72F-4B41-905D-17B0F341391B}"/>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6987808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64949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9FF886-8BA1-4244-8F6D-E11415941D0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1B5AD947-0D72-48D8-9952-36C538A1BD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CF226A9E-9CCF-4785-8DDB-FC35E3FD98B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2E129768-82AD-4305-AE9E-F906D97AD031}"/>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A5CFC126-FB7C-456E-9F3A-EB18DABF347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809342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C230D9-E2CB-4F58-B0FD-77788BE638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FB28F752-A37B-4E02-B91C-A938BAACF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F85C713-C168-4C49-8CEE-43C4FAE61BE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896C2D41-5671-4B59-B77A-945529F865A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CA15FCF6-E064-49DE-8AAA-029303AD885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9633099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D6A137-EAB5-4F2C-B6CB-738753F6F03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B37BB7F-8AAD-4570-9DB3-CA2AB543292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81FB55B7-8EF2-4E7E-9F56-5291D9F25D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BB2F6D9E-D787-4C9F-B7E1-CF4F0FC187CB}"/>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D0507819-A5F3-4E59-A19D-9D64D7A3AB8E}"/>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AA566F6D-6C4F-49F1-8B3F-19C2E949F90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9646892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AFE2A1-DBD8-46D3-9989-21BD4F71A1E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7959E9F1-4F89-4634-9021-29A89E39E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B3D548D5-DD83-4B39-A4DF-8B47C322943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48FFAB72-E232-4942-995D-D59E08A53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F6095AD-6D63-436B-833B-BA894405C7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2C16BBEE-C5BD-4CB8-87DA-FC945E76E80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8" name="Marcador de pie de página 7">
            <a:extLst>
              <a:ext uri="{FF2B5EF4-FFF2-40B4-BE49-F238E27FC236}">
                <a16:creationId xmlns:a16="http://schemas.microsoft.com/office/drawing/2014/main" xmlns="" id="{F5DF973E-CA09-4255-9DEB-A654120A004C}"/>
              </a:ext>
            </a:extLst>
          </p:cNvPr>
          <p:cNvSpPr>
            <a:spLocks noGrp="1"/>
          </p:cNvSpPr>
          <p:nvPr>
            <p:ph type="ftr" sz="quarter" idx="11"/>
          </p:nvPr>
        </p:nvSpPr>
        <p:spPr/>
        <p:txBody>
          <a:bodyPr/>
          <a:lstStyle/>
          <a:p>
            <a:pPr algn="l"/>
            <a:endParaRPr lang="en-US"/>
          </a:p>
        </p:txBody>
      </p:sp>
      <p:sp>
        <p:nvSpPr>
          <p:cNvPr id="9" name="Marcador de número de diapositiva 8">
            <a:extLst>
              <a:ext uri="{FF2B5EF4-FFF2-40B4-BE49-F238E27FC236}">
                <a16:creationId xmlns:a16="http://schemas.microsoft.com/office/drawing/2014/main" xmlns="" id="{5A98B498-8EC9-4C34-9BF3-58318F0F699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9175094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7446C3-F2A2-4FBA-A25F-4BC0D596309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4A2463FD-6754-4D7D-9B38-2F366801E2D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4" name="Marcador de pie de página 3">
            <a:extLst>
              <a:ext uri="{FF2B5EF4-FFF2-40B4-BE49-F238E27FC236}">
                <a16:creationId xmlns:a16="http://schemas.microsoft.com/office/drawing/2014/main" xmlns="" id="{4016E6BD-8DDF-4C0F-A91D-5C43EA562FC0}"/>
              </a:ext>
            </a:extLst>
          </p:cNvPr>
          <p:cNvSpPr>
            <a:spLocks noGrp="1"/>
          </p:cNvSpPr>
          <p:nvPr>
            <p:ph type="ftr" sz="quarter" idx="11"/>
          </p:nvPr>
        </p:nvSpPr>
        <p:spPr/>
        <p:txBody>
          <a:bodyPr/>
          <a:lstStyle/>
          <a:p>
            <a:pPr algn="l"/>
            <a:endParaRPr lang="en-US"/>
          </a:p>
        </p:txBody>
      </p:sp>
      <p:sp>
        <p:nvSpPr>
          <p:cNvPr id="5" name="Marcador de número de diapositiva 4">
            <a:extLst>
              <a:ext uri="{FF2B5EF4-FFF2-40B4-BE49-F238E27FC236}">
                <a16:creationId xmlns:a16="http://schemas.microsoft.com/office/drawing/2014/main" xmlns="" id="{4D479B88-7292-439B-8829-42AF6653900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6953199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902D2257-2CA8-445F-88E6-977295DA7C45}"/>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3" name="Marcador de pie de página 2">
            <a:extLst>
              <a:ext uri="{FF2B5EF4-FFF2-40B4-BE49-F238E27FC236}">
                <a16:creationId xmlns:a16="http://schemas.microsoft.com/office/drawing/2014/main" xmlns="" id="{E6FA5DBB-6029-44BB-AB9F-71254C4527D6}"/>
              </a:ext>
            </a:extLst>
          </p:cNvPr>
          <p:cNvSpPr>
            <a:spLocks noGrp="1"/>
          </p:cNvSpPr>
          <p:nvPr>
            <p:ph type="ftr" sz="quarter" idx="11"/>
          </p:nvPr>
        </p:nvSpPr>
        <p:spPr/>
        <p:txBody>
          <a:bodyPr/>
          <a:lstStyle/>
          <a:p>
            <a:pPr algn="l"/>
            <a:endParaRPr lang="en-US"/>
          </a:p>
        </p:txBody>
      </p:sp>
      <p:sp>
        <p:nvSpPr>
          <p:cNvPr id="4" name="Marcador de número de diapositiva 3">
            <a:extLst>
              <a:ext uri="{FF2B5EF4-FFF2-40B4-BE49-F238E27FC236}">
                <a16:creationId xmlns:a16="http://schemas.microsoft.com/office/drawing/2014/main" xmlns="" id="{602ACA95-3B38-4625-98FC-2A83EEF39235}"/>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4151557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C94F84-9B4D-4255-A579-48A4185F63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A73D761A-F52A-4C2C-A5D4-2BA28764E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6DBA5391-344C-43AE-9B3A-78428F338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36A696CD-4CE0-478E-ABC4-5A6D256E668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4FB62538-29FB-43EB-9B64-E2B9BB460540}"/>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94EE8059-D07E-4517-924F-B041A4877D7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7596346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993797-B9F6-4DB6-9305-5DC44DCB9AB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74796F8E-F9F6-4ADE-8543-84A1390B1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668589C2-11F7-4008-9C04-4C08E2E7B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B7754CC-5941-470C-983E-BF12E714B096}"/>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0E962A53-EF29-4DC5-8BC5-134F5BA0F6DF}"/>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F1085023-156D-4463-80EB-88B5DFF44C9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9610799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8CC460B4-EB33-4435-AEDF-5EADDE95D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A051B69-E22A-45F2-ABC8-B5FA4365C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E0E4C365-0D9B-4126-942F-4BDAF8360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1579D783-07D5-42D0-B94C-3573DADAD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a:p>
        </p:txBody>
      </p:sp>
      <p:sp>
        <p:nvSpPr>
          <p:cNvPr id="6" name="Marcador de número de diapositiva 5">
            <a:extLst>
              <a:ext uri="{FF2B5EF4-FFF2-40B4-BE49-F238E27FC236}">
                <a16:creationId xmlns:a16="http://schemas.microsoft.com/office/drawing/2014/main" xmlns="" id="{3B049F81-8522-4AD6-8C85-F71648DC2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35184169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70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5.png"/><Relationship Id="rId7" Type="http://schemas.openxmlformats.org/officeDocument/2006/relationships/image" Target="../media/image25.png"/><Relationship Id="rId12" Type="http://schemas.openxmlformats.org/officeDocument/2006/relationships/image" Target="../media/image7.jpe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9.svg"/><Relationship Id="rId11" Type="http://schemas.openxmlformats.org/officeDocument/2006/relationships/image" Target="../media/image6.jpeg"/><Relationship Id="rId10" Type="http://schemas.openxmlformats.org/officeDocument/2006/relationships/image" Target="../media/image33.svg"/><Relationship Id="rId4" Type="http://schemas.openxmlformats.org/officeDocument/2006/relationships/image" Target="../media/image24.png"/><Relationship Id="rId9"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27.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7.jpeg"/><Relationship Id="rId4" Type="http://schemas.openxmlformats.org/officeDocument/2006/relationships/image" Target="../media/image10.png"/><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5.png"/><Relationship Id="rId7"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7.jp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9.tif"/><Relationship Id="rId4" Type="http://schemas.openxmlformats.org/officeDocument/2006/relationships/image" Target="../media/image18.png"/><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19.tif"/><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7.jp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9.tif"/><Relationship Id="rId4" Type="http://schemas.openxmlformats.org/officeDocument/2006/relationships/image" Target="../media/image18.png"/><Relationship Id="rId9" Type="http://schemas.openxmlformats.org/officeDocument/2006/relationships/image" Target="../media/image7.jpeg"/></Relationships>
</file>

<file path=ppt/slides/_rels/slide9.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5.png"/><Relationship Id="rId7" Type="http://schemas.openxmlformats.org/officeDocument/2006/relationships/image" Target="../media/image22.png"/><Relationship Id="rId12" Type="http://schemas.openxmlformats.org/officeDocument/2006/relationships/image" Target="../media/image7.jpe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3.svg"/><Relationship Id="rId11" Type="http://schemas.openxmlformats.org/officeDocument/2006/relationships/image" Target="../media/image6.jpeg"/><Relationship Id="rId10" Type="http://schemas.openxmlformats.org/officeDocument/2006/relationships/image" Target="../media/image27.svg"/><Relationship Id="rId4" Type="http://schemas.openxmlformats.org/officeDocument/2006/relationships/image" Target="../media/image21.png"/><Relationship Id="rId9"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1376039" y="4075364"/>
            <a:ext cx="9554039" cy="1325563"/>
          </a:xfrm>
        </p:spPr>
        <p:txBody>
          <a:bodyPr>
            <a:normAutofit fontScale="90000"/>
          </a:bodyPr>
          <a:lstStyle/>
          <a:p>
            <a:pPr algn="ctr"/>
            <a:r>
              <a:rPr lang="en-US" sz="4000" b="1" dirty="0">
                <a:latin typeface="Microsoft JhengHei UI" panose="020B0604030504040204" pitchFamily="34" charset="-120"/>
                <a:ea typeface="Microsoft JhengHei UI" panose="020B0604030504040204" pitchFamily="34" charset="-120"/>
                <a:cs typeface="Dubai Medium" panose="020B0604020202020204" pitchFamily="34" charset="-78"/>
              </a:rPr>
              <a:t>Tool</a:t>
            </a:r>
            <a:r>
              <a:rPr lang="es-ES" sz="4000" b="1" dirty="0">
                <a:latin typeface="Microsoft JhengHei UI" panose="020B0604030504040204" pitchFamily="34" charset="-120"/>
                <a:ea typeface="Microsoft JhengHei UI" panose="020B0604030504040204" pitchFamily="34" charset="-120"/>
                <a:cs typeface="Dubai Medium" panose="020B0604020202020204" pitchFamily="34" charset="-78"/>
              </a:rPr>
              <a:t> </a:t>
            </a:r>
            <a:r>
              <a:rPr lang="pl-PL" sz="4000" b="1" dirty="0">
                <a:latin typeface="Microsoft JhengHei UI" panose="020B0604030504040204" pitchFamily="34" charset="-120"/>
                <a:ea typeface="Microsoft JhengHei UI" panose="020B0604030504040204" pitchFamily="34" charset="-120"/>
                <a:cs typeface="Dubai Medium" panose="020B0604020202020204" pitchFamily="34" charset="-78"/>
              </a:rPr>
              <a:t>19</a:t>
            </a:r>
            <a:r>
              <a:rPr lang="es-ES" dirty="0">
                <a:latin typeface="Microsoft JhengHei UI" panose="020B0604030504040204" pitchFamily="34" charset="-120"/>
                <a:ea typeface="Microsoft JhengHei UI" panose="020B0604030504040204" pitchFamily="34" charset="-120"/>
                <a:cs typeface="Dubai Medium" panose="020B0604020202020204" pitchFamily="34" charset="-78"/>
              </a:rPr>
              <a:t/>
            </a:r>
            <a:br>
              <a:rPr lang="es-ES" dirty="0">
                <a:latin typeface="Microsoft JhengHei UI" panose="020B0604030504040204" pitchFamily="34" charset="-120"/>
                <a:ea typeface="Microsoft JhengHei UI" panose="020B0604030504040204" pitchFamily="34" charset="-120"/>
                <a:cs typeface="Dubai Medium" panose="020B0604020202020204" pitchFamily="34" charset="-78"/>
              </a:rPr>
            </a:br>
            <a:r>
              <a:rPr lang="en-US" dirty="0">
                <a:latin typeface="Microsoft JhengHei UI" panose="020B0604030504040204" pitchFamily="34" charset="-120"/>
                <a:ea typeface="Microsoft JhengHei UI" panose="020B0604030504040204" pitchFamily="34" charset="-120"/>
                <a:cs typeface="Dubai Medium" panose="020B0604020202020204" pitchFamily="34" charset="-78"/>
              </a:rPr>
              <a:t>Mindfulness</a:t>
            </a:r>
            <a:r>
              <a:rPr lang="pl-PL" dirty="0">
                <a:latin typeface="Microsoft JhengHei UI" panose="020B0604030504040204" pitchFamily="34" charset="-120"/>
                <a:ea typeface="Microsoft JhengHei UI" panose="020B0604030504040204" pitchFamily="34" charset="-120"/>
                <a:cs typeface="Dubai Medium" panose="020B0604020202020204" pitchFamily="34" charset="-78"/>
              </a:rPr>
              <a:t> – </a:t>
            </a:r>
            <a:r>
              <a:rPr lang="en-US" dirty="0">
                <a:latin typeface="Microsoft JhengHei UI" panose="020B0604030504040204" pitchFamily="34" charset="-120"/>
                <a:ea typeface="Microsoft JhengHei UI" panose="020B0604030504040204" pitchFamily="34" charset="-120"/>
                <a:cs typeface="Dubai Medium" panose="020B0604020202020204" pitchFamily="34" charset="-78"/>
              </a:rPr>
              <a:t>a tool to increase concentration</a:t>
            </a:r>
            <a:endParaRPr lang="en-US" sz="4000" dirty="0">
              <a:solidFill>
                <a:srgbClr val="00B0F0"/>
              </a:solidFill>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369332"/>
          </a:xfrm>
          <a:prstGeom prst="rect">
            <a:avLst/>
          </a:prstGeom>
          <a:noFill/>
        </p:spPr>
        <p:txBody>
          <a:bodyPr wrap="square" rtlCol="0">
            <a:spAutoFit/>
          </a:bodyPr>
          <a:lstStyle/>
          <a:p>
            <a:r>
              <a:rPr lang="en-US" sz="1800" b="1" i="0" u="none" strike="noStrike" baseline="0" dirty="0">
                <a:solidFill>
                  <a:srgbClr val="000000"/>
                </a:solidFill>
                <a:latin typeface="Microsoft JhengHei" panose="020B0604030504040204" pitchFamily="34" charset="-120"/>
                <a:ea typeface="Microsoft JhengHei" panose="020B0604030504040204" pitchFamily="34" charset="-120"/>
              </a:rPr>
              <a:t>Regulation of the work ability in small and micro enterprises through multimedia tools</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46587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D0DDEE9A-32EC-48AB-AA00-90B7D4F4EC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15" name="Rectangle: Rounded Corners 15">
            <a:extLst>
              <a:ext uri="{FF2B5EF4-FFF2-40B4-BE49-F238E27FC236}">
                <a16:creationId xmlns:a16="http://schemas.microsoft.com/office/drawing/2014/main" xmlns="" id="{5D4FB986-8EDD-4D03-9C99-E9189E78834D}"/>
              </a:ext>
            </a:extLst>
          </p:cNvPr>
          <p:cNvSpPr/>
          <p:nvPr/>
        </p:nvSpPr>
        <p:spPr>
          <a:xfrm>
            <a:off x="2540340" y="3177527"/>
            <a:ext cx="961017" cy="961200"/>
          </a:xfrm>
          <a:prstGeom prst="roundRect">
            <a:avLst>
              <a:gd name="adj" fmla="val 9500"/>
            </a:avLst>
          </a:prstGeom>
          <a:solidFill>
            <a:srgbClr val="69116B"/>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dirty="0">
              <a:solidFill>
                <a:schemeClr val="bg1"/>
              </a:solidFill>
              <a:latin typeface="+mj-lt"/>
            </a:endParaRPr>
          </a:p>
        </p:txBody>
      </p:sp>
      <p:sp>
        <p:nvSpPr>
          <p:cNvPr id="16" name="Rectangle: Rounded Corners 17">
            <a:extLst>
              <a:ext uri="{FF2B5EF4-FFF2-40B4-BE49-F238E27FC236}">
                <a16:creationId xmlns:a16="http://schemas.microsoft.com/office/drawing/2014/main" xmlns="" id="{98649BC8-B214-42DB-BDA3-E6058E477E1C}"/>
              </a:ext>
            </a:extLst>
          </p:cNvPr>
          <p:cNvSpPr/>
          <p:nvPr/>
        </p:nvSpPr>
        <p:spPr>
          <a:xfrm>
            <a:off x="2540340" y="4727966"/>
            <a:ext cx="961017" cy="961200"/>
          </a:xfrm>
          <a:prstGeom prst="roundRect">
            <a:avLst>
              <a:gd name="adj" fmla="val 9500"/>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dirty="0">
              <a:solidFill>
                <a:schemeClr val="bg1"/>
              </a:solidFill>
              <a:latin typeface="+mj-lt"/>
            </a:endParaRPr>
          </a:p>
        </p:txBody>
      </p:sp>
      <p:sp>
        <p:nvSpPr>
          <p:cNvPr id="25" name="CuadroTexto 24">
            <a:extLst>
              <a:ext uri="{FF2B5EF4-FFF2-40B4-BE49-F238E27FC236}">
                <a16:creationId xmlns:a16="http://schemas.microsoft.com/office/drawing/2014/main" xmlns="" id="{495AE758-9585-4238-B75A-0B93AB22EC2A}"/>
              </a:ext>
            </a:extLst>
          </p:cNvPr>
          <p:cNvSpPr txBox="1"/>
          <p:nvPr/>
        </p:nvSpPr>
        <p:spPr>
          <a:xfrm>
            <a:off x="4082213" y="1996188"/>
            <a:ext cx="6328236" cy="646331"/>
          </a:xfrm>
          <a:prstGeom prst="rect">
            <a:avLst/>
          </a:prstGeom>
          <a:noFill/>
        </p:spPr>
        <p:txBody>
          <a:bodyPr wrap="square" rtlCol="0">
            <a:spAutoFit/>
          </a:bodyPr>
          <a:lstStyle/>
          <a:p>
            <a:r>
              <a:rPr lang="en-US" dirty="0"/>
              <a:t>Focus on your breath. Start observing how the air goes in and goes out. </a:t>
            </a:r>
          </a:p>
        </p:txBody>
      </p:sp>
      <p:sp>
        <p:nvSpPr>
          <p:cNvPr id="26" name="CuadroTexto 25">
            <a:extLst>
              <a:ext uri="{FF2B5EF4-FFF2-40B4-BE49-F238E27FC236}">
                <a16:creationId xmlns:a16="http://schemas.microsoft.com/office/drawing/2014/main" xmlns="" id="{C4420EBE-7885-4998-9EE4-75D5F7D3B339}"/>
              </a:ext>
            </a:extLst>
          </p:cNvPr>
          <p:cNvSpPr txBox="1"/>
          <p:nvPr/>
        </p:nvSpPr>
        <p:spPr>
          <a:xfrm>
            <a:off x="4082213" y="3177527"/>
            <a:ext cx="5944830" cy="923330"/>
          </a:xfrm>
          <a:prstGeom prst="rect">
            <a:avLst/>
          </a:prstGeom>
          <a:noFill/>
        </p:spPr>
        <p:txBody>
          <a:bodyPr wrap="square" rtlCol="0">
            <a:spAutoFit/>
          </a:bodyPr>
          <a:lstStyle/>
          <a:p>
            <a:r>
              <a:rPr lang="en-US" dirty="0"/>
              <a:t>It is normal that when you focus on your breath, your brain will start wandering, when you notice that, just try to return your attention to the breath. </a:t>
            </a:r>
          </a:p>
        </p:txBody>
      </p:sp>
      <p:sp>
        <p:nvSpPr>
          <p:cNvPr id="27" name="CuadroTexto 26">
            <a:extLst>
              <a:ext uri="{FF2B5EF4-FFF2-40B4-BE49-F238E27FC236}">
                <a16:creationId xmlns:a16="http://schemas.microsoft.com/office/drawing/2014/main" xmlns="" id="{B75CBC3B-D7F2-48FB-8EF8-D213153E8C2F}"/>
              </a:ext>
            </a:extLst>
          </p:cNvPr>
          <p:cNvSpPr txBox="1"/>
          <p:nvPr/>
        </p:nvSpPr>
        <p:spPr>
          <a:xfrm>
            <a:off x="4082213" y="4739202"/>
            <a:ext cx="5944830" cy="923330"/>
          </a:xfrm>
          <a:prstGeom prst="rect">
            <a:avLst/>
          </a:prstGeom>
          <a:noFill/>
        </p:spPr>
        <p:txBody>
          <a:bodyPr wrap="square" rtlCol="0">
            <a:spAutoFit/>
          </a:bodyPr>
          <a:lstStyle/>
          <a:p>
            <a:r>
              <a:rPr lang="en-US" dirty="0"/>
              <a:t>When the time limit ends, take a moment and notice how your body feel, whether something has changed, what your emotions and thoughts are. </a:t>
            </a:r>
          </a:p>
        </p:txBody>
      </p:sp>
      <p:sp>
        <p:nvSpPr>
          <p:cNvPr id="28" name="Rectangle 4">
            <a:extLst>
              <a:ext uri="{FF2B5EF4-FFF2-40B4-BE49-F238E27FC236}">
                <a16:creationId xmlns:a16="http://schemas.microsoft.com/office/drawing/2014/main" xmlns="" id="{5845F467-C0D3-441E-B415-C79D76F27533}"/>
              </a:ext>
            </a:extLst>
          </p:cNvPr>
          <p:cNvSpPr/>
          <p:nvPr/>
        </p:nvSpPr>
        <p:spPr>
          <a:xfrm>
            <a:off x="1748832" y="1141184"/>
            <a:ext cx="8694336" cy="276999"/>
          </a:xfrm>
          <a:prstGeom prst="rect">
            <a:avLst/>
          </a:prstGeom>
        </p:spPr>
        <p:txBody>
          <a:bodyPr wrap="square" lIns="0" tIns="0" rIns="0" bIns="0" anchor="t">
            <a:spAutoFit/>
          </a:bodyPr>
          <a:lstStyle/>
          <a:p>
            <a:pPr lvl="0" algn="ctr" defTabSz="457200">
              <a:defRPr/>
            </a:pPr>
            <a:r>
              <a:rPr lang="en-US" b="1" dirty="0">
                <a:latin typeface="Arial Black" panose="020B0A04020102020204" pitchFamily="34" charset="0"/>
              </a:rPr>
              <a:t>Basic meditation technique to use while practicing mindfulness</a:t>
            </a:r>
          </a:p>
        </p:txBody>
      </p:sp>
      <p:sp>
        <p:nvSpPr>
          <p:cNvPr id="35" name="pole tekstowe 34">
            <a:extLst>
              <a:ext uri="{FF2B5EF4-FFF2-40B4-BE49-F238E27FC236}">
                <a16:creationId xmlns:a16="http://schemas.microsoft.com/office/drawing/2014/main" xmlns="" id="{A6DBA878-537E-4887-B9F9-7B847B1D6E72}"/>
              </a:ext>
            </a:extLst>
          </p:cNvPr>
          <p:cNvSpPr txBox="1"/>
          <p:nvPr/>
        </p:nvSpPr>
        <p:spPr>
          <a:xfrm>
            <a:off x="3214506" y="410142"/>
            <a:ext cx="6094520" cy="646331"/>
          </a:xfrm>
          <a:prstGeom prst="rect">
            <a:avLst/>
          </a:prstGeom>
          <a:noFill/>
        </p:spPr>
        <p:txBody>
          <a:bodyPr wrap="square">
            <a:spAutoFit/>
          </a:bodyPr>
          <a:lstStyle/>
          <a:p>
            <a:pPr lvl="0" algn="ctr" defTabSz="457200">
              <a:defRPr/>
            </a:pPr>
            <a:r>
              <a:rPr lang="en-US" sz="3600" b="1" dirty="0">
                <a:latin typeface="Arial Black" panose="020B0A04020102020204" pitchFamily="34" charset="0"/>
              </a:rPr>
              <a:t>Mindfulness</a:t>
            </a:r>
          </a:p>
        </p:txBody>
      </p:sp>
      <p:grpSp>
        <p:nvGrpSpPr>
          <p:cNvPr id="8" name="Grupa 7">
            <a:extLst>
              <a:ext uri="{FF2B5EF4-FFF2-40B4-BE49-F238E27FC236}">
                <a16:creationId xmlns:a16="http://schemas.microsoft.com/office/drawing/2014/main" xmlns="" id="{5CE1EB9A-E686-4490-836C-8E4547E1FCC1}"/>
              </a:ext>
            </a:extLst>
          </p:cNvPr>
          <p:cNvGrpSpPr/>
          <p:nvPr/>
        </p:nvGrpSpPr>
        <p:grpSpPr>
          <a:xfrm>
            <a:off x="2579046" y="1796249"/>
            <a:ext cx="961017" cy="961200"/>
            <a:chOff x="2601567" y="1582107"/>
            <a:chExt cx="961017" cy="961200"/>
          </a:xfrm>
        </p:grpSpPr>
        <p:sp>
          <p:nvSpPr>
            <p:cNvPr id="14" name="Rectangle: Rounded Corners 9">
              <a:extLst>
                <a:ext uri="{FF2B5EF4-FFF2-40B4-BE49-F238E27FC236}">
                  <a16:creationId xmlns:a16="http://schemas.microsoft.com/office/drawing/2014/main" xmlns="" id="{19BFBA29-7BBA-4E65-BB95-7338286D69DF}"/>
                </a:ext>
              </a:extLst>
            </p:cNvPr>
            <p:cNvSpPr/>
            <p:nvPr/>
          </p:nvSpPr>
          <p:spPr>
            <a:xfrm>
              <a:off x="2601567" y="1582107"/>
              <a:ext cx="961017" cy="961200"/>
            </a:xfrm>
            <a:prstGeom prst="roundRect">
              <a:avLst>
                <a:gd name="adj" fmla="val 9500"/>
              </a:avLst>
            </a:prstGeom>
            <a:solidFill>
              <a:srgbClr val="FA9106"/>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dirty="0">
                <a:solidFill>
                  <a:schemeClr val="bg1"/>
                </a:solidFill>
                <a:latin typeface="+mj-lt"/>
              </a:endParaRPr>
            </a:p>
          </p:txBody>
        </p:sp>
        <p:pic>
          <p:nvPicPr>
            <p:cNvPr id="3" name="Grafika 2" descr="kaszel z wypełnieniem pełnym">
              <a:extLst>
                <a:ext uri="{FF2B5EF4-FFF2-40B4-BE49-F238E27FC236}">
                  <a16:creationId xmlns:a16="http://schemas.microsoft.com/office/drawing/2014/main" xmlns="" id="{FB8B7534-3480-4DAF-ABAC-672B32F0B52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655622" y="1649621"/>
              <a:ext cx="821639" cy="821639"/>
            </a:xfrm>
            <a:prstGeom prst="rect">
              <a:avLst/>
            </a:prstGeom>
          </p:spPr>
        </p:pic>
      </p:grpSp>
      <p:pic>
        <p:nvPicPr>
          <p:cNvPr id="6" name="Grafika 5" descr="Strzał w dziesiątkę z wypełnieniem pełnym">
            <a:extLst>
              <a:ext uri="{FF2B5EF4-FFF2-40B4-BE49-F238E27FC236}">
                <a16:creationId xmlns:a16="http://schemas.microsoft.com/office/drawing/2014/main" xmlns="" id="{30DEFD52-702C-4C04-8372-F918EE955B4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2560536" y="3206526"/>
            <a:ext cx="914400" cy="914400"/>
          </a:xfrm>
          <a:prstGeom prst="rect">
            <a:avLst/>
          </a:prstGeom>
        </p:spPr>
      </p:pic>
      <p:grpSp>
        <p:nvGrpSpPr>
          <p:cNvPr id="21" name="Grupa 20">
            <a:extLst>
              <a:ext uri="{FF2B5EF4-FFF2-40B4-BE49-F238E27FC236}">
                <a16:creationId xmlns:a16="http://schemas.microsoft.com/office/drawing/2014/main" xmlns="" id="{36FD3279-44AE-42EE-8BC2-082082C6248A}"/>
              </a:ext>
            </a:extLst>
          </p:cNvPr>
          <p:cNvGrpSpPr/>
          <p:nvPr/>
        </p:nvGrpSpPr>
        <p:grpSpPr>
          <a:xfrm>
            <a:off x="229896" y="1701484"/>
            <a:ext cx="1865234" cy="4221890"/>
            <a:chOff x="247651" y="1751630"/>
            <a:chExt cx="1865234" cy="4221890"/>
          </a:xfrm>
        </p:grpSpPr>
        <p:sp>
          <p:nvSpPr>
            <p:cNvPr id="22" name="pole tekstowe 21">
              <a:extLst>
                <a:ext uri="{FF2B5EF4-FFF2-40B4-BE49-F238E27FC236}">
                  <a16:creationId xmlns:a16="http://schemas.microsoft.com/office/drawing/2014/main" xmlns="" id="{5DBCC056-FF0F-4EC1-AC52-F655EDC0DC0B}"/>
                </a:ext>
              </a:extLst>
            </p:cNvPr>
            <p:cNvSpPr txBox="1"/>
            <p:nvPr/>
          </p:nvSpPr>
          <p:spPr>
            <a:xfrm>
              <a:off x="247651" y="3339754"/>
              <a:ext cx="1437108" cy="1200329"/>
            </a:xfrm>
            <a:prstGeom prst="rect">
              <a:avLst/>
            </a:prstGeom>
            <a:noFill/>
          </p:spPr>
          <p:txBody>
            <a:bodyPr wrap="square" rtlCol="0">
              <a:spAutoFit/>
            </a:bodyPr>
            <a:lstStyle/>
            <a:p>
              <a:pPr algn="ctr"/>
              <a:r>
                <a:rPr lang="en-US" b="1" dirty="0"/>
                <a:t>Let’s</a:t>
              </a:r>
              <a:r>
                <a:rPr lang="pl-PL" b="1" dirty="0"/>
                <a:t> </a:t>
              </a:r>
              <a:r>
                <a:rPr lang="en-US" b="1" dirty="0"/>
                <a:t>practice</a:t>
              </a:r>
              <a:r>
                <a:rPr lang="pl-PL" b="1" dirty="0"/>
                <a:t> </a:t>
              </a:r>
              <a:br>
                <a:rPr lang="pl-PL" b="1" dirty="0"/>
              </a:br>
              <a:r>
                <a:rPr lang="pl-PL" b="1" dirty="0"/>
                <a:t>for</a:t>
              </a:r>
              <a:br>
                <a:rPr lang="pl-PL" b="1" dirty="0"/>
              </a:br>
              <a:r>
                <a:rPr lang="pl-PL" b="1" dirty="0"/>
                <a:t>5-10 </a:t>
              </a:r>
              <a:r>
                <a:rPr lang="en-US" b="1" dirty="0"/>
                <a:t>minutes</a:t>
              </a:r>
            </a:p>
            <a:p>
              <a:endParaRPr lang="en-GB" b="1" dirty="0"/>
            </a:p>
          </p:txBody>
        </p:sp>
        <p:sp>
          <p:nvSpPr>
            <p:cNvPr id="23" name="Nawias klamrowy otwierający 22">
              <a:extLst>
                <a:ext uri="{FF2B5EF4-FFF2-40B4-BE49-F238E27FC236}">
                  <a16:creationId xmlns:a16="http://schemas.microsoft.com/office/drawing/2014/main" xmlns="" id="{11C9F06B-D29C-4493-958F-C9C9937F1518}"/>
                </a:ext>
              </a:extLst>
            </p:cNvPr>
            <p:cNvSpPr/>
            <p:nvPr/>
          </p:nvSpPr>
          <p:spPr>
            <a:xfrm>
              <a:off x="1615780" y="1751630"/>
              <a:ext cx="497105" cy="4221890"/>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pic>
        <p:nvPicPr>
          <p:cNvPr id="17" name="Grafika 16" descr="Mózg w głowie z wypełnieniem pełnym">
            <a:extLst>
              <a:ext uri="{FF2B5EF4-FFF2-40B4-BE49-F238E27FC236}">
                <a16:creationId xmlns:a16="http://schemas.microsoft.com/office/drawing/2014/main" xmlns="" id="{204EAF30-F8FA-4C0A-A45C-D2470F09AC3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2560536" y="4748132"/>
            <a:ext cx="914400" cy="914400"/>
          </a:xfrm>
          <a:prstGeom prst="rect">
            <a:avLst/>
          </a:prstGeom>
        </p:spPr>
      </p:pic>
      <p:sp>
        <p:nvSpPr>
          <p:cNvPr id="24"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46200" y="6329350"/>
            <a:ext cx="5359826"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9998" y="6281294"/>
            <a:ext cx="905274" cy="576706"/>
          </a:xfrm>
          <a:prstGeom prst="rect">
            <a:avLst/>
          </a:prstGeom>
        </p:spPr>
      </p:pic>
      <p:pic>
        <p:nvPicPr>
          <p:cNvPr id="30" name="Immagine 29"/>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406026" y="6462309"/>
            <a:ext cx="1127226" cy="392481"/>
          </a:xfrm>
          <a:prstGeom prst="rect">
            <a:avLst/>
          </a:prstGeom>
          <a:noFill/>
        </p:spPr>
      </p:pic>
      <p:sp>
        <p:nvSpPr>
          <p:cNvPr id="31" name="CasellaDiTesto 21"/>
          <p:cNvSpPr txBox="1"/>
          <p:nvPr/>
        </p:nvSpPr>
        <p:spPr>
          <a:xfrm>
            <a:off x="7504037" y="618920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70488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847336" y="342500"/>
            <a:ext cx="11573197" cy="724247"/>
          </a:xfrm>
        </p:spPr>
        <p:txBody>
          <a:bodyPr>
            <a:normAutofit/>
          </a:bodyPr>
          <a:lstStyle/>
          <a:p>
            <a:r>
              <a:rPr lang="en-US" sz="3200" dirty="0">
                <a:latin typeface="Arial Black" panose="020B0A04020102020204" pitchFamily="34" charset="0"/>
              </a:rPr>
              <a:t>Benefits of mindfulness</a:t>
            </a: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a:off x="4658358" y="2888804"/>
            <a:ext cx="2875283" cy="2979429"/>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36522" y="4012551"/>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grpSp>
        <p:nvGrpSpPr>
          <p:cNvPr id="18" name="Group 17">
            <a:extLst>
              <a:ext uri="{FF2B5EF4-FFF2-40B4-BE49-F238E27FC236}">
                <a16:creationId xmlns:a16="http://schemas.microsoft.com/office/drawing/2014/main" xmlns="" id="{6160CF9D-95C0-4A3C-8F0F-BB1FD13355B3}"/>
              </a:ext>
            </a:extLst>
          </p:cNvPr>
          <p:cNvGrpSpPr/>
          <p:nvPr/>
        </p:nvGrpSpPr>
        <p:grpSpPr>
          <a:xfrm>
            <a:off x="7851917" y="1426036"/>
            <a:ext cx="3413114" cy="2167718"/>
            <a:chOff x="1392957" y="1254998"/>
            <a:chExt cx="5070759" cy="2167718"/>
          </a:xfrm>
        </p:grpSpPr>
        <p:sp>
          <p:nvSpPr>
            <p:cNvPr id="19" name="TextBox 18">
              <a:extLst>
                <a:ext uri="{FF2B5EF4-FFF2-40B4-BE49-F238E27FC236}">
                  <a16:creationId xmlns:a16="http://schemas.microsoft.com/office/drawing/2014/main" xmlns="" id="{13CF657A-4052-46EB-8E57-3B19D2E98EB9}"/>
                </a:ext>
              </a:extLst>
            </p:cNvPr>
            <p:cNvSpPr txBox="1"/>
            <p:nvPr/>
          </p:nvSpPr>
          <p:spPr>
            <a:xfrm>
              <a:off x="1487520" y="1254998"/>
              <a:ext cx="4380624" cy="307777"/>
            </a:xfrm>
            <a:prstGeom prst="rect">
              <a:avLst/>
            </a:prstGeom>
            <a:noFill/>
          </p:spPr>
          <p:txBody>
            <a:bodyPr wrap="square" rtlCol="0" anchor="ctr">
              <a:spAutoFit/>
            </a:bodyPr>
            <a:lstStyle/>
            <a:p>
              <a:endParaRPr lang="es-ES" altLang="ko-KR" sz="1400" b="1">
                <a:solidFill>
                  <a:schemeClr val="tx1">
                    <a:lumMod val="75000"/>
                    <a:lumOff val="25000"/>
                  </a:schemeClr>
                </a:solidFill>
                <a:cs typeface="Arial" pitchFamily="34" charset="0"/>
              </a:endParaRPr>
            </a:p>
          </p:txBody>
        </p:sp>
        <p:sp>
          <p:nvSpPr>
            <p:cNvPr id="20" name="TextBox 19">
              <a:extLst>
                <a:ext uri="{FF2B5EF4-FFF2-40B4-BE49-F238E27FC236}">
                  <a16:creationId xmlns:a16="http://schemas.microsoft.com/office/drawing/2014/main" xmlns="" id="{76D19044-9807-4A8E-A44D-70D273353DBC}"/>
                </a:ext>
              </a:extLst>
            </p:cNvPr>
            <p:cNvSpPr txBox="1"/>
            <p:nvPr/>
          </p:nvSpPr>
          <p:spPr>
            <a:xfrm>
              <a:off x="1392957" y="3114939"/>
              <a:ext cx="5070759"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rPr>
                <a:t>Improve concentration</a:t>
              </a:r>
            </a:p>
          </p:txBody>
        </p:sp>
      </p:grpSp>
      <p:grpSp>
        <p:nvGrpSpPr>
          <p:cNvPr id="21" name="Group 20">
            <a:extLst>
              <a:ext uri="{FF2B5EF4-FFF2-40B4-BE49-F238E27FC236}">
                <a16:creationId xmlns:a16="http://schemas.microsoft.com/office/drawing/2014/main" xmlns="" id="{A13263A3-D790-4119-97E0-AF6F602A207E}"/>
              </a:ext>
            </a:extLst>
          </p:cNvPr>
          <p:cNvGrpSpPr/>
          <p:nvPr/>
        </p:nvGrpSpPr>
        <p:grpSpPr>
          <a:xfrm>
            <a:off x="8236686" y="4615375"/>
            <a:ext cx="3180981" cy="659623"/>
            <a:chOff x="1170780" y="1329686"/>
            <a:chExt cx="4725886" cy="659623"/>
          </a:xfrm>
        </p:grpSpPr>
        <p:sp>
          <p:nvSpPr>
            <p:cNvPr id="22" name="TextBox 21">
              <a:extLst>
                <a:ext uri="{FF2B5EF4-FFF2-40B4-BE49-F238E27FC236}">
                  <a16:creationId xmlns:a16="http://schemas.microsoft.com/office/drawing/2014/main" xmlns="" id="{272510F1-8545-4FE8-B52B-B4CD50AC6BEA}"/>
                </a:ext>
              </a:extLst>
            </p:cNvPr>
            <p:cNvSpPr txBox="1"/>
            <p:nvPr/>
          </p:nvSpPr>
          <p:spPr>
            <a:xfrm>
              <a:off x="1516042" y="1329686"/>
              <a:ext cx="4380624" cy="307777"/>
            </a:xfrm>
            <a:prstGeom prst="rect">
              <a:avLst/>
            </a:prstGeom>
            <a:noFill/>
          </p:spPr>
          <p:txBody>
            <a:bodyPr wrap="square" rtlCol="0" anchor="ctr">
              <a:spAutoFit/>
            </a:bodyPr>
            <a:lstStyle/>
            <a:p>
              <a:endParaRPr lang="ko-KR" altLang="en-US" sz="1400" b="1" dirty="0">
                <a:solidFill>
                  <a:schemeClr val="tx1">
                    <a:lumMod val="75000"/>
                    <a:lumOff val="25000"/>
                  </a:schemeClr>
                </a:solidFill>
                <a:cs typeface="Arial" pitchFamily="34" charset="0"/>
              </a:endParaRPr>
            </a:p>
          </p:txBody>
        </p:sp>
        <p:sp>
          <p:nvSpPr>
            <p:cNvPr id="23" name="TextBox 22">
              <a:extLst>
                <a:ext uri="{FF2B5EF4-FFF2-40B4-BE49-F238E27FC236}">
                  <a16:creationId xmlns:a16="http://schemas.microsoft.com/office/drawing/2014/main" xmlns="" id="{1D55BE99-80F7-400B-B79E-52F10C300D4D}"/>
                </a:ext>
              </a:extLst>
            </p:cNvPr>
            <p:cNvSpPr txBox="1"/>
            <p:nvPr/>
          </p:nvSpPr>
          <p:spPr>
            <a:xfrm>
              <a:off x="1170780" y="1681532"/>
              <a:ext cx="4380624"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rPr>
                <a:t>Enhance effective communication</a:t>
              </a:r>
              <a:endParaRPr lang="en-US" altLang="ko-KR" sz="1400" dirty="0">
                <a:solidFill>
                  <a:schemeClr val="tx1">
                    <a:lumMod val="75000"/>
                    <a:lumOff val="25000"/>
                  </a:schemeClr>
                </a:solidFill>
                <a:cs typeface="Arial" pitchFamily="34" charset="0"/>
              </a:endParaRPr>
            </a:p>
          </p:txBody>
        </p:sp>
      </p:grpSp>
      <p:grpSp>
        <p:nvGrpSpPr>
          <p:cNvPr id="24" name="Group 23">
            <a:extLst>
              <a:ext uri="{FF2B5EF4-FFF2-40B4-BE49-F238E27FC236}">
                <a16:creationId xmlns:a16="http://schemas.microsoft.com/office/drawing/2014/main" xmlns="" id="{23E5F1CF-9BE3-4A44-8A6C-E43C826704C5}"/>
              </a:ext>
            </a:extLst>
          </p:cNvPr>
          <p:cNvGrpSpPr/>
          <p:nvPr/>
        </p:nvGrpSpPr>
        <p:grpSpPr>
          <a:xfrm>
            <a:off x="842545" y="3703082"/>
            <a:ext cx="3011083" cy="921734"/>
            <a:chOff x="1487520" y="1515812"/>
            <a:chExt cx="4438400" cy="921734"/>
          </a:xfrm>
        </p:grpSpPr>
        <p:sp>
          <p:nvSpPr>
            <p:cNvPr id="25" name="TextBox 24">
              <a:extLst>
                <a:ext uri="{FF2B5EF4-FFF2-40B4-BE49-F238E27FC236}">
                  <a16:creationId xmlns:a16="http://schemas.microsoft.com/office/drawing/2014/main" xmlns="" id="{B54C67DD-CBEB-4028-89B1-4484BECE127E}"/>
                </a:ext>
              </a:extLst>
            </p:cNvPr>
            <p:cNvSpPr txBox="1"/>
            <p:nvPr/>
          </p:nvSpPr>
          <p:spPr>
            <a:xfrm>
              <a:off x="1545296" y="2129769"/>
              <a:ext cx="4380624" cy="307777"/>
            </a:xfrm>
            <a:prstGeom prst="rect">
              <a:avLst/>
            </a:prstGeom>
            <a:noFill/>
          </p:spPr>
          <p:txBody>
            <a:bodyPr wrap="square" rtlCol="0" anchor="ctr">
              <a:spAutoFit/>
            </a:bodyPr>
            <a:lstStyle/>
            <a:p>
              <a:pPr algn="r"/>
              <a:endParaRPr lang="es-ES" altLang="ko-KR" sz="1400" b="1">
                <a:solidFill>
                  <a:schemeClr val="tx1">
                    <a:lumMod val="75000"/>
                    <a:lumOff val="25000"/>
                  </a:schemeClr>
                </a:solidFill>
                <a:cs typeface="Arial" pitchFamily="34" charset="0"/>
              </a:endParaRPr>
            </a:p>
          </p:txBody>
        </p:sp>
        <p:sp>
          <p:nvSpPr>
            <p:cNvPr id="26" name="TextBox 25">
              <a:extLst>
                <a:ext uri="{FF2B5EF4-FFF2-40B4-BE49-F238E27FC236}">
                  <a16:creationId xmlns:a16="http://schemas.microsoft.com/office/drawing/2014/main" xmlns="" id="{571C55EE-9421-48F9-A382-E26F842D733B}"/>
                </a:ext>
              </a:extLst>
            </p:cNvPr>
            <p:cNvSpPr txBox="1"/>
            <p:nvPr/>
          </p:nvSpPr>
          <p:spPr>
            <a:xfrm>
              <a:off x="1487520" y="1515812"/>
              <a:ext cx="4380624" cy="307777"/>
            </a:xfrm>
            <a:prstGeom prst="rect">
              <a:avLst/>
            </a:prstGeom>
            <a:noFill/>
          </p:spPr>
          <p:txBody>
            <a:bodyPr wrap="square" rtlCol="0">
              <a:spAutoFit/>
            </a:bodyPr>
            <a:lstStyle/>
            <a:p>
              <a:pPr algn="r"/>
              <a:r>
                <a:rPr lang="en-US" altLang="ko-KR" sz="1400" b="1" dirty="0">
                  <a:solidFill>
                    <a:schemeClr val="tx1">
                      <a:lumMod val="75000"/>
                      <a:lumOff val="25000"/>
                    </a:schemeClr>
                  </a:solidFill>
                  <a:cs typeface="Arial" pitchFamily="34" charset="0"/>
                </a:rPr>
                <a:t>Achieve work life balance</a:t>
              </a:r>
            </a:p>
          </p:txBody>
        </p:sp>
      </p:grpSp>
      <p:grpSp>
        <p:nvGrpSpPr>
          <p:cNvPr id="27" name="Group 26">
            <a:extLst>
              <a:ext uri="{FF2B5EF4-FFF2-40B4-BE49-F238E27FC236}">
                <a16:creationId xmlns:a16="http://schemas.microsoft.com/office/drawing/2014/main" xmlns="" id="{FCF7D916-338D-419A-8520-C3C808468573}"/>
              </a:ext>
            </a:extLst>
          </p:cNvPr>
          <p:cNvGrpSpPr/>
          <p:nvPr/>
        </p:nvGrpSpPr>
        <p:grpSpPr>
          <a:xfrm>
            <a:off x="1425223" y="5136759"/>
            <a:ext cx="2971887" cy="692108"/>
            <a:chOff x="1487520" y="1254998"/>
            <a:chExt cx="4380624" cy="692108"/>
          </a:xfrm>
        </p:grpSpPr>
        <p:sp>
          <p:nvSpPr>
            <p:cNvPr id="28" name="TextBox 27">
              <a:extLst>
                <a:ext uri="{FF2B5EF4-FFF2-40B4-BE49-F238E27FC236}">
                  <a16:creationId xmlns:a16="http://schemas.microsoft.com/office/drawing/2014/main" xmlns="" id="{DADC9887-15A6-49B6-839F-A66B9695CF2C}"/>
                </a:ext>
              </a:extLst>
            </p:cNvPr>
            <p:cNvSpPr txBox="1"/>
            <p:nvPr/>
          </p:nvSpPr>
          <p:spPr>
            <a:xfrm>
              <a:off x="1487520" y="1254998"/>
              <a:ext cx="4380624" cy="307777"/>
            </a:xfrm>
            <a:prstGeom prst="rect">
              <a:avLst/>
            </a:prstGeom>
            <a:noFill/>
          </p:spPr>
          <p:txBody>
            <a:bodyPr wrap="square" rtlCol="0" anchor="ctr">
              <a:spAutoFit/>
            </a:bodyPr>
            <a:lstStyle/>
            <a:p>
              <a:pPr algn="r"/>
              <a:endParaRPr lang="es-ES" altLang="ko-KR" sz="1400" b="1">
                <a:solidFill>
                  <a:schemeClr val="tx1">
                    <a:lumMod val="75000"/>
                    <a:lumOff val="25000"/>
                  </a:schemeClr>
                </a:solidFill>
                <a:cs typeface="Arial" pitchFamily="34" charset="0"/>
              </a:endParaRPr>
            </a:p>
          </p:txBody>
        </p:sp>
        <p:sp>
          <p:nvSpPr>
            <p:cNvPr id="29" name="TextBox 28">
              <a:extLst>
                <a:ext uri="{FF2B5EF4-FFF2-40B4-BE49-F238E27FC236}">
                  <a16:creationId xmlns:a16="http://schemas.microsoft.com/office/drawing/2014/main" xmlns="" id="{1B1834D9-4736-4B12-A9DC-B532AB1E47AF}"/>
                </a:ext>
              </a:extLst>
            </p:cNvPr>
            <p:cNvSpPr txBox="1"/>
            <p:nvPr/>
          </p:nvSpPr>
          <p:spPr>
            <a:xfrm>
              <a:off x="1487520" y="1423886"/>
              <a:ext cx="4380624" cy="523220"/>
            </a:xfrm>
            <a:prstGeom prst="rect">
              <a:avLst/>
            </a:prstGeom>
            <a:noFill/>
          </p:spPr>
          <p:txBody>
            <a:bodyPr wrap="square" rtlCol="0">
              <a:spAutoFit/>
            </a:bodyPr>
            <a:lstStyle/>
            <a:p>
              <a:pPr algn="r"/>
              <a:r>
                <a:rPr lang="en-US" altLang="ko-KR" sz="1400" b="1" dirty="0">
                  <a:solidFill>
                    <a:schemeClr val="tx1">
                      <a:lumMod val="75000"/>
                      <a:lumOff val="25000"/>
                    </a:schemeClr>
                  </a:solidFill>
                  <a:cs typeface="Arial" pitchFamily="34" charset="0"/>
                </a:rPr>
                <a:t>Boost</a:t>
              </a:r>
              <a:r>
                <a:rPr lang="pl-PL" altLang="ko-KR" sz="1400" b="1" dirty="0">
                  <a:solidFill>
                    <a:schemeClr val="tx1">
                      <a:lumMod val="75000"/>
                      <a:lumOff val="25000"/>
                    </a:schemeClr>
                  </a:solidFill>
                  <a:cs typeface="Arial" pitchFamily="34" charset="0"/>
                </a:rPr>
                <a:t> </a:t>
              </a:r>
              <a:r>
                <a:rPr lang="en-US" altLang="ko-KR" sz="1400" b="1" dirty="0">
                  <a:solidFill>
                    <a:schemeClr val="tx1">
                      <a:lumMod val="75000"/>
                      <a:lumOff val="25000"/>
                    </a:schemeClr>
                  </a:solidFill>
                  <a:cs typeface="Arial" pitchFamily="34" charset="0"/>
                </a:rPr>
                <a:t>productivity and creative thinking</a:t>
              </a:r>
            </a:p>
          </p:txBody>
        </p:sp>
      </p:gr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32" name="Grupa 31">
            <a:extLst>
              <a:ext uri="{FF2B5EF4-FFF2-40B4-BE49-F238E27FC236}">
                <a16:creationId xmlns:a16="http://schemas.microsoft.com/office/drawing/2014/main" xmlns="" id="{D3FC0FB4-A0BF-4039-9E91-2A1A806A4F94}"/>
              </a:ext>
            </a:extLst>
          </p:cNvPr>
          <p:cNvGrpSpPr/>
          <p:nvPr/>
        </p:nvGrpSpPr>
        <p:grpSpPr>
          <a:xfrm>
            <a:off x="4114400" y="2712774"/>
            <a:ext cx="3920786" cy="2445322"/>
            <a:chOff x="3721927" y="1500948"/>
            <a:chExt cx="4660937" cy="3369083"/>
          </a:xfrm>
        </p:grpSpPr>
        <p:sp>
          <p:nvSpPr>
            <p:cNvPr id="14" name="TextBox 13">
              <a:extLst>
                <a:ext uri="{FF2B5EF4-FFF2-40B4-BE49-F238E27FC236}">
                  <a16:creationId xmlns:a16="http://schemas.microsoft.com/office/drawing/2014/main" xmlns="" id="{70EBD466-C587-4358-B47B-56D604DA14C9}"/>
                </a:ext>
              </a:extLst>
            </p:cNvPr>
            <p:cNvSpPr txBox="1"/>
            <p:nvPr/>
          </p:nvSpPr>
          <p:spPr>
            <a:xfrm>
              <a:off x="3721927" y="2020537"/>
              <a:ext cx="832867" cy="646331"/>
            </a:xfrm>
            <a:prstGeom prst="rect">
              <a:avLst/>
            </a:prstGeom>
            <a:noFill/>
          </p:spPr>
          <p:txBody>
            <a:bodyPr wrap="square" rtlCol="0" anchor="ctr">
              <a:spAutoFit/>
            </a:bodyPr>
            <a:lstStyle/>
            <a:p>
              <a:pPr algn="ctr"/>
              <a:r>
                <a:rPr lang="en-US" altLang="ko-KR" sz="3600" b="1" dirty="0">
                  <a:solidFill>
                    <a:srgbClr val="00B0F0"/>
                  </a:solidFill>
                  <a:cs typeface="Arial" pitchFamily="34" charset="0"/>
                </a:rPr>
                <a:t>01</a:t>
              </a:r>
              <a:endParaRPr lang="ko-KR" altLang="en-US" sz="3600" b="1" dirty="0">
                <a:solidFill>
                  <a:srgbClr val="00B0F0"/>
                </a:solidFill>
                <a:cs typeface="Arial" pitchFamily="34" charset="0"/>
              </a:endParaRPr>
            </a:p>
          </p:txBody>
        </p:sp>
        <p:sp>
          <p:nvSpPr>
            <p:cNvPr id="15" name="TextBox 14">
              <a:extLst>
                <a:ext uri="{FF2B5EF4-FFF2-40B4-BE49-F238E27FC236}">
                  <a16:creationId xmlns:a16="http://schemas.microsoft.com/office/drawing/2014/main" xmlns="" id="{30DB82BF-5F93-4A4D-A540-A91CB26F41BB}"/>
                </a:ext>
              </a:extLst>
            </p:cNvPr>
            <p:cNvSpPr txBox="1"/>
            <p:nvPr/>
          </p:nvSpPr>
          <p:spPr>
            <a:xfrm>
              <a:off x="7095356" y="1500948"/>
              <a:ext cx="832867" cy="646331"/>
            </a:xfrm>
            <a:prstGeom prst="rect">
              <a:avLst/>
            </a:prstGeom>
            <a:noFill/>
          </p:spPr>
          <p:txBody>
            <a:bodyPr wrap="square" rtlCol="0" anchor="ctr">
              <a:spAutoFit/>
            </a:bodyPr>
            <a:lstStyle/>
            <a:p>
              <a:pPr algn="ctr"/>
              <a:r>
                <a:rPr lang="en-US" altLang="ko-KR" sz="3600" b="1" dirty="0">
                  <a:solidFill>
                    <a:srgbClr val="92D050"/>
                  </a:solidFill>
                  <a:cs typeface="Arial" pitchFamily="34" charset="0"/>
                </a:rPr>
                <a:t>02</a:t>
              </a:r>
              <a:endParaRPr lang="ko-KR" altLang="en-US" sz="3600" b="1" dirty="0">
                <a:solidFill>
                  <a:srgbClr val="92D050"/>
                </a:solidFill>
                <a:cs typeface="Arial" pitchFamily="34" charset="0"/>
              </a:endParaRPr>
            </a:p>
          </p:txBody>
        </p:sp>
        <p:sp>
          <p:nvSpPr>
            <p:cNvPr id="16" name="TextBox 15">
              <a:extLst>
                <a:ext uri="{FF2B5EF4-FFF2-40B4-BE49-F238E27FC236}">
                  <a16:creationId xmlns:a16="http://schemas.microsoft.com/office/drawing/2014/main" xmlns="" id="{99D1CA38-65F6-4018-8DAB-5AA4DE65BE74}"/>
                </a:ext>
              </a:extLst>
            </p:cNvPr>
            <p:cNvSpPr txBox="1"/>
            <p:nvPr/>
          </p:nvSpPr>
          <p:spPr>
            <a:xfrm>
              <a:off x="4274951" y="4223700"/>
              <a:ext cx="832867" cy="646331"/>
            </a:xfrm>
            <a:prstGeom prst="rect">
              <a:avLst/>
            </a:prstGeom>
            <a:noFill/>
          </p:spPr>
          <p:txBody>
            <a:bodyPr wrap="square" rtlCol="0" anchor="ctr">
              <a:spAutoFit/>
            </a:bodyPr>
            <a:lstStyle/>
            <a:p>
              <a:pPr algn="ctr"/>
              <a:r>
                <a:rPr lang="en-US" altLang="ko-KR" sz="3600" b="1" dirty="0">
                  <a:solidFill>
                    <a:srgbClr val="FF0000"/>
                  </a:solidFill>
                  <a:cs typeface="Arial" pitchFamily="34" charset="0"/>
                </a:rPr>
                <a:t>03</a:t>
              </a:r>
              <a:endParaRPr lang="ko-KR" altLang="en-US" sz="3600" b="1" dirty="0">
                <a:solidFill>
                  <a:srgbClr val="FF0000"/>
                </a:solidFill>
                <a:cs typeface="Arial" pitchFamily="34" charset="0"/>
              </a:endParaRPr>
            </a:p>
          </p:txBody>
        </p:sp>
        <p:sp>
          <p:nvSpPr>
            <p:cNvPr id="17" name="TextBox 16">
              <a:extLst>
                <a:ext uri="{FF2B5EF4-FFF2-40B4-BE49-F238E27FC236}">
                  <a16:creationId xmlns:a16="http://schemas.microsoft.com/office/drawing/2014/main" xmlns="" id="{182A561C-66DD-4EA4-8107-08F9DC751ABA}"/>
                </a:ext>
              </a:extLst>
            </p:cNvPr>
            <p:cNvSpPr txBox="1"/>
            <p:nvPr/>
          </p:nvSpPr>
          <p:spPr>
            <a:xfrm>
              <a:off x="7549997" y="3728089"/>
              <a:ext cx="832867" cy="646331"/>
            </a:xfrm>
            <a:prstGeom prst="rect">
              <a:avLst/>
            </a:prstGeom>
            <a:noFill/>
          </p:spPr>
          <p:txBody>
            <a:bodyPr wrap="square" rtlCol="0" anchor="ctr">
              <a:spAutoFit/>
            </a:bodyPr>
            <a:lstStyle/>
            <a:p>
              <a:pPr algn="ctr"/>
              <a:r>
                <a:rPr lang="en-US" altLang="ko-KR" sz="3600" b="1" dirty="0">
                  <a:solidFill>
                    <a:srgbClr val="FA9106"/>
                  </a:solidFill>
                  <a:cs typeface="Arial" pitchFamily="34" charset="0"/>
                </a:rPr>
                <a:t>04</a:t>
              </a:r>
              <a:endParaRPr lang="ko-KR" altLang="en-US" sz="3600" b="1" dirty="0">
                <a:solidFill>
                  <a:srgbClr val="FA9106"/>
                </a:solidFill>
                <a:cs typeface="Arial"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507818" y="4043551"/>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5986505" y="1811893"/>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3" name="Donut 15">
              <a:extLst>
                <a:ext uri="{FF2B5EF4-FFF2-40B4-BE49-F238E27FC236}">
                  <a16:creationId xmlns:a16="http://schemas.microsoft.com/office/drawing/2014/main" xmlns="" id="{A9C59247-B266-4CA7-A572-6B2541F4CF8F}"/>
                </a:ext>
              </a:extLst>
            </p:cNvPr>
            <p:cNvSpPr/>
            <p:nvPr/>
          </p:nvSpPr>
          <p:spPr>
            <a:xfrm>
              <a:off x="4635546" y="2862682"/>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8" name="Obraz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4368" y="3360604"/>
              <a:ext cx="463856" cy="463856"/>
            </a:xfrm>
            <a:prstGeom prst="rect">
              <a:avLst/>
            </a:prstGeom>
          </p:spPr>
        </p:pic>
      </p:grpSp>
      <p:sp>
        <p:nvSpPr>
          <p:cNvPr id="36" name="pole tekstowe 35">
            <a:extLst>
              <a:ext uri="{FF2B5EF4-FFF2-40B4-BE49-F238E27FC236}">
                <a16:creationId xmlns:a16="http://schemas.microsoft.com/office/drawing/2014/main" xmlns="" id="{A367E4F3-92B8-4353-8AAA-AD0B3AB24E19}"/>
              </a:ext>
            </a:extLst>
          </p:cNvPr>
          <p:cNvSpPr txBox="1"/>
          <p:nvPr/>
        </p:nvSpPr>
        <p:spPr>
          <a:xfrm>
            <a:off x="1829574" y="1776529"/>
            <a:ext cx="7841214" cy="646331"/>
          </a:xfrm>
          <a:prstGeom prst="rect">
            <a:avLst/>
          </a:prstGeom>
          <a:noFill/>
        </p:spPr>
        <p:txBody>
          <a:bodyPr wrap="square" rtlCol="0">
            <a:spAutoFit/>
          </a:bodyPr>
          <a:lstStyle/>
          <a:p>
            <a:r>
              <a:rPr lang="en-US" dirty="0"/>
              <a:t>Practicing mindfulness for several weeks by means of basic meditation technique will allow you to achieve several benefits, such as:</a:t>
            </a:r>
          </a:p>
        </p:txBody>
      </p:sp>
      <p:sp>
        <p:nvSpPr>
          <p:cNvPr id="40"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46200" y="6329350"/>
            <a:ext cx="5359826"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41"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998" y="6281294"/>
            <a:ext cx="905274" cy="576706"/>
          </a:xfrm>
          <a:prstGeom prst="rect">
            <a:avLst/>
          </a:prstGeom>
        </p:spPr>
      </p:pic>
      <p:pic>
        <p:nvPicPr>
          <p:cNvPr id="42" name="Immagine 4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06026" y="6462309"/>
            <a:ext cx="1127226" cy="392481"/>
          </a:xfrm>
          <a:prstGeom prst="rect">
            <a:avLst/>
          </a:prstGeom>
          <a:noFill/>
        </p:spPr>
      </p:pic>
      <p:sp>
        <p:nvSpPr>
          <p:cNvPr id="43" name="CasellaDiTesto 21"/>
          <p:cNvSpPr txBox="1"/>
          <p:nvPr/>
        </p:nvSpPr>
        <p:spPr>
          <a:xfrm>
            <a:off x="7504037" y="618920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067709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12">
            <a:extLst>
              <a:ext uri="{FF2B5EF4-FFF2-40B4-BE49-F238E27FC236}">
                <a16:creationId xmlns:a16="http://schemas.microsoft.com/office/drawing/2014/main" xmlns="" id="{66B36C48-624B-41C4-A669-C04870A68F4C}"/>
              </a:ext>
            </a:extLst>
          </p:cNvPr>
          <p:cNvSpPr/>
          <p:nvPr/>
        </p:nvSpPr>
        <p:spPr>
          <a:xfrm>
            <a:off x="11014890" y="3724206"/>
            <a:ext cx="853440" cy="853442"/>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aphicFrame>
        <p:nvGraphicFramePr>
          <p:cNvPr id="2" name="Marcador de contenido 1">
            <a:extLst>
              <a:ext uri="{FF2B5EF4-FFF2-40B4-BE49-F238E27FC236}">
                <a16:creationId xmlns:a16="http://schemas.microsoft.com/office/drawing/2014/main" xmlns="" id="{228C0821-1B4A-4FD2-9EA0-7C3645F547C9}"/>
              </a:ext>
            </a:extLst>
          </p:cNvPr>
          <p:cNvGraphicFramePr>
            <a:graphicFrameLocks noGrp="1"/>
          </p:cNvGraphicFramePr>
          <p:nvPr>
            <p:ph idx="1"/>
            <p:extLst>
              <p:ext uri="{D42A27DB-BD31-4B8C-83A1-F6EECF244321}">
                <p14:modId xmlns:p14="http://schemas.microsoft.com/office/powerpoint/2010/main" val="87092162"/>
              </p:ext>
            </p:extLst>
          </p:nvPr>
        </p:nvGraphicFramePr>
        <p:xfrm>
          <a:off x="1148989" y="1005306"/>
          <a:ext cx="8945506" cy="4814023"/>
        </p:xfrm>
        <a:graphic>
          <a:graphicData uri="http://schemas.openxmlformats.org/drawingml/2006/table">
            <a:tbl>
              <a:tblPr firstRow="1" firstCol="1" bandRow="1">
                <a:tableStyleId>{5C22544A-7EE6-4342-B048-85BDC9FD1C3A}</a:tableStyleId>
              </a:tblPr>
              <a:tblGrid>
                <a:gridCol w="1887810">
                  <a:extLst>
                    <a:ext uri="{9D8B030D-6E8A-4147-A177-3AD203B41FA5}">
                      <a16:colId xmlns:a16="http://schemas.microsoft.com/office/drawing/2014/main" xmlns="" val="1323711783"/>
                    </a:ext>
                  </a:extLst>
                </a:gridCol>
                <a:gridCol w="2129635">
                  <a:extLst>
                    <a:ext uri="{9D8B030D-6E8A-4147-A177-3AD203B41FA5}">
                      <a16:colId xmlns:a16="http://schemas.microsoft.com/office/drawing/2014/main" xmlns="" val="1512802440"/>
                    </a:ext>
                  </a:extLst>
                </a:gridCol>
                <a:gridCol w="1748030">
                  <a:extLst>
                    <a:ext uri="{9D8B030D-6E8A-4147-A177-3AD203B41FA5}">
                      <a16:colId xmlns:a16="http://schemas.microsoft.com/office/drawing/2014/main" xmlns="" val="1990003127"/>
                    </a:ext>
                  </a:extLst>
                </a:gridCol>
                <a:gridCol w="1303104">
                  <a:extLst>
                    <a:ext uri="{9D8B030D-6E8A-4147-A177-3AD203B41FA5}">
                      <a16:colId xmlns:a16="http://schemas.microsoft.com/office/drawing/2014/main" xmlns="" val="1490779859"/>
                    </a:ext>
                  </a:extLst>
                </a:gridCol>
                <a:gridCol w="1876927">
                  <a:extLst>
                    <a:ext uri="{9D8B030D-6E8A-4147-A177-3AD203B41FA5}">
                      <a16:colId xmlns:a16="http://schemas.microsoft.com/office/drawing/2014/main" xmlns="" val="3511756417"/>
                    </a:ext>
                  </a:extLst>
                </a:gridCol>
              </a:tblGrid>
              <a:tr h="117861">
                <a:tc gridSpan="5">
                  <a:txBody>
                    <a:bodyPr/>
                    <a:lstStyle/>
                    <a:p>
                      <a:pPr marL="228600" algn="ctr">
                        <a:lnSpc>
                          <a:spcPct val="106000"/>
                        </a:lnSpc>
                        <a:spcAft>
                          <a:spcPts val="800"/>
                        </a:spcAft>
                      </a:pPr>
                      <a:endParaRPr lang="es-ES" sz="11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193" marR="68193" marT="0" marB="0">
                    <a:solidFill>
                      <a:srgbClr val="FF000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4355178"/>
                  </a:ext>
                </a:extLst>
              </a:tr>
              <a:tr h="618615">
                <a:tc>
                  <a:txBody>
                    <a:bodyPr/>
                    <a:lstStyle/>
                    <a:p>
                      <a:pPr>
                        <a:lnSpc>
                          <a:spcPct val="106000"/>
                        </a:lnSpc>
                        <a:spcAft>
                          <a:spcPts val="800"/>
                        </a:spcAft>
                      </a:pPr>
                      <a:r>
                        <a:rPr lang="es-ES" sz="1100" dirty="0" err="1">
                          <a:solidFill>
                            <a:schemeClr val="bg1"/>
                          </a:solidFill>
                          <a:effectLst/>
                          <a:latin typeface="Arial Black" panose="020B0A04020102020204" pitchFamily="34" charset="0"/>
                        </a:rPr>
                        <a:t>What</a:t>
                      </a: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is</a:t>
                      </a: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to</a:t>
                      </a:r>
                      <a:r>
                        <a:rPr lang="es-ES" sz="1100" dirty="0">
                          <a:solidFill>
                            <a:schemeClr val="bg1"/>
                          </a:solidFill>
                          <a:effectLst/>
                          <a:latin typeface="Arial Black" panose="020B0A04020102020204" pitchFamily="34" charset="0"/>
                        </a:rPr>
                        <a:t> be done?</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dirty="0" err="1">
                          <a:solidFill>
                            <a:schemeClr val="bg1"/>
                          </a:solidFill>
                          <a:effectLst/>
                          <a:latin typeface="Arial Black" panose="020B0A04020102020204" pitchFamily="34" charset="0"/>
                          <a:ea typeface="+mn-ea"/>
                          <a:cs typeface="+mn-cs"/>
                        </a:rPr>
                        <a:t>How</a:t>
                      </a:r>
                      <a:r>
                        <a:rPr lang="es-ES" sz="1100" baseline="0" dirty="0">
                          <a:solidFill>
                            <a:schemeClr val="bg1"/>
                          </a:solidFill>
                          <a:effectLst/>
                          <a:latin typeface="Arial Black" panose="020B0A04020102020204" pitchFamily="34" charset="0"/>
                          <a:ea typeface="+mn-ea"/>
                          <a:cs typeface="+mn-cs"/>
                        </a:rPr>
                        <a:t> to do </a:t>
                      </a:r>
                      <a:r>
                        <a:rPr lang="es-ES" sz="1100" baseline="0" dirty="0" err="1">
                          <a:solidFill>
                            <a:schemeClr val="bg1"/>
                          </a:solidFill>
                          <a:effectLst/>
                          <a:latin typeface="Arial Black" panose="020B0A04020102020204" pitchFamily="34" charset="0"/>
                          <a:ea typeface="+mn-ea"/>
                          <a:cs typeface="+mn-cs"/>
                        </a:rPr>
                        <a:t>it</a:t>
                      </a:r>
                      <a:r>
                        <a:rPr lang="es-ES" sz="1100" baseline="0" dirty="0">
                          <a:solidFill>
                            <a:schemeClr val="bg1"/>
                          </a:solidFill>
                          <a:effectLst/>
                          <a:latin typeface="Arial Black" panose="020B0A04020102020204" pitchFamily="34" charset="0"/>
                          <a:ea typeface="+mn-ea"/>
                          <a:cs typeface="+mn-cs"/>
                        </a:rPr>
                        <a:t> ?</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dirty="0" err="1">
                          <a:solidFill>
                            <a:schemeClr val="bg1"/>
                          </a:solidFill>
                          <a:effectLst/>
                          <a:latin typeface="Arial Black" panose="020B0A04020102020204" pitchFamily="34" charset="0"/>
                        </a:rPr>
                        <a:t>Cost</a:t>
                      </a: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estimation</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dirty="0" err="1">
                          <a:solidFill>
                            <a:schemeClr val="bg1"/>
                          </a:solidFill>
                          <a:effectLst/>
                          <a:latin typeface="Arial Black" panose="020B0A04020102020204" pitchFamily="34" charset="0"/>
                        </a:rPr>
                        <a:t>Priority</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tc>
                  <a:txBody>
                    <a:bodyPr/>
                    <a:lstStyle/>
                    <a:p>
                      <a:pPr>
                        <a:lnSpc>
                          <a:spcPct val="106000"/>
                        </a:lnSpc>
                        <a:spcAft>
                          <a:spcPts val="800"/>
                        </a:spcAft>
                      </a:pPr>
                      <a:r>
                        <a:rPr lang="es-ES" sz="1100" dirty="0" err="1">
                          <a:solidFill>
                            <a:schemeClr val="bg1"/>
                          </a:solidFill>
                          <a:effectLst/>
                          <a:latin typeface="Arial Black" panose="020B0A04020102020204" pitchFamily="34" charset="0"/>
                          <a:ea typeface="+mn-ea"/>
                          <a:cs typeface="+mn-cs"/>
                        </a:rPr>
                        <a:t>Duration</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nchor="ctr">
                    <a:solidFill>
                      <a:srgbClr val="92D050"/>
                    </a:solidFill>
                  </a:tcPr>
                </a:tc>
                <a:extLst>
                  <a:ext uri="{0D108BD9-81ED-4DB2-BD59-A6C34878D82A}">
                    <a16:rowId xmlns:a16="http://schemas.microsoft.com/office/drawing/2014/main" xmlns="" val="2878827854"/>
                  </a:ext>
                </a:extLst>
              </a:tr>
              <a:tr h="751263">
                <a:tc>
                  <a:txBody>
                    <a:bodyPr/>
                    <a:lstStyle/>
                    <a:p>
                      <a:pPr>
                        <a:lnSpc>
                          <a:spcPct val="106000"/>
                        </a:lnSpc>
                        <a:spcAft>
                          <a:spcPts val="800"/>
                        </a:spcAft>
                      </a:pPr>
                      <a:r>
                        <a:rPr lang="pl-PL"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Ex. Analysis of </a:t>
                      </a:r>
                      <a:r>
                        <a:rPr lang="pl-PL" sz="1100"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needs</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r>
                        <a:rPr lang="pl-PL"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Read the </a:t>
                      </a:r>
                      <a:r>
                        <a:rPr lang="pl-PL" sz="1100"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tool</a:t>
                      </a:r>
                      <a:r>
                        <a:rPr lang="pl-PL"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carefully</a:t>
                      </a:r>
                      <a:r>
                        <a:rPr lang="pl-PL"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and </a:t>
                      </a:r>
                      <a:r>
                        <a:rPr lang="pl-PL" sz="1100"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analyse</a:t>
                      </a:r>
                      <a:r>
                        <a:rPr lang="pl-PL"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in </a:t>
                      </a:r>
                      <a:r>
                        <a:rPr lang="pl-PL" sz="1100"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which</a:t>
                      </a:r>
                      <a:r>
                        <a:rPr lang="pl-PL"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area</a:t>
                      </a:r>
                      <a:r>
                        <a:rPr lang="pl-PL"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you</a:t>
                      </a:r>
                      <a:r>
                        <a:rPr lang="pl-PL"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could</a:t>
                      </a:r>
                      <a:r>
                        <a:rPr lang="pl-PL"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improve</a:t>
                      </a:r>
                      <a:r>
                        <a:rPr lang="pl-PL"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your</a:t>
                      </a:r>
                      <a:r>
                        <a:rPr lang="pl-PL"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pl-PL" sz="1100"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focus</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solidFill>
                            <a:schemeClr val="bg1"/>
                          </a:solidFill>
                          <a:effectLst/>
                          <a:latin typeface="Arial Black" panose="020B0A04020102020204" pitchFamily="34" charset="0"/>
                        </a:rPr>
                        <a:t>☐ high</a:t>
                      </a:r>
                      <a:endParaRPr lang="pl-PL"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medium</a:t>
                      </a:r>
                    </a:p>
                    <a:p>
                      <a:pPr>
                        <a:lnSpc>
                          <a:spcPct val="106000"/>
                        </a:lnSpc>
                        <a:spcAft>
                          <a:spcPts val="800"/>
                        </a:spcAft>
                      </a:pPr>
                      <a:r>
                        <a:rPr lang="es-ES" sz="1100" dirty="0">
                          <a:solidFill>
                            <a:schemeClr val="bg1"/>
                          </a:solidFill>
                          <a:effectLst/>
                          <a:latin typeface="Arial Black" panose="020B0A04020102020204" pitchFamily="34" charset="0"/>
                        </a:rPr>
                        <a:t>☐ low</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high</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medium</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low</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2712583726"/>
                  </a:ext>
                </a:extLst>
              </a:tr>
              <a:tr h="850553">
                <a:tc>
                  <a:txBody>
                    <a:bodyPr/>
                    <a:lstStyle/>
                    <a:p>
                      <a:pPr>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high</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medium</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low</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high</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medium</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low</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1249737426"/>
                  </a:ext>
                </a:extLst>
              </a:tr>
              <a:tr h="850553">
                <a:tc>
                  <a:txBody>
                    <a:bodyPr/>
                    <a:lstStyle/>
                    <a:p>
                      <a:pPr>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high</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medium</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low</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high</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medium</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low</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4248370648"/>
                  </a:ext>
                </a:extLst>
              </a:tr>
              <a:tr h="782683">
                <a:tc>
                  <a:txBody>
                    <a:bodyPr/>
                    <a:lstStyle/>
                    <a:p>
                      <a:pPr>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high</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medium</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low</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high</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medium</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low</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1794304029"/>
                  </a:ext>
                </a:extLst>
              </a:tr>
              <a:tr h="782683">
                <a:tc>
                  <a:txBody>
                    <a:bodyPr/>
                    <a:lstStyle/>
                    <a:p>
                      <a:pPr>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FA9106"/>
                    </a:solidFill>
                  </a:tcPr>
                </a:tc>
                <a:tc>
                  <a:txBody>
                    <a:bodyPr/>
                    <a:lstStyle/>
                    <a:p>
                      <a:pPr algn="l">
                        <a:lnSpc>
                          <a:spcPct val="106000"/>
                        </a:lnSpc>
                        <a:spcAft>
                          <a:spcPts val="800"/>
                        </a:spcAft>
                      </a:pP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high</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medium</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low</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high</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medium</a:t>
                      </a:r>
                      <a:endParaRPr lang="es-ES" sz="1100" dirty="0">
                        <a:solidFill>
                          <a:schemeClr val="bg1"/>
                        </a:solidFill>
                        <a:effectLst/>
                        <a:latin typeface="Arial Black" panose="020B0A04020102020204" pitchFamily="34" charset="0"/>
                      </a:endParaRPr>
                    </a:p>
                    <a:p>
                      <a:pPr>
                        <a:lnSpc>
                          <a:spcPct val="106000"/>
                        </a:lnSpc>
                        <a:spcAft>
                          <a:spcPts val="800"/>
                        </a:spcAft>
                      </a:pPr>
                      <a:r>
                        <a:rPr lang="es-ES" sz="1100" dirty="0">
                          <a:solidFill>
                            <a:schemeClr val="bg1"/>
                          </a:solidFill>
                          <a:effectLst/>
                          <a:latin typeface="Arial Black" panose="020B0A04020102020204" pitchFamily="34" charset="0"/>
                        </a:rPr>
                        <a:t>☐ </a:t>
                      </a:r>
                      <a:r>
                        <a:rPr lang="es-ES" sz="1100" dirty="0" err="1">
                          <a:solidFill>
                            <a:schemeClr val="bg1"/>
                          </a:solidFill>
                          <a:effectLst/>
                          <a:latin typeface="Arial Black" panose="020B0A04020102020204" pitchFamily="34" charset="0"/>
                        </a:rPr>
                        <a:t>low</a:t>
                      </a:r>
                      <a:endParaRPr lang="es-ES" sz="1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tc>
                  <a:txBody>
                    <a:bodyPr/>
                    <a:lstStyle/>
                    <a:p>
                      <a:pPr>
                        <a:lnSpc>
                          <a:spcPct val="106000"/>
                        </a:lnSpc>
                        <a:spcAft>
                          <a:spcPts val="800"/>
                        </a:spcAft>
                      </a:pPr>
                      <a:r>
                        <a:rPr lang="es-ES" sz="1100" dirty="0">
                          <a:effectLst/>
                          <a:latin typeface="Arial Black" panose="020B0A04020102020204" pitchFamily="34" charset="0"/>
                        </a:rPr>
                        <a:t> </a:t>
                      </a:r>
                      <a:endParaRPr lang="es-ES"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193" marR="68193" marT="0" marB="0">
                    <a:solidFill>
                      <a:srgbClr val="00B0F0"/>
                    </a:solidFill>
                  </a:tcPr>
                </a:tc>
                <a:extLst>
                  <a:ext uri="{0D108BD9-81ED-4DB2-BD59-A6C34878D82A}">
                    <a16:rowId xmlns:a16="http://schemas.microsoft.com/office/drawing/2014/main" xmlns="" val="3713690684"/>
                  </a:ext>
                </a:extLst>
              </a:tr>
            </a:tbl>
          </a:graphicData>
        </a:graphic>
      </p:graphicFrame>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7" name="Rectangle 4">
            <a:extLst>
              <a:ext uri="{FF2B5EF4-FFF2-40B4-BE49-F238E27FC236}">
                <a16:creationId xmlns:a16="http://schemas.microsoft.com/office/drawing/2014/main" xmlns="" id="{1662E04D-0C9C-46E1-810D-2A8D68E243E4}"/>
              </a:ext>
            </a:extLst>
          </p:cNvPr>
          <p:cNvSpPr/>
          <p:nvPr/>
        </p:nvSpPr>
        <p:spPr>
          <a:xfrm>
            <a:off x="4057096" y="482628"/>
            <a:ext cx="4134272" cy="553998"/>
          </a:xfrm>
          <a:prstGeom prst="rect">
            <a:avLst/>
          </a:prstGeom>
        </p:spPr>
        <p:txBody>
          <a:bodyPr wrap="square" lIns="0" tIns="0" rIns="0" bIns="0" anchor="t">
            <a:spAutoFit/>
          </a:bodyPr>
          <a:lstStyle/>
          <a:p>
            <a:pPr lvl="0" algn="ctr" defTabSz="457200">
              <a:defRPr/>
            </a:pPr>
            <a:r>
              <a:rPr lang="es-ES" sz="3600" b="1" dirty="0" err="1">
                <a:latin typeface="Arial Black" panose="020B0A04020102020204" pitchFamily="34" charset="0"/>
              </a:rPr>
              <a:t>Action</a:t>
            </a:r>
            <a:r>
              <a:rPr lang="es-ES" sz="3600" b="1" dirty="0">
                <a:latin typeface="Arial Black" panose="020B0A04020102020204" pitchFamily="34" charset="0"/>
              </a:rPr>
              <a:t> Plan</a:t>
            </a:r>
          </a:p>
        </p:txBody>
      </p:sp>
      <p:sp>
        <p:nvSpPr>
          <p:cNvPr id="28" name="Oval 27">
            <a:extLst>
              <a:ext uri="{FF2B5EF4-FFF2-40B4-BE49-F238E27FC236}">
                <a16:creationId xmlns:a16="http://schemas.microsoft.com/office/drawing/2014/main" xmlns="" id="{B4B2C06A-6183-40C2-A1E2-A0D9420D0AF7}"/>
              </a:ext>
            </a:extLst>
          </p:cNvPr>
          <p:cNvSpPr/>
          <p:nvPr/>
        </p:nvSpPr>
        <p:spPr>
          <a:xfrm>
            <a:off x="11022716" y="5041723"/>
            <a:ext cx="794816" cy="792104"/>
          </a:xfrm>
          <a:prstGeom prst="ellipse">
            <a:avLst/>
          </a:prstGeom>
          <a:solidFill>
            <a:srgbClr val="FF0000"/>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1" name="Oval 21">
            <a:extLst>
              <a:ext uri="{FF2B5EF4-FFF2-40B4-BE49-F238E27FC236}">
                <a16:creationId xmlns:a16="http://schemas.microsoft.com/office/drawing/2014/main" xmlns="" id="{4535DA48-809F-4B2D-9659-3052AAD75311}"/>
              </a:ext>
            </a:extLst>
          </p:cNvPr>
          <p:cNvSpPr/>
          <p:nvPr/>
        </p:nvSpPr>
        <p:spPr>
          <a:xfrm rot="20700000">
            <a:off x="11200723" y="5245484"/>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2" name="Oval 31">
            <a:extLst>
              <a:ext uri="{FF2B5EF4-FFF2-40B4-BE49-F238E27FC236}">
                <a16:creationId xmlns:a16="http://schemas.microsoft.com/office/drawing/2014/main" xmlns="" id="{480E98BC-82CA-46D6-9DE9-5A479CF2D01A}"/>
              </a:ext>
            </a:extLst>
          </p:cNvPr>
          <p:cNvSpPr/>
          <p:nvPr/>
        </p:nvSpPr>
        <p:spPr>
          <a:xfrm>
            <a:off x="10755054" y="4595828"/>
            <a:ext cx="698502" cy="698494"/>
          </a:xfrm>
          <a:prstGeom prst="ellipse">
            <a:avLst/>
          </a:prstGeom>
          <a:solidFill>
            <a:srgbClr val="00CBFA"/>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3" name="Group 32">
            <a:extLst>
              <a:ext uri="{FF2B5EF4-FFF2-40B4-BE49-F238E27FC236}">
                <a16:creationId xmlns:a16="http://schemas.microsoft.com/office/drawing/2014/main" xmlns="" id="{4C877E43-0A9F-470D-ABB5-097EE04055AF}"/>
              </a:ext>
            </a:extLst>
          </p:cNvPr>
          <p:cNvGrpSpPr/>
          <p:nvPr/>
        </p:nvGrpSpPr>
        <p:grpSpPr>
          <a:xfrm>
            <a:off x="10956978" y="4764149"/>
            <a:ext cx="299561" cy="277573"/>
            <a:chOff x="6283326" y="3989388"/>
            <a:chExt cx="346075" cy="320675"/>
          </a:xfrm>
        </p:grpSpPr>
        <p:sp>
          <p:nvSpPr>
            <p:cNvPr id="34" name="Oval 167">
              <a:extLst>
                <a:ext uri="{FF2B5EF4-FFF2-40B4-BE49-F238E27FC236}">
                  <a16:creationId xmlns:a16="http://schemas.microsoft.com/office/drawing/2014/main" xmlns="" id="{7FC1013E-029C-4EEB-BF2A-597BCE581168}"/>
                </a:ext>
              </a:extLst>
            </p:cNvPr>
            <p:cNvSpPr>
              <a:spLocks noChangeArrowheads="1"/>
            </p:cNvSpPr>
            <p:nvPr/>
          </p:nvSpPr>
          <p:spPr bwMode="auto">
            <a:xfrm>
              <a:off x="6283326" y="4159250"/>
              <a:ext cx="150813" cy="150813"/>
            </a:xfrm>
            <a:prstGeom prst="ellipse">
              <a:avLst/>
            </a:pr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5" name="Freeform 168">
              <a:extLst>
                <a:ext uri="{FF2B5EF4-FFF2-40B4-BE49-F238E27FC236}">
                  <a16:creationId xmlns:a16="http://schemas.microsoft.com/office/drawing/2014/main" xmlns="" id="{53C722F7-BDF3-4E93-80E4-35930DC13F10}"/>
                </a:ext>
              </a:extLst>
            </p:cNvPr>
            <p:cNvSpPr>
              <a:spLocks/>
            </p:cNvSpPr>
            <p:nvPr/>
          </p:nvSpPr>
          <p:spPr bwMode="auto">
            <a:xfrm>
              <a:off x="6299201" y="3989388"/>
              <a:ext cx="134938" cy="200025"/>
            </a:xfrm>
            <a:custGeom>
              <a:avLst/>
              <a:gdLst>
                <a:gd name="T0" fmla="*/ 36 w 36"/>
                <a:gd name="T1" fmla="*/ 19 h 53"/>
                <a:gd name="T2" fmla="*/ 36 w 36"/>
                <a:gd name="T3" fmla="*/ 3 h 53"/>
                <a:gd name="T4" fmla="*/ 24 w 36"/>
                <a:gd name="T5" fmla="*/ 3 h 53"/>
                <a:gd name="T6" fmla="*/ 18 w 36"/>
                <a:gd name="T7" fmla="*/ 19 h 53"/>
                <a:gd name="T8" fmla="*/ 12 w 36"/>
                <a:gd name="T9" fmla="*/ 25 h 53"/>
                <a:gd name="T10" fmla="*/ 0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36" y="19"/>
                  </a:moveTo>
                  <a:cubicBezTo>
                    <a:pt x="36" y="3"/>
                    <a:pt x="36" y="3"/>
                    <a:pt x="36" y="3"/>
                  </a:cubicBezTo>
                  <a:cubicBezTo>
                    <a:pt x="33" y="0"/>
                    <a:pt x="27" y="0"/>
                    <a:pt x="24" y="3"/>
                  </a:cubicBezTo>
                  <a:cubicBezTo>
                    <a:pt x="18" y="19"/>
                    <a:pt x="18" y="19"/>
                    <a:pt x="18" y="19"/>
                  </a:cubicBezTo>
                  <a:cubicBezTo>
                    <a:pt x="12" y="25"/>
                    <a:pt x="12" y="25"/>
                    <a:pt x="12" y="25"/>
                  </a:cubicBezTo>
                  <a:cubicBezTo>
                    <a:pt x="0" y="53"/>
                    <a:pt x="0" y="53"/>
                    <a:pt x="0" y="53"/>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6" name="Oval 169">
              <a:extLst>
                <a:ext uri="{FF2B5EF4-FFF2-40B4-BE49-F238E27FC236}">
                  <a16:creationId xmlns:a16="http://schemas.microsoft.com/office/drawing/2014/main" xmlns="" id="{AFD96A46-F0F1-4AC8-B33F-8008D8126D65}"/>
                </a:ext>
              </a:extLst>
            </p:cNvPr>
            <p:cNvSpPr>
              <a:spLocks noChangeArrowheads="1"/>
            </p:cNvSpPr>
            <p:nvPr/>
          </p:nvSpPr>
          <p:spPr bwMode="auto">
            <a:xfrm>
              <a:off x="6478588" y="4159250"/>
              <a:ext cx="150813" cy="150813"/>
            </a:xfrm>
            <a:prstGeom prst="ellipse">
              <a:avLst/>
            </a:pr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7" name="Freeform 170">
              <a:extLst>
                <a:ext uri="{FF2B5EF4-FFF2-40B4-BE49-F238E27FC236}">
                  <a16:creationId xmlns:a16="http://schemas.microsoft.com/office/drawing/2014/main" xmlns="" id="{8C84FC06-166B-48A9-A911-34842D682C97}"/>
                </a:ext>
              </a:extLst>
            </p:cNvPr>
            <p:cNvSpPr>
              <a:spLocks/>
            </p:cNvSpPr>
            <p:nvPr/>
          </p:nvSpPr>
          <p:spPr bwMode="auto">
            <a:xfrm>
              <a:off x="6478588" y="3989388"/>
              <a:ext cx="136525" cy="200025"/>
            </a:xfrm>
            <a:custGeom>
              <a:avLst/>
              <a:gdLst>
                <a:gd name="T0" fmla="*/ 0 w 36"/>
                <a:gd name="T1" fmla="*/ 19 h 53"/>
                <a:gd name="T2" fmla="*/ 0 w 36"/>
                <a:gd name="T3" fmla="*/ 3 h 53"/>
                <a:gd name="T4" fmla="*/ 12 w 36"/>
                <a:gd name="T5" fmla="*/ 3 h 53"/>
                <a:gd name="T6" fmla="*/ 18 w 36"/>
                <a:gd name="T7" fmla="*/ 19 h 53"/>
                <a:gd name="T8" fmla="*/ 24 w 36"/>
                <a:gd name="T9" fmla="*/ 25 h 53"/>
                <a:gd name="T10" fmla="*/ 36 w 36"/>
                <a:gd name="T11" fmla="*/ 53 h 53"/>
              </a:gdLst>
              <a:ahLst/>
              <a:cxnLst>
                <a:cxn ang="0">
                  <a:pos x="T0" y="T1"/>
                </a:cxn>
                <a:cxn ang="0">
                  <a:pos x="T2" y="T3"/>
                </a:cxn>
                <a:cxn ang="0">
                  <a:pos x="T4" y="T5"/>
                </a:cxn>
                <a:cxn ang="0">
                  <a:pos x="T6" y="T7"/>
                </a:cxn>
                <a:cxn ang="0">
                  <a:pos x="T8" y="T9"/>
                </a:cxn>
                <a:cxn ang="0">
                  <a:pos x="T10" y="T11"/>
                </a:cxn>
              </a:cxnLst>
              <a:rect l="0" t="0" r="r" b="b"/>
              <a:pathLst>
                <a:path w="36" h="53">
                  <a:moveTo>
                    <a:pt x="0" y="19"/>
                  </a:moveTo>
                  <a:cubicBezTo>
                    <a:pt x="0" y="3"/>
                    <a:pt x="0" y="3"/>
                    <a:pt x="0" y="3"/>
                  </a:cubicBezTo>
                  <a:cubicBezTo>
                    <a:pt x="3" y="0"/>
                    <a:pt x="9" y="0"/>
                    <a:pt x="12" y="3"/>
                  </a:cubicBezTo>
                  <a:cubicBezTo>
                    <a:pt x="18" y="19"/>
                    <a:pt x="18" y="19"/>
                    <a:pt x="18" y="19"/>
                  </a:cubicBezTo>
                  <a:cubicBezTo>
                    <a:pt x="24" y="25"/>
                    <a:pt x="24" y="25"/>
                    <a:pt x="24" y="25"/>
                  </a:cubicBezTo>
                  <a:cubicBezTo>
                    <a:pt x="36" y="53"/>
                    <a:pt x="36" y="53"/>
                    <a:pt x="36" y="53"/>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8" name="Freeform 171">
              <a:extLst>
                <a:ext uri="{FF2B5EF4-FFF2-40B4-BE49-F238E27FC236}">
                  <a16:creationId xmlns:a16="http://schemas.microsoft.com/office/drawing/2014/main" xmlns="" id="{3786E538-D765-4A9D-B31A-2B0F600867DB}"/>
                </a:ext>
              </a:extLst>
            </p:cNvPr>
            <p:cNvSpPr>
              <a:spLocks/>
            </p:cNvSpPr>
            <p:nvPr/>
          </p:nvSpPr>
          <p:spPr bwMode="auto">
            <a:xfrm>
              <a:off x="6396038" y="4090988"/>
              <a:ext cx="120650" cy="30163"/>
            </a:xfrm>
            <a:custGeom>
              <a:avLst/>
              <a:gdLst>
                <a:gd name="T0" fmla="*/ 0 w 32"/>
                <a:gd name="T1" fmla="*/ 8 h 8"/>
                <a:gd name="T2" fmla="*/ 16 w 32"/>
                <a:gd name="T3" fmla="*/ 0 h 8"/>
                <a:gd name="T4" fmla="*/ 32 w 32"/>
                <a:gd name="T5" fmla="*/ 8 h 8"/>
              </a:gdLst>
              <a:ahLst/>
              <a:cxnLst>
                <a:cxn ang="0">
                  <a:pos x="T0" y="T1"/>
                </a:cxn>
                <a:cxn ang="0">
                  <a:pos x="T2" y="T3"/>
                </a:cxn>
                <a:cxn ang="0">
                  <a:pos x="T4" y="T5"/>
                </a:cxn>
              </a:cxnLst>
              <a:rect l="0" t="0" r="r" b="b"/>
              <a:pathLst>
                <a:path w="32" h="8">
                  <a:moveTo>
                    <a:pt x="0" y="8"/>
                  </a:moveTo>
                  <a:cubicBezTo>
                    <a:pt x="0" y="4"/>
                    <a:pt x="7" y="0"/>
                    <a:pt x="16" y="0"/>
                  </a:cubicBezTo>
                  <a:cubicBezTo>
                    <a:pt x="25" y="0"/>
                    <a:pt x="32" y="4"/>
                    <a:pt x="32" y="8"/>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9" name="Line 172">
              <a:extLst>
                <a:ext uri="{FF2B5EF4-FFF2-40B4-BE49-F238E27FC236}">
                  <a16:creationId xmlns:a16="http://schemas.microsoft.com/office/drawing/2014/main" xmlns="" id="{960246B8-AA73-4097-80E0-09826FD8104E}"/>
                </a:ext>
              </a:extLst>
            </p:cNvPr>
            <p:cNvSpPr>
              <a:spLocks noChangeShapeType="1"/>
            </p:cNvSpPr>
            <p:nvPr/>
          </p:nvSpPr>
          <p:spPr bwMode="auto">
            <a:xfrm flipV="1">
              <a:off x="6434138" y="4095750"/>
              <a:ext cx="0" cy="138113"/>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40" name="Line 173">
              <a:extLst>
                <a:ext uri="{FF2B5EF4-FFF2-40B4-BE49-F238E27FC236}">
                  <a16:creationId xmlns:a16="http://schemas.microsoft.com/office/drawing/2014/main" xmlns="" id="{B498D264-426F-4BA3-ACFA-6E3F99F6DEF5}"/>
                </a:ext>
              </a:extLst>
            </p:cNvPr>
            <p:cNvSpPr>
              <a:spLocks noChangeShapeType="1"/>
            </p:cNvSpPr>
            <p:nvPr/>
          </p:nvSpPr>
          <p:spPr bwMode="auto">
            <a:xfrm flipV="1">
              <a:off x="6478588" y="4095750"/>
              <a:ext cx="0" cy="138113"/>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dirty="0"/>
            </a:p>
          </p:txBody>
        </p:sp>
        <p:sp>
          <p:nvSpPr>
            <p:cNvPr id="41" name="Freeform 174">
              <a:extLst>
                <a:ext uri="{FF2B5EF4-FFF2-40B4-BE49-F238E27FC236}">
                  <a16:creationId xmlns:a16="http://schemas.microsoft.com/office/drawing/2014/main" xmlns="" id="{38724854-C29E-4D5C-AC03-5E8225009558}"/>
                </a:ext>
              </a:extLst>
            </p:cNvPr>
            <p:cNvSpPr>
              <a:spLocks/>
            </p:cNvSpPr>
            <p:nvPr/>
          </p:nvSpPr>
          <p:spPr bwMode="auto">
            <a:xfrm>
              <a:off x="6313488"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42" name="Freeform 175">
              <a:extLst>
                <a:ext uri="{FF2B5EF4-FFF2-40B4-BE49-F238E27FC236}">
                  <a16:creationId xmlns:a16="http://schemas.microsoft.com/office/drawing/2014/main" xmlns="" id="{AE258656-6014-4150-969D-49F926407706}"/>
                </a:ext>
              </a:extLst>
            </p:cNvPr>
            <p:cNvSpPr>
              <a:spLocks/>
            </p:cNvSpPr>
            <p:nvPr/>
          </p:nvSpPr>
          <p:spPr bwMode="auto">
            <a:xfrm>
              <a:off x="6508751" y="4189413"/>
              <a:ext cx="46038" cy="44450"/>
            </a:xfrm>
            <a:custGeom>
              <a:avLst/>
              <a:gdLst>
                <a:gd name="T0" fmla="*/ 0 w 12"/>
                <a:gd name="T1" fmla="*/ 12 h 12"/>
                <a:gd name="T2" fmla="*/ 12 w 12"/>
                <a:gd name="T3" fmla="*/ 0 h 12"/>
              </a:gdLst>
              <a:ahLst/>
              <a:cxnLst>
                <a:cxn ang="0">
                  <a:pos x="T0" y="T1"/>
                </a:cxn>
                <a:cxn ang="0">
                  <a:pos x="T2" y="T3"/>
                </a:cxn>
              </a:cxnLst>
              <a:rect l="0" t="0" r="r" b="b"/>
              <a:pathLst>
                <a:path w="12" h="12">
                  <a:moveTo>
                    <a:pt x="0" y="12"/>
                  </a:moveTo>
                  <a:cubicBezTo>
                    <a:pt x="0" y="6"/>
                    <a:pt x="5" y="0"/>
                    <a:pt x="12" y="0"/>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grpSp>
      <p:grpSp>
        <p:nvGrpSpPr>
          <p:cNvPr id="5" name="Grupa 4"/>
          <p:cNvGrpSpPr/>
          <p:nvPr/>
        </p:nvGrpSpPr>
        <p:grpSpPr>
          <a:xfrm>
            <a:off x="11319970" y="4439570"/>
            <a:ext cx="698502" cy="698494"/>
            <a:chOff x="11319970" y="4439570"/>
            <a:chExt cx="698502" cy="698494"/>
          </a:xfrm>
        </p:grpSpPr>
        <p:sp>
          <p:nvSpPr>
            <p:cNvPr id="43" name="Oval 42">
              <a:extLst>
                <a:ext uri="{FF2B5EF4-FFF2-40B4-BE49-F238E27FC236}">
                  <a16:creationId xmlns:a16="http://schemas.microsoft.com/office/drawing/2014/main" xmlns="" id="{90EFC061-FB23-471E-87BC-32E5992F5E61}"/>
                </a:ext>
              </a:extLst>
            </p:cNvPr>
            <p:cNvSpPr/>
            <p:nvPr/>
          </p:nvSpPr>
          <p:spPr>
            <a:xfrm>
              <a:off x="11319970" y="4439570"/>
              <a:ext cx="698502" cy="698494"/>
            </a:xfrm>
            <a:prstGeom prst="ellipse">
              <a:avLst/>
            </a:prstGeom>
            <a:solidFill>
              <a:srgbClr val="92D050"/>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3" name="Picture 2"/>
            <p:cNvPicPr>
              <a:picLocks noChangeAspect="1"/>
            </p:cNvPicPr>
            <p:nvPr/>
          </p:nvPicPr>
          <p:blipFill>
            <a:blip r:embed="rId4"/>
            <a:stretch>
              <a:fillRect/>
            </a:stretch>
          </p:blipFill>
          <p:spPr>
            <a:xfrm>
              <a:off x="11492031" y="4578170"/>
              <a:ext cx="213378" cy="213378"/>
            </a:xfrm>
            <a:prstGeom prst="rect">
              <a:avLst/>
            </a:prstGeom>
          </p:spPr>
        </p:pic>
      </p:grpSp>
      <p:pic>
        <p:nvPicPr>
          <p:cNvPr id="4" name="Picture 3"/>
          <p:cNvPicPr>
            <a:picLocks noChangeAspect="1"/>
          </p:cNvPicPr>
          <p:nvPr/>
        </p:nvPicPr>
        <p:blipFill>
          <a:blip r:embed="rId5"/>
          <a:stretch>
            <a:fillRect/>
          </a:stretch>
        </p:blipFill>
        <p:spPr>
          <a:xfrm>
            <a:off x="11669222" y="4749502"/>
            <a:ext cx="124072" cy="118433"/>
          </a:xfrm>
          <a:prstGeom prst="rect">
            <a:avLst/>
          </a:prstGeom>
        </p:spPr>
      </p:pic>
      <p:sp>
        <p:nvSpPr>
          <p:cNvPr id="44" name="Donut 15">
            <a:extLst>
              <a:ext uri="{FF2B5EF4-FFF2-40B4-BE49-F238E27FC236}">
                <a16:creationId xmlns:a16="http://schemas.microsoft.com/office/drawing/2014/main" xmlns="" id="{A9C59247-B266-4CA7-A572-6B2541F4CF8F}"/>
              </a:ext>
            </a:extLst>
          </p:cNvPr>
          <p:cNvSpPr/>
          <p:nvPr/>
        </p:nvSpPr>
        <p:spPr>
          <a:xfrm>
            <a:off x="11231205" y="3942786"/>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13" name="Prostokąt 12">
            <a:extLst>
              <a:ext uri="{FF2B5EF4-FFF2-40B4-BE49-F238E27FC236}">
                <a16:creationId xmlns:a16="http://schemas.microsoft.com/office/drawing/2014/main" xmlns="" id="{39781314-9539-4EDD-A5F3-96E5A1EEA267}"/>
              </a:ext>
            </a:extLst>
          </p:cNvPr>
          <p:cNvSpPr/>
          <p:nvPr/>
        </p:nvSpPr>
        <p:spPr>
          <a:xfrm>
            <a:off x="5245100" y="2379663"/>
            <a:ext cx="93663" cy="936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Prostokąt 45">
            <a:extLst>
              <a:ext uri="{FF2B5EF4-FFF2-40B4-BE49-F238E27FC236}">
                <a16:creationId xmlns:a16="http://schemas.microsoft.com/office/drawing/2014/main" xmlns="" id="{9C0F4FC8-E00B-4D9A-8E23-225752915FC9}"/>
              </a:ext>
            </a:extLst>
          </p:cNvPr>
          <p:cNvSpPr/>
          <p:nvPr/>
        </p:nvSpPr>
        <p:spPr>
          <a:xfrm>
            <a:off x="6993467" y="1829329"/>
            <a:ext cx="93663" cy="936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46200" y="6329350"/>
            <a:ext cx="5359826"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3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998" y="6281294"/>
            <a:ext cx="905274" cy="576706"/>
          </a:xfrm>
          <a:prstGeom prst="rect">
            <a:avLst/>
          </a:prstGeom>
        </p:spPr>
      </p:pic>
      <p:pic>
        <p:nvPicPr>
          <p:cNvPr id="47" name="Immagine 46"/>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6026" y="6462309"/>
            <a:ext cx="1127226" cy="392481"/>
          </a:xfrm>
          <a:prstGeom prst="rect">
            <a:avLst/>
          </a:prstGeom>
          <a:noFill/>
        </p:spPr>
      </p:pic>
      <p:sp>
        <p:nvSpPr>
          <p:cNvPr id="48" name="CasellaDiTesto 21"/>
          <p:cNvSpPr txBox="1"/>
          <p:nvPr/>
        </p:nvSpPr>
        <p:spPr>
          <a:xfrm>
            <a:off x="7504037" y="618920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255936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978336"/>
            <a:ext cx="11058620" cy="1325563"/>
          </a:xfrm>
        </p:spPr>
        <p:txBody>
          <a:bodyPr/>
          <a:lstStyle/>
          <a:p>
            <a:pPr algn="ctr"/>
            <a:r>
              <a:rPr lang="es-ES" dirty="0" err="1">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Thank</a:t>
            </a:r>
            <a:r>
              <a:rPr lang="es-ES" dirty="0">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 </a:t>
            </a:r>
            <a:r>
              <a:rPr lang="es-ES" dirty="0" err="1">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you</a:t>
            </a:r>
            <a:r>
              <a:rPr lang="es-ES" dirty="0">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 </a:t>
            </a:r>
            <a:r>
              <a:rPr lang="es-ES" dirty="0" err="1">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for</a:t>
            </a:r>
            <a:r>
              <a:rPr lang="es-ES" dirty="0">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 </a:t>
            </a:r>
            <a:r>
              <a:rPr lang="es-ES" dirty="0" err="1">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your</a:t>
            </a:r>
            <a:r>
              <a:rPr lang="es-ES" dirty="0">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 </a:t>
            </a:r>
            <a:r>
              <a:rPr lang="es-ES" dirty="0" err="1">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attention</a:t>
            </a:r>
            <a:r>
              <a:rPr lang="es-ES" dirty="0">
                <a:solidFill>
                  <a:srgbClr val="00B0F0"/>
                </a:solidFill>
                <a:latin typeface="Microsoft JhengHei UI" panose="020B0604030504040204" pitchFamily="34" charset="-120"/>
                <a:ea typeface="Microsoft JhengHei UI" panose="020B0604030504040204" pitchFamily="34" charset="-120"/>
                <a:cs typeface="Dubai Medium" panose="020B0604020202020204" pitchFamily="34" charset="-78"/>
              </a:rPr>
              <a:t>!</a:t>
            </a:r>
            <a:endParaRPr lang="es-ES" dirty="0">
              <a:solidFill>
                <a:srgbClr val="00B0F0"/>
              </a:solidFill>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365549"/>
          </a:xfrm>
          <a:prstGeom prst="rect">
            <a:avLst/>
          </a:prstGeom>
          <a:noFill/>
        </p:spPr>
        <p:txBody>
          <a:bodyPr wrap="square" rtlCol="0">
            <a:spAutoFit/>
          </a:bodyPr>
          <a:lstStyle/>
          <a:p>
            <a:pPr algn="ctr">
              <a:lnSpc>
                <a:spcPct val="106000"/>
              </a:lnSpc>
              <a:spcAft>
                <a:spcPts val="800"/>
              </a:spcAft>
            </a:pP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Regulation</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of</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the</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work</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ability</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in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small</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and micro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enterprises</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through</a:t>
            </a:r>
            <a:r>
              <a:rPr lang="es-ES" sz="1800" b="1"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 multimedia </a:t>
            </a:r>
            <a:r>
              <a:rPr lang="es-ES" sz="1800" b="1" dirty="0" err="1">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rPr>
              <a:t>tools</a:t>
            </a:r>
            <a:endParaRPr lang="es-ES" sz="1800" dirty="0">
              <a:solidFill>
                <a:srgbClr val="92D05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49735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295344"/>
            <a:ext cx="11573197" cy="724247"/>
          </a:xfrm>
        </p:spPr>
        <p:txBody>
          <a:bodyPr>
            <a:normAutofit/>
          </a:bodyPr>
          <a:lstStyle/>
          <a:p>
            <a:r>
              <a:rPr lang="es-ES" sz="3200" dirty="0" err="1">
                <a:latin typeface="Arial Black" panose="020B0A04020102020204" pitchFamily="34" charset="0"/>
              </a:rPr>
              <a:t>Tool</a:t>
            </a:r>
            <a:r>
              <a:rPr lang="es-ES" sz="3200" dirty="0">
                <a:latin typeface="Arial Black" panose="020B0A04020102020204" pitchFamily="34" charset="0"/>
              </a:rPr>
              <a:t> </a:t>
            </a:r>
            <a:r>
              <a:rPr lang="pl-PL" sz="3200" dirty="0">
                <a:latin typeface="Arial Black" panose="020B0A04020102020204" pitchFamily="34" charset="0"/>
              </a:rPr>
              <a:t>19</a:t>
            </a:r>
            <a:endParaRPr lang="es-ES" sz="3200" dirty="0">
              <a:latin typeface="Arial Black" panose="020B0A04020102020204" pitchFamily="34" charset="0"/>
            </a:endParaRP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rot="212808">
            <a:off x="258236" y="1036408"/>
            <a:ext cx="643944" cy="698404"/>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0855" y="157473"/>
            <a:ext cx="932461" cy="128911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51" name="CuadroTexto 50">
            <a:extLst>
              <a:ext uri="{FF2B5EF4-FFF2-40B4-BE49-F238E27FC236}">
                <a16:creationId xmlns:a16="http://schemas.microsoft.com/office/drawing/2014/main" xmlns="" id="{5D41A938-271C-4DAC-B50D-069F9CB7AD45}"/>
              </a:ext>
            </a:extLst>
          </p:cNvPr>
          <p:cNvSpPr txBox="1"/>
          <p:nvPr/>
        </p:nvSpPr>
        <p:spPr>
          <a:xfrm>
            <a:off x="828809" y="1138828"/>
            <a:ext cx="10271320" cy="4770537"/>
          </a:xfrm>
          <a:prstGeom prst="rect">
            <a:avLst/>
          </a:prstGeom>
          <a:noFill/>
        </p:spPr>
        <p:txBody>
          <a:bodyPr wrap="square">
            <a:spAutoFit/>
          </a:bodyPr>
          <a:lstStyle/>
          <a:p>
            <a:pPr algn="just"/>
            <a:r>
              <a:rPr kumimoji="0" lang="es-ES" altLang="es-ES" sz="1600" b="1" i="0" u="none" strike="noStrike" cap="none" normalizeH="0" baseline="0" dirty="0" err="1">
                <a:ln>
                  <a:noFill/>
                </a:ln>
                <a:solidFill>
                  <a:srgbClr val="69116B"/>
                </a:solidFill>
                <a:effectLst/>
                <a:ea typeface="Calibri" panose="020F0502020204030204" pitchFamily="34" charset="0"/>
                <a:cs typeface="Times New Roman" panose="02020603050405020304" pitchFamily="18" charset="0"/>
              </a:rPr>
              <a:t>Description</a:t>
            </a:r>
            <a:r>
              <a:rPr kumimoji="0" lang="es-ES" altLang="es-ES" sz="1600" b="1" i="0" u="none" strike="noStrike" cap="none" normalizeH="0" baseline="0" dirty="0">
                <a:ln>
                  <a:noFill/>
                </a:ln>
                <a:solidFill>
                  <a:srgbClr val="69116B"/>
                </a:solidFill>
                <a:effectLst/>
                <a:ea typeface="Calibri" panose="020F0502020204030204" pitchFamily="34" charset="0"/>
                <a:cs typeface="Times New Roman" panose="02020603050405020304" pitchFamily="18" charset="0"/>
              </a:rPr>
              <a:t> of </a:t>
            </a:r>
            <a:r>
              <a:rPr kumimoji="0" lang="es-ES" altLang="es-ES" sz="1600" b="1" i="0" u="none" strike="noStrike" cap="none" normalizeH="0" baseline="0" dirty="0" err="1">
                <a:ln>
                  <a:noFill/>
                </a:ln>
                <a:solidFill>
                  <a:srgbClr val="69116B"/>
                </a:solidFill>
                <a:effectLst/>
                <a:ea typeface="Calibri" panose="020F0502020204030204" pitchFamily="34" charset="0"/>
                <a:cs typeface="Times New Roman" panose="02020603050405020304" pitchFamily="18" charset="0"/>
              </a:rPr>
              <a:t>the</a:t>
            </a:r>
            <a:r>
              <a:rPr kumimoji="0" lang="es-ES" altLang="es-ES" sz="1600" b="1" i="0" u="none" strike="noStrike" cap="none" normalizeH="0" baseline="0" dirty="0">
                <a:ln>
                  <a:noFill/>
                </a:ln>
                <a:solidFill>
                  <a:srgbClr val="69116B"/>
                </a:solidFill>
                <a:effectLst/>
                <a:ea typeface="Calibri" panose="020F0502020204030204" pitchFamily="34" charset="0"/>
                <a:cs typeface="Times New Roman" panose="02020603050405020304" pitchFamily="18" charset="0"/>
              </a:rPr>
              <a:t> </a:t>
            </a:r>
            <a:r>
              <a:rPr kumimoji="0" lang="es-ES" altLang="es-ES" sz="1600" b="1" i="0" u="none" strike="noStrike" cap="none" normalizeH="0" baseline="0" dirty="0" err="1">
                <a:ln>
                  <a:noFill/>
                </a:ln>
                <a:solidFill>
                  <a:srgbClr val="69116B"/>
                </a:solidFill>
                <a:effectLst/>
                <a:ea typeface="Calibri" panose="020F0502020204030204" pitchFamily="34" charset="0"/>
                <a:cs typeface="Times New Roman" panose="02020603050405020304" pitchFamily="18" charset="0"/>
              </a:rPr>
              <a:t>aim</a:t>
            </a:r>
            <a:endParaRPr kumimoji="0" lang="pl-PL" altLang="es-ES" sz="1600" b="1" i="0" u="none" strike="noStrike" cap="none" normalizeH="0" baseline="0" dirty="0">
              <a:ln>
                <a:noFill/>
              </a:ln>
              <a:solidFill>
                <a:srgbClr val="69116B"/>
              </a:solidFill>
              <a:effectLst/>
              <a:ea typeface="Calibri" panose="020F0502020204030204" pitchFamily="34" charset="0"/>
              <a:cs typeface="Times New Roman" panose="02020603050405020304" pitchFamily="18" charset="0"/>
            </a:endParaRPr>
          </a:p>
          <a:p>
            <a:pPr algn="just"/>
            <a:r>
              <a:rPr lang="en-GB" altLang="es-ES" sz="1600" dirty="0">
                <a:ea typeface="Calibri" panose="020F0502020204030204" pitchFamily="34" charset="0"/>
                <a:cs typeface="Times New Roman" panose="02020603050405020304" pitchFamily="18" charset="0"/>
              </a:rPr>
              <a:t>The tool aims to </a:t>
            </a:r>
            <a:r>
              <a:rPr lang="es-ES_tradnl" sz="1600" dirty="0" err="1"/>
              <a:t>train</a:t>
            </a:r>
            <a:r>
              <a:rPr lang="es-ES_tradnl" sz="1600" dirty="0"/>
              <a:t> </a:t>
            </a:r>
            <a:r>
              <a:rPr lang="es-ES_tradnl" sz="1600" dirty="0" err="1"/>
              <a:t>the</a:t>
            </a:r>
            <a:r>
              <a:rPr lang="es-ES_tradnl" sz="1600" dirty="0"/>
              <a:t> </a:t>
            </a:r>
            <a:r>
              <a:rPr lang="es-ES_tradnl" sz="1600" dirty="0" err="1"/>
              <a:t>ability</a:t>
            </a:r>
            <a:r>
              <a:rPr lang="es-ES_tradnl" sz="1600" dirty="0"/>
              <a:t> to </a:t>
            </a:r>
            <a:r>
              <a:rPr lang="es-ES_tradnl" sz="1600" dirty="0" err="1"/>
              <a:t>pay</a:t>
            </a:r>
            <a:r>
              <a:rPr lang="es-ES_tradnl" sz="1600" dirty="0"/>
              <a:t> </a:t>
            </a:r>
            <a:r>
              <a:rPr lang="es-ES_tradnl" sz="1600" dirty="0" err="1"/>
              <a:t>conscious</a:t>
            </a:r>
            <a:r>
              <a:rPr lang="es-ES_tradnl" sz="1600" dirty="0"/>
              <a:t> and full </a:t>
            </a:r>
            <a:r>
              <a:rPr lang="es-ES_tradnl" sz="1600" dirty="0" err="1"/>
              <a:t>attention</a:t>
            </a:r>
            <a:r>
              <a:rPr lang="es-ES_tradnl" sz="1600" dirty="0"/>
              <a:t> to </a:t>
            </a:r>
            <a:r>
              <a:rPr lang="es-ES_tradnl" sz="1600" dirty="0" err="1"/>
              <a:t>the</a:t>
            </a:r>
            <a:r>
              <a:rPr lang="es-ES_tradnl" sz="1600" dirty="0"/>
              <a:t> </a:t>
            </a:r>
            <a:r>
              <a:rPr lang="es-ES_tradnl" sz="1600" dirty="0" err="1"/>
              <a:t>present</a:t>
            </a:r>
            <a:r>
              <a:rPr lang="es-ES_tradnl" sz="1600" dirty="0"/>
              <a:t> </a:t>
            </a:r>
            <a:r>
              <a:rPr lang="es-ES_tradnl" sz="1600" dirty="0" err="1"/>
              <a:t>moment</a:t>
            </a:r>
            <a:r>
              <a:rPr lang="es-ES_tradnl" sz="1600" dirty="0"/>
              <a:t>. </a:t>
            </a:r>
            <a:r>
              <a:rPr lang="es-ES_tradnl" sz="1600" dirty="0" err="1"/>
              <a:t>Effects</a:t>
            </a:r>
            <a:r>
              <a:rPr lang="es-ES_tradnl" sz="1600" dirty="0"/>
              <a:t> </a:t>
            </a:r>
            <a:r>
              <a:rPr lang="es-ES_tradnl" sz="1600" dirty="0" err="1"/>
              <a:t>include</a:t>
            </a:r>
            <a:r>
              <a:rPr lang="es-ES_tradnl" sz="1600" dirty="0"/>
              <a:t> </a:t>
            </a:r>
            <a:r>
              <a:rPr lang="es-ES_tradnl" sz="1600" dirty="0" err="1"/>
              <a:t>improving</a:t>
            </a:r>
            <a:r>
              <a:rPr lang="es-ES_tradnl" sz="1600" dirty="0"/>
              <a:t> </a:t>
            </a:r>
            <a:r>
              <a:rPr lang="es-ES_tradnl" sz="1600" dirty="0" err="1"/>
              <a:t>concentration</a:t>
            </a:r>
            <a:r>
              <a:rPr lang="es-ES_tradnl" sz="1600" dirty="0"/>
              <a:t>, </a:t>
            </a:r>
            <a:r>
              <a:rPr lang="es-ES_tradnl" sz="1600" dirty="0" err="1"/>
              <a:t>productivity</a:t>
            </a:r>
            <a:r>
              <a:rPr lang="es-ES_tradnl" sz="1600" dirty="0"/>
              <a:t>, </a:t>
            </a:r>
            <a:r>
              <a:rPr lang="es-ES_tradnl" sz="1600" dirty="0" err="1"/>
              <a:t>creative</a:t>
            </a:r>
            <a:r>
              <a:rPr lang="es-ES_tradnl" sz="1600" dirty="0"/>
              <a:t> </a:t>
            </a:r>
            <a:r>
              <a:rPr lang="es-ES_tradnl" sz="1600" dirty="0" err="1"/>
              <a:t>thinking</a:t>
            </a:r>
            <a:r>
              <a:rPr lang="es-ES_tradnl" sz="1600" dirty="0"/>
              <a:t> and </a:t>
            </a:r>
            <a:r>
              <a:rPr lang="es-ES_tradnl" sz="1600" dirty="0" err="1"/>
              <a:t>effective</a:t>
            </a:r>
            <a:r>
              <a:rPr lang="es-ES_tradnl" sz="1600" dirty="0"/>
              <a:t> </a:t>
            </a:r>
            <a:r>
              <a:rPr lang="es-ES_tradnl" sz="1600" dirty="0" err="1"/>
              <a:t>communication</a:t>
            </a:r>
            <a:r>
              <a:rPr lang="es-ES_tradnl" sz="1600" dirty="0"/>
              <a:t>.</a:t>
            </a:r>
            <a:endParaRPr lang="pl-PL" sz="1600" dirty="0"/>
          </a:p>
          <a:p>
            <a:pPr algn="just"/>
            <a:endParaRPr kumimoji="0" lang="es-ES" altLang="es-ES" sz="1600" b="1" i="0" u="none" strike="noStrike" cap="none" normalizeH="0" baseline="0" dirty="0">
              <a:ln>
                <a:noFill/>
              </a:ln>
              <a:solidFill>
                <a:srgbClr val="69116B"/>
              </a:solidFill>
              <a:effectLst/>
              <a:ea typeface="Calibri" panose="020F0502020204030204" pitchFamily="34" charset="0"/>
              <a:cs typeface="Times New Roman" panose="02020603050405020304" pitchFamily="18" charset="0"/>
            </a:endParaRPr>
          </a:p>
          <a:p>
            <a:pPr algn="just"/>
            <a:r>
              <a:rPr lang="es-ES" altLang="es-ES" sz="1600" b="1" dirty="0">
                <a:solidFill>
                  <a:srgbClr val="92D050"/>
                </a:solidFill>
                <a:ea typeface="Calibri" panose="020F0502020204030204" pitchFamily="34" charset="0"/>
                <a:cs typeface="Times New Roman" panose="02020603050405020304" pitchFamily="18" charset="0"/>
              </a:rPr>
              <a:t>Target </a:t>
            </a:r>
            <a:r>
              <a:rPr lang="es-ES" altLang="es-ES" sz="1600" b="1" dirty="0" err="1">
                <a:solidFill>
                  <a:srgbClr val="92D050"/>
                </a:solidFill>
                <a:ea typeface="Calibri" panose="020F0502020204030204" pitchFamily="34" charset="0"/>
                <a:cs typeface="Times New Roman" panose="02020603050405020304" pitchFamily="18" charset="0"/>
              </a:rPr>
              <a:t>Group</a:t>
            </a:r>
            <a:endParaRPr kumimoji="0" lang="es-ES" altLang="es-ES" sz="1600" b="1" i="0" u="none" strike="noStrike" cap="none" normalizeH="0" baseline="0" dirty="0">
              <a:ln>
                <a:noFill/>
              </a:ln>
              <a:solidFill>
                <a:srgbClr val="92D050"/>
              </a:solidFill>
              <a:effectLst/>
              <a:ea typeface="Calibri" panose="020F0502020204030204" pitchFamily="34" charset="0"/>
              <a:cs typeface="Times New Roman" panose="02020603050405020304" pitchFamily="18" charset="0"/>
            </a:endParaRPr>
          </a:p>
          <a:p>
            <a:pPr algn="just"/>
            <a:r>
              <a:rPr kumimoji="0" lang="es-ES" altLang="es-ES" sz="1600" i="0" u="none" strike="noStrike" cap="none" normalizeH="0" baseline="0" dirty="0" err="1">
                <a:ln>
                  <a:noFill/>
                </a:ln>
                <a:effectLst/>
                <a:ea typeface="Calibri" panose="020F0502020204030204" pitchFamily="34" charset="0"/>
                <a:cs typeface="Times New Roman" panose="02020603050405020304" pitchFamily="18" charset="0"/>
              </a:rPr>
              <a:t>Employee</a:t>
            </a:r>
            <a:r>
              <a:rPr lang="pl-PL" altLang="es-ES" sz="1600" dirty="0">
                <a:ea typeface="Calibri" panose="020F0502020204030204" pitchFamily="34" charset="0"/>
                <a:cs typeface="Times New Roman" panose="02020603050405020304" pitchFamily="18" charset="0"/>
              </a:rPr>
              <a:t>s</a:t>
            </a:r>
          </a:p>
          <a:p>
            <a:pPr algn="just"/>
            <a:endParaRPr kumimoji="0" lang="es-ES" altLang="es-ES" sz="1600" i="0" u="none" strike="noStrike" cap="none" normalizeH="0" baseline="0" dirty="0">
              <a:ln>
                <a:noFill/>
              </a:ln>
              <a:effectLst/>
              <a:ea typeface="Calibri" panose="020F0502020204030204" pitchFamily="34" charset="0"/>
              <a:cs typeface="Times New Roman" panose="02020603050405020304" pitchFamily="18" charset="0"/>
            </a:endParaRPr>
          </a:p>
          <a:p>
            <a:pPr algn="just"/>
            <a:r>
              <a:rPr kumimoji="0" lang="es-ES" altLang="es-ES" sz="1600" b="1" i="0" u="none" strike="noStrike" cap="none" normalizeH="0" baseline="0" dirty="0" err="1">
                <a:ln>
                  <a:noFill/>
                </a:ln>
                <a:solidFill>
                  <a:srgbClr val="FA9106"/>
                </a:solidFill>
                <a:effectLst/>
                <a:ea typeface="Calibri" panose="020F0502020204030204" pitchFamily="34" charset="0"/>
                <a:cs typeface="Times New Roman" panose="02020603050405020304" pitchFamily="18" charset="0"/>
              </a:rPr>
              <a:t>Benefits</a:t>
            </a:r>
            <a:r>
              <a:rPr kumimoji="0" lang="es-ES" altLang="es-ES" sz="1600" b="1" i="0" u="none" strike="noStrike" cap="none" normalizeH="0" baseline="0" dirty="0">
                <a:ln>
                  <a:noFill/>
                </a:ln>
                <a:solidFill>
                  <a:srgbClr val="FA9106"/>
                </a:solidFill>
                <a:effectLst/>
                <a:ea typeface="Calibri" panose="020F0502020204030204" pitchFamily="34" charset="0"/>
                <a:cs typeface="Times New Roman" panose="02020603050405020304" pitchFamily="18" charset="0"/>
              </a:rPr>
              <a:t> of </a:t>
            </a:r>
            <a:r>
              <a:rPr kumimoji="0" lang="es-ES" altLang="es-ES" sz="1600" b="1" i="0" u="none" strike="noStrike" cap="none" normalizeH="0" baseline="0" dirty="0" err="1">
                <a:ln>
                  <a:noFill/>
                </a:ln>
                <a:solidFill>
                  <a:srgbClr val="FA9106"/>
                </a:solidFill>
                <a:effectLst/>
                <a:ea typeface="Calibri" panose="020F0502020204030204" pitchFamily="34" charset="0"/>
                <a:cs typeface="Times New Roman" panose="02020603050405020304" pitchFamily="18" charset="0"/>
              </a:rPr>
              <a:t>the</a:t>
            </a:r>
            <a:r>
              <a:rPr kumimoji="0" lang="es-ES" altLang="es-ES" sz="1600" b="1" i="0" u="none" strike="noStrike" cap="none" normalizeH="0" baseline="0" dirty="0">
                <a:ln>
                  <a:noFill/>
                </a:ln>
                <a:solidFill>
                  <a:srgbClr val="FA9106"/>
                </a:solidFill>
                <a:effectLst/>
                <a:ea typeface="Calibri" panose="020F0502020204030204" pitchFamily="34" charset="0"/>
                <a:cs typeface="Times New Roman" panose="02020603050405020304" pitchFamily="18" charset="0"/>
              </a:rPr>
              <a:t> </a:t>
            </a:r>
            <a:r>
              <a:rPr kumimoji="0" lang="es-ES" altLang="es-ES" sz="1600" b="1" i="0" u="none" strike="noStrike" cap="none" normalizeH="0" baseline="0" dirty="0" err="1">
                <a:ln>
                  <a:noFill/>
                </a:ln>
                <a:solidFill>
                  <a:srgbClr val="FA9106"/>
                </a:solidFill>
                <a:effectLst/>
                <a:ea typeface="Calibri" panose="020F0502020204030204" pitchFamily="34" charset="0"/>
                <a:cs typeface="Times New Roman" panose="02020603050405020304" pitchFamily="18" charset="0"/>
              </a:rPr>
              <a:t>tool</a:t>
            </a:r>
            <a:endParaRPr kumimoji="0" lang="es-ES" altLang="es-ES" sz="1600" b="1" i="0" u="none" strike="noStrike" cap="none" normalizeH="0" baseline="0" dirty="0">
              <a:ln>
                <a:noFill/>
              </a:ln>
              <a:solidFill>
                <a:srgbClr val="FA9106"/>
              </a:solidFill>
              <a:effectLst/>
              <a:ea typeface="Calibri" panose="020F0502020204030204" pitchFamily="34" charset="0"/>
              <a:cs typeface="Times New Roman" panose="02020603050405020304" pitchFamily="18" charset="0"/>
            </a:endParaRPr>
          </a:p>
          <a:p>
            <a:pPr algn="just"/>
            <a:r>
              <a:rPr lang="en-GB" altLang="ko-KR" sz="1600" dirty="0">
                <a:cs typeface="Arial" pitchFamily="34" charset="0"/>
              </a:rPr>
              <a:t>The tool will allow you to</a:t>
            </a:r>
            <a:r>
              <a:rPr lang="pl-PL" altLang="ko-KR" sz="1600" dirty="0">
                <a:cs typeface="Arial" pitchFamily="34" charset="0"/>
              </a:rPr>
              <a:t> </a:t>
            </a:r>
            <a:r>
              <a:rPr lang="en-US" altLang="ko-KR" sz="1600" dirty="0">
                <a:cs typeface="Arial" pitchFamily="34" charset="0"/>
              </a:rPr>
              <a:t>increase the ability to concentrate on tasks</a:t>
            </a:r>
            <a:r>
              <a:rPr lang="pl-PL" altLang="ko-KR" sz="1600" dirty="0">
                <a:cs typeface="Arial" pitchFamily="34" charset="0"/>
              </a:rPr>
              <a:t>. </a:t>
            </a:r>
            <a:r>
              <a:rPr lang="pl-PL" altLang="ko-KR" sz="1600" dirty="0" err="1">
                <a:cs typeface="Arial" pitchFamily="34" charset="0"/>
              </a:rPr>
              <a:t>Its</a:t>
            </a:r>
            <a:r>
              <a:rPr lang="pl-PL" altLang="ko-KR" sz="1600" dirty="0">
                <a:cs typeface="Arial" pitchFamily="34" charset="0"/>
              </a:rPr>
              <a:t> </a:t>
            </a:r>
            <a:r>
              <a:rPr lang="pl-PL" altLang="ko-KR" sz="1600" dirty="0" err="1">
                <a:cs typeface="Arial" pitchFamily="34" charset="0"/>
              </a:rPr>
              <a:t>implementation</a:t>
            </a:r>
            <a:r>
              <a:rPr lang="pl-PL" altLang="ko-KR" sz="1600" dirty="0">
                <a:cs typeface="Arial" pitchFamily="34" charset="0"/>
              </a:rPr>
              <a:t> </a:t>
            </a:r>
            <a:r>
              <a:rPr lang="pl-PL" altLang="ko-KR" sz="1600" dirty="0" err="1">
                <a:cs typeface="Arial" pitchFamily="34" charset="0"/>
              </a:rPr>
              <a:t>will</a:t>
            </a:r>
            <a:r>
              <a:rPr lang="pl-PL" altLang="ko-KR" sz="1600" dirty="0">
                <a:cs typeface="Arial" pitchFamily="34" charset="0"/>
              </a:rPr>
              <a:t> </a:t>
            </a:r>
            <a:r>
              <a:rPr lang="pl-PL" altLang="ko-KR" sz="1600" dirty="0" err="1">
                <a:cs typeface="Arial" pitchFamily="34" charset="0"/>
              </a:rPr>
              <a:t>also</a:t>
            </a:r>
            <a:r>
              <a:rPr lang="en-US" altLang="ko-KR" sz="1600" dirty="0">
                <a:cs typeface="Arial" pitchFamily="34" charset="0"/>
              </a:rPr>
              <a:t> promote empathy</a:t>
            </a:r>
            <a:r>
              <a:rPr lang="pl-PL" altLang="ko-KR" sz="1600" dirty="0">
                <a:cs typeface="Arial" pitchFamily="34" charset="0"/>
              </a:rPr>
              <a:t>.</a:t>
            </a:r>
            <a:r>
              <a:rPr lang="en-US" altLang="es-ES" sz="1600" dirty="0">
                <a:cs typeface="Arial" pitchFamily="34" charset="0"/>
              </a:rPr>
              <a:t> Greater concentration and empathy </a:t>
            </a:r>
            <a:r>
              <a:rPr lang="pl-PL" altLang="es-ES" sz="1600" dirty="0" err="1">
                <a:cs typeface="Arial" pitchFamily="34" charset="0"/>
              </a:rPr>
              <a:t>will</a:t>
            </a:r>
            <a:r>
              <a:rPr lang="pl-PL" altLang="es-ES" sz="1600" dirty="0">
                <a:cs typeface="Arial" pitchFamily="34" charset="0"/>
              </a:rPr>
              <a:t> </a:t>
            </a:r>
            <a:r>
              <a:rPr lang="en-US" altLang="es-ES" sz="1600" dirty="0">
                <a:cs typeface="Arial" pitchFamily="34" charset="0"/>
              </a:rPr>
              <a:t>allow </a:t>
            </a:r>
            <a:r>
              <a:rPr lang="pl-PL" altLang="es-ES" sz="1600" dirty="0" err="1">
                <a:cs typeface="Arial" pitchFamily="34" charset="0"/>
              </a:rPr>
              <a:t>you</a:t>
            </a:r>
            <a:r>
              <a:rPr lang="pl-PL" altLang="es-ES" sz="1600" dirty="0">
                <a:cs typeface="Arial" pitchFamily="34" charset="0"/>
              </a:rPr>
              <a:t> </a:t>
            </a:r>
            <a:r>
              <a:rPr lang="en-US" altLang="es-ES" sz="1600" dirty="0">
                <a:cs typeface="Arial" pitchFamily="34" charset="0"/>
              </a:rPr>
              <a:t>to identify and follow priorities more clearly, to improve listening skills</a:t>
            </a:r>
            <a:r>
              <a:rPr lang="pl-PL" altLang="es-ES" sz="1600" dirty="0">
                <a:cs typeface="Arial" pitchFamily="34" charset="0"/>
              </a:rPr>
              <a:t> as </a:t>
            </a:r>
            <a:r>
              <a:rPr lang="pl-PL" altLang="es-ES" sz="1600" dirty="0" err="1">
                <a:cs typeface="Arial" pitchFamily="34" charset="0"/>
              </a:rPr>
              <a:t>well</a:t>
            </a:r>
            <a:r>
              <a:rPr lang="pl-PL" altLang="es-ES" sz="1600" dirty="0">
                <a:cs typeface="Arial" pitchFamily="34" charset="0"/>
              </a:rPr>
              <a:t> as</a:t>
            </a:r>
            <a:r>
              <a:rPr lang="en-US" altLang="es-ES" sz="1600" dirty="0">
                <a:cs typeface="Arial" pitchFamily="34" charset="0"/>
              </a:rPr>
              <a:t> ability to communicate more clearly and effectively, and to suffer less from the distractions so typical of today's working world. Mindfulness helps to cultivate creative thinking, to keep the mind open to incoming thoughts, to increase working memory and decrease in emotional reactivity. </a:t>
            </a:r>
            <a:endParaRPr lang="pl-PL" altLang="es-ES" sz="1600" dirty="0">
              <a:cs typeface="Arial" pitchFamily="34" charset="0"/>
            </a:endParaRPr>
          </a:p>
          <a:p>
            <a:pPr algn="just"/>
            <a:endParaRPr lang="pl-PL" altLang="es-ES" sz="1600" dirty="0">
              <a:cs typeface="Arial" pitchFamily="34" charset="0"/>
            </a:endParaRPr>
          </a:p>
          <a:p>
            <a:r>
              <a:rPr kumimoji="0" lang="es-ES" altLang="es-ES" sz="1600" b="1" i="0" u="none" strike="noStrike" cap="none" normalizeH="0" baseline="0" dirty="0" err="1">
                <a:ln>
                  <a:noFill/>
                </a:ln>
                <a:solidFill>
                  <a:srgbClr val="00B0F0"/>
                </a:solidFill>
                <a:effectLst/>
                <a:ea typeface="Calibri" panose="020F0502020204030204" pitchFamily="34" charset="0"/>
                <a:cs typeface="Times New Roman" panose="02020603050405020304" pitchFamily="18" charset="0"/>
              </a:rPr>
              <a:t>How</a:t>
            </a:r>
            <a:r>
              <a:rPr kumimoji="0" lang="es-ES" altLang="es-ES" sz="1600" b="1" i="0" u="none" strike="noStrike" cap="none" normalizeH="0" baseline="0" dirty="0">
                <a:ln>
                  <a:noFill/>
                </a:ln>
                <a:solidFill>
                  <a:srgbClr val="00B0F0"/>
                </a:solidFill>
                <a:effectLst/>
                <a:ea typeface="Calibri" panose="020F0502020204030204" pitchFamily="34" charset="0"/>
                <a:cs typeface="Times New Roman" panose="02020603050405020304" pitchFamily="18" charset="0"/>
              </a:rPr>
              <a:t> to use </a:t>
            </a:r>
            <a:r>
              <a:rPr kumimoji="0" lang="es-ES" altLang="es-ES" sz="1600" b="1" i="0" u="none" strike="noStrike" cap="none" normalizeH="0" baseline="0" dirty="0" err="1">
                <a:ln>
                  <a:noFill/>
                </a:ln>
                <a:solidFill>
                  <a:srgbClr val="00B0F0"/>
                </a:solidFill>
                <a:effectLst/>
                <a:ea typeface="Calibri" panose="020F0502020204030204" pitchFamily="34" charset="0"/>
                <a:cs typeface="Times New Roman" panose="02020603050405020304" pitchFamily="18" charset="0"/>
              </a:rPr>
              <a:t>the</a:t>
            </a:r>
            <a:r>
              <a:rPr kumimoji="0" lang="es-ES" altLang="es-ES" sz="1600" b="1" i="0" u="none" strike="noStrike" cap="none" normalizeH="0" baseline="0" dirty="0">
                <a:ln>
                  <a:noFill/>
                </a:ln>
                <a:solidFill>
                  <a:srgbClr val="00B0F0"/>
                </a:solidFill>
                <a:effectLst/>
                <a:ea typeface="Calibri" panose="020F0502020204030204" pitchFamily="34" charset="0"/>
                <a:cs typeface="Times New Roman" panose="02020603050405020304" pitchFamily="18" charset="0"/>
              </a:rPr>
              <a:t> </a:t>
            </a:r>
            <a:r>
              <a:rPr kumimoji="0" lang="es-ES" altLang="es-ES" sz="1600" b="1" i="0" u="none" strike="noStrike" cap="none" normalizeH="0" baseline="0" dirty="0" err="1">
                <a:ln>
                  <a:noFill/>
                </a:ln>
                <a:solidFill>
                  <a:srgbClr val="00B0F0"/>
                </a:solidFill>
                <a:effectLst/>
                <a:ea typeface="Calibri" panose="020F0502020204030204" pitchFamily="34" charset="0"/>
                <a:cs typeface="Times New Roman" panose="02020603050405020304" pitchFamily="18" charset="0"/>
              </a:rPr>
              <a:t>tool</a:t>
            </a:r>
            <a:endParaRPr kumimoji="0" lang="es-ES" altLang="es-ES" sz="1600" b="1" i="0" u="none" strike="noStrike" cap="none" normalizeH="0" baseline="0" dirty="0">
              <a:ln>
                <a:noFill/>
              </a:ln>
              <a:solidFill>
                <a:srgbClr val="00B0F0"/>
              </a:solidFill>
              <a:effectLst/>
              <a:ea typeface="Calibri" panose="020F0502020204030204" pitchFamily="34" charset="0"/>
              <a:cs typeface="Times New Roman" panose="02020603050405020304" pitchFamily="18" charset="0"/>
            </a:endParaRPr>
          </a:p>
          <a:p>
            <a:r>
              <a:rPr lang="pl-PL" sz="1600" dirty="0">
                <a:cs typeface="Times New Roman" panose="02020603050405020304" pitchFamily="18" charset="0"/>
              </a:rPr>
              <a:t>The </a:t>
            </a:r>
            <a:r>
              <a:rPr lang="pl-PL" sz="1600" dirty="0" err="1">
                <a:cs typeface="Times New Roman" panose="02020603050405020304" pitchFamily="18" charset="0"/>
              </a:rPr>
              <a:t>tool</a:t>
            </a:r>
            <a:r>
              <a:rPr lang="pl-PL" sz="1600" dirty="0">
                <a:cs typeface="Times New Roman" panose="02020603050405020304" pitchFamily="18" charset="0"/>
              </a:rPr>
              <a:t> </a:t>
            </a:r>
            <a:r>
              <a:rPr lang="pl-PL" sz="1600" dirty="0" err="1">
                <a:cs typeface="Times New Roman" panose="02020603050405020304" pitchFamily="18" charset="0"/>
              </a:rPr>
              <a:t>consists</a:t>
            </a:r>
            <a:r>
              <a:rPr lang="pl-PL" sz="1600" dirty="0">
                <a:cs typeface="Times New Roman" panose="02020603050405020304" pitchFamily="18" charset="0"/>
              </a:rPr>
              <a:t> of 6 </a:t>
            </a:r>
            <a:r>
              <a:rPr lang="pl-PL" sz="1600" dirty="0" err="1">
                <a:cs typeface="Times New Roman" panose="02020603050405020304" pitchFamily="18" charset="0"/>
              </a:rPr>
              <a:t>main</a:t>
            </a:r>
            <a:r>
              <a:rPr lang="pl-PL" sz="1600" dirty="0">
                <a:cs typeface="Times New Roman" panose="02020603050405020304" pitchFamily="18" charset="0"/>
              </a:rPr>
              <a:t> </a:t>
            </a:r>
            <a:r>
              <a:rPr lang="pl-PL" sz="1600" dirty="0" err="1">
                <a:cs typeface="Times New Roman" panose="02020603050405020304" pitchFamily="18" charset="0"/>
              </a:rPr>
              <a:t>steps</a:t>
            </a:r>
            <a:r>
              <a:rPr lang="pl-PL" sz="1600" dirty="0">
                <a:cs typeface="Times New Roman" panose="02020603050405020304" pitchFamily="18" charset="0"/>
              </a:rPr>
              <a:t>.</a:t>
            </a:r>
            <a:r>
              <a:rPr lang="en-US" sz="1600" dirty="0">
                <a:cs typeface="Times New Roman" panose="02020603050405020304" pitchFamily="18" charset="0"/>
              </a:rPr>
              <a:t> </a:t>
            </a:r>
            <a:r>
              <a:rPr lang="pl-PL" sz="1600" dirty="0">
                <a:cs typeface="Times New Roman" panose="02020603050405020304" pitchFamily="18" charset="0"/>
              </a:rPr>
              <a:t>E</a:t>
            </a:r>
            <a:r>
              <a:rPr lang="en-US" sz="1600" dirty="0">
                <a:cs typeface="Times New Roman" panose="02020603050405020304" pitchFamily="18" charset="0"/>
              </a:rPr>
              <a:t>ach of these focuses on a different area that together make up the practice as a whole</a:t>
            </a:r>
            <a:r>
              <a:rPr lang="pl-PL" sz="1600" dirty="0">
                <a:cs typeface="Times New Roman" panose="02020603050405020304" pitchFamily="18" charset="0"/>
              </a:rPr>
              <a:t>. </a:t>
            </a:r>
            <a:r>
              <a:rPr lang="en-GB" sz="1600" dirty="0">
                <a:cs typeface="Times New Roman" panose="02020603050405020304" pitchFamily="18" charset="0"/>
              </a:rPr>
              <a:t>To make the most of the tool, we recommend to read carefully</a:t>
            </a:r>
            <a:r>
              <a:rPr lang="pl-PL" sz="1600" dirty="0">
                <a:cs typeface="Times New Roman" panose="02020603050405020304" pitchFamily="18" charset="0"/>
              </a:rPr>
              <a:t> </a:t>
            </a:r>
            <a:r>
              <a:rPr lang="pl-PL" sz="1600" dirty="0" err="1">
                <a:cs typeface="Times New Roman" panose="02020603050405020304" pitchFamily="18" charset="0"/>
              </a:rPr>
              <a:t>all</a:t>
            </a:r>
            <a:r>
              <a:rPr lang="pl-PL" sz="1600" dirty="0">
                <a:cs typeface="Times New Roman" panose="02020603050405020304" pitchFamily="18" charset="0"/>
              </a:rPr>
              <a:t> the </a:t>
            </a:r>
            <a:r>
              <a:rPr lang="pl-PL" sz="1600" dirty="0" err="1">
                <a:cs typeface="Times New Roman" panose="02020603050405020304" pitchFamily="18" charset="0"/>
              </a:rPr>
              <a:t>subsequent</a:t>
            </a:r>
            <a:r>
              <a:rPr lang="pl-PL" sz="1600" dirty="0">
                <a:cs typeface="Times New Roman" panose="02020603050405020304" pitchFamily="18" charset="0"/>
              </a:rPr>
              <a:t> </a:t>
            </a:r>
            <a:r>
              <a:rPr lang="pl-PL" sz="1600" dirty="0" err="1">
                <a:cs typeface="Times New Roman" panose="02020603050405020304" pitchFamily="18" charset="0"/>
              </a:rPr>
              <a:t>steps</a:t>
            </a:r>
            <a:r>
              <a:rPr lang="pl-PL" sz="1600" dirty="0">
                <a:cs typeface="Times New Roman" panose="02020603050405020304" pitchFamily="18" charset="0"/>
              </a:rPr>
              <a:t> of </a:t>
            </a:r>
            <a:r>
              <a:rPr lang="pl-PL" sz="1600" dirty="0" err="1">
                <a:cs typeface="Times New Roman" panose="02020603050405020304" pitchFamily="18" charset="0"/>
              </a:rPr>
              <a:t>mindfulness</a:t>
            </a:r>
            <a:r>
              <a:rPr lang="pl-PL" sz="1600" dirty="0">
                <a:cs typeface="Times New Roman" panose="02020603050405020304" pitchFamily="18" charset="0"/>
              </a:rPr>
              <a:t> </a:t>
            </a:r>
            <a:r>
              <a:rPr lang="pl-PL" sz="1600" dirty="0" err="1">
                <a:cs typeface="Times New Roman" panose="02020603050405020304" pitchFamily="18" charset="0"/>
              </a:rPr>
              <a:t>practice</a:t>
            </a:r>
            <a:r>
              <a:rPr lang="pl-PL" sz="1600" dirty="0">
                <a:cs typeface="Times New Roman" panose="02020603050405020304" pitchFamily="18" charset="0"/>
              </a:rPr>
              <a:t> </a:t>
            </a:r>
            <a:r>
              <a:rPr lang="en-GB" sz="1600" dirty="0">
                <a:cs typeface="Times New Roman" panose="02020603050405020304" pitchFamily="18" charset="0"/>
              </a:rPr>
              <a:t>and to continue taking notes of each method while reading it.</a:t>
            </a:r>
            <a:r>
              <a:rPr lang="pl-PL" sz="1600" dirty="0">
                <a:cs typeface="Times New Roman" panose="02020603050405020304" pitchFamily="18" charset="0"/>
              </a:rPr>
              <a:t> </a:t>
            </a:r>
            <a:r>
              <a:rPr lang="en-US" sz="1600" dirty="0">
                <a:cs typeface="Times New Roman" panose="02020603050405020304" pitchFamily="18" charset="0"/>
              </a:rPr>
              <a:t>Then you will know what</a:t>
            </a:r>
            <a:r>
              <a:rPr lang="pl-PL" sz="1600" dirty="0">
                <a:cs typeface="Times New Roman" panose="02020603050405020304" pitchFamily="18" charset="0"/>
              </a:rPr>
              <a:t> </a:t>
            </a:r>
            <a:r>
              <a:rPr lang="pl-PL" sz="1600" dirty="0" err="1">
                <a:cs typeface="Times New Roman" panose="02020603050405020304" pitchFamily="18" charset="0"/>
              </a:rPr>
              <a:t>practices</a:t>
            </a:r>
            <a:r>
              <a:rPr lang="en-US" sz="1600" dirty="0">
                <a:cs typeface="Times New Roman" panose="02020603050405020304" pitchFamily="18" charset="0"/>
              </a:rPr>
              <a:t> you can implement in your </a:t>
            </a:r>
            <a:r>
              <a:rPr lang="pl-PL" sz="1600" dirty="0" err="1">
                <a:cs typeface="Times New Roman" panose="02020603050405020304" pitchFamily="18" charset="0"/>
              </a:rPr>
              <a:t>daily</a:t>
            </a:r>
            <a:r>
              <a:rPr lang="pl-PL" sz="1600" dirty="0">
                <a:cs typeface="Times New Roman" panose="02020603050405020304" pitchFamily="18" charset="0"/>
              </a:rPr>
              <a:t> life.</a:t>
            </a:r>
            <a:endParaRPr lang="es-ES" sz="1600" dirty="0"/>
          </a:p>
        </p:txBody>
      </p:sp>
      <p:grpSp>
        <p:nvGrpSpPr>
          <p:cNvPr id="53" name="그룹 4">
            <a:extLst>
              <a:ext uri="{FF2B5EF4-FFF2-40B4-BE49-F238E27FC236}">
                <a16:creationId xmlns:a16="http://schemas.microsoft.com/office/drawing/2014/main" xmlns="" id="{10F83DF4-B938-45CE-81C6-DF8760EA8D51}"/>
              </a:ext>
            </a:extLst>
          </p:cNvPr>
          <p:cNvGrpSpPr/>
          <p:nvPr/>
        </p:nvGrpSpPr>
        <p:grpSpPr>
          <a:xfrm rot="212808">
            <a:off x="484852" y="2272504"/>
            <a:ext cx="393306" cy="2585684"/>
            <a:chOff x="6600912" y="1212328"/>
            <a:chExt cx="1929682" cy="11261348"/>
          </a:xfrm>
        </p:grpSpPr>
        <p:sp>
          <p:nvSpPr>
            <p:cNvPr id="56" name="Rounded Rectangle 1">
              <a:extLst>
                <a:ext uri="{FF2B5EF4-FFF2-40B4-BE49-F238E27FC236}">
                  <a16:creationId xmlns:a16="http://schemas.microsoft.com/office/drawing/2014/main" xmlns="" id="{7DD850F9-6E6F-40A4-B6E2-D91EF6A7418D}"/>
                </a:ext>
              </a:extLst>
            </p:cNvPr>
            <p:cNvSpPr/>
            <p:nvPr/>
          </p:nvSpPr>
          <p:spPr>
            <a:xfrm rot="4400993">
              <a:off x="6723938" y="1089302"/>
              <a:ext cx="971849" cy="1217902"/>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57" name="Rounded Rectangle 1">
              <a:extLst>
                <a:ext uri="{FF2B5EF4-FFF2-40B4-BE49-F238E27FC236}">
                  <a16:creationId xmlns:a16="http://schemas.microsoft.com/office/drawing/2014/main" xmlns="" id="{2B142C00-A019-4158-A80E-E727AF1339C3}"/>
                </a:ext>
              </a:extLst>
            </p:cNvPr>
            <p:cNvSpPr/>
            <p:nvPr/>
          </p:nvSpPr>
          <p:spPr>
            <a:xfrm rot="9000000">
              <a:off x="6834475" y="3947125"/>
              <a:ext cx="971847" cy="1217907"/>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58" name="Rounded Rectangle 1">
              <a:extLst>
                <a:ext uri="{FF2B5EF4-FFF2-40B4-BE49-F238E27FC236}">
                  <a16:creationId xmlns:a16="http://schemas.microsoft.com/office/drawing/2014/main" xmlns="" id="{72CB636B-5EA9-4423-A5C5-E69562E5563D}"/>
                </a:ext>
              </a:extLst>
            </p:cNvPr>
            <p:cNvSpPr/>
            <p:nvPr/>
          </p:nvSpPr>
          <p:spPr>
            <a:xfrm rot="18596325">
              <a:off x="7426869" y="11369951"/>
              <a:ext cx="989547" cy="1217903"/>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2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46200" y="6329350"/>
            <a:ext cx="5359826"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98" y="6281294"/>
            <a:ext cx="905274" cy="576706"/>
          </a:xfrm>
          <a:prstGeom prst="rect">
            <a:avLst/>
          </a:prstGeom>
        </p:spPr>
      </p:pic>
      <p:pic>
        <p:nvPicPr>
          <p:cNvPr id="25" name="Immagine 2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6026" y="6462309"/>
            <a:ext cx="1127226" cy="392481"/>
          </a:xfrm>
          <a:prstGeom prst="rect">
            <a:avLst/>
          </a:prstGeom>
          <a:noFill/>
        </p:spPr>
      </p:pic>
      <p:sp>
        <p:nvSpPr>
          <p:cNvPr id="26" name="CasellaDiTesto 21"/>
          <p:cNvSpPr txBox="1"/>
          <p:nvPr/>
        </p:nvSpPr>
        <p:spPr>
          <a:xfrm>
            <a:off x="7504037" y="618920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827296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Marcador de contenido 8">
            <a:extLst>
              <a:ext uri="{FF2B5EF4-FFF2-40B4-BE49-F238E27FC236}">
                <a16:creationId xmlns:a16="http://schemas.microsoft.com/office/drawing/2014/main" xmlns="" id="{6448A46B-07B9-489E-AB48-ABF24C7B497A}"/>
              </a:ext>
            </a:extLst>
          </p:cNvPr>
          <p:cNvSpPr txBox="1">
            <a:spLocks/>
          </p:cNvSpPr>
          <p:nvPr/>
        </p:nvSpPr>
        <p:spPr>
          <a:xfrm>
            <a:off x="3513889" y="1670582"/>
            <a:ext cx="530649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_tradnl" sz="2000" dirty="0"/>
              <a:t>Mindfulness is a technique of meditation that helps to achieve work balance. </a:t>
            </a:r>
            <a:endParaRPr lang="pl-PL" sz="2000" dirty="0"/>
          </a:p>
          <a:p>
            <a:pPr marL="0" indent="0" algn="just">
              <a:buNone/>
            </a:pPr>
            <a:endParaRPr lang="pl-PL" sz="2000" dirty="0"/>
          </a:p>
          <a:p>
            <a:pPr marL="0" indent="0" algn="just">
              <a:buNone/>
            </a:pPr>
            <a:endParaRPr lang="pl-PL" sz="2000" dirty="0"/>
          </a:p>
          <a:p>
            <a:pPr marL="0" indent="0" algn="just">
              <a:buNone/>
            </a:pPr>
            <a:endParaRPr lang="pl-PL" sz="2000" dirty="0"/>
          </a:p>
          <a:p>
            <a:pPr marL="0" indent="0" algn="just">
              <a:buNone/>
            </a:pPr>
            <a:r>
              <a:rPr lang="es-ES_tradnl" sz="2000" dirty="0" err="1"/>
              <a:t>Today's</a:t>
            </a:r>
            <a:r>
              <a:rPr lang="es-ES_tradnl" sz="2000" dirty="0"/>
              <a:t> </a:t>
            </a:r>
            <a:r>
              <a:rPr lang="es-ES_tradnl" sz="2000" dirty="0" err="1"/>
              <a:t>worker</a:t>
            </a:r>
            <a:r>
              <a:rPr lang="es-ES_tradnl" sz="2000" dirty="0"/>
              <a:t>, </a:t>
            </a:r>
            <a:r>
              <a:rPr lang="es-ES_tradnl" sz="2000" dirty="0" err="1"/>
              <a:t>under</a:t>
            </a:r>
            <a:r>
              <a:rPr lang="es-ES_tradnl" sz="2000" dirty="0"/>
              <a:t> </a:t>
            </a:r>
            <a:r>
              <a:rPr lang="es-ES_tradnl" sz="2000" dirty="0" err="1"/>
              <a:t>the</a:t>
            </a:r>
            <a:r>
              <a:rPr lang="es-ES_tradnl" sz="2000" dirty="0"/>
              <a:t> </a:t>
            </a:r>
            <a:r>
              <a:rPr lang="es-ES_tradnl" sz="2000" dirty="0" err="1"/>
              <a:t>influence</a:t>
            </a:r>
            <a:r>
              <a:rPr lang="es-ES_tradnl" sz="2000" dirty="0"/>
              <a:t> of </a:t>
            </a:r>
            <a:r>
              <a:rPr lang="es-ES_tradnl" sz="2000" dirty="0" err="1"/>
              <a:t>many</a:t>
            </a:r>
            <a:r>
              <a:rPr lang="es-ES_tradnl" sz="2000" dirty="0"/>
              <a:t> </a:t>
            </a:r>
            <a:r>
              <a:rPr lang="es-ES_tradnl" sz="2000" dirty="0" err="1"/>
              <a:t>stimuli</a:t>
            </a:r>
            <a:r>
              <a:rPr lang="es-ES_tradnl" sz="2000" dirty="0"/>
              <a:t>, </a:t>
            </a:r>
            <a:r>
              <a:rPr lang="es-ES_tradnl" sz="2000" dirty="0" err="1"/>
              <a:t>is</a:t>
            </a:r>
            <a:r>
              <a:rPr lang="es-ES_tradnl" sz="2000" dirty="0"/>
              <a:t> </a:t>
            </a:r>
            <a:r>
              <a:rPr lang="pl-PL" sz="2000" dirty="0" err="1"/>
              <a:t>often</a:t>
            </a:r>
            <a:r>
              <a:rPr lang="pl-PL" sz="2000" dirty="0"/>
              <a:t> </a:t>
            </a:r>
            <a:r>
              <a:rPr lang="pl-PL" sz="2000" dirty="0" err="1"/>
              <a:t>responsible</a:t>
            </a:r>
            <a:r>
              <a:rPr lang="pl-PL" sz="2000" dirty="0"/>
              <a:t> for </a:t>
            </a:r>
            <a:r>
              <a:rPr lang="es-ES_tradnl" sz="2000" dirty="0" err="1"/>
              <a:t>very</a:t>
            </a:r>
            <a:r>
              <a:rPr lang="es-ES_tradnl" sz="2000" dirty="0"/>
              <a:t> </a:t>
            </a:r>
            <a:r>
              <a:rPr lang="es-ES_tradnl" sz="2000" dirty="0" err="1"/>
              <a:t>different</a:t>
            </a:r>
            <a:r>
              <a:rPr lang="es-ES_tradnl" sz="2000" dirty="0"/>
              <a:t> </a:t>
            </a:r>
            <a:r>
              <a:rPr lang="es-ES_tradnl" sz="2000" dirty="0" err="1"/>
              <a:t>tasks</a:t>
            </a:r>
            <a:r>
              <a:rPr lang="es-ES_tradnl" sz="2000" dirty="0"/>
              <a:t> and </a:t>
            </a:r>
            <a:r>
              <a:rPr lang="es-ES_tradnl" sz="2000" dirty="0" err="1"/>
              <a:t>too</a:t>
            </a:r>
            <a:r>
              <a:rPr lang="es-ES_tradnl" sz="2000" dirty="0"/>
              <a:t> </a:t>
            </a:r>
            <a:r>
              <a:rPr lang="es-ES_tradnl" sz="2000" dirty="0" err="1"/>
              <a:t>many</a:t>
            </a:r>
            <a:r>
              <a:rPr lang="es-ES_tradnl" sz="2000" dirty="0"/>
              <a:t> </a:t>
            </a:r>
            <a:r>
              <a:rPr lang="es-ES_tradnl" sz="2000" dirty="0" err="1"/>
              <a:t>tasks</a:t>
            </a:r>
            <a:r>
              <a:rPr lang="es-ES_tradnl" sz="2000" dirty="0"/>
              <a:t> to complete</a:t>
            </a:r>
            <a:r>
              <a:rPr lang="pl-PL" sz="2000" dirty="0"/>
              <a:t>. </a:t>
            </a:r>
            <a:r>
              <a:rPr lang="pl-PL" sz="2000" dirty="0" err="1"/>
              <a:t>Thus</a:t>
            </a:r>
            <a:r>
              <a:rPr lang="pl-PL" sz="2000" dirty="0"/>
              <a:t>, the </a:t>
            </a:r>
            <a:r>
              <a:rPr lang="pl-PL" sz="2000" dirty="0" err="1"/>
              <a:t>worker</a:t>
            </a:r>
            <a:r>
              <a:rPr lang="es-ES_tradnl" sz="2000" dirty="0"/>
              <a:t> </a:t>
            </a:r>
            <a:r>
              <a:rPr lang="es-ES_tradnl" sz="2000" dirty="0" err="1"/>
              <a:t>is</a:t>
            </a:r>
            <a:r>
              <a:rPr lang="es-ES_tradnl" sz="2000" dirty="0"/>
              <a:t> </a:t>
            </a:r>
            <a:r>
              <a:rPr lang="es-ES_tradnl" sz="2000" dirty="0" err="1"/>
              <a:t>not</a:t>
            </a:r>
            <a:r>
              <a:rPr lang="es-ES_tradnl" sz="2000" dirty="0"/>
              <a:t> </a:t>
            </a:r>
            <a:r>
              <a:rPr lang="es-ES_tradnl" sz="2000" dirty="0" err="1"/>
              <a:t>able</a:t>
            </a:r>
            <a:r>
              <a:rPr lang="es-ES_tradnl" sz="2000" dirty="0"/>
              <a:t> to </a:t>
            </a:r>
            <a:r>
              <a:rPr lang="es-ES_tradnl" sz="2000" dirty="0" err="1"/>
              <a:t>maintain</a:t>
            </a:r>
            <a:r>
              <a:rPr lang="es-ES_tradnl" sz="2000" dirty="0"/>
              <a:t> </a:t>
            </a:r>
            <a:r>
              <a:rPr lang="es-ES_tradnl" sz="2000" dirty="0" err="1"/>
              <a:t>attention</a:t>
            </a:r>
            <a:r>
              <a:rPr lang="es-ES_tradnl" sz="2000" dirty="0"/>
              <a:t> </a:t>
            </a:r>
            <a:r>
              <a:rPr lang="es-ES_tradnl" sz="2000" dirty="0" err="1"/>
              <a:t>or</a:t>
            </a:r>
            <a:r>
              <a:rPr lang="es-ES_tradnl" sz="2000" dirty="0"/>
              <a:t> </a:t>
            </a:r>
            <a:r>
              <a:rPr lang="es-ES_tradnl" sz="2000" dirty="0" err="1"/>
              <a:t>focus</a:t>
            </a:r>
            <a:r>
              <a:rPr lang="es-ES_tradnl" sz="2000" dirty="0"/>
              <a:t> </a:t>
            </a:r>
            <a:r>
              <a:rPr lang="es-ES_tradnl" sz="2000" dirty="0" err="1"/>
              <a:t>on</a:t>
            </a:r>
            <a:r>
              <a:rPr lang="es-ES_tradnl" sz="2000" dirty="0"/>
              <a:t> a </a:t>
            </a:r>
            <a:r>
              <a:rPr lang="es-ES_tradnl" sz="2000" dirty="0" err="1"/>
              <a:t>task</a:t>
            </a:r>
            <a:r>
              <a:rPr lang="es-ES_tradnl" sz="2000" dirty="0"/>
              <a:t> </a:t>
            </a:r>
            <a:r>
              <a:rPr lang="es-ES_tradnl" sz="2000" dirty="0" err="1"/>
              <a:t>for</a:t>
            </a:r>
            <a:r>
              <a:rPr lang="es-ES_tradnl" sz="2000" dirty="0"/>
              <a:t> a </a:t>
            </a:r>
            <a:r>
              <a:rPr lang="es-ES_tradnl" sz="2000" dirty="0" err="1"/>
              <a:t>longer</a:t>
            </a:r>
            <a:r>
              <a:rPr lang="es-ES_tradnl" sz="2000" dirty="0"/>
              <a:t> </a:t>
            </a:r>
            <a:r>
              <a:rPr lang="es-ES_tradnl" sz="2000" dirty="0" err="1"/>
              <a:t>period</a:t>
            </a:r>
            <a:r>
              <a:rPr lang="es-ES_tradnl" sz="2000" dirty="0"/>
              <a:t> of time.</a:t>
            </a:r>
            <a:endParaRPr lang="pl-PL" sz="2000" dirty="0"/>
          </a:p>
          <a:p>
            <a:pPr marL="0" indent="0" algn="just">
              <a:buNone/>
            </a:pPr>
            <a:r>
              <a:rPr lang="es-ES_tradnl" sz="2000" dirty="0"/>
              <a:t/>
            </a:r>
            <a:br>
              <a:rPr lang="es-ES_tradnl" sz="2000" dirty="0"/>
            </a:br>
            <a:endParaRPr lang="en-US" sz="2000" dirty="0"/>
          </a:p>
        </p:txBody>
      </p:sp>
      <p:sp>
        <p:nvSpPr>
          <p:cNvPr id="47" name="Title 2">
            <a:extLst>
              <a:ext uri="{FF2B5EF4-FFF2-40B4-BE49-F238E27FC236}">
                <a16:creationId xmlns:a16="http://schemas.microsoft.com/office/drawing/2014/main" xmlns="" id="{E4935A6E-8007-4C71-ACD3-A3B8389CB8F0}"/>
              </a:ext>
            </a:extLst>
          </p:cNvPr>
          <p:cNvSpPr txBox="1">
            <a:spLocks/>
          </p:cNvSpPr>
          <p:nvPr/>
        </p:nvSpPr>
        <p:spPr>
          <a:xfrm>
            <a:off x="3005712" y="593719"/>
            <a:ext cx="6180575" cy="480131"/>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Arial Black" panose="020B0A04020102020204" pitchFamily="34" charset="0"/>
              </a:rPr>
              <a:t>Mindfulness</a:t>
            </a:r>
          </a:p>
        </p:txBody>
      </p:sp>
      <p:sp>
        <p:nvSpPr>
          <p:cNvPr id="2" name="pole tekstowe 1">
            <a:extLst>
              <a:ext uri="{FF2B5EF4-FFF2-40B4-BE49-F238E27FC236}">
                <a16:creationId xmlns:a16="http://schemas.microsoft.com/office/drawing/2014/main" xmlns="" id="{86D6206F-3F89-4CE2-80FC-027F814E61B2}"/>
              </a:ext>
            </a:extLst>
          </p:cNvPr>
          <p:cNvSpPr txBox="1"/>
          <p:nvPr/>
        </p:nvSpPr>
        <p:spPr>
          <a:xfrm>
            <a:off x="748931" y="1688404"/>
            <a:ext cx="2643642" cy="2246769"/>
          </a:xfrm>
          <a:prstGeom prst="rect">
            <a:avLst/>
          </a:prstGeom>
          <a:noFill/>
        </p:spPr>
        <p:txBody>
          <a:bodyPr wrap="square" rtlCol="0">
            <a:spAutoFit/>
          </a:bodyPr>
          <a:lstStyle/>
          <a:p>
            <a:pPr marL="0" indent="0" algn="r">
              <a:buNone/>
            </a:pPr>
            <a:r>
              <a:rPr lang="pl-PL" sz="2000" b="1" dirty="0" err="1">
                <a:solidFill>
                  <a:srgbClr val="69116B"/>
                </a:solidFill>
              </a:rPr>
              <a:t>What</a:t>
            </a:r>
            <a:r>
              <a:rPr lang="pl-PL" sz="2000" b="1" dirty="0">
                <a:solidFill>
                  <a:srgbClr val="69116B"/>
                </a:solidFill>
              </a:rPr>
              <a:t> </a:t>
            </a:r>
            <a:r>
              <a:rPr lang="pl-PL" sz="2000" b="1" dirty="0" err="1">
                <a:solidFill>
                  <a:srgbClr val="69116B"/>
                </a:solidFill>
              </a:rPr>
              <a:t>it</a:t>
            </a:r>
            <a:r>
              <a:rPr lang="pl-PL" sz="2000" b="1" dirty="0">
                <a:solidFill>
                  <a:srgbClr val="69116B"/>
                </a:solidFill>
              </a:rPr>
              <a:t> </a:t>
            </a:r>
            <a:r>
              <a:rPr lang="pl-PL" sz="2000" b="1" dirty="0" err="1">
                <a:solidFill>
                  <a:srgbClr val="69116B"/>
                </a:solidFill>
              </a:rPr>
              <a:t>is</a:t>
            </a:r>
            <a:r>
              <a:rPr lang="pl-PL" sz="2000" b="1" dirty="0">
                <a:solidFill>
                  <a:srgbClr val="69116B"/>
                </a:solidFill>
              </a:rPr>
              <a:t>?</a:t>
            </a:r>
          </a:p>
          <a:p>
            <a:pPr marL="0" indent="0" algn="just">
              <a:buNone/>
            </a:pPr>
            <a:endParaRPr lang="pl-PL" sz="2000" dirty="0">
              <a:solidFill>
                <a:srgbClr val="69116B"/>
              </a:solidFill>
            </a:endParaRPr>
          </a:p>
          <a:p>
            <a:pPr marL="0" indent="0" algn="just">
              <a:buNone/>
            </a:pPr>
            <a:endParaRPr lang="pl-PL" sz="2000" dirty="0">
              <a:solidFill>
                <a:srgbClr val="69116B"/>
              </a:solidFill>
            </a:endParaRPr>
          </a:p>
          <a:p>
            <a:pPr marL="0" indent="0" algn="just">
              <a:buNone/>
            </a:pPr>
            <a:endParaRPr lang="pl-PL" sz="2000" dirty="0">
              <a:solidFill>
                <a:srgbClr val="69116B"/>
              </a:solidFill>
            </a:endParaRPr>
          </a:p>
          <a:p>
            <a:pPr marL="0" indent="0" algn="just">
              <a:buNone/>
            </a:pPr>
            <a:endParaRPr lang="pl-PL" sz="2000" dirty="0">
              <a:solidFill>
                <a:srgbClr val="69116B"/>
              </a:solidFill>
            </a:endParaRPr>
          </a:p>
          <a:p>
            <a:pPr marL="0" indent="0" algn="just">
              <a:buNone/>
            </a:pPr>
            <a:endParaRPr lang="pl-PL" sz="2000" dirty="0">
              <a:solidFill>
                <a:srgbClr val="69116B"/>
              </a:solidFill>
            </a:endParaRPr>
          </a:p>
          <a:p>
            <a:pPr marL="0" indent="0" algn="r">
              <a:buNone/>
            </a:pPr>
            <a:r>
              <a:rPr lang="pl-PL" sz="2000" b="1" dirty="0" err="1">
                <a:solidFill>
                  <a:schemeClr val="accent4"/>
                </a:solidFill>
              </a:rPr>
              <a:t>Why</a:t>
            </a:r>
            <a:r>
              <a:rPr lang="pl-PL" sz="2000" b="1" dirty="0">
                <a:solidFill>
                  <a:schemeClr val="accent4"/>
                </a:solidFill>
              </a:rPr>
              <a:t> </a:t>
            </a:r>
            <a:r>
              <a:rPr lang="pl-PL" sz="2000" b="1" dirty="0" err="1">
                <a:solidFill>
                  <a:schemeClr val="accent4"/>
                </a:solidFill>
              </a:rPr>
              <a:t>is</a:t>
            </a:r>
            <a:r>
              <a:rPr lang="pl-PL" sz="2000" b="1" dirty="0">
                <a:solidFill>
                  <a:schemeClr val="accent4"/>
                </a:solidFill>
              </a:rPr>
              <a:t> </a:t>
            </a:r>
            <a:r>
              <a:rPr lang="pl-PL" sz="2000" b="1" dirty="0" err="1">
                <a:solidFill>
                  <a:schemeClr val="accent4"/>
                </a:solidFill>
              </a:rPr>
              <a:t>it</a:t>
            </a:r>
            <a:r>
              <a:rPr lang="pl-PL" sz="2000" b="1" dirty="0">
                <a:solidFill>
                  <a:schemeClr val="accent4"/>
                </a:solidFill>
              </a:rPr>
              <a:t> </a:t>
            </a:r>
            <a:r>
              <a:rPr lang="pl-PL" sz="2000" b="1" dirty="0" err="1">
                <a:solidFill>
                  <a:schemeClr val="accent4"/>
                </a:solidFill>
              </a:rPr>
              <a:t>necessary</a:t>
            </a:r>
            <a:r>
              <a:rPr lang="pl-PL" sz="2000" b="1" dirty="0">
                <a:solidFill>
                  <a:schemeClr val="accent4"/>
                </a:solidFill>
              </a:rPr>
              <a:t>?</a:t>
            </a:r>
          </a:p>
        </p:txBody>
      </p:sp>
      <p:pic>
        <p:nvPicPr>
          <p:cNvPr id="8" name="Obraz 7">
            <a:extLst>
              <a:ext uri="{FF2B5EF4-FFF2-40B4-BE49-F238E27FC236}">
                <a16:creationId xmlns:a16="http://schemas.microsoft.com/office/drawing/2014/main" xmlns="" id="{535E9163-EBD2-4C04-AF43-9964EB28C8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29222" y="4562349"/>
            <a:ext cx="1565124" cy="1565124"/>
          </a:xfrm>
          <a:prstGeom prst="rect">
            <a:avLst/>
          </a:prstGeom>
        </p:spPr>
      </p:pic>
      <p:pic>
        <p:nvPicPr>
          <p:cNvPr id="12" name="Obraz 11">
            <a:extLst>
              <a:ext uri="{FF2B5EF4-FFF2-40B4-BE49-F238E27FC236}">
                <a16:creationId xmlns:a16="http://schemas.microsoft.com/office/drawing/2014/main" xmlns="" id="{6EFC8246-9178-4ACD-846E-B01652F010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20380" y="4562349"/>
            <a:ext cx="1565124" cy="1565124"/>
          </a:xfrm>
          <a:prstGeom prst="rect">
            <a:avLst/>
          </a:prstGeom>
        </p:spPr>
      </p:pic>
      <p:sp>
        <p:nvSpPr>
          <p:cNvPr id="11"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46200" y="6329350"/>
            <a:ext cx="5359826"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998" y="6281294"/>
            <a:ext cx="905274" cy="576706"/>
          </a:xfrm>
          <a:prstGeom prst="rect">
            <a:avLst/>
          </a:prstGeom>
        </p:spPr>
      </p:pic>
      <p:pic>
        <p:nvPicPr>
          <p:cNvPr id="14" name="Immagine 13"/>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6026" y="6462309"/>
            <a:ext cx="1127226" cy="392481"/>
          </a:xfrm>
          <a:prstGeom prst="rect">
            <a:avLst/>
          </a:prstGeom>
          <a:noFill/>
        </p:spPr>
      </p:pic>
      <p:sp>
        <p:nvSpPr>
          <p:cNvPr id="15" name="CasellaDiTesto 21"/>
          <p:cNvSpPr txBox="1"/>
          <p:nvPr/>
        </p:nvSpPr>
        <p:spPr>
          <a:xfrm>
            <a:off x="7504037" y="618920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8212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Marcador de contenido 8">
            <a:extLst>
              <a:ext uri="{FF2B5EF4-FFF2-40B4-BE49-F238E27FC236}">
                <a16:creationId xmlns:a16="http://schemas.microsoft.com/office/drawing/2014/main" xmlns="" id="{6448A46B-07B9-489E-AB48-ABF24C7B497A}"/>
              </a:ext>
            </a:extLst>
          </p:cNvPr>
          <p:cNvSpPr txBox="1">
            <a:spLocks/>
          </p:cNvSpPr>
          <p:nvPr/>
        </p:nvSpPr>
        <p:spPr>
          <a:xfrm>
            <a:off x="3568607" y="1253331"/>
            <a:ext cx="530649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_tradnl" sz="2000" dirty="0"/>
              <a:t/>
            </a:r>
            <a:br>
              <a:rPr lang="es-ES_tradnl" sz="2000" dirty="0"/>
            </a:br>
            <a:r>
              <a:rPr lang="es-ES_tradnl" sz="2000" dirty="0" err="1"/>
              <a:t>Mindfulness</a:t>
            </a:r>
            <a:r>
              <a:rPr lang="es-ES_tradnl" sz="2000" dirty="0"/>
              <a:t> </a:t>
            </a:r>
            <a:r>
              <a:rPr lang="es-ES_tradnl" sz="2000" dirty="0" err="1"/>
              <a:t>technique</a:t>
            </a:r>
            <a:r>
              <a:rPr lang="es-ES_tradnl" sz="2000" dirty="0"/>
              <a:t> </a:t>
            </a:r>
            <a:r>
              <a:rPr lang="es-ES_tradnl" sz="2000" dirty="0" err="1"/>
              <a:t>trains</a:t>
            </a:r>
            <a:r>
              <a:rPr lang="es-ES_tradnl" sz="2000" dirty="0"/>
              <a:t> </a:t>
            </a:r>
            <a:r>
              <a:rPr lang="es-ES_tradnl" sz="2000" dirty="0" err="1"/>
              <a:t>the</a:t>
            </a:r>
            <a:r>
              <a:rPr lang="es-ES_tradnl" sz="2000" dirty="0"/>
              <a:t> </a:t>
            </a:r>
            <a:r>
              <a:rPr lang="es-ES_tradnl" sz="2000" dirty="0" err="1"/>
              <a:t>ability</a:t>
            </a:r>
            <a:r>
              <a:rPr lang="es-ES_tradnl" sz="2000" dirty="0"/>
              <a:t> to </a:t>
            </a:r>
            <a:r>
              <a:rPr lang="es-ES_tradnl" sz="2000" dirty="0" err="1"/>
              <a:t>pay</a:t>
            </a:r>
            <a:r>
              <a:rPr lang="es-ES_tradnl" sz="2000" dirty="0"/>
              <a:t> </a:t>
            </a:r>
            <a:r>
              <a:rPr lang="en-US" sz="2000" dirty="0"/>
              <a:t>conscious</a:t>
            </a:r>
            <a:r>
              <a:rPr lang="es-ES_tradnl" sz="2000" dirty="0"/>
              <a:t> and full attention to the present moment. </a:t>
            </a:r>
            <a:endParaRPr lang="pl-PL" sz="2000" dirty="0"/>
          </a:p>
          <a:p>
            <a:pPr marL="0" indent="0" algn="just">
              <a:buNone/>
            </a:pPr>
            <a:endParaRPr lang="pl-PL" sz="2000" dirty="0"/>
          </a:p>
          <a:p>
            <a:pPr marL="0" indent="0" algn="just">
              <a:buNone/>
            </a:pPr>
            <a:endParaRPr lang="pl-PL" sz="2000" dirty="0"/>
          </a:p>
          <a:p>
            <a:pPr marL="0" indent="0" algn="just">
              <a:buNone/>
            </a:pPr>
            <a:r>
              <a:rPr lang="es-ES_tradnl" sz="2000" dirty="0" err="1"/>
              <a:t>Effects</a:t>
            </a:r>
            <a:r>
              <a:rPr lang="es-ES_tradnl" sz="2000" dirty="0"/>
              <a:t> </a:t>
            </a:r>
            <a:r>
              <a:rPr lang="es-ES_tradnl" sz="2000" dirty="0" err="1"/>
              <a:t>include</a:t>
            </a:r>
            <a:r>
              <a:rPr lang="es-ES_tradnl" sz="2000" dirty="0"/>
              <a:t> </a:t>
            </a:r>
            <a:r>
              <a:rPr lang="es-ES_tradnl" sz="2000" dirty="0" err="1"/>
              <a:t>improving</a:t>
            </a:r>
            <a:r>
              <a:rPr lang="es-ES_tradnl" sz="2000" dirty="0"/>
              <a:t> </a:t>
            </a:r>
            <a:r>
              <a:rPr lang="es-ES_tradnl" sz="2000" dirty="0" err="1"/>
              <a:t>concentration</a:t>
            </a:r>
            <a:r>
              <a:rPr lang="es-ES_tradnl" sz="2000" dirty="0"/>
              <a:t>, </a:t>
            </a:r>
            <a:r>
              <a:rPr lang="es-ES_tradnl" sz="2000" dirty="0" err="1"/>
              <a:t>productivity</a:t>
            </a:r>
            <a:r>
              <a:rPr lang="es-ES_tradnl" sz="2000" dirty="0"/>
              <a:t>, </a:t>
            </a:r>
            <a:r>
              <a:rPr lang="es-ES_tradnl" sz="2000" dirty="0" err="1"/>
              <a:t>creative</a:t>
            </a:r>
            <a:r>
              <a:rPr lang="es-ES_tradnl" sz="2000" dirty="0"/>
              <a:t> </a:t>
            </a:r>
            <a:r>
              <a:rPr lang="es-ES_tradnl" sz="2000" dirty="0" err="1"/>
              <a:t>thinking</a:t>
            </a:r>
            <a:r>
              <a:rPr lang="es-ES_tradnl" sz="2000" dirty="0"/>
              <a:t> and </a:t>
            </a:r>
            <a:r>
              <a:rPr lang="es-ES_tradnl" sz="2000" dirty="0" err="1"/>
              <a:t>effective</a:t>
            </a:r>
            <a:r>
              <a:rPr lang="es-ES_tradnl" sz="2000" dirty="0"/>
              <a:t> </a:t>
            </a:r>
            <a:r>
              <a:rPr lang="es-ES_tradnl" sz="2000" dirty="0" err="1"/>
              <a:t>communication</a:t>
            </a:r>
            <a:r>
              <a:rPr lang="es-ES_tradnl" sz="2000" dirty="0"/>
              <a:t>.</a:t>
            </a:r>
            <a:endParaRPr lang="en-US" sz="2000" dirty="0"/>
          </a:p>
        </p:txBody>
      </p:sp>
      <p:sp>
        <p:nvSpPr>
          <p:cNvPr id="47" name="Title 2">
            <a:extLst>
              <a:ext uri="{FF2B5EF4-FFF2-40B4-BE49-F238E27FC236}">
                <a16:creationId xmlns:a16="http://schemas.microsoft.com/office/drawing/2014/main" xmlns="" id="{E4935A6E-8007-4C71-ACD3-A3B8389CB8F0}"/>
              </a:ext>
            </a:extLst>
          </p:cNvPr>
          <p:cNvSpPr txBox="1">
            <a:spLocks/>
          </p:cNvSpPr>
          <p:nvPr/>
        </p:nvSpPr>
        <p:spPr>
          <a:xfrm>
            <a:off x="2694523" y="467146"/>
            <a:ext cx="6180575" cy="480131"/>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Arial Black" panose="020B0A04020102020204" pitchFamily="34" charset="0"/>
              </a:rPr>
              <a:t>Mindfulness</a:t>
            </a:r>
          </a:p>
        </p:txBody>
      </p:sp>
      <p:sp>
        <p:nvSpPr>
          <p:cNvPr id="2" name="pole tekstowe 1">
            <a:extLst>
              <a:ext uri="{FF2B5EF4-FFF2-40B4-BE49-F238E27FC236}">
                <a16:creationId xmlns:a16="http://schemas.microsoft.com/office/drawing/2014/main" xmlns="" id="{86D6206F-3F89-4CE2-80FC-027F814E61B2}"/>
              </a:ext>
            </a:extLst>
          </p:cNvPr>
          <p:cNvSpPr txBox="1"/>
          <p:nvPr/>
        </p:nvSpPr>
        <p:spPr>
          <a:xfrm>
            <a:off x="870247" y="1554536"/>
            <a:ext cx="2643642" cy="2246769"/>
          </a:xfrm>
          <a:prstGeom prst="rect">
            <a:avLst/>
          </a:prstGeom>
          <a:noFill/>
        </p:spPr>
        <p:txBody>
          <a:bodyPr wrap="square" rtlCol="0">
            <a:spAutoFit/>
          </a:bodyPr>
          <a:lstStyle/>
          <a:p>
            <a:pPr marL="0" indent="0" algn="r">
              <a:buNone/>
            </a:pPr>
            <a:r>
              <a:rPr lang="pl-PL" sz="2000" b="1" dirty="0">
                <a:solidFill>
                  <a:srgbClr val="92D050"/>
                </a:solidFill>
              </a:rPr>
              <a:t>How </a:t>
            </a:r>
            <a:r>
              <a:rPr lang="pl-PL" sz="2000" b="1" dirty="0" err="1">
                <a:solidFill>
                  <a:srgbClr val="92D050"/>
                </a:solidFill>
              </a:rPr>
              <a:t>it</a:t>
            </a:r>
            <a:r>
              <a:rPr lang="pl-PL" sz="2000" b="1" dirty="0">
                <a:solidFill>
                  <a:srgbClr val="92D050"/>
                </a:solidFill>
              </a:rPr>
              <a:t> </a:t>
            </a:r>
            <a:r>
              <a:rPr lang="pl-PL" sz="2000" b="1" dirty="0" err="1">
                <a:solidFill>
                  <a:srgbClr val="92D050"/>
                </a:solidFill>
              </a:rPr>
              <a:t>works</a:t>
            </a:r>
            <a:r>
              <a:rPr lang="pl-PL" sz="2000" b="1" dirty="0">
                <a:solidFill>
                  <a:srgbClr val="92D050"/>
                </a:solidFill>
              </a:rPr>
              <a:t>?</a:t>
            </a:r>
          </a:p>
          <a:p>
            <a:pPr marL="0" indent="0" algn="r">
              <a:buNone/>
            </a:pPr>
            <a:endParaRPr lang="pl-PL" sz="2000" b="1" dirty="0">
              <a:solidFill>
                <a:srgbClr val="69116B"/>
              </a:solidFill>
            </a:endParaRPr>
          </a:p>
          <a:p>
            <a:pPr marL="0" indent="0" algn="r">
              <a:buNone/>
            </a:pPr>
            <a:endParaRPr lang="pl-PL" sz="2000" b="1" dirty="0">
              <a:solidFill>
                <a:srgbClr val="69116B"/>
              </a:solidFill>
            </a:endParaRPr>
          </a:p>
          <a:p>
            <a:pPr marL="0" indent="0" algn="r">
              <a:buNone/>
            </a:pPr>
            <a:endParaRPr lang="pl-PL" sz="2000" b="1" dirty="0">
              <a:solidFill>
                <a:srgbClr val="69116B"/>
              </a:solidFill>
            </a:endParaRPr>
          </a:p>
          <a:p>
            <a:pPr marL="0" indent="0" algn="r">
              <a:buNone/>
            </a:pPr>
            <a:endParaRPr lang="pl-PL" sz="2000" b="1" dirty="0">
              <a:solidFill>
                <a:srgbClr val="69116B"/>
              </a:solidFill>
            </a:endParaRPr>
          </a:p>
          <a:p>
            <a:pPr marL="0" indent="0" algn="r">
              <a:buNone/>
            </a:pPr>
            <a:endParaRPr lang="pl-PL" sz="2000" b="1" dirty="0">
              <a:solidFill>
                <a:srgbClr val="69116B"/>
              </a:solidFill>
            </a:endParaRPr>
          </a:p>
          <a:p>
            <a:pPr marL="0" indent="0" algn="r">
              <a:buNone/>
            </a:pPr>
            <a:r>
              <a:rPr lang="pl-PL" sz="2000" b="1" dirty="0" err="1">
                <a:solidFill>
                  <a:srgbClr val="00B0F0"/>
                </a:solidFill>
              </a:rPr>
              <a:t>What</a:t>
            </a:r>
            <a:r>
              <a:rPr lang="pl-PL" sz="2000" b="1" dirty="0">
                <a:solidFill>
                  <a:srgbClr val="00B0F0"/>
                </a:solidFill>
              </a:rPr>
              <a:t> </a:t>
            </a:r>
            <a:r>
              <a:rPr lang="pl-PL" sz="2000" b="1" dirty="0" err="1">
                <a:solidFill>
                  <a:srgbClr val="00B0F0"/>
                </a:solidFill>
              </a:rPr>
              <a:t>are</a:t>
            </a:r>
            <a:r>
              <a:rPr lang="pl-PL" sz="2000" b="1" dirty="0">
                <a:solidFill>
                  <a:srgbClr val="00B0F0"/>
                </a:solidFill>
              </a:rPr>
              <a:t> the </a:t>
            </a:r>
            <a:r>
              <a:rPr lang="pl-PL" sz="2000" b="1" dirty="0" err="1">
                <a:solidFill>
                  <a:srgbClr val="00B0F0"/>
                </a:solidFill>
              </a:rPr>
              <a:t>effects</a:t>
            </a:r>
            <a:r>
              <a:rPr lang="pl-PL" sz="2000" b="1" dirty="0">
                <a:solidFill>
                  <a:srgbClr val="00B0F0"/>
                </a:solidFill>
              </a:rPr>
              <a:t>?</a:t>
            </a:r>
          </a:p>
        </p:txBody>
      </p:sp>
      <p:pic>
        <p:nvPicPr>
          <p:cNvPr id="4" name="Obraz 3">
            <a:extLst>
              <a:ext uri="{FF2B5EF4-FFF2-40B4-BE49-F238E27FC236}">
                <a16:creationId xmlns:a16="http://schemas.microsoft.com/office/drawing/2014/main" xmlns="" id="{59F26763-67FA-4E28-A69A-E5B2AC7AD1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8678" y="4530814"/>
            <a:ext cx="1485141" cy="1485141"/>
          </a:xfrm>
          <a:prstGeom prst="rect">
            <a:avLst/>
          </a:prstGeom>
        </p:spPr>
      </p:pic>
      <p:pic>
        <p:nvPicPr>
          <p:cNvPr id="6" name="Obraz 5">
            <a:extLst>
              <a:ext uri="{FF2B5EF4-FFF2-40B4-BE49-F238E27FC236}">
                <a16:creationId xmlns:a16="http://schemas.microsoft.com/office/drawing/2014/main" xmlns="" id="{CAD7388F-BCA4-4D71-A3EF-BD953F206C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44305" y="4461406"/>
            <a:ext cx="1623956" cy="1623956"/>
          </a:xfrm>
          <a:prstGeom prst="rect">
            <a:avLst/>
          </a:prstGeom>
        </p:spPr>
      </p:pic>
      <p:pic>
        <p:nvPicPr>
          <p:cNvPr id="13" name="Grafika 12" descr="Strzałka w prawo z wypełnieniem pełnym">
            <a:extLst>
              <a:ext uri="{FF2B5EF4-FFF2-40B4-BE49-F238E27FC236}">
                <a16:creationId xmlns:a16="http://schemas.microsoft.com/office/drawing/2014/main" xmlns="" id="{5905FD25-B09D-4223-AFB1-B5DE898BE6F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4702767" y="4211593"/>
            <a:ext cx="2000261" cy="2267131"/>
          </a:xfrm>
          <a:prstGeom prst="rect">
            <a:avLst/>
          </a:prstGeom>
        </p:spPr>
      </p:pic>
      <p:sp>
        <p:nvSpPr>
          <p:cNvPr id="14" name="pole tekstowe 13">
            <a:extLst>
              <a:ext uri="{FF2B5EF4-FFF2-40B4-BE49-F238E27FC236}">
                <a16:creationId xmlns:a16="http://schemas.microsoft.com/office/drawing/2014/main" xmlns="" id="{C079835C-F78B-4434-8C64-3DF9CBC10196}"/>
              </a:ext>
            </a:extLst>
          </p:cNvPr>
          <p:cNvSpPr txBox="1"/>
          <p:nvPr/>
        </p:nvSpPr>
        <p:spPr>
          <a:xfrm>
            <a:off x="4951597" y="5160493"/>
            <a:ext cx="1623956" cy="369332"/>
          </a:xfrm>
          <a:prstGeom prst="rect">
            <a:avLst/>
          </a:prstGeom>
          <a:noFill/>
        </p:spPr>
        <p:txBody>
          <a:bodyPr wrap="square" rtlCol="0">
            <a:spAutoFit/>
          </a:bodyPr>
          <a:lstStyle/>
          <a:p>
            <a:r>
              <a:rPr lang="pl-PL" dirty="0">
                <a:solidFill>
                  <a:schemeClr val="bg1"/>
                </a:solidFill>
              </a:rPr>
              <a:t>MINDFULNESS</a:t>
            </a:r>
            <a:endParaRPr lang="en-GB" dirty="0">
              <a:solidFill>
                <a:schemeClr val="bg1"/>
              </a:solidFill>
            </a:endParaRPr>
          </a:p>
        </p:txBody>
      </p:sp>
      <p:sp>
        <p:nvSpPr>
          <p:cNvPr id="15"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46200" y="6329350"/>
            <a:ext cx="5359826"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6"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998" y="6281294"/>
            <a:ext cx="905274" cy="576706"/>
          </a:xfrm>
          <a:prstGeom prst="rect">
            <a:avLst/>
          </a:prstGeom>
        </p:spPr>
      </p:pic>
      <p:pic>
        <p:nvPicPr>
          <p:cNvPr id="17" name="Immagine 16"/>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406026" y="6462309"/>
            <a:ext cx="1127226" cy="392481"/>
          </a:xfrm>
          <a:prstGeom prst="rect">
            <a:avLst/>
          </a:prstGeom>
          <a:noFill/>
        </p:spPr>
      </p:pic>
      <p:sp>
        <p:nvSpPr>
          <p:cNvPr id="18" name="CasellaDiTesto 21"/>
          <p:cNvSpPr txBox="1"/>
          <p:nvPr/>
        </p:nvSpPr>
        <p:spPr>
          <a:xfrm>
            <a:off x="7504037" y="618920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0386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1704514" y="365126"/>
            <a:ext cx="8886546" cy="915310"/>
          </a:xfrm>
        </p:spPr>
        <p:txBody>
          <a:bodyPr>
            <a:normAutofit/>
          </a:bodyPr>
          <a:lstStyle/>
          <a:p>
            <a:pPr algn="ctr"/>
            <a:r>
              <a:rPr lang="en-US" sz="3200" dirty="0">
                <a:latin typeface="Arial Black" panose="020B0A04020102020204" pitchFamily="34" charset="0"/>
              </a:rPr>
              <a:t>Mindfulness – 6 </a:t>
            </a:r>
            <a:r>
              <a:rPr lang="pl-PL" sz="3200" dirty="0" err="1">
                <a:latin typeface="Arial Black" panose="020B0A04020102020204" pitchFamily="34" charset="0"/>
              </a:rPr>
              <a:t>steps</a:t>
            </a:r>
            <a:endParaRPr lang="en-US" sz="3200" dirty="0">
              <a:latin typeface="Arial Black" panose="020B0A04020102020204" pitchFamily="34" charset="0"/>
            </a:endParaRP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13" name="Imagen 12">
            <a:extLst>
              <a:ext uri="{FF2B5EF4-FFF2-40B4-BE49-F238E27FC236}">
                <a16:creationId xmlns:a16="http://schemas.microsoft.com/office/drawing/2014/main" xmlns="" id="{C3C9ABF2-F30E-464B-A905-FDF4F56B0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14" name="Group 7">
            <a:extLst>
              <a:ext uri="{FF2B5EF4-FFF2-40B4-BE49-F238E27FC236}">
                <a16:creationId xmlns:a16="http://schemas.microsoft.com/office/drawing/2014/main" xmlns="" id="{58AF7D32-0083-40E9-80C2-0ACDA24AC126}"/>
              </a:ext>
            </a:extLst>
          </p:cNvPr>
          <p:cNvGrpSpPr/>
          <p:nvPr/>
        </p:nvGrpSpPr>
        <p:grpSpPr>
          <a:xfrm>
            <a:off x="4238288" y="1412069"/>
            <a:ext cx="3493473" cy="3702027"/>
            <a:chOff x="2694844" y="973304"/>
            <a:chExt cx="3743008" cy="3966450"/>
          </a:xfrm>
        </p:grpSpPr>
        <p:sp>
          <p:nvSpPr>
            <p:cNvPr id="15" name="Oval 3">
              <a:extLst>
                <a:ext uri="{FF2B5EF4-FFF2-40B4-BE49-F238E27FC236}">
                  <a16:creationId xmlns:a16="http://schemas.microsoft.com/office/drawing/2014/main" xmlns="" id="{79C1B9A3-587F-4569-A995-A2D778C886FE}"/>
                </a:ext>
              </a:extLst>
            </p:cNvPr>
            <p:cNvSpPr/>
            <p:nvPr/>
          </p:nvSpPr>
          <p:spPr>
            <a:xfrm>
              <a:off x="3056064" y="1495398"/>
              <a:ext cx="3024336" cy="3024336"/>
            </a:xfrm>
            <a:prstGeom prst="ellipse">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16" name="Rectangle 16">
              <a:extLst>
                <a:ext uri="{FF2B5EF4-FFF2-40B4-BE49-F238E27FC236}">
                  <a16:creationId xmlns:a16="http://schemas.microsoft.com/office/drawing/2014/main" xmlns="" id="{6F2F7F3A-7B8E-4939-9447-24C81E745051}"/>
                </a:ext>
              </a:extLst>
            </p:cNvPr>
            <p:cNvSpPr/>
            <p:nvPr/>
          </p:nvSpPr>
          <p:spPr>
            <a:xfrm rot="2700000">
              <a:off x="4174633" y="2301917"/>
              <a:ext cx="787199" cy="1411298"/>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sp>
          <p:nvSpPr>
            <p:cNvPr id="17" name="Oval 4">
              <a:extLst>
                <a:ext uri="{FF2B5EF4-FFF2-40B4-BE49-F238E27FC236}">
                  <a16:creationId xmlns:a16="http://schemas.microsoft.com/office/drawing/2014/main" xmlns="" id="{8EE56A31-C857-4310-94B3-26EDFF8874FC}"/>
                </a:ext>
              </a:extLst>
            </p:cNvPr>
            <p:cNvSpPr/>
            <p:nvPr/>
          </p:nvSpPr>
          <p:spPr>
            <a:xfrm>
              <a:off x="2694844" y="3254762"/>
              <a:ext cx="914400" cy="91439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18" name="Oval 8">
              <a:extLst>
                <a:ext uri="{FF2B5EF4-FFF2-40B4-BE49-F238E27FC236}">
                  <a16:creationId xmlns:a16="http://schemas.microsoft.com/office/drawing/2014/main" xmlns="" id="{B7940097-1957-46C7-BC13-F1D6A4EB27DD}"/>
                </a:ext>
              </a:extLst>
            </p:cNvPr>
            <p:cNvSpPr/>
            <p:nvPr/>
          </p:nvSpPr>
          <p:spPr>
            <a:xfrm>
              <a:off x="5523452" y="3131890"/>
              <a:ext cx="914400" cy="914399"/>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19" name="Oval 9">
              <a:extLst>
                <a:ext uri="{FF2B5EF4-FFF2-40B4-BE49-F238E27FC236}">
                  <a16:creationId xmlns:a16="http://schemas.microsoft.com/office/drawing/2014/main" xmlns="" id="{FBA1BE96-A419-4D51-BBC8-C56DF5ACA723}"/>
                </a:ext>
              </a:extLst>
            </p:cNvPr>
            <p:cNvSpPr/>
            <p:nvPr/>
          </p:nvSpPr>
          <p:spPr>
            <a:xfrm>
              <a:off x="4086668" y="4025352"/>
              <a:ext cx="914400" cy="91440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21" name="Oval 11">
              <a:extLst>
                <a:ext uri="{FF2B5EF4-FFF2-40B4-BE49-F238E27FC236}">
                  <a16:creationId xmlns:a16="http://schemas.microsoft.com/office/drawing/2014/main" xmlns="" id="{43921E46-CA00-4D5C-8CEF-F5D7001A2BA1}"/>
                </a:ext>
              </a:extLst>
            </p:cNvPr>
            <p:cNvSpPr/>
            <p:nvPr/>
          </p:nvSpPr>
          <p:spPr>
            <a:xfrm>
              <a:off x="3912892" y="973304"/>
              <a:ext cx="914400" cy="914402"/>
            </a:xfrm>
            <a:prstGeom prst="ellipse">
              <a:avLst/>
            </a:prstGeom>
            <a:solidFill>
              <a:srgbClr val="6911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22" name="Oval 12">
              <a:extLst>
                <a:ext uri="{FF2B5EF4-FFF2-40B4-BE49-F238E27FC236}">
                  <a16:creationId xmlns:a16="http://schemas.microsoft.com/office/drawing/2014/main" xmlns="" id="{66B36C48-624B-41C4-A669-C04870A68F4C}"/>
                </a:ext>
              </a:extLst>
            </p:cNvPr>
            <p:cNvSpPr/>
            <p:nvPr/>
          </p:nvSpPr>
          <p:spPr>
            <a:xfrm>
              <a:off x="5207889" y="1685954"/>
              <a:ext cx="914400" cy="914400"/>
            </a:xfrm>
            <a:prstGeom prst="ellipse">
              <a:avLst/>
            </a:pr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pSp>
      <p:sp>
        <p:nvSpPr>
          <p:cNvPr id="26" name="Oval 21">
            <a:extLst>
              <a:ext uri="{FF2B5EF4-FFF2-40B4-BE49-F238E27FC236}">
                <a16:creationId xmlns:a16="http://schemas.microsoft.com/office/drawing/2014/main" xmlns="" id="{91426400-336A-4032-AD9F-3E497C9DC3AD}"/>
              </a:ext>
            </a:extLst>
          </p:cNvPr>
          <p:cNvSpPr>
            <a:spLocks noChangeAspect="1"/>
          </p:cNvSpPr>
          <p:nvPr/>
        </p:nvSpPr>
        <p:spPr>
          <a:xfrm>
            <a:off x="9841830" y="3418769"/>
            <a:ext cx="396750" cy="40006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8" name="Oval 7">
            <a:extLst>
              <a:ext uri="{FF2B5EF4-FFF2-40B4-BE49-F238E27FC236}">
                <a16:creationId xmlns:a16="http://schemas.microsoft.com/office/drawing/2014/main" xmlns="" id="{BC02121C-7833-4960-88F7-A174A9A53BAB}"/>
              </a:ext>
            </a:extLst>
          </p:cNvPr>
          <p:cNvSpPr/>
          <p:nvPr/>
        </p:nvSpPr>
        <p:spPr>
          <a:xfrm>
            <a:off x="3616034" y="3943233"/>
            <a:ext cx="378792" cy="378792"/>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9" name="Rectangle 9">
            <a:extLst>
              <a:ext uri="{FF2B5EF4-FFF2-40B4-BE49-F238E27FC236}">
                <a16:creationId xmlns:a16="http://schemas.microsoft.com/office/drawing/2014/main" xmlns="" id="{84AAAE5A-2663-4671-B529-4D7127B42A9D}"/>
              </a:ext>
            </a:extLst>
          </p:cNvPr>
          <p:cNvSpPr/>
          <p:nvPr/>
        </p:nvSpPr>
        <p:spPr>
          <a:xfrm>
            <a:off x="10275412" y="3678460"/>
            <a:ext cx="356493" cy="333708"/>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TextBox 42">
            <a:extLst>
              <a:ext uri="{FF2B5EF4-FFF2-40B4-BE49-F238E27FC236}">
                <a16:creationId xmlns:a16="http://schemas.microsoft.com/office/drawing/2014/main" xmlns="" id="{11023747-1ACA-4AB4-8257-16FC57DF30D5}"/>
              </a:ext>
            </a:extLst>
          </p:cNvPr>
          <p:cNvSpPr txBox="1"/>
          <p:nvPr/>
        </p:nvSpPr>
        <p:spPr>
          <a:xfrm>
            <a:off x="3199629" y="1775125"/>
            <a:ext cx="1931191" cy="307777"/>
          </a:xfrm>
          <a:prstGeom prst="rect">
            <a:avLst/>
          </a:prstGeom>
          <a:noFill/>
        </p:spPr>
        <p:txBody>
          <a:bodyPr wrap="square" rtlCol="0">
            <a:spAutoFit/>
          </a:bodyPr>
          <a:lstStyle/>
          <a:p>
            <a:pPr algn="r"/>
            <a:endParaRPr lang="es-ES" altLang="ko-KR" sz="1400" b="1" dirty="0">
              <a:solidFill>
                <a:schemeClr val="tx1">
                  <a:lumMod val="75000"/>
                  <a:lumOff val="25000"/>
                </a:schemeClr>
              </a:solidFill>
              <a:cs typeface="Arial" pitchFamily="34" charset="0"/>
            </a:endParaRPr>
          </a:p>
        </p:txBody>
      </p:sp>
      <p:grpSp>
        <p:nvGrpSpPr>
          <p:cNvPr id="34" name="Group 44">
            <a:extLst>
              <a:ext uri="{FF2B5EF4-FFF2-40B4-BE49-F238E27FC236}">
                <a16:creationId xmlns:a16="http://schemas.microsoft.com/office/drawing/2014/main" xmlns="" id="{3F6F2AD4-ED82-4B3B-BCE9-9F7C8612043B}"/>
              </a:ext>
            </a:extLst>
          </p:cNvPr>
          <p:cNvGrpSpPr/>
          <p:nvPr/>
        </p:nvGrpSpPr>
        <p:grpSpPr>
          <a:xfrm>
            <a:off x="1720224" y="2863499"/>
            <a:ext cx="2131176" cy="652083"/>
            <a:chOff x="2113659" y="4283314"/>
            <a:chExt cx="4025171" cy="652083"/>
          </a:xfrm>
        </p:grpSpPr>
        <p:sp>
          <p:nvSpPr>
            <p:cNvPr id="35" name="TextBox 45">
              <a:extLst>
                <a:ext uri="{FF2B5EF4-FFF2-40B4-BE49-F238E27FC236}">
                  <a16:creationId xmlns:a16="http://schemas.microsoft.com/office/drawing/2014/main" xmlns="" id="{3474F43C-5794-4362-8DED-69287C384E5A}"/>
                </a:ext>
              </a:extLst>
            </p:cNvPr>
            <p:cNvSpPr txBox="1"/>
            <p:nvPr/>
          </p:nvSpPr>
          <p:spPr>
            <a:xfrm>
              <a:off x="2491372" y="4627620"/>
              <a:ext cx="3647458" cy="307777"/>
            </a:xfrm>
            <a:prstGeom prst="rect">
              <a:avLst/>
            </a:prstGeom>
            <a:noFill/>
          </p:spPr>
          <p:txBody>
            <a:bodyPr wrap="square" rtlCol="0">
              <a:spAutoFit/>
            </a:bodyPr>
            <a:lstStyle/>
            <a:p>
              <a:pPr algn="r"/>
              <a:r>
                <a:rPr lang="es-ES" altLang="ko-KR" sz="1400" b="1" dirty="0">
                  <a:solidFill>
                    <a:schemeClr val="tx1">
                      <a:lumMod val="75000"/>
                      <a:lumOff val="25000"/>
                    </a:schemeClr>
                  </a:solidFill>
                  <a:cs typeface="Arial" pitchFamily="34" charset="0"/>
                </a:rPr>
                <a:t> </a:t>
              </a:r>
            </a:p>
          </p:txBody>
        </p:sp>
        <p:sp>
          <p:nvSpPr>
            <p:cNvPr id="36" name="TextBox 46">
              <a:extLst>
                <a:ext uri="{FF2B5EF4-FFF2-40B4-BE49-F238E27FC236}">
                  <a16:creationId xmlns:a16="http://schemas.microsoft.com/office/drawing/2014/main" xmlns="" id="{2437D379-C224-456C-A1C6-524A85DF8338}"/>
                </a:ext>
              </a:extLst>
            </p:cNvPr>
            <p:cNvSpPr txBox="1"/>
            <p:nvPr/>
          </p:nvSpPr>
          <p:spPr>
            <a:xfrm>
              <a:off x="2113659" y="4283314"/>
              <a:ext cx="3647458" cy="307777"/>
            </a:xfrm>
            <a:prstGeom prst="rect">
              <a:avLst/>
            </a:prstGeom>
            <a:noFill/>
          </p:spPr>
          <p:txBody>
            <a:bodyPr wrap="square" rtlCol="0">
              <a:spAutoFit/>
            </a:bodyPr>
            <a:lstStyle/>
            <a:p>
              <a:pPr algn="r"/>
              <a:endParaRPr lang="ko-KR" altLang="en-US" sz="1400" b="1" dirty="0">
                <a:solidFill>
                  <a:schemeClr val="tx1">
                    <a:lumMod val="75000"/>
                    <a:lumOff val="25000"/>
                  </a:schemeClr>
                </a:solidFill>
                <a:cs typeface="Arial" pitchFamily="34" charset="0"/>
              </a:endParaRPr>
            </a:p>
          </p:txBody>
        </p:sp>
      </p:grpSp>
      <p:grpSp>
        <p:nvGrpSpPr>
          <p:cNvPr id="37" name="Group 47">
            <a:extLst>
              <a:ext uri="{FF2B5EF4-FFF2-40B4-BE49-F238E27FC236}">
                <a16:creationId xmlns:a16="http://schemas.microsoft.com/office/drawing/2014/main" xmlns="" id="{3C207080-C2F0-45B1-8996-2965E2ABA955}"/>
              </a:ext>
            </a:extLst>
          </p:cNvPr>
          <p:cNvGrpSpPr/>
          <p:nvPr/>
        </p:nvGrpSpPr>
        <p:grpSpPr>
          <a:xfrm>
            <a:off x="2556412" y="4361895"/>
            <a:ext cx="2941110" cy="687382"/>
            <a:chOff x="2113657" y="4495163"/>
            <a:chExt cx="5554901" cy="687382"/>
          </a:xfrm>
        </p:grpSpPr>
        <p:sp>
          <p:nvSpPr>
            <p:cNvPr id="38" name="TextBox 48">
              <a:extLst>
                <a:ext uri="{FF2B5EF4-FFF2-40B4-BE49-F238E27FC236}">
                  <a16:creationId xmlns:a16="http://schemas.microsoft.com/office/drawing/2014/main" xmlns="" id="{E71A4CC0-A25F-48E3-BEC8-59E3F60EFD4F}"/>
                </a:ext>
              </a:extLst>
            </p:cNvPr>
            <p:cNvSpPr txBox="1"/>
            <p:nvPr/>
          </p:nvSpPr>
          <p:spPr>
            <a:xfrm>
              <a:off x="2113657" y="4495163"/>
              <a:ext cx="3647458" cy="307777"/>
            </a:xfrm>
            <a:prstGeom prst="rect">
              <a:avLst/>
            </a:prstGeom>
            <a:noFill/>
          </p:spPr>
          <p:txBody>
            <a:bodyPr wrap="square" rtlCol="0">
              <a:spAutoFit/>
            </a:bodyPr>
            <a:lstStyle/>
            <a:p>
              <a:pPr algn="r"/>
              <a:endParaRPr lang="en-US" altLang="ko-KR" sz="1400" dirty="0">
                <a:solidFill>
                  <a:schemeClr val="tx1">
                    <a:lumMod val="75000"/>
                    <a:lumOff val="25000"/>
                  </a:schemeClr>
                </a:solidFill>
                <a:cs typeface="Arial" pitchFamily="34" charset="0"/>
              </a:endParaRPr>
            </a:p>
          </p:txBody>
        </p:sp>
        <p:sp>
          <p:nvSpPr>
            <p:cNvPr id="39" name="TextBox 49">
              <a:extLst>
                <a:ext uri="{FF2B5EF4-FFF2-40B4-BE49-F238E27FC236}">
                  <a16:creationId xmlns:a16="http://schemas.microsoft.com/office/drawing/2014/main" xmlns="" id="{E0D99601-B4C8-493D-856D-B3FC79855731}"/>
                </a:ext>
              </a:extLst>
            </p:cNvPr>
            <p:cNvSpPr txBox="1"/>
            <p:nvPr/>
          </p:nvSpPr>
          <p:spPr>
            <a:xfrm>
              <a:off x="2833072" y="4874768"/>
              <a:ext cx="4835486" cy="307777"/>
            </a:xfrm>
            <a:prstGeom prst="rect">
              <a:avLst/>
            </a:prstGeom>
            <a:noFill/>
          </p:spPr>
          <p:txBody>
            <a:bodyPr wrap="square" rtlCol="0">
              <a:spAutoFit/>
            </a:bodyPr>
            <a:lstStyle/>
            <a:p>
              <a:pPr algn="r"/>
              <a:r>
                <a:rPr lang="pl-PL" altLang="ko-KR" sz="1400" b="1" dirty="0">
                  <a:solidFill>
                    <a:schemeClr val="tx1">
                      <a:lumMod val="75000"/>
                      <a:lumOff val="25000"/>
                    </a:schemeClr>
                  </a:solidFill>
                  <a:cs typeface="Arial" pitchFamily="34" charset="0"/>
                </a:rPr>
                <a:t>5. </a:t>
              </a:r>
              <a:r>
                <a:rPr lang="pl-PL" altLang="ko-KR" sz="1400" b="1" dirty="0" err="1">
                  <a:solidFill>
                    <a:schemeClr val="tx1">
                      <a:lumMod val="75000"/>
                      <a:lumOff val="25000"/>
                    </a:schemeClr>
                  </a:solidFill>
                  <a:cs typeface="Arial" pitchFamily="34" charset="0"/>
                </a:rPr>
                <a:t>Empathy</a:t>
              </a:r>
              <a:endParaRPr lang="es-ES" altLang="ko-KR" sz="1400" b="1" dirty="0">
                <a:solidFill>
                  <a:schemeClr val="tx1">
                    <a:lumMod val="75000"/>
                    <a:lumOff val="25000"/>
                  </a:schemeClr>
                </a:solidFill>
                <a:cs typeface="Arial" pitchFamily="34" charset="0"/>
              </a:endParaRPr>
            </a:p>
          </p:txBody>
        </p:sp>
      </p:grpSp>
      <p:grpSp>
        <p:nvGrpSpPr>
          <p:cNvPr id="40" name="Group 32">
            <a:extLst>
              <a:ext uri="{FF2B5EF4-FFF2-40B4-BE49-F238E27FC236}">
                <a16:creationId xmlns:a16="http://schemas.microsoft.com/office/drawing/2014/main" xmlns="" id="{A55B3C3B-2763-4106-980C-AD661AC3038E}"/>
              </a:ext>
            </a:extLst>
          </p:cNvPr>
          <p:cNvGrpSpPr/>
          <p:nvPr/>
        </p:nvGrpSpPr>
        <p:grpSpPr>
          <a:xfrm>
            <a:off x="7805056" y="1879914"/>
            <a:ext cx="2704699" cy="2346229"/>
            <a:chOff x="2051156" y="4495163"/>
            <a:chExt cx="5108390" cy="2346229"/>
          </a:xfrm>
        </p:grpSpPr>
        <p:sp>
          <p:nvSpPr>
            <p:cNvPr id="41" name="TextBox 33">
              <a:extLst>
                <a:ext uri="{FF2B5EF4-FFF2-40B4-BE49-F238E27FC236}">
                  <a16:creationId xmlns:a16="http://schemas.microsoft.com/office/drawing/2014/main" xmlns="" id="{60E7BC24-7841-4338-9AA3-15E8929B7BFB}"/>
                </a:ext>
              </a:extLst>
            </p:cNvPr>
            <p:cNvSpPr txBox="1"/>
            <p:nvPr/>
          </p:nvSpPr>
          <p:spPr>
            <a:xfrm>
              <a:off x="2113657" y="4495163"/>
              <a:ext cx="3647458" cy="307777"/>
            </a:xfrm>
            <a:prstGeom prst="rect">
              <a:avLst/>
            </a:prstGeom>
            <a:noFill/>
          </p:spPr>
          <p:txBody>
            <a:bodyPr wrap="square" rtlCol="0">
              <a:spAutoFit/>
            </a:bodyPr>
            <a:lstStyle/>
            <a:p>
              <a:endParaRPr lang="en-US" altLang="ko-KR" sz="1400" dirty="0">
                <a:solidFill>
                  <a:schemeClr val="tx1">
                    <a:lumMod val="75000"/>
                    <a:lumOff val="25000"/>
                  </a:schemeClr>
                </a:solidFill>
                <a:cs typeface="Arial" pitchFamily="34" charset="0"/>
              </a:endParaRPr>
            </a:p>
          </p:txBody>
        </p:sp>
        <p:sp>
          <p:nvSpPr>
            <p:cNvPr id="42" name="TextBox 34">
              <a:extLst>
                <a:ext uri="{FF2B5EF4-FFF2-40B4-BE49-F238E27FC236}">
                  <a16:creationId xmlns:a16="http://schemas.microsoft.com/office/drawing/2014/main" xmlns="" id="{79BA5125-FB7F-452C-B1C0-36F5672ECB49}"/>
                </a:ext>
              </a:extLst>
            </p:cNvPr>
            <p:cNvSpPr txBox="1"/>
            <p:nvPr/>
          </p:nvSpPr>
          <p:spPr>
            <a:xfrm>
              <a:off x="2051156" y="6533615"/>
              <a:ext cx="5108390" cy="307777"/>
            </a:xfrm>
            <a:prstGeom prst="rect">
              <a:avLst/>
            </a:prstGeom>
            <a:noFill/>
          </p:spPr>
          <p:txBody>
            <a:bodyPr wrap="square" rtlCol="0">
              <a:spAutoFit/>
            </a:bodyPr>
            <a:lstStyle/>
            <a:p>
              <a:r>
                <a:rPr lang="pl-PL" altLang="ko-KR" sz="1400" b="1" dirty="0">
                  <a:solidFill>
                    <a:schemeClr val="tx1">
                      <a:lumMod val="75000"/>
                      <a:lumOff val="25000"/>
                    </a:schemeClr>
                  </a:solidFill>
                  <a:cs typeface="Arial" pitchFamily="34" charset="0"/>
                </a:rPr>
                <a:t>4. </a:t>
              </a:r>
              <a:r>
                <a:rPr lang="pl-PL" altLang="ko-KR" sz="1400" b="1" dirty="0" err="1">
                  <a:solidFill>
                    <a:schemeClr val="tx1">
                      <a:lumMod val="75000"/>
                      <a:lumOff val="25000"/>
                    </a:schemeClr>
                  </a:solidFill>
                  <a:cs typeface="Arial" pitchFamily="34" charset="0"/>
                </a:rPr>
                <a:t>Manage</a:t>
              </a:r>
              <a:r>
                <a:rPr lang="pl-PL" altLang="ko-KR" sz="1400" b="1" dirty="0">
                  <a:solidFill>
                    <a:schemeClr val="tx1">
                      <a:lumMod val="75000"/>
                      <a:lumOff val="25000"/>
                    </a:schemeClr>
                  </a:solidFill>
                  <a:cs typeface="Arial" pitchFamily="34" charset="0"/>
                </a:rPr>
                <a:t> </a:t>
              </a:r>
              <a:r>
                <a:rPr lang="pl-PL" altLang="ko-KR" sz="1400" b="1" dirty="0" err="1">
                  <a:solidFill>
                    <a:schemeClr val="tx1">
                      <a:lumMod val="75000"/>
                      <a:lumOff val="25000"/>
                    </a:schemeClr>
                  </a:solidFill>
                  <a:cs typeface="Arial" pitchFamily="34" charset="0"/>
                </a:rPr>
                <a:t>emotions</a:t>
              </a:r>
              <a:endParaRPr lang="ko-KR" altLang="en-US" sz="1400" b="1" dirty="0">
                <a:solidFill>
                  <a:schemeClr val="tx1">
                    <a:lumMod val="75000"/>
                    <a:lumOff val="25000"/>
                  </a:schemeClr>
                </a:solidFill>
                <a:cs typeface="Arial" pitchFamily="34" charset="0"/>
              </a:endParaRPr>
            </a:p>
          </p:txBody>
        </p:sp>
      </p:grpSp>
      <p:grpSp>
        <p:nvGrpSpPr>
          <p:cNvPr id="43" name="Group 32">
            <a:extLst>
              <a:ext uri="{FF2B5EF4-FFF2-40B4-BE49-F238E27FC236}">
                <a16:creationId xmlns:a16="http://schemas.microsoft.com/office/drawing/2014/main" xmlns="" id="{E82A1D4C-F8A9-438E-A564-3A98B8171D78}"/>
              </a:ext>
            </a:extLst>
          </p:cNvPr>
          <p:cNvGrpSpPr/>
          <p:nvPr/>
        </p:nvGrpSpPr>
        <p:grpSpPr>
          <a:xfrm>
            <a:off x="7609038" y="2272974"/>
            <a:ext cx="2975757" cy="1447418"/>
            <a:chOff x="866538" y="3355522"/>
            <a:chExt cx="5620340" cy="1447418"/>
          </a:xfrm>
        </p:grpSpPr>
        <p:sp>
          <p:nvSpPr>
            <p:cNvPr id="44" name="TextBox 33">
              <a:extLst>
                <a:ext uri="{FF2B5EF4-FFF2-40B4-BE49-F238E27FC236}">
                  <a16:creationId xmlns:a16="http://schemas.microsoft.com/office/drawing/2014/main" xmlns="" id="{45F99595-E943-4015-A9E9-E4BACA05FF55}"/>
                </a:ext>
              </a:extLst>
            </p:cNvPr>
            <p:cNvSpPr txBox="1"/>
            <p:nvPr/>
          </p:nvSpPr>
          <p:spPr>
            <a:xfrm>
              <a:off x="2113657" y="4495163"/>
              <a:ext cx="3647458" cy="307777"/>
            </a:xfrm>
            <a:prstGeom prst="rect">
              <a:avLst/>
            </a:prstGeom>
            <a:noFill/>
          </p:spPr>
          <p:txBody>
            <a:bodyPr wrap="square" rtlCol="0">
              <a:spAutoFit/>
            </a:bodyPr>
            <a:lstStyle/>
            <a:p>
              <a:endParaRPr lang="en-US" altLang="ko-KR" sz="1400" dirty="0">
                <a:solidFill>
                  <a:schemeClr val="tx1">
                    <a:lumMod val="75000"/>
                    <a:lumOff val="25000"/>
                  </a:schemeClr>
                </a:solidFill>
                <a:cs typeface="Arial" pitchFamily="34" charset="0"/>
              </a:endParaRPr>
            </a:p>
          </p:txBody>
        </p:sp>
        <p:sp>
          <p:nvSpPr>
            <p:cNvPr id="45" name="TextBox 34">
              <a:extLst>
                <a:ext uri="{FF2B5EF4-FFF2-40B4-BE49-F238E27FC236}">
                  <a16:creationId xmlns:a16="http://schemas.microsoft.com/office/drawing/2014/main" xmlns="" id="{48B05274-47DF-4EA9-8DBB-387F8A61BA77}"/>
                </a:ext>
              </a:extLst>
            </p:cNvPr>
            <p:cNvSpPr txBox="1"/>
            <p:nvPr/>
          </p:nvSpPr>
          <p:spPr>
            <a:xfrm>
              <a:off x="866538" y="3355522"/>
              <a:ext cx="5620340" cy="307777"/>
            </a:xfrm>
            <a:prstGeom prst="rect">
              <a:avLst/>
            </a:prstGeom>
            <a:noFill/>
          </p:spPr>
          <p:txBody>
            <a:bodyPr wrap="square" rtlCol="0">
              <a:spAutoFit/>
            </a:bodyPr>
            <a:lstStyle/>
            <a:p>
              <a:r>
                <a:rPr lang="pl-PL" altLang="ko-KR" sz="1400" b="1" dirty="0">
                  <a:solidFill>
                    <a:schemeClr val="tx1">
                      <a:lumMod val="75000"/>
                      <a:lumOff val="25000"/>
                    </a:schemeClr>
                  </a:solidFill>
                  <a:cs typeface="Arial" pitchFamily="34" charset="0"/>
                </a:rPr>
                <a:t>3. Be </a:t>
              </a:r>
              <a:r>
                <a:rPr lang="pl-PL" altLang="ko-KR" sz="1400" b="1" dirty="0" err="1">
                  <a:solidFill>
                    <a:schemeClr val="tx1">
                      <a:lumMod val="75000"/>
                      <a:lumOff val="25000"/>
                    </a:schemeClr>
                  </a:solidFill>
                  <a:cs typeface="Arial" pitchFamily="34" charset="0"/>
                </a:rPr>
                <a:t>here</a:t>
              </a:r>
              <a:r>
                <a:rPr lang="pl-PL" altLang="ko-KR" sz="1400" b="1" dirty="0">
                  <a:solidFill>
                    <a:schemeClr val="tx1">
                      <a:lumMod val="75000"/>
                      <a:lumOff val="25000"/>
                    </a:schemeClr>
                  </a:solidFill>
                  <a:cs typeface="Arial" pitchFamily="34" charset="0"/>
                </a:rPr>
                <a:t> and </a:t>
              </a:r>
              <a:r>
                <a:rPr lang="pl-PL" altLang="ko-KR" sz="1400" b="1" dirty="0" err="1">
                  <a:solidFill>
                    <a:schemeClr val="tx1">
                      <a:lumMod val="75000"/>
                      <a:lumOff val="25000"/>
                    </a:schemeClr>
                  </a:solidFill>
                  <a:cs typeface="Arial" pitchFamily="34" charset="0"/>
                </a:rPr>
                <a:t>now</a:t>
              </a:r>
              <a:endParaRPr lang="es-ES" altLang="ko-KR" sz="1400" b="1" dirty="0">
                <a:solidFill>
                  <a:schemeClr val="tx1">
                    <a:lumMod val="75000"/>
                    <a:lumOff val="25000"/>
                  </a:schemeClr>
                </a:solidFill>
                <a:cs typeface="Arial" pitchFamily="34" charset="0"/>
              </a:endParaRPr>
            </a:p>
          </p:txBody>
        </p:sp>
      </p:grpSp>
      <p:sp>
        <p:nvSpPr>
          <p:cNvPr id="46" name="TextBox 45">
            <a:extLst>
              <a:ext uri="{FF2B5EF4-FFF2-40B4-BE49-F238E27FC236}">
                <a16:creationId xmlns:a16="http://schemas.microsoft.com/office/drawing/2014/main" xmlns="" id="{3474F43C-5794-4362-8DED-69287C384E5A}"/>
              </a:ext>
            </a:extLst>
          </p:cNvPr>
          <p:cNvSpPr txBox="1"/>
          <p:nvPr/>
        </p:nvSpPr>
        <p:spPr>
          <a:xfrm>
            <a:off x="1361649" y="3410513"/>
            <a:ext cx="2733595" cy="523220"/>
          </a:xfrm>
          <a:prstGeom prst="rect">
            <a:avLst/>
          </a:prstGeom>
          <a:noFill/>
        </p:spPr>
        <p:txBody>
          <a:bodyPr wrap="square" rtlCol="0">
            <a:spAutoFit/>
          </a:bodyPr>
          <a:lstStyle/>
          <a:p>
            <a:pPr algn="r"/>
            <a:r>
              <a:rPr lang="pl-PL" altLang="ko-KR" sz="1400" b="1" dirty="0">
                <a:solidFill>
                  <a:schemeClr val="tx1">
                    <a:lumMod val="75000"/>
                    <a:lumOff val="25000"/>
                  </a:schemeClr>
                </a:solidFill>
                <a:cs typeface="Arial" pitchFamily="34" charset="0"/>
              </a:rPr>
              <a:t>6. </a:t>
            </a:r>
            <a:r>
              <a:rPr lang="pl-PL" altLang="ko-KR" sz="1400" b="1" dirty="0" err="1">
                <a:solidFill>
                  <a:schemeClr val="tx1">
                    <a:lumMod val="75000"/>
                    <a:lumOff val="25000"/>
                  </a:schemeClr>
                </a:solidFill>
                <a:cs typeface="Arial" pitchFamily="34" charset="0"/>
              </a:rPr>
              <a:t>Working</a:t>
            </a:r>
            <a:r>
              <a:rPr lang="pl-PL" altLang="ko-KR" sz="1400" b="1" dirty="0">
                <a:solidFill>
                  <a:schemeClr val="tx1">
                    <a:lumMod val="75000"/>
                    <a:lumOff val="25000"/>
                  </a:schemeClr>
                </a:solidFill>
                <a:cs typeface="Arial" pitchFamily="34" charset="0"/>
              </a:rPr>
              <a:t> </a:t>
            </a:r>
            <a:r>
              <a:rPr lang="pl-PL" altLang="ko-KR" sz="1400" b="1" dirty="0" err="1">
                <a:solidFill>
                  <a:schemeClr val="tx1">
                    <a:lumMod val="75000"/>
                    <a:lumOff val="25000"/>
                  </a:schemeClr>
                </a:solidFill>
                <a:cs typeface="Arial" pitchFamily="34" charset="0"/>
              </a:rPr>
              <a:t>memory</a:t>
            </a:r>
            <a:endParaRPr lang="es-ES" altLang="ko-KR" sz="1400" b="1" dirty="0">
              <a:solidFill>
                <a:schemeClr val="tx1">
                  <a:lumMod val="75000"/>
                  <a:lumOff val="25000"/>
                </a:schemeClr>
              </a:solidFill>
              <a:cs typeface="Arial" pitchFamily="34" charset="0"/>
            </a:endParaRPr>
          </a:p>
          <a:p>
            <a:pPr algn="r"/>
            <a:r>
              <a:rPr lang="es-ES" altLang="ko-KR" sz="1400" b="1" dirty="0">
                <a:solidFill>
                  <a:schemeClr val="tx1">
                    <a:lumMod val="75000"/>
                    <a:lumOff val="25000"/>
                  </a:schemeClr>
                </a:solidFill>
                <a:cs typeface="Arial" pitchFamily="34" charset="0"/>
              </a:rPr>
              <a:t>  </a:t>
            </a:r>
          </a:p>
        </p:txBody>
      </p:sp>
      <p:sp>
        <p:nvSpPr>
          <p:cNvPr id="47" name="TextBox 46">
            <a:extLst>
              <a:ext uri="{FF2B5EF4-FFF2-40B4-BE49-F238E27FC236}">
                <a16:creationId xmlns:a16="http://schemas.microsoft.com/office/drawing/2014/main" xmlns="" id="{3474F43C-5794-4362-8DED-69287C384E5A}"/>
              </a:ext>
            </a:extLst>
          </p:cNvPr>
          <p:cNvSpPr txBox="1"/>
          <p:nvPr/>
        </p:nvSpPr>
        <p:spPr>
          <a:xfrm>
            <a:off x="1128940" y="2103915"/>
            <a:ext cx="3131327" cy="307777"/>
          </a:xfrm>
          <a:prstGeom prst="rect">
            <a:avLst/>
          </a:prstGeom>
          <a:noFill/>
        </p:spPr>
        <p:txBody>
          <a:bodyPr wrap="square" rtlCol="0">
            <a:spAutoFit/>
          </a:bodyPr>
          <a:lstStyle/>
          <a:p>
            <a:pPr algn="r"/>
            <a:r>
              <a:rPr lang="pl-PL" altLang="ko-KR" sz="1400" b="1" dirty="0">
                <a:solidFill>
                  <a:schemeClr val="tx1">
                    <a:lumMod val="75000"/>
                    <a:lumOff val="25000"/>
                  </a:schemeClr>
                </a:solidFill>
                <a:cs typeface="Arial" pitchFamily="34" charset="0"/>
              </a:rPr>
              <a:t>1. </a:t>
            </a:r>
            <a:r>
              <a:rPr lang="pl-PL" altLang="ko-KR" sz="1400" b="1" dirty="0" err="1">
                <a:solidFill>
                  <a:schemeClr val="tx1">
                    <a:lumMod val="75000"/>
                    <a:lumOff val="25000"/>
                  </a:schemeClr>
                </a:solidFill>
                <a:cs typeface="Arial" pitchFamily="34" charset="0"/>
              </a:rPr>
              <a:t>Concentration</a:t>
            </a:r>
            <a:endParaRPr lang="es-ES" altLang="ko-KR" sz="1400" b="1" dirty="0">
              <a:solidFill>
                <a:schemeClr val="tx1">
                  <a:lumMod val="75000"/>
                  <a:lumOff val="25000"/>
                </a:schemeClr>
              </a:solidFill>
              <a:cs typeface="Arial" pitchFamily="34" charset="0"/>
            </a:endParaRPr>
          </a:p>
        </p:txBody>
      </p:sp>
      <p:grpSp>
        <p:nvGrpSpPr>
          <p:cNvPr id="31" name="Grupa 30"/>
          <p:cNvGrpSpPr/>
          <p:nvPr/>
        </p:nvGrpSpPr>
        <p:grpSpPr>
          <a:xfrm>
            <a:off x="4374953" y="2103915"/>
            <a:ext cx="853440" cy="853442"/>
            <a:chOff x="4343151" y="2163908"/>
            <a:chExt cx="853440" cy="853442"/>
          </a:xfrm>
        </p:grpSpPr>
        <p:sp>
          <p:nvSpPr>
            <p:cNvPr id="48" name="Oval 8">
              <a:extLst>
                <a:ext uri="{FF2B5EF4-FFF2-40B4-BE49-F238E27FC236}">
                  <a16:creationId xmlns:a16="http://schemas.microsoft.com/office/drawing/2014/main" xmlns="" id="{B7940097-1957-46C7-BC13-F1D6A4EB27DD}"/>
                </a:ext>
              </a:extLst>
            </p:cNvPr>
            <p:cNvSpPr/>
            <p:nvPr/>
          </p:nvSpPr>
          <p:spPr>
            <a:xfrm>
              <a:off x="4343151" y="2163908"/>
              <a:ext cx="853440" cy="85344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pic>
          <p:nvPicPr>
            <p:cNvPr id="4" name="Obraz 3"/>
            <p:cNvPicPr>
              <a:picLocks noChangeAspect="1"/>
            </p:cNvPicPr>
            <p:nvPr/>
          </p:nvPicPr>
          <p:blipFill>
            <a:blip r:embed="rId4"/>
            <a:stretch>
              <a:fillRect/>
            </a:stretch>
          </p:blipFill>
          <p:spPr>
            <a:xfrm>
              <a:off x="4589628" y="2377064"/>
              <a:ext cx="384081" cy="353599"/>
            </a:xfrm>
            <a:prstGeom prst="rect">
              <a:avLst/>
            </a:prstGeom>
          </p:spPr>
        </p:pic>
      </p:grpSp>
      <p:grpSp>
        <p:nvGrpSpPr>
          <p:cNvPr id="55" name="Grupa 54"/>
          <p:cNvGrpSpPr/>
          <p:nvPr/>
        </p:nvGrpSpPr>
        <p:grpSpPr>
          <a:xfrm>
            <a:off x="5617598" y="1658770"/>
            <a:ext cx="368424" cy="362689"/>
            <a:chOff x="5617598" y="1658770"/>
            <a:chExt cx="368424" cy="362689"/>
          </a:xfrm>
        </p:grpSpPr>
        <p:pic>
          <p:nvPicPr>
            <p:cNvPr id="51" name="Picture 2"/>
            <p:cNvPicPr>
              <a:picLocks noChangeAspect="1"/>
            </p:cNvPicPr>
            <p:nvPr/>
          </p:nvPicPr>
          <p:blipFill>
            <a:blip r:embed="rId5"/>
            <a:stretch>
              <a:fillRect/>
            </a:stretch>
          </p:blipFill>
          <p:spPr>
            <a:xfrm>
              <a:off x="5617598" y="1658770"/>
              <a:ext cx="213378" cy="213378"/>
            </a:xfrm>
            <a:prstGeom prst="rect">
              <a:avLst/>
            </a:prstGeom>
          </p:spPr>
        </p:pic>
        <p:cxnSp>
          <p:nvCxnSpPr>
            <p:cNvPr id="8" name="Łącznik prosty 7"/>
            <p:cNvCxnSpPr/>
            <p:nvPr/>
          </p:nvCxnSpPr>
          <p:spPr>
            <a:xfrm>
              <a:off x="5790697" y="1840014"/>
              <a:ext cx="195325" cy="18144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2" name="TextBox 46">
            <a:extLst>
              <a:ext uri="{FF2B5EF4-FFF2-40B4-BE49-F238E27FC236}">
                <a16:creationId xmlns:a16="http://schemas.microsoft.com/office/drawing/2014/main" xmlns="" id="{3474F43C-5794-4362-8DED-69287C384E5A}"/>
              </a:ext>
            </a:extLst>
          </p:cNvPr>
          <p:cNvSpPr txBox="1"/>
          <p:nvPr/>
        </p:nvSpPr>
        <p:spPr>
          <a:xfrm>
            <a:off x="2340701" y="1269891"/>
            <a:ext cx="3131327" cy="307777"/>
          </a:xfrm>
          <a:prstGeom prst="rect">
            <a:avLst/>
          </a:prstGeom>
          <a:noFill/>
        </p:spPr>
        <p:txBody>
          <a:bodyPr wrap="square" rtlCol="0">
            <a:spAutoFit/>
          </a:bodyPr>
          <a:lstStyle/>
          <a:p>
            <a:pPr algn="r"/>
            <a:r>
              <a:rPr lang="pl-PL" altLang="ko-KR" sz="1400" b="1" dirty="0">
                <a:solidFill>
                  <a:schemeClr val="tx1">
                    <a:lumMod val="75000"/>
                    <a:lumOff val="25000"/>
                  </a:schemeClr>
                </a:solidFill>
                <a:cs typeface="Arial" pitchFamily="34" charset="0"/>
              </a:rPr>
              <a:t>2. Open </a:t>
            </a:r>
            <a:r>
              <a:rPr lang="pl-PL" altLang="ko-KR" sz="1400" b="1" dirty="0" err="1">
                <a:solidFill>
                  <a:schemeClr val="tx1">
                    <a:lumMod val="75000"/>
                    <a:lumOff val="25000"/>
                  </a:schemeClr>
                </a:solidFill>
                <a:cs typeface="Arial" pitchFamily="34" charset="0"/>
              </a:rPr>
              <a:t>mind</a:t>
            </a:r>
            <a:endParaRPr lang="es-ES" altLang="ko-KR" sz="1400" b="1" dirty="0">
              <a:solidFill>
                <a:schemeClr val="tx1">
                  <a:lumMod val="75000"/>
                  <a:lumOff val="25000"/>
                </a:schemeClr>
              </a:solidFill>
              <a:cs typeface="Arial" pitchFamily="34" charset="0"/>
            </a:endParaRPr>
          </a:p>
        </p:txBody>
      </p:sp>
      <p:sp>
        <p:nvSpPr>
          <p:cNvPr id="53" name="Donut 15">
            <a:extLst>
              <a:ext uri="{FF2B5EF4-FFF2-40B4-BE49-F238E27FC236}">
                <a16:creationId xmlns:a16="http://schemas.microsoft.com/office/drawing/2014/main" xmlns="" id="{A9C59247-B266-4CA7-A572-6B2541F4CF8F}"/>
              </a:ext>
            </a:extLst>
          </p:cNvPr>
          <p:cNvSpPr/>
          <p:nvPr/>
        </p:nvSpPr>
        <p:spPr>
          <a:xfrm>
            <a:off x="6817151" y="2286352"/>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54" name="Oval 21">
            <a:extLst>
              <a:ext uri="{FF2B5EF4-FFF2-40B4-BE49-F238E27FC236}">
                <a16:creationId xmlns:a16="http://schemas.microsoft.com/office/drawing/2014/main" xmlns="" id="{4535DA48-809F-4B2D-9659-3052AAD75311}"/>
              </a:ext>
            </a:extLst>
          </p:cNvPr>
          <p:cNvSpPr/>
          <p:nvPr/>
        </p:nvSpPr>
        <p:spPr>
          <a:xfrm rot="20700000">
            <a:off x="7108939" y="3669034"/>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24" name="Obraz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54094" y="4453888"/>
            <a:ext cx="463856" cy="463856"/>
          </a:xfrm>
          <a:prstGeom prst="rect">
            <a:avLst/>
          </a:prstGeom>
        </p:spPr>
      </p:pic>
      <p:pic>
        <p:nvPicPr>
          <p:cNvPr id="27" name="Obraz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07588" y="3748489"/>
            <a:ext cx="479781" cy="479781"/>
          </a:xfrm>
          <a:prstGeom prst="rect">
            <a:avLst/>
          </a:prstGeom>
        </p:spPr>
      </p:pic>
      <p:sp>
        <p:nvSpPr>
          <p:cNvPr id="4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46200" y="6329350"/>
            <a:ext cx="5359826"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5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9998" y="6281294"/>
            <a:ext cx="905274" cy="576706"/>
          </a:xfrm>
          <a:prstGeom prst="rect">
            <a:avLst/>
          </a:prstGeom>
        </p:spPr>
      </p:pic>
      <p:pic>
        <p:nvPicPr>
          <p:cNvPr id="56" name="Immagine 55"/>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06026" y="6462309"/>
            <a:ext cx="1127226" cy="392481"/>
          </a:xfrm>
          <a:prstGeom prst="rect">
            <a:avLst/>
          </a:prstGeom>
          <a:noFill/>
        </p:spPr>
      </p:pic>
      <p:sp>
        <p:nvSpPr>
          <p:cNvPr id="57" name="CasellaDiTesto 21"/>
          <p:cNvSpPr txBox="1"/>
          <p:nvPr/>
        </p:nvSpPr>
        <p:spPr>
          <a:xfrm>
            <a:off x="7504037" y="618920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389501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p:cNvPicPr>
            <a:picLocks noChangeAspect="1"/>
          </p:cNvPicPr>
          <p:nvPr/>
        </p:nvPicPr>
        <p:blipFill rotWithShape="1">
          <a:blip r:embed="rId3">
            <a:extLst>
              <a:ext uri="{28A0092B-C50C-407E-A947-70E740481C1C}">
                <a14:useLocalDpi xmlns:a14="http://schemas.microsoft.com/office/drawing/2010/main" val="0"/>
              </a:ext>
            </a:extLst>
          </a:blip>
          <a:srcRect l="-1" t="31574" r="-2771" b="22908"/>
          <a:stretch/>
        </p:blipFill>
        <p:spPr>
          <a:xfrm>
            <a:off x="0" y="-229852"/>
            <a:ext cx="12529994" cy="2671010"/>
          </a:xfrm>
          <a:prstGeom prst="rect">
            <a:avLst/>
          </a:prstGeom>
        </p:spPr>
      </p:pic>
      <p:sp>
        <p:nvSpPr>
          <p:cNvPr id="16" name="Oval 15">
            <a:extLst>
              <a:ext uri="{FF2B5EF4-FFF2-40B4-BE49-F238E27FC236}">
                <a16:creationId xmlns:a16="http://schemas.microsoft.com/office/drawing/2014/main" xmlns="" id="{0A741780-7BFF-40EF-A7BD-8A53B5142F07}"/>
              </a:ext>
            </a:extLst>
          </p:cNvPr>
          <p:cNvSpPr/>
          <p:nvPr/>
        </p:nvSpPr>
        <p:spPr>
          <a:xfrm>
            <a:off x="3465504" y="1620152"/>
            <a:ext cx="1221895" cy="1310552"/>
          </a:xfrm>
          <a:prstGeom prst="ellipse">
            <a:avLst/>
          </a:prstGeom>
          <a:solidFill>
            <a:schemeClr val="bg1">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Rectangle 1">
            <a:extLst>
              <a:ext uri="{FF2B5EF4-FFF2-40B4-BE49-F238E27FC236}">
                <a16:creationId xmlns:a16="http://schemas.microsoft.com/office/drawing/2014/main" xmlns="" id="{B1254B6D-4508-4858-9335-FD484A2AEFE1}"/>
              </a:ext>
            </a:extLst>
          </p:cNvPr>
          <p:cNvSpPr/>
          <p:nvPr/>
        </p:nvSpPr>
        <p:spPr>
          <a:xfrm>
            <a:off x="0" y="2438399"/>
            <a:ext cx="12192000" cy="45719"/>
          </a:xfrm>
          <a:prstGeom prst="rect">
            <a:avLst/>
          </a:prstGeom>
          <a:gradFill flip="none" rotWithShape="1">
            <a:gsLst>
              <a:gs pos="14000">
                <a:srgbClr val="18E7E5"/>
              </a:gs>
              <a:gs pos="85000">
                <a:srgbClr val="B21D61"/>
              </a:gs>
              <a:gs pos="69000">
                <a:srgbClr val="AA51AA"/>
              </a:gs>
              <a:gs pos="51000">
                <a:srgbClr val="7A81E2"/>
              </a:gs>
              <a:gs pos="32000">
                <a:srgbClr val="00CBF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234E40F9-AA35-4C12-B978-007BF36352E8}"/>
              </a:ext>
            </a:extLst>
          </p:cNvPr>
          <p:cNvGrpSpPr/>
          <p:nvPr/>
        </p:nvGrpSpPr>
        <p:grpSpPr>
          <a:xfrm>
            <a:off x="2485247" y="3127198"/>
            <a:ext cx="2698990" cy="2894433"/>
            <a:chOff x="643180" y="4962628"/>
            <a:chExt cx="2008192" cy="2894433"/>
          </a:xfrm>
        </p:grpSpPr>
        <p:sp>
          <p:nvSpPr>
            <p:cNvPr id="11" name="TextBox 10">
              <a:extLst>
                <a:ext uri="{FF2B5EF4-FFF2-40B4-BE49-F238E27FC236}">
                  <a16:creationId xmlns:a16="http://schemas.microsoft.com/office/drawing/2014/main" xmlns="" id="{454B2156-7EFC-47CB-A632-CCCB41AB2D62}"/>
                </a:ext>
              </a:extLst>
            </p:cNvPr>
            <p:cNvSpPr txBox="1"/>
            <p:nvPr/>
          </p:nvSpPr>
          <p:spPr>
            <a:xfrm>
              <a:off x="744209" y="4962628"/>
              <a:ext cx="1689181" cy="307777"/>
            </a:xfrm>
            <a:prstGeom prst="rect">
              <a:avLst/>
            </a:prstGeom>
            <a:noFill/>
          </p:spPr>
          <p:txBody>
            <a:bodyPr wrap="none" lIns="0" tIns="0" rIns="0" bIns="0" rtlCol="0">
              <a:spAutoFit/>
            </a:bodyPr>
            <a:lstStyle/>
            <a:p>
              <a:pPr algn="ctr"/>
              <a:r>
                <a:rPr lang="pl-PL" sz="2000" b="1" dirty="0">
                  <a:solidFill>
                    <a:srgbClr val="92D050"/>
                  </a:solidFill>
                  <a:latin typeface="+mj-lt"/>
                </a:rPr>
                <a:t>1. </a:t>
              </a:r>
              <a:r>
                <a:rPr lang="pl-PL" sz="2000" b="1" dirty="0" err="1">
                  <a:solidFill>
                    <a:srgbClr val="92D050"/>
                  </a:solidFill>
                  <a:latin typeface="+mj-lt"/>
                </a:rPr>
                <a:t>Concentration</a:t>
              </a:r>
              <a:endParaRPr lang="en-US" sz="2000" b="1" dirty="0">
                <a:solidFill>
                  <a:srgbClr val="92D050"/>
                </a:solidFill>
                <a:latin typeface="+mj-lt"/>
              </a:endParaRPr>
            </a:p>
          </p:txBody>
        </p:sp>
        <p:sp>
          <p:nvSpPr>
            <p:cNvPr id="12" name="TextBox 11">
              <a:extLst>
                <a:ext uri="{FF2B5EF4-FFF2-40B4-BE49-F238E27FC236}">
                  <a16:creationId xmlns:a16="http://schemas.microsoft.com/office/drawing/2014/main" xmlns="" id="{65A71DB0-05CB-4AEA-9FC3-C19CF137BCFD}"/>
                </a:ext>
              </a:extLst>
            </p:cNvPr>
            <p:cNvSpPr txBox="1"/>
            <p:nvPr/>
          </p:nvSpPr>
          <p:spPr>
            <a:xfrm>
              <a:off x="643180" y="5336371"/>
              <a:ext cx="2008192" cy="2520690"/>
            </a:xfrm>
            <a:prstGeom prst="rect">
              <a:avLst/>
            </a:prstGeom>
            <a:noFill/>
          </p:spPr>
          <p:txBody>
            <a:bodyPr wrap="square" lIns="0" tIns="0" rIns="0" bIns="0" rtlCol="0">
              <a:spAutoFit/>
            </a:bodyPr>
            <a:lstStyle/>
            <a:p>
              <a:pPr algn="ctr">
                <a:lnSpc>
                  <a:spcPct val="130000"/>
                </a:lnSpc>
              </a:pPr>
              <a:r>
                <a:rPr lang="pl-PL" sz="1400" dirty="0"/>
                <a:t>C</a:t>
              </a:r>
              <a:r>
                <a:rPr lang="en-US" sz="1400" dirty="0" err="1"/>
                <a:t>oncentration</a:t>
              </a:r>
              <a:r>
                <a:rPr lang="es-ES_tradnl" sz="1400" dirty="0"/>
                <a:t> </a:t>
              </a:r>
              <a:r>
                <a:rPr lang="es-ES_tradnl" sz="1400" dirty="0" err="1"/>
                <a:t>trains</a:t>
              </a:r>
              <a:r>
                <a:rPr lang="es-ES_tradnl" sz="1400" dirty="0"/>
                <a:t> </a:t>
              </a:r>
              <a:r>
                <a:rPr lang="es-ES_tradnl" sz="1400" dirty="0" err="1"/>
                <a:t>the</a:t>
              </a:r>
              <a:r>
                <a:rPr lang="es-ES_tradnl" sz="1400" dirty="0"/>
                <a:t> </a:t>
              </a:r>
              <a:r>
                <a:rPr lang="es-ES_tradnl" sz="1400" dirty="0" err="1"/>
                <a:t>mind</a:t>
              </a:r>
              <a:r>
                <a:rPr lang="es-ES_tradnl" sz="1400" dirty="0"/>
                <a:t> to </a:t>
              </a:r>
              <a:r>
                <a:rPr lang="es-ES_tradnl" sz="1400" dirty="0" err="1"/>
                <a:t>stay</a:t>
              </a:r>
              <a:r>
                <a:rPr lang="es-ES_tradnl" sz="1400" dirty="0"/>
                <a:t> in </a:t>
              </a:r>
              <a:r>
                <a:rPr lang="es-ES_tradnl" sz="1400" dirty="0" err="1"/>
                <a:t>the</a:t>
              </a:r>
              <a:r>
                <a:rPr lang="es-ES_tradnl" sz="1400" dirty="0"/>
                <a:t> </a:t>
              </a:r>
              <a:r>
                <a:rPr lang="es-ES_tradnl" sz="1400" dirty="0" err="1"/>
                <a:t>present</a:t>
              </a:r>
              <a:r>
                <a:rPr lang="es-ES_tradnl" sz="1400" dirty="0"/>
                <a:t> </a:t>
              </a:r>
              <a:r>
                <a:rPr lang="es-ES_tradnl" sz="1400" dirty="0" err="1"/>
                <a:t>momen</a:t>
              </a:r>
              <a:r>
                <a:rPr lang="pl-PL" sz="1400" dirty="0"/>
                <a:t>t. </a:t>
              </a:r>
              <a:r>
                <a:rPr lang="en-US" sz="1400" dirty="0"/>
                <a:t>The ability to stay </a:t>
              </a:r>
              <a:r>
                <a:rPr lang="pl-PL" sz="1400" dirty="0" err="1"/>
                <a:t>concentrated</a:t>
              </a:r>
              <a:r>
                <a:rPr lang="pl-PL" sz="1400" dirty="0"/>
                <a:t> </a:t>
              </a:r>
              <a:r>
                <a:rPr lang="en-US" sz="1400" dirty="0"/>
                <a:t>is crucial in most tasks, especially managerial and organizational tasks. You</a:t>
              </a:r>
              <a:r>
                <a:rPr lang="pl-PL" sz="1400" dirty="0"/>
                <a:t> </a:t>
              </a:r>
              <a:r>
                <a:rPr lang="pl-PL" sz="1400" dirty="0" err="1"/>
                <a:t>will</a:t>
              </a:r>
              <a:r>
                <a:rPr lang="pl-PL" sz="1400" dirty="0"/>
                <a:t> </a:t>
              </a:r>
              <a:r>
                <a:rPr lang="en-US" sz="1400" dirty="0"/>
                <a:t> be able to identify and follow priorities with greater clarity, suffering less from the distractions and dispersions so typical of today's working world.</a:t>
              </a:r>
              <a:endParaRPr lang="es-ES" sz="1400" dirty="0"/>
            </a:p>
          </p:txBody>
        </p:sp>
      </p:grpSp>
      <p:cxnSp>
        <p:nvCxnSpPr>
          <p:cNvPr id="29" name="Straight Connector 28">
            <a:extLst>
              <a:ext uri="{FF2B5EF4-FFF2-40B4-BE49-F238E27FC236}">
                <a16:creationId xmlns:a16="http://schemas.microsoft.com/office/drawing/2014/main" xmlns="" id="{428E423E-257D-423A-AD68-87BA2FCE41AA}"/>
              </a:ext>
            </a:extLst>
          </p:cNvPr>
          <p:cNvCxnSpPr>
            <a:cxnSpLocks/>
          </p:cNvCxnSpPr>
          <p:nvPr/>
        </p:nvCxnSpPr>
        <p:spPr>
          <a:xfrm flipH="1">
            <a:off x="4090228" y="2485307"/>
            <a:ext cx="879" cy="561966"/>
          </a:xfrm>
          <a:prstGeom prst="line">
            <a:avLst/>
          </a:prstGeom>
          <a:ln w="9525">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sp>
        <p:nvSpPr>
          <p:cNvPr id="48" name="Oval 47">
            <a:extLst>
              <a:ext uri="{FF2B5EF4-FFF2-40B4-BE49-F238E27FC236}">
                <a16:creationId xmlns:a16="http://schemas.microsoft.com/office/drawing/2014/main" xmlns="" id="{7A39A5DF-CC60-46AB-9FB9-DC8660E71640}"/>
              </a:ext>
            </a:extLst>
          </p:cNvPr>
          <p:cNvSpPr/>
          <p:nvPr/>
        </p:nvSpPr>
        <p:spPr>
          <a:xfrm>
            <a:off x="7933203" y="1679013"/>
            <a:ext cx="1231944" cy="1215874"/>
          </a:xfrm>
          <a:prstGeom prst="ellipse">
            <a:avLst/>
          </a:prstGeom>
          <a:solidFill>
            <a:schemeClr val="bg1">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1" name="Group 30">
            <a:extLst>
              <a:ext uri="{FF2B5EF4-FFF2-40B4-BE49-F238E27FC236}">
                <a16:creationId xmlns:a16="http://schemas.microsoft.com/office/drawing/2014/main" xmlns="" id="{335AD002-62C3-4A61-8BCF-01EE5F110C5E}"/>
              </a:ext>
            </a:extLst>
          </p:cNvPr>
          <p:cNvGrpSpPr/>
          <p:nvPr/>
        </p:nvGrpSpPr>
        <p:grpSpPr>
          <a:xfrm>
            <a:off x="6967461" y="3555758"/>
            <a:ext cx="3219436" cy="2718873"/>
            <a:chOff x="-838191" y="5198813"/>
            <a:chExt cx="2760782" cy="2477555"/>
          </a:xfrm>
        </p:grpSpPr>
        <p:sp>
          <p:nvSpPr>
            <p:cNvPr id="32" name="TextBox 31">
              <a:extLst>
                <a:ext uri="{FF2B5EF4-FFF2-40B4-BE49-F238E27FC236}">
                  <a16:creationId xmlns:a16="http://schemas.microsoft.com/office/drawing/2014/main" xmlns="" id="{B4BC54C5-727E-4229-BE53-2B6D9D59C4A9}"/>
                </a:ext>
              </a:extLst>
            </p:cNvPr>
            <p:cNvSpPr txBox="1"/>
            <p:nvPr/>
          </p:nvSpPr>
          <p:spPr>
            <a:xfrm>
              <a:off x="-118867" y="5198813"/>
              <a:ext cx="1375377" cy="615553"/>
            </a:xfrm>
            <a:prstGeom prst="rect">
              <a:avLst/>
            </a:prstGeom>
            <a:noFill/>
          </p:spPr>
          <p:txBody>
            <a:bodyPr wrap="none" lIns="0" tIns="0" rIns="0" bIns="0" rtlCol="0">
              <a:spAutoFit/>
            </a:bodyPr>
            <a:lstStyle/>
            <a:p>
              <a:pPr algn="ctr"/>
              <a:r>
                <a:rPr lang="pl-PL" altLang="ko-KR" sz="2000" b="1" dirty="0">
                  <a:solidFill>
                    <a:srgbClr val="69116B"/>
                  </a:solidFill>
                  <a:latin typeface="+mj-lt"/>
                  <a:cs typeface="Arial" pitchFamily="34" charset="0"/>
                </a:rPr>
                <a:t>2. Open </a:t>
              </a:r>
              <a:r>
                <a:rPr lang="pl-PL" altLang="ko-KR" sz="2000" b="1" dirty="0" err="1">
                  <a:solidFill>
                    <a:srgbClr val="69116B"/>
                  </a:solidFill>
                  <a:latin typeface="+mj-lt"/>
                  <a:cs typeface="Arial" pitchFamily="34" charset="0"/>
                </a:rPr>
                <a:t>mind</a:t>
              </a:r>
              <a:endParaRPr lang="es-ES" altLang="ko-KR" sz="2000" b="1" dirty="0">
                <a:solidFill>
                  <a:srgbClr val="69116B"/>
                </a:solidFill>
                <a:latin typeface="+mj-lt"/>
                <a:cs typeface="Arial" pitchFamily="34" charset="0"/>
              </a:endParaRPr>
            </a:p>
            <a:p>
              <a:pPr algn="ctr"/>
              <a:endParaRPr lang="es-ES" sz="2000" b="1" dirty="0">
                <a:solidFill>
                  <a:srgbClr val="FF0000"/>
                </a:solidFill>
                <a:latin typeface="+mj-lt"/>
              </a:endParaRPr>
            </a:p>
          </p:txBody>
        </p:sp>
        <p:sp>
          <p:nvSpPr>
            <p:cNvPr id="33" name="TextBox 32">
              <a:extLst>
                <a:ext uri="{FF2B5EF4-FFF2-40B4-BE49-F238E27FC236}">
                  <a16:creationId xmlns:a16="http://schemas.microsoft.com/office/drawing/2014/main" xmlns="" id="{0521675A-6E44-41E8-A30F-C496AC032D0A}"/>
                </a:ext>
              </a:extLst>
            </p:cNvPr>
            <p:cNvSpPr txBox="1"/>
            <p:nvPr/>
          </p:nvSpPr>
          <p:spPr>
            <a:xfrm>
              <a:off x="-838191" y="5715831"/>
              <a:ext cx="2760782" cy="1960537"/>
            </a:xfrm>
            <a:prstGeom prst="rect">
              <a:avLst/>
            </a:prstGeom>
            <a:noFill/>
          </p:spPr>
          <p:txBody>
            <a:bodyPr wrap="square" lIns="0" tIns="0" rIns="0" bIns="0" rtlCol="0">
              <a:spAutoFit/>
            </a:bodyPr>
            <a:lstStyle/>
            <a:p>
              <a:pPr algn="ctr">
                <a:lnSpc>
                  <a:spcPct val="130000"/>
                </a:lnSpc>
              </a:pPr>
              <a:r>
                <a:rPr lang="pl-PL" sz="1400" dirty="0"/>
                <a:t>It</a:t>
              </a:r>
              <a:r>
                <a:rPr lang="es-ES_tradnl" sz="1400" dirty="0"/>
                <a:t> </a:t>
              </a:r>
              <a:r>
                <a:rPr lang="en-US" sz="1400" dirty="0"/>
                <a:t>focuses</a:t>
              </a:r>
              <a:r>
                <a:rPr lang="es-ES_tradnl" sz="1400" dirty="0"/>
                <a:t> </a:t>
              </a:r>
              <a:r>
                <a:rPr lang="es-ES_tradnl" sz="1400" dirty="0" err="1"/>
                <a:t>on</a:t>
              </a:r>
              <a:r>
                <a:rPr lang="es-ES_tradnl" sz="1400" dirty="0"/>
                <a:t> </a:t>
              </a:r>
              <a:r>
                <a:rPr lang="es-ES_tradnl" sz="1400" dirty="0" err="1"/>
                <a:t>opening</a:t>
              </a:r>
              <a:r>
                <a:rPr lang="es-ES_tradnl" sz="1400" dirty="0"/>
                <a:t> </a:t>
              </a:r>
              <a:r>
                <a:rPr lang="es-ES_tradnl" sz="1400" dirty="0" err="1"/>
                <a:t>the</a:t>
              </a:r>
              <a:r>
                <a:rPr lang="es-ES_tradnl" sz="1400" dirty="0"/>
                <a:t> </a:t>
              </a:r>
              <a:r>
                <a:rPr lang="es-ES_tradnl" sz="1400" dirty="0" err="1"/>
                <a:t>mind</a:t>
              </a:r>
              <a:r>
                <a:rPr lang="es-ES_tradnl" sz="1400" dirty="0"/>
                <a:t> </a:t>
              </a:r>
              <a:r>
                <a:rPr lang="es-ES_tradnl" sz="1400" dirty="0" err="1"/>
                <a:t>for</a:t>
              </a:r>
              <a:r>
                <a:rPr lang="es-ES_tradnl" sz="1400" dirty="0"/>
                <a:t> new ideas </a:t>
              </a:r>
              <a:r>
                <a:rPr lang="es-ES_tradnl" sz="1400" dirty="0" err="1"/>
                <a:t>which</a:t>
              </a:r>
              <a:r>
                <a:rPr lang="es-ES_tradnl" sz="1400" dirty="0"/>
                <a:t> </a:t>
              </a:r>
              <a:r>
                <a:rPr lang="es-ES_tradnl" sz="1400" dirty="0" err="1"/>
                <a:t>helps</a:t>
              </a:r>
              <a:r>
                <a:rPr lang="es-ES_tradnl" sz="1400" dirty="0"/>
                <a:t> to </a:t>
              </a:r>
              <a:r>
                <a:rPr lang="es-ES_tradnl" sz="1400" dirty="0" err="1"/>
                <a:t>develop</a:t>
              </a:r>
              <a:r>
                <a:rPr lang="es-ES_tradnl" sz="1400" dirty="0"/>
                <a:t> </a:t>
              </a:r>
              <a:r>
                <a:rPr lang="es-ES_tradnl" sz="1400" dirty="0" err="1"/>
                <a:t>divergent</a:t>
              </a:r>
              <a:r>
                <a:rPr lang="es-ES_tradnl" sz="1400" dirty="0"/>
                <a:t> </a:t>
              </a:r>
              <a:r>
                <a:rPr lang="es-ES_tradnl" sz="1400" dirty="0" err="1"/>
                <a:t>thinking</a:t>
              </a:r>
              <a:r>
                <a:rPr lang="es-ES_tradnl" sz="1400" dirty="0"/>
                <a:t>, in </a:t>
              </a:r>
              <a:r>
                <a:rPr lang="es-ES_tradnl" sz="1400" dirty="0" err="1"/>
                <a:t>the</a:t>
              </a:r>
              <a:r>
                <a:rPr lang="es-ES_tradnl" sz="1400" dirty="0"/>
                <a:t> </a:t>
              </a:r>
              <a:r>
                <a:rPr lang="es-ES_tradnl" sz="1400" dirty="0" err="1"/>
                <a:t>sense</a:t>
              </a:r>
              <a:r>
                <a:rPr lang="es-ES_tradnl" sz="1400" dirty="0"/>
                <a:t> of </a:t>
              </a:r>
              <a:r>
                <a:rPr lang="es-ES_tradnl" sz="1400" dirty="0" err="1"/>
                <a:t>breaking</a:t>
              </a:r>
              <a:r>
                <a:rPr lang="es-ES_tradnl" sz="1400" dirty="0"/>
                <a:t> </a:t>
              </a:r>
              <a:r>
                <a:rPr lang="es-ES_tradnl" sz="1400" dirty="0" err="1"/>
                <a:t>away</a:t>
              </a:r>
              <a:r>
                <a:rPr lang="es-ES_tradnl" sz="1400" dirty="0"/>
                <a:t> </a:t>
              </a:r>
              <a:r>
                <a:rPr lang="es-ES_tradnl" sz="1400" dirty="0" err="1"/>
                <a:t>from</a:t>
              </a:r>
              <a:r>
                <a:rPr lang="es-ES_tradnl" sz="1400" dirty="0"/>
                <a:t> </a:t>
              </a:r>
              <a:r>
                <a:rPr lang="es-ES_tradnl" sz="1400" dirty="0" err="1"/>
                <a:t>the</a:t>
              </a:r>
              <a:r>
                <a:rPr lang="es-ES_tradnl" sz="1400" dirty="0"/>
                <a:t> usual </a:t>
              </a:r>
              <a:r>
                <a:rPr lang="es-ES_tradnl" sz="1400" dirty="0" err="1"/>
                <a:t>way</a:t>
              </a:r>
              <a:r>
                <a:rPr lang="es-ES_tradnl" sz="1400" dirty="0"/>
                <a:t> of </a:t>
              </a:r>
              <a:r>
                <a:rPr lang="es-ES_tradnl" sz="1400" dirty="0" err="1"/>
                <a:t>approaching</a:t>
              </a:r>
              <a:r>
                <a:rPr lang="es-ES_tradnl" sz="1400" dirty="0"/>
                <a:t> </a:t>
              </a:r>
              <a:r>
                <a:rPr lang="es-ES_tradnl" sz="1400" dirty="0" err="1"/>
                <a:t>problems</a:t>
              </a:r>
              <a:r>
                <a:rPr lang="es-ES_tradnl" sz="1400" dirty="0"/>
                <a:t> and </a:t>
              </a:r>
              <a:r>
                <a:rPr lang="es-ES_tradnl" sz="1400" dirty="0" err="1"/>
                <a:t>from</a:t>
              </a:r>
              <a:r>
                <a:rPr lang="es-ES_tradnl" sz="1400" dirty="0"/>
                <a:t> </a:t>
              </a:r>
              <a:r>
                <a:rPr lang="es-ES_tradnl" sz="1400" dirty="0" err="1"/>
                <a:t>implementation</a:t>
              </a:r>
              <a:r>
                <a:rPr lang="es-ES_tradnl" sz="1400" dirty="0"/>
                <a:t> </a:t>
              </a:r>
              <a:r>
                <a:rPr lang="es-ES_tradnl" sz="1400" dirty="0" err="1"/>
                <a:t>patterns</a:t>
              </a:r>
              <a:r>
                <a:rPr lang="es-ES_tradnl" sz="1400" dirty="0"/>
                <a:t> </a:t>
              </a:r>
              <a:r>
                <a:rPr lang="es-ES_tradnl" sz="1400" dirty="0" err="1"/>
                <a:t>built</a:t>
              </a:r>
              <a:r>
                <a:rPr lang="es-ES_tradnl" sz="1400" dirty="0"/>
                <a:t> up </a:t>
              </a:r>
              <a:r>
                <a:rPr lang="es-ES_tradnl" sz="1400" dirty="0" err="1"/>
                <a:t>through</a:t>
              </a:r>
              <a:r>
                <a:rPr lang="es-ES_tradnl" sz="1400" dirty="0"/>
                <a:t> </a:t>
              </a:r>
              <a:r>
                <a:rPr lang="es-ES_tradnl" sz="1400" dirty="0" err="1"/>
                <a:t>experience</a:t>
              </a:r>
              <a:r>
                <a:rPr lang="es-ES_tradnl" sz="1400" dirty="0"/>
                <a:t>.</a:t>
              </a:r>
              <a:r>
                <a:rPr lang="en-US" sz="1400" dirty="0"/>
                <a:t> In essence, creative thinking is fostered</a:t>
              </a:r>
              <a:r>
                <a:rPr lang="pl-PL" sz="1400" dirty="0"/>
                <a:t>.</a:t>
              </a:r>
              <a:endParaRPr lang="es-ES" sz="1400" dirty="0"/>
            </a:p>
          </p:txBody>
        </p:sp>
      </p:grpSp>
      <p:cxnSp>
        <p:nvCxnSpPr>
          <p:cNvPr id="47" name="Straight Connector 46">
            <a:extLst>
              <a:ext uri="{FF2B5EF4-FFF2-40B4-BE49-F238E27FC236}">
                <a16:creationId xmlns:a16="http://schemas.microsoft.com/office/drawing/2014/main" xmlns="" id="{A731CDBC-2C72-4034-85A1-E8E1187D21FE}"/>
              </a:ext>
            </a:extLst>
          </p:cNvPr>
          <p:cNvCxnSpPr>
            <a:cxnSpLocks/>
          </p:cNvCxnSpPr>
          <p:nvPr/>
        </p:nvCxnSpPr>
        <p:spPr>
          <a:xfrm flipH="1">
            <a:off x="8608224" y="2388929"/>
            <a:ext cx="2700" cy="1127126"/>
          </a:xfrm>
          <a:prstGeom prst="line">
            <a:avLst/>
          </a:prstGeom>
          <a:ln w="9525">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pic>
        <p:nvPicPr>
          <p:cNvPr id="107" name="Marcador de contenido 5">
            <a:extLst>
              <a:ext uri="{FF2B5EF4-FFF2-40B4-BE49-F238E27FC236}">
                <a16:creationId xmlns:a16="http://schemas.microsoft.com/office/drawing/2014/main" xmlns="" id="{C1536620-2C33-4DA5-9C9C-60A7F0C473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4" name="Imagen 3">
            <a:extLst>
              <a:ext uri="{FF2B5EF4-FFF2-40B4-BE49-F238E27FC236}">
                <a16:creationId xmlns:a16="http://schemas.microsoft.com/office/drawing/2014/main" xmlns="" id="{2529458F-B7F7-43E6-B9A8-550AC4572D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930"/>
            <a:ext cx="2709448" cy="946850"/>
          </a:xfrm>
          <a:prstGeom prst="rect">
            <a:avLst/>
          </a:prstGeom>
        </p:spPr>
      </p:pic>
      <p:grpSp>
        <p:nvGrpSpPr>
          <p:cNvPr id="68" name="Grupa 67"/>
          <p:cNvGrpSpPr/>
          <p:nvPr/>
        </p:nvGrpSpPr>
        <p:grpSpPr>
          <a:xfrm>
            <a:off x="3610429" y="1819260"/>
            <a:ext cx="933782" cy="935380"/>
            <a:chOff x="4343151" y="2163908"/>
            <a:chExt cx="853440" cy="853442"/>
          </a:xfrm>
        </p:grpSpPr>
        <p:sp>
          <p:nvSpPr>
            <p:cNvPr id="78" name="Oval 8">
              <a:extLst>
                <a:ext uri="{FF2B5EF4-FFF2-40B4-BE49-F238E27FC236}">
                  <a16:creationId xmlns:a16="http://schemas.microsoft.com/office/drawing/2014/main" xmlns="" id="{B7940097-1957-46C7-BC13-F1D6A4EB27DD}"/>
                </a:ext>
              </a:extLst>
            </p:cNvPr>
            <p:cNvSpPr/>
            <p:nvPr/>
          </p:nvSpPr>
          <p:spPr>
            <a:xfrm>
              <a:off x="4343151" y="2163908"/>
              <a:ext cx="853440" cy="85344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pic>
          <p:nvPicPr>
            <p:cNvPr id="79" name="Obraz 78"/>
            <p:cNvPicPr>
              <a:picLocks noChangeAspect="1"/>
            </p:cNvPicPr>
            <p:nvPr/>
          </p:nvPicPr>
          <p:blipFill>
            <a:blip r:embed="rId6"/>
            <a:stretch>
              <a:fillRect/>
            </a:stretch>
          </p:blipFill>
          <p:spPr>
            <a:xfrm>
              <a:off x="4589628" y="2377064"/>
              <a:ext cx="384081" cy="353599"/>
            </a:xfrm>
            <a:prstGeom prst="rect">
              <a:avLst/>
            </a:prstGeom>
          </p:spPr>
        </p:pic>
      </p:grpSp>
      <p:sp>
        <p:nvSpPr>
          <p:cNvPr id="80" name="Oval 11">
            <a:extLst>
              <a:ext uri="{FF2B5EF4-FFF2-40B4-BE49-F238E27FC236}">
                <a16:creationId xmlns:a16="http://schemas.microsoft.com/office/drawing/2014/main" xmlns="" id="{43921E46-CA00-4D5C-8CEF-F5D7001A2BA1}"/>
              </a:ext>
            </a:extLst>
          </p:cNvPr>
          <p:cNvSpPr/>
          <p:nvPr/>
        </p:nvSpPr>
        <p:spPr>
          <a:xfrm>
            <a:off x="8152173" y="1870174"/>
            <a:ext cx="853440" cy="853443"/>
          </a:xfrm>
          <a:prstGeom prst="ellipse">
            <a:avLst/>
          </a:prstGeom>
          <a:solidFill>
            <a:srgbClr val="6911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pSp>
        <p:nvGrpSpPr>
          <p:cNvPr id="91" name="Grupa 90"/>
          <p:cNvGrpSpPr/>
          <p:nvPr/>
        </p:nvGrpSpPr>
        <p:grpSpPr>
          <a:xfrm>
            <a:off x="8364963" y="2064060"/>
            <a:ext cx="368424" cy="362689"/>
            <a:chOff x="5617598" y="1658770"/>
            <a:chExt cx="368424" cy="362689"/>
          </a:xfrm>
        </p:grpSpPr>
        <p:pic>
          <p:nvPicPr>
            <p:cNvPr id="92" name="Picture 2"/>
            <p:cNvPicPr>
              <a:picLocks noChangeAspect="1"/>
            </p:cNvPicPr>
            <p:nvPr/>
          </p:nvPicPr>
          <p:blipFill>
            <a:blip r:embed="rId7"/>
            <a:stretch>
              <a:fillRect/>
            </a:stretch>
          </p:blipFill>
          <p:spPr>
            <a:xfrm>
              <a:off x="5617598" y="1658770"/>
              <a:ext cx="213378" cy="213378"/>
            </a:xfrm>
            <a:prstGeom prst="rect">
              <a:avLst/>
            </a:prstGeom>
          </p:spPr>
        </p:pic>
        <p:cxnSp>
          <p:nvCxnSpPr>
            <p:cNvPr id="93" name="Łącznik prosty 92"/>
            <p:cNvCxnSpPr/>
            <p:nvPr/>
          </p:nvCxnSpPr>
          <p:spPr>
            <a:xfrm>
              <a:off x="5790697" y="1840014"/>
              <a:ext cx="195325" cy="18144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5" name="Prostokąt 14"/>
          <p:cNvSpPr/>
          <p:nvPr/>
        </p:nvSpPr>
        <p:spPr>
          <a:xfrm>
            <a:off x="2328035" y="3549134"/>
            <a:ext cx="3104147" cy="2665951"/>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0" name="Prostokąt 109"/>
          <p:cNvSpPr/>
          <p:nvPr/>
        </p:nvSpPr>
        <p:spPr>
          <a:xfrm>
            <a:off x="6871242" y="3978597"/>
            <a:ext cx="3411875" cy="226728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xmlns="" id="{0DCDAD9E-C700-4D6A-A387-4B9C74C9FFE6}"/>
              </a:ext>
            </a:extLst>
          </p:cNvPr>
          <p:cNvSpPr txBox="1"/>
          <p:nvPr/>
        </p:nvSpPr>
        <p:spPr>
          <a:xfrm>
            <a:off x="4474379" y="488192"/>
            <a:ext cx="6374167" cy="769441"/>
          </a:xfrm>
          <a:prstGeom prst="rect">
            <a:avLst/>
          </a:prstGeom>
          <a:noFill/>
        </p:spPr>
        <p:txBody>
          <a:bodyPr wrap="square" rtlCol="0">
            <a:spAutoFit/>
          </a:bodyPr>
          <a:lstStyle/>
          <a:p>
            <a:r>
              <a:rPr lang="pl-PL" sz="4400" dirty="0">
                <a:solidFill>
                  <a:schemeClr val="bg1"/>
                </a:solidFill>
                <a:latin typeface="Arial Black" panose="020B0A04020102020204" pitchFamily="34" charset="0"/>
              </a:rPr>
              <a:t>STEPS 1-2</a:t>
            </a:r>
            <a:endParaRPr lang="en-GB" sz="4400" dirty="0">
              <a:solidFill>
                <a:schemeClr val="bg1"/>
              </a:solidFill>
              <a:latin typeface="Arial Black" panose="020B0A04020102020204" pitchFamily="34" charset="0"/>
            </a:endParaRPr>
          </a:p>
        </p:txBody>
      </p:sp>
      <p:sp>
        <p:nvSpPr>
          <p:cNvPr id="2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46200" y="6329350"/>
            <a:ext cx="5359826"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3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9998" y="6281294"/>
            <a:ext cx="905274" cy="576706"/>
          </a:xfrm>
          <a:prstGeom prst="rect">
            <a:avLst/>
          </a:prstGeom>
        </p:spPr>
      </p:pic>
      <p:pic>
        <p:nvPicPr>
          <p:cNvPr id="34" name="Immagine 33"/>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06026" y="6462309"/>
            <a:ext cx="1127226" cy="392481"/>
          </a:xfrm>
          <a:prstGeom prst="rect">
            <a:avLst/>
          </a:prstGeom>
          <a:noFill/>
        </p:spPr>
      </p:pic>
      <p:sp>
        <p:nvSpPr>
          <p:cNvPr id="35" name="CasellaDiTesto 21"/>
          <p:cNvSpPr txBox="1"/>
          <p:nvPr/>
        </p:nvSpPr>
        <p:spPr>
          <a:xfrm>
            <a:off x="7504037" y="618920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669094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p:cNvPicPr>
            <a:picLocks noChangeAspect="1"/>
          </p:cNvPicPr>
          <p:nvPr/>
        </p:nvPicPr>
        <p:blipFill rotWithShape="1">
          <a:blip r:embed="rId3">
            <a:extLst>
              <a:ext uri="{28A0092B-C50C-407E-A947-70E740481C1C}">
                <a14:useLocalDpi xmlns:a14="http://schemas.microsoft.com/office/drawing/2010/main" val="0"/>
              </a:ext>
            </a:extLst>
          </a:blip>
          <a:srcRect l="-1" t="31574" r="-2771" b="22908"/>
          <a:stretch/>
        </p:blipFill>
        <p:spPr>
          <a:xfrm>
            <a:off x="-553" y="-214498"/>
            <a:ext cx="12529994" cy="2671010"/>
          </a:xfrm>
          <a:prstGeom prst="rect">
            <a:avLst/>
          </a:prstGeom>
        </p:spPr>
      </p:pic>
      <p:sp>
        <p:nvSpPr>
          <p:cNvPr id="2" name="Rectangle 1">
            <a:extLst>
              <a:ext uri="{FF2B5EF4-FFF2-40B4-BE49-F238E27FC236}">
                <a16:creationId xmlns:a16="http://schemas.microsoft.com/office/drawing/2014/main" xmlns="" id="{B1254B6D-4508-4858-9335-FD484A2AEFE1}"/>
              </a:ext>
            </a:extLst>
          </p:cNvPr>
          <p:cNvSpPr/>
          <p:nvPr/>
        </p:nvSpPr>
        <p:spPr>
          <a:xfrm>
            <a:off x="0" y="2438399"/>
            <a:ext cx="12192000" cy="45719"/>
          </a:xfrm>
          <a:prstGeom prst="rect">
            <a:avLst/>
          </a:prstGeom>
          <a:gradFill flip="none" rotWithShape="1">
            <a:gsLst>
              <a:gs pos="14000">
                <a:srgbClr val="18E7E5"/>
              </a:gs>
              <a:gs pos="85000">
                <a:srgbClr val="B21D61"/>
              </a:gs>
              <a:gs pos="69000">
                <a:srgbClr val="AA51AA"/>
              </a:gs>
              <a:gs pos="51000">
                <a:srgbClr val="7A81E2"/>
              </a:gs>
              <a:gs pos="32000">
                <a:srgbClr val="00CBF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7" name="Marcador de contenido 5">
            <a:extLst>
              <a:ext uri="{FF2B5EF4-FFF2-40B4-BE49-F238E27FC236}">
                <a16:creationId xmlns:a16="http://schemas.microsoft.com/office/drawing/2014/main" xmlns="" id="{C1536620-2C33-4DA5-9C9C-60A7F0C473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4" name="Imagen 3">
            <a:extLst>
              <a:ext uri="{FF2B5EF4-FFF2-40B4-BE49-F238E27FC236}">
                <a16:creationId xmlns:a16="http://schemas.microsoft.com/office/drawing/2014/main" xmlns="" id="{2529458F-B7F7-43E6-B9A8-550AC4572D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930"/>
            <a:ext cx="2709448" cy="946850"/>
          </a:xfrm>
          <a:prstGeom prst="rect">
            <a:avLst/>
          </a:prstGeom>
        </p:spPr>
      </p:pic>
      <p:grpSp>
        <p:nvGrpSpPr>
          <p:cNvPr id="5" name="Grupa 4">
            <a:extLst>
              <a:ext uri="{FF2B5EF4-FFF2-40B4-BE49-F238E27FC236}">
                <a16:creationId xmlns:a16="http://schemas.microsoft.com/office/drawing/2014/main" xmlns="" id="{9A858D72-5752-4B32-9626-8F67E2FCD11C}"/>
              </a:ext>
            </a:extLst>
          </p:cNvPr>
          <p:cNvGrpSpPr/>
          <p:nvPr/>
        </p:nvGrpSpPr>
        <p:grpSpPr>
          <a:xfrm>
            <a:off x="2237383" y="1674755"/>
            <a:ext cx="2813902" cy="4402118"/>
            <a:chOff x="2228156" y="1683297"/>
            <a:chExt cx="2813902" cy="4402118"/>
          </a:xfrm>
        </p:grpSpPr>
        <p:grpSp>
          <p:nvGrpSpPr>
            <p:cNvPr id="26" name="Grupo 25">
              <a:extLst>
                <a:ext uri="{FF2B5EF4-FFF2-40B4-BE49-F238E27FC236}">
                  <a16:creationId xmlns:a16="http://schemas.microsoft.com/office/drawing/2014/main" xmlns="" id="{A9F388E5-F2B3-4DEA-B86C-35E4BE97E511}"/>
                </a:ext>
              </a:extLst>
            </p:cNvPr>
            <p:cNvGrpSpPr/>
            <p:nvPr/>
          </p:nvGrpSpPr>
          <p:grpSpPr>
            <a:xfrm>
              <a:off x="2228156" y="1683297"/>
              <a:ext cx="2813902" cy="4402118"/>
              <a:chOff x="3509056" y="1885638"/>
              <a:chExt cx="2258891" cy="3527342"/>
            </a:xfrm>
          </p:grpSpPr>
          <p:sp>
            <p:nvSpPr>
              <p:cNvPr id="58" name="Oval 57">
                <a:extLst>
                  <a:ext uri="{FF2B5EF4-FFF2-40B4-BE49-F238E27FC236}">
                    <a16:creationId xmlns:a16="http://schemas.microsoft.com/office/drawing/2014/main" xmlns="" id="{CA86E273-7037-4CA2-B1A8-DFC601E0A026}"/>
                  </a:ext>
                </a:extLst>
              </p:cNvPr>
              <p:cNvSpPr/>
              <p:nvPr/>
            </p:nvSpPr>
            <p:spPr>
              <a:xfrm>
                <a:off x="4165073" y="1885638"/>
                <a:ext cx="946858" cy="946850"/>
              </a:xfrm>
              <a:prstGeom prst="ellipse">
                <a:avLst/>
              </a:prstGeom>
              <a:solidFill>
                <a:schemeClr val="bg1">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0" name="Group 39">
                <a:extLst>
                  <a:ext uri="{FF2B5EF4-FFF2-40B4-BE49-F238E27FC236}">
                    <a16:creationId xmlns:a16="http://schemas.microsoft.com/office/drawing/2014/main" xmlns="" id="{2D6C7B67-BBF7-466A-9188-D10ECFF4A9FE}"/>
                  </a:ext>
                </a:extLst>
              </p:cNvPr>
              <p:cNvGrpSpPr/>
              <p:nvPr/>
            </p:nvGrpSpPr>
            <p:grpSpPr>
              <a:xfrm>
                <a:off x="3509056" y="2922157"/>
                <a:ext cx="2258891" cy="2490823"/>
                <a:chOff x="-4587898" y="3999036"/>
                <a:chExt cx="2258891" cy="2490823"/>
              </a:xfrm>
            </p:grpSpPr>
            <p:sp>
              <p:nvSpPr>
                <p:cNvPr id="41" name="TextBox 40">
                  <a:extLst>
                    <a:ext uri="{FF2B5EF4-FFF2-40B4-BE49-F238E27FC236}">
                      <a16:creationId xmlns:a16="http://schemas.microsoft.com/office/drawing/2014/main" xmlns="" id="{FBBED8ED-C0D0-4A20-A743-0B2B11769B34}"/>
                    </a:ext>
                  </a:extLst>
                </p:cNvPr>
                <p:cNvSpPr txBox="1"/>
                <p:nvPr/>
              </p:nvSpPr>
              <p:spPr>
                <a:xfrm>
                  <a:off x="-4201536" y="3999036"/>
                  <a:ext cx="1576160" cy="246616"/>
                </a:xfrm>
                <a:prstGeom prst="rect">
                  <a:avLst/>
                </a:prstGeom>
                <a:noFill/>
              </p:spPr>
              <p:txBody>
                <a:bodyPr wrap="none" lIns="0" tIns="0" rIns="0" bIns="0" rtlCol="0">
                  <a:spAutoFit/>
                </a:bodyPr>
                <a:lstStyle/>
                <a:p>
                  <a:pPr algn="ctr"/>
                  <a:r>
                    <a:rPr lang="pl-PL" sz="2000" b="1" dirty="0">
                      <a:solidFill>
                        <a:srgbClr val="FA9106"/>
                      </a:solidFill>
                      <a:latin typeface="+mj-lt"/>
                    </a:rPr>
                    <a:t>3. Be </a:t>
                  </a:r>
                  <a:r>
                    <a:rPr lang="pl-PL" sz="2000" b="1" dirty="0" err="1">
                      <a:solidFill>
                        <a:srgbClr val="FA9106"/>
                      </a:solidFill>
                      <a:latin typeface="+mj-lt"/>
                    </a:rPr>
                    <a:t>here</a:t>
                  </a:r>
                  <a:r>
                    <a:rPr lang="pl-PL" sz="2000" b="1" dirty="0">
                      <a:solidFill>
                        <a:srgbClr val="FA9106"/>
                      </a:solidFill>
                      <a:latin typeface="+mj-lt"/>
                    </a:rPr>
                    <a:t> and </a:t>
                  </a:r>
                  <a:r>
                    <a:rPr lang="pl-PL" sz="2000" b="1" dirty="0" err="1">
                      <a:solidFill>
                        <a:srgbClr val="FA9106"/>
                      </a:solidFill>
                      <a:latin typeface="+mj-lt"/>
                    </a:rPr>
                    <a:t>now</a:t>
                  </a:r>
                  <a:endParaRPr lang="es-ES" sz="2000" b="1" dirty="0">
                    <a:solidFill>
                      <a:srgbClr val="FA9106"/>
                    </a:solidFill>
                    <a:latin typeface="+mj-lt"/>
                  </a:endParaRPr>
                </a:p>
              </p:txBody>
            </p:sp>
            <p:sp>
              <p:nvSpPr>
                <p:cNvPr id="42" name="TextBox 41">
                  <a:extLst>
                    <a:ext uri="{FF2B5EF4-FFF2-40B4-BE49-F238E27FC236}">
                      <a16:creationId xmlns:a16="http://schemas.microsoft.com/office/drawing/2014/main" xmlns="" id="{6C6DF1EC-3370-47DB-8573-EE08F5B17B52}"/>
                    </a:ext>
                  </a:extLst>
                </p:cNvPr>
                <p:cNvSpPr txBox="1"/>
                <p:nvPr/>
              </p:nvSpPr>
              <p:spPr>
                <a:xfrm>
                  <a:off x="-4587898" y="4245652"/>
                  <a:ext cx="2258891" cy="2244207"/>
                </a:xfrm>
                <a:prstGeom prst="rect">
                  <a:avLst/>
                </a:prstGeom>
                <a:noFill/>
              </p:spPr>
              <p:txBody>
                <a:bodyPr wrap="square" lIns="0" tIns="0" rIns="0" bIns="0" rtlCol="0">
                  <a:spAutoFit/>
                </a:bodyPr>
                <a:lstStyle/>
                <a:p>
                  <a:pPr algn="ctr">
                    <a:lnSpc>
                      <a:spcPct val="130000"/>
                    </a:lnSpc>
                  </a:pPr>
                  <a:r>
                    <a:rPr lang="en-US" sz="1400" dirty="0"/>
                    <a:t>A greater ability to concentrate and empathize allows you to improve your listening skills, as well as the ability to communicate more clearly and effectively with colleagues, subordinates or supervisors. The increase in awareness and the ability to be in the "here and now" that mindfulness</a:t>
                  </a:r>
                  <a:r>
                    <a:rPr lang="pl-PL" sz="1400" dirty="0"/>
                    <a:t> </a:t>
                  </a:r>
                  <a:r>
                    <a:rPr lang="en-US" sz="1400" dirty="0"/>
                    <a:t>trains are the keys to achieving these</a:t>
                  </a:r>
                  <a:r>
                    <a:rPr lang="pl-PL" sz="1400" dirty="0"/>
                    <a:t> </a:t>
                  </a:r>
                  <a:r>
                    <a:rPr lang="pl-PL" sz="1400" dirty="0" err="1"/>
                    <a:t>goals</a:t>
                  </a:r>
                  <a:r>
                    <a:rPr lang="pl-PL" sz="1400" dirty="0"/>
                    <a:t>.</a:t>
                  </a:r>
                  <a:endParaRPr lang="es-ES" sz="1400" dirty="0"/>
                </a:p>
              </p:txBody>
            </p:sp>
          </p:grpSp>
          <p:cxnSp>
            <p:nvCxnSpPr>
              <p:cNvPr id="57" name="Straight Connector 56">
                <a:extLst>
                  <a:ext uri="{FF2B5EF4-FFF2-40B4-BE49-F238E27FC236}">
                    <a16:creationId xmlns:a16="http://schemas.microsoft.com/office/drawing/2014/main" xmlns="" id="{0E326F59-1F6B-4FA7-8C12-1B76D085D812}"/>
                  </a:ext>
                </a:extLst>
              </p:cNvPr>
              <p:cNvCxnSpPr>
                <a:cxnSpLocks/>
                <a:endCxn id="41" idx="0"/>
              </p:cNvCxnSpPr>
              <p:nvPr/>
            </p:nvCxnSpPr>
            <p:spPr>
              <a:xfrm>
                <a:off x="4675597" y="2310307"/>
                <a:ext cx="7902" cy="611850"/>
              </a:xfrm>
              <a:prstGeom prst="line">
                <a:avLst/>
              </a:prstGeom>
              <a:ln w="9525">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xmlns="" id="{F9EF860C-9EE9-4F59-801E-D259EBB0F028}"/>
                  </a:ext>
                </a:extLst>
              </p:cNvPr>
              <p:cNvSpPr/>
              <p:nvPr/>
            </p:nvSpPr>
            <p:spPr>
              <a:xfrm>
                <a:off x="4289251" y="2049889"/>
                <a:ext cx="698502" cy="698494"/>
              </a:xfrm>
              <a:prstGeom prst="ellipse">
                <a:avLst/>
              </a:prstGeom>
              <a:solidFill>
                <a:srgbClr val="FA9106"/>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106" name="Donut 15">
              <a:extLst>
                <a:ext uri="{FF2B5EF4-FFF2-40B4-BE49-F238E27FC236}">
                  <a16:creationId xmlns:a16="http://schemas.microsoft.com/office/drawing/2014/main" xmlns="" id="{A9C59247-B266-4CA7-A572-6B2541F4CF8F}"/>
                </a:ext>
              </a:extLst>
            </p:cNvPr>
            <p:cNvSpPr/>
            <p:nvPr/>
          </p:nvSpPr>
          <p:spPr>
            <a:xfrm>
              <a:off x="3429048" y="2098344"/>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grpSp>
      <p:sp>
        <p:nvSpPr>
          <p:cNvPr id="111" name="Prostokąt 110"/>
          <p:cNvSpPr/>
          <p:nvPr/>
        </p:nvSpPr>
        <p:spPr>
          <a:xfrm>
            <a:off x="2083034" y="3293189"/>
            <a:ext cx="3104147" cy="2783684"/>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53" name="Grupa 52">
            <a:extLst>
              <a:ext uri="{FF2B5EF4-FFF2-40B4-BE49-F238E27FC236}">
                <a16:creationId xmlns:a16="http://schemas.microsoft.com/office/drawing/2014/main" xmlns="" id="{B2134644-462D-4AEB-B7DE-5B8D168D06BE}"/>
              </a:ext>
            </a:extLst>
          </p:cNvPr>
          <p:cNvGrpSpPr/>
          <p:nvPr/>
        </p:nvGrpSpPr>
        <p:grpSpPr>
          <a:xfrm>
            <a:off x="7087729" y="1606643"/>
            <a:ext cx="3104147" cy="4470230"/>
            <a:chOff x="1000196" y="1674377"/>
            <a:chExt cx="3104147" cy="4346620"/>
          </a:xfrm>
        </p:grpSpPr>
        <p:sp>
          <p:nvSpPr>
            <p:cNvPr id="54" name="Oval 15">
              <a:extLst>
                <a:ext uri="{FF2B5EF4-FFF2-40B4-BE49-F238E27FC236}">
                  <a16:creationId xmlns:a16="http://schemas.microsoft.com/office/drawing/2014/main" xmlns="" id="{07C0CA4C-C79B-43AD-B2AC-F4D8171F24FF}"/>
                </a:ext>
              </a:extLst>
            </p:cNvPr>
            <p:cNvSpPr/>
            <p:nvPr/>
          </p:nvSpPr>
          <p:spPr>
            <a:xfrm>
              <a:off x="2070076" y="1674377"/>
              <a:ext cx="1221895" cy="1310552"/>
            </a:xfrm>
            <a:prstGeom prst="ellipse">
              <a:avLst/>
            </a:prstGeom>
            <a:solidFill>
              <a:schemeClr val="bg1">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5" name="Group 12">
              <a:extLst>
                <a:ext uri="{FF2B5EF4-FFF2-40B4-BE49-F238E27FC236}">
                  <a16:creationId xmlns:a16="http://schemas.microsoft.com/office/drawing/2014/main" xmlns="" id="{06671444-CD1C-4707-BE9B-276BA60803B7}"/>
                </a:ext>
              </a:extLst>
            </p:cNvPr>
            <p:cNvGrpSpPr/>
            <p:nvPr/>
          </p:nvGrpSpPr>
          <p:grpSpPr>
            <a:xfrm>
              <a:off x="1118937" y="3095267"/>
              <a:ext cx="2928591" cy="2894433"/>
              <a:chOff x="507982" y="4962628"/>
              <a:chExt cx="2179027" cy="2894433"/>
            </a:xfrm>
          </p:grpSpPr>
          <p:sp>
            <p:nvSpPr>
              <p:cNvPr id="61" name="TextBox 10">
                <a:extLst>
                  <a:ext uri="{FF2B5EF4-FFF2-40B4-BE49-F238E27FC236}">
                    <a16:creationId xmlns:a16="http://schemas.microsoft.com/office/drawing/2014/main" xmlns="" id="{10D24B57-B298-403C-AA18-182F30262DF3}"/>
                  </a:ext>
                </a:extLst>
              </p:cNvPr>
              <p:cNvSpPr txBox="1"/>
              <p:nvPr/>
            </p:nvSpPr>
            <p:spPr>
              <a:xfrm>
                <a:off x="792156" y="4962628"/>
                <a:ext cx="1593282" cy="307777"/>
              </a:xfrm>
              <a:prstGeom prst="rect">
                <a:avLst/>
              </a:prstGeom>
              <a:noFill/>
            </p:spPr>
            <p:txBody>
              <a:bodyPr wrap="none" lIns="0" tIns="0" rIns="0" bIns="0" rtlCol="0">
                <a:spAutoFit/>
              </a:bodyPr>
              <a:lstStyle/>
              <a:p>
                <a:pPr algn="ctr"/>
                <a:r>
                  <a:rPr lang="pl-PL" sz="2000" b="1" dirty="0">
                    <a:solidFill>
                      <a:srgbClr val="002060"/>
                    </a:solidFill>
                    <a:latin typeface="+mj-lt"/>
                  </a:rPr>
                  <a:t>4. </a:t>
                </a:r>
                <a:r>
                  <a:rPr lang="en-US" sz="2000" b="1" dirty="0">
                    <a:solidFill>
                      <a:srgbClr val="002060"/>
                    </a:solidFill>
                    <a:latin typeface="+mj-lt"/>
                  </a:rPr>
                  <a:t>Manage</a:t>
                </a:r>
                <a:r>
                  <a:rPr lang="pl-PL" sz="2000" b="1" dirty="0">
                    <a:solidFill>
                      <a:srgbClr val="002060"/>
                    </a:solidFill>
                    <a:latin typeface="+mj-lt"/>
                  </a:rPr>
                  <a:t> </a:t>
                </a:r>
                <a:r>
                  <a:rPr lang="en-US" sz="2000" b="1" dirty="0">
                    <a:solidFill>
                      <a:srgbClr val="002060"/>
                    </a:solidFill>
                    <a:latin typeface="+mj-lt"/>
                  </a:rPr>
                  <a:t>emotions</a:t>
                </a:r>
                <a:r>
                  <a:rPr lang="pl-PL" sz="2000" b="1" dirty="0">
                    <a:solidFill>
                      <a:srgbClr val="002060"/>
                    </a:solidFill>
                    <a:latin typeface="+mj-lt"/>
                  </a:rPr>
                  <a:t> </a:t>
                </a:r>
                <a:endParaRPr lang="en-US" sz="2000" b="1" dirty="0">
                  <a:solidFill>
                    <a:srgbClr val="002060"/>
                  </a:solidFill>
                  <a:latin typeface="+mj-lt"/>
                </a:endParaRPr>
              </a:p>
            </p:txBody>
          </p:sp>
          <p:sp>
            <p:nvSpPr>
              <p:cNvPr id="62" name="TextBox 11">
                <a:extLst>
                  <a:ext uri="{FF2B5EF4-FFF2-40B4-BE49-F238E27FC236}">
                    <a16:creationId xmlns:a16="http://schemas.microsoft.com/office/drawing/2014/main" xmlns="" id="{3405FF26-001C-4EBE-AC73-228AA9382B1A}"/>
                  </a:ext>
                </a:extLst>
              </p:cNvPr>
              <p:cNvSpPr txBox="1"/>
              <p:nvPr/>
            </p:nvSpPr>
            <p:spPr>
              <a:xfrm>
                <a:off x="507982" y="5336371"/>
                <a:ext cx="2179027" cy="2520690"/>
              </a:xfrm>
              <a:prstGeom prst="rect">
                <a:avLst/>
              </a:prstGeom>
              <a:noFill/>
            </p:spPr>
            <p:txBody>
              <a:bodyPr wrap="square" lIns="0" tIns="0" rIns="0" bIns="0" rtlCol="0">
                <a:spAutoFit/>
              </a:bodyPr>
              <a:lstStyle/>
              <a:p>
                <a:pPr algn="ctr">
                  <a:lnSpc>
                    <a:spcPct val="130000"/>
                  </a:lnSpc>
                </a:pPr>
                <a:r>
                  <a:rPr lang="pl-PL" sz="1400" dirty="0"/>
                  <a:t>M</a:t>
                </a:r>
                <a:r>
                  <a:rPr lang="es-ES_tradnl" sz="1400" dirty="0" err="1"/>
                  <a:t>anag</a:t>
                </a:r>
                <a:r>
                  <a:rPr lang="pl-PL" sz="1400" dirty="0" err="1"/>
                  <a:t>ing</a:t>
                </a:r>
                <a:r>
                  <a:rPr lang="es-ES_tradnl" sz="1400" dirty="0"/>
                  <a:t> </a:t>
                </a:r>
                <a:r>
                  <a:rPr lang="es-ES_tradnl" sz="1400" dirty="0" err="1"/>
                  <a:t>emotions</a:t>
                </a:r>
                <a:r>
                  <a:rPr lang="es-ES_tradnl" sz="1400" dirty="0"/>
                  <a:t>, </a:t>
                </a:r>
                <a:r>
                  <a:rPr lang="es-ES_tradnl" sz="1400" dirty="0" err="1"/>
                  <a:t>especially</a:t>
                </a:r>
                <a:r>
                  <a:rPr lang="es-ES_tradnl" sz="1400" dirty="0"/>
                  <a:t> </a:t>
                </a:r>
                <a:r>
                  <a:rPr lang="es-ES_tradnl" sz="1400" dirty="0" err="1"/>
                  <a:t>negative</a:t>
                </a:r>
                <a:r>
                  <a:rPr lang="es-ES_tradnl" sz="1400" dirty="0"/>
                  <a:t> </a:t>
                </a:r>
                <a:r>
                  <a:rPr lang="es-ES_tradnl" sz="1400" dirty="0" err="1"/>
                  <a:t>emotions</a:t>
                </a:r>
                <a:r>
                  <a:rPr lang="pl-PL" sz="1400" dirty="0"/>
                  <a:t> </a:t>
                </a:r>
                <a:r>
                  <a:rPr lang="en-US" sz="1400" dirty="0"/>
                  <a:t>such as frustration, anger, bitterness, or </a:t>
                </a:r>
                <a:r>
                  <a:rPr lang="en-US" sz="1400" dirty="0" err="1"/>
                  <a:t>disappointm</a:t>
                </a:r>
                <a:r>
                  <a:rPr lang="pl-PL" sz="1400" dirty="0" err="1"/>
                  <a:t>ent</a:t>
                </a:r>
                <a:r>
                  <a:rPr lang="es-ES_tradnl" sz="1400" dirty="0"/>
                  <a:t>, can be of </a:t>
                </a:r>
                <a:r>
                  <a:rPr lang="es-ES_tradnl" sz="1400" dirty="0" err="1"/>
                  <a:t>great</a:t>
                </a:r>
                <a:r>
                  <a:rPr lang="es-ES_tradnl" sz="1400" dirty="0"/>
                  <a:t> </a:t>
                </a:r>
                <a:r>
                  <a:rPr lang="es-ES_tradnl" sz="1400" dirty="0" err="1"/>
                  <a:t>help</a:t>
                </a:r>
                <a:r>
                  <a:rPr lang="es-ES_tradnl" sz="1400" dirty="0"/>
                  <a:t> in </a:t>
                </a:r>
                <a:r>
                  <a:rPr lang="es-ES_tradnl" sz="1400" dirty="0" err="1"/>
                  <a:t>the</a:t>
                </a:r>
                <a:r>
                  <a:rPr lang="es-ES_tradnl" sz="1400" dirty="0"/>
                  <a:t> </a:t>
                </a:r>
                <a:r>
                  <a:rPr lang="es-ES_tradnl" sz="1400" dirty="0" err="1"/>
                  <a:t>workplace</a:t>
                </a:r>
                <a:r>
                  <a:rPr lang="es-ES_tradnl" sz="1400" dirty="0"/>
                  <a:t>.</a:t>
                </a:r>
                <a:r>
                  <a:rPr lang="pl-PL" sz="1400" dirty="0"/>
                  <a:t> P</a:t>
                </a:r>
                <a:r>
                  <a:rPr lang="en-US" sz="1400" dirty="0" err="1"/>
                  <a:t>eople</a:t>
                </a:r>
                <a:r>
                  <a:rPr lang="en-US" sz="1400" dirty="0"/>
                  <a:t> who </a:t>
                </a:r>
                <a:r>
                  <a:rPr lang="pl-PL" sz="1400" dirty="0" err="1"/>
                  <a:t>practice</a:t>
                </a:r>
                <a:r>
                  <a:rPr lang="pl-PL" sz="1400" dirty="0"/>
                  <a:t> </a:t>
                </a:r>
                <a:r>
                  <a:rPr lang="pl-PL" sz="1400" dirty="0" err="1"/>
                  <a:t>midfullness</a:t>
                </a:r>
                <a:r>
                  <a:rPr lang="pl-PL" sz="1400" dirty="0"/>
                  <a:t> </a:t>
                </a:r>
                <a:r>
                  <a:rPr lang="pl-PL" sz="1400" dirty="0" err="1"/>
                  <a:t>are</a:t>
                </a:r>
                <a:r>
                  <a:rPr lang="pl-PL" sz="1400" dirty="0"/>
                  <a:t> </a:t>
                </a:r>
                <a:r>
                  <a:rPr lang="en-US" sz="1400" dirty="0"/>
                  <a:t>able to divert their attention away from emotionally upsetting images to focus on cognitive tasks much better than people who </a:t>
                </a:r>
                <a:r>
                  <a:rPr lang="pl-PL" sz="1400" dirty="0"/>
                  <a:t>do </a:t>
                </a:r>
                <a:r>
                  <a:rPr lang="en-US" sz="1400" dirty="0"/>
                  <a:t>not </a:t>
                </a:r>
                <a:r>
                  <a:rPr lang="pl-PL" sz="1400" dirty="0" err="1"/>
                  <a:t>practice</a:t>
                </a:r>
                <a:r>
                  <a:rPr lang="pl-PL" sz="1400" dirty="0"/>
                  <a:t> </a:t>
                </a:r>
                <a:r>
                  <a:rPr lang="pl-PL" sz="1400" dirty="0" err="1"/>
                  <a:t>it</a:t>
                </a:r>
                <a:r>
                  <a:rPr lang="en-US" sz="1400" dirty="0"/>
                  <a:t>. </a:t>
                </a:r>
                <a:endParaRPr lang="es-ES" sz="1400" dirty="0"/>
              </a:p>
            </p:txBody>
          </p:sp>
        </p:grpSp>
        <p:sp>
          <p:nvSpPr>
            <p:cNvPr id="56" name="Oval 8">
              <a:extLst>
                <a:ext uri="{FF2B5EF4-FFF2-40B4-BE49-F238E27FC236}">
                  <a16:creationId xmlns:a16="http://schemas.microsoft.com/office/drawing/2014/main" xmlns="" id="{C1887200-9DDC-4A23-9A52-412E31F68817}"/>
                </a:ext>
              </a:extLst>
            </p:cNvPr>
            <p:cNvSpPr/>
            <p:nvPr/>
          </p:nvSpPr>
          <p:spPr>
            <a:xfrm>
              <a:off x="2201482" y="1830439"/>
              <a:ext cx="933782" cy="93538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rgbClr val="69116B"/>
                </a:solidFill>
              </a:endParaRPr>
            </a:p>
          </p:txBody>
        </p:sp>
        <p:sp>
          <p:nvSpPr>
            <p:cNvPr id="60" name="Prostokąt 59">
              <a:extLst>
                <a:ext uri="{FF2B5EF4-FFF2-40B4-BE49-F238E27FC236}">
                  <a16:creationId xmlns:a16="http://schemas.microsoft.com/office/drawing/2014/main" xmlns="" id="{A00A5DF1-3E05-4CF2-BE4C-5BDAE7D34996}"/>
                </a:ext>
              </a:extLst>
            </p:cNvPr>
            <p:cNvSpPr/>
            <p:nvPr/>
          </p:nvSpPr>
          <p:spPr>
            <a:xfrm>
              <a:off x="1000196" y="3452121"/>
              <a:ext cx="3104147" cy="256887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002060"/>
                </a:solidFill>
              </a:endParaRPr>
            </a:p>
          </p:txBody>
        </p:sp>
      </p:grpSp>
      <p:sp>
        <p:nvSpPr>
          <p:cNvPr id="63" name="Oval 21">
            <a:extLst>
              <a:ext uri="{FF2B5EF4-FFF2-40B4-BE49-F238E27FC236}">
                <a16:creationId xmlns:a16="http://schemas.microsoft.com/office/drawing/2014/main" xmlns="" id="{D51E609B-9653-4EC0-9D17-C89B4C9D056C}"/>
              </a:ext>
            </a:extLst>
          </p:cNvPr>
          <p:cNvSpPr/>
          <p:nvPr/>
        </p:nvSpPr>
        <p:spPr>
          <a:xfrm rot="20700000">
            <a:off x="8536505" y="2075918"/>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64" name="pole tekstowe 63">
            <a:extLst>
              <a:ext uri="{FF2B5EF4-FFF2-40B4-BE49-F238E27FC236}">
                <a16:creationId xmlns:a16="http://schemas.microsoft.com/office/drawing/2014/main" xmlns="" id="{AF33BEA1-DE0D-4EA4-BFE8-0054ECC8B350}"/>
              </a:ext>
            </a:extLst>
          </p:cNvPr>
          <p:cNvSpPr txBox="1"/>
          <p:nvPr/>
        </p:nvSpPr>
        <p:spPr>
          <a:xfrm>
            <a:off x="4503591" y="628423"/>
            <a:ext cx="6263196" cy="769441"/>
          </a:xfrm>
          <a:prstGeom prst="rect">
            <a:avLst/>
          </a:prstGeom>
          <a:noFill/>
        </p:spPr>
        <p:txBody>
          <a:bodyPr wrap="square">
            <a:spAutoFit/>
          </a:bodyPr>
          <a:lstStyle/>
          <a:p>
            <a:r>
              <a:rPr lang="pl-PL" sz="4400" dirty="0">
                <a:solidFill>
                  <a:schemeClr val="bg1"/>
                </a:solidFill>
                <a:latin typeface="Arial Black" panose="020B0A04020102020204" pitchFamily="34" charset="0"/>
              </a:rPr>
              <a:t>STEPS 3-4</a:t>
            </a:r>
            <a:endParaRPr lang="en-GB" sz="4400" dirty="0">
              <a:solidFill>
                <a:schemeClr val="bg1"/>
              </a:solidFill>
              <a:latin typeface="Arial Black" panose="020B0A04020102020204" pitchFamily="34" charset="0"/>
            </a:endParaRPr>
          </a:p>
        </p:txBody>
      </p:sp>
      <p:sp>
        <p:nvSpPr>
          <p:cNvPr id="2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46200" y="6329350"/>
            <a:ext cx="5359826"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998" y="6281294"/>
            <a:ext cx="905274" cy="576706"/>
          </a:xfrm>
          <a:prstGeom prst="rect">
            <a:avLst/>
          </a:prstGeom>
        </p:spPr>
      </p:pic>
      <p:pic>
        <p:nvPicPr>
          <p:cNvPr id="29" name="Immagine 28"/>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6026" y="6462309"/>
            <a:ext cx="1127226" cy="392481"/>
          </a:xfrm>
          <a:prstGeom prst="rect">
            <a:avLst/>
          </a:prstGeom>
          <a:noFill/>
        </p:spPr>
      </p:pic>
      <p:sp>
        <p:nvSpPr>
          <p:cNvPr id="30" name="CasellaDiTesto 21"/>
          <p:cNvSpPr txBox="1"/>
          <p:nvPr/>
        </p:nvSpPr>
        <p:spPr>
          <a:xfrm>
            <a:off x="7504037" y="618920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25367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p:cNvPicPr>
            <a:picLocks noChangeAspect="1"/>
          </p:cNvPicPr>
          <p:nvPr/>
        </p:nvPicPr>
        <p:blipFill rotWithShape="1">
          <a:blip r:embed="rId3">
            <a:extLst>
              <a:ext uri="{28A0092B-C50C-407E-A947-70E740481C1C}">
                <a14:useLocalDpi xmlns:a14="http://schemas.microsoft.com/office/drawing/2010/main" val="0"/>
              </a:ext>
            </a:extLst>
          </a:blip>
          <a:srcRect l="-1" t="31574" r="-2771" b="22908"/>
          <a:stretch/>
        </p:blipFill>
        <p:spPr>
          <a:xfrm>
            <a:off x="-11444" y="-202199"/>
            <a:ext cx="12529994" cy="2671010"/>
          </a:xfrm>
          <a:prstGeom prst="rect">
            <a:avLst/>
          </a:prstGeom>
        </p:spPr>
      </p:pic>
      <p:sp>
        <p:nvSpPr>
          <p:cNvPr id="2" name="Rectangle 1">
            <a:extLst>
              <a:ext uri="{FF2B5EF4-FFF2-40B4-BE49-F238E27FC236}">
                <a16:creationId xmlns:a16="http://schemas.microsoft.com/office/drawing/2014/main" xmlns="" id="{B1254B6D-4508-4858-9335-FD484A2AEFE1}"/>
              </a:ext>
            </a:extLst>
          </p:cNvPr>
          <p:cNvSpPr/>
          <p:nvPr/>
        </p:nvSpPr>
        <p:spPr>
          <a:xfrm>
            <a:off x="0" y="2438399"/>
            <a:ext cx="12192000" cy="45719"/>
          </a:xfrm>
          <a:prstGeom prst="rect">
            <a:avLst/>
          </a:prstGeom>
          <a:gradFill flip="none" rotWithShape="1">
            <a:gsLst>
              <a:gs pos="14000">
                <a:srgbClr val="18E7E5"/>
              </a:gs>
              <a:gs pos="85000">
                <a:srgbClr val="B21D61"/>
              </a:gs>
              <a:gs pos="69000">
                <a:srgbClr val="AA51AA"/>
              </a:gs>
              <a:gs pos="51000">
                <a:srgbClr val="7A81E2"/>
              </a:gs>
              <a:gs pos="32000">
                <a:srgbClr val="00CBF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upo 25">
            <a:extLst>
              <a:ext uri="{FF2B5EF4-FFF2-40B4-BE49-F238E27FC236}">
                <a16:creationId xmlns:a16="http://schemas.microsoft.com/office/drawing/2014/main" xmlns="" id="{A9F388E5-F2B3-4DEA-B86C-35E4BE97E511}"/>
              </a:ext>
            </a:extLst>
          </p:cNvPr>
          <p:cNvGrpSpPr/>
          <p:nvPr/>
        </p:nvGrpSpPr>
        <p:grpSpPr>
          <a:xfrm>
            <a:off x="6634263" y="1559720"/>
            <a:ext cx="2813902" cy="3080261"/>
            <a:chOff x="8618668" y="1905397"/>
            <a:chExt cx="2258891" cy="2468161"/>
          </a:xfrm>
        </p:grpSpPr>
        <p:sp>
          <p:nvSpPr>
            <p:cNvPr id="58" name="Oval 57">
              <a:extLst>
                <a:ext uri="{FF2B5EF4-FFF2-40B4-BE49-F238E27FC236}">
                  <a16:creationId xmlns:a16="http://schemas.microsoft.com/office/drawing/2014/main" xmlns="" id="{CA86E273-7037-4CA2-B1A8-DFC601E0A026}"/>
                </a:ext>
              </a:extLst>
            </p:cNvPr>
            <p:cNvSpPr/>
            <p:nvPr/>
          </p:nvSpPr>
          <p:spPr>
            <a:xfrm>
              <a:off x="9180408" y="1905397"/>
              <a:ext cx="946858" cy="946850"/>
            </a:xfrm>
            <a:prstGeom prst="ellipse">
              <a:avLst/>
            </a:prstGeom>
            <a:solidFill>
              <a:schemeClr val="bg1">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0" name="Group 39">
              <a:extLst>
                <a:ext uri="{FF2B5EF4-FFF2-40B4-BE49-F238E27FC236}">
                  <a16:creationId xmlns:a16="http://schemas.microsoft.com/office/drawing/2014/main" xmlns="" id="{2D6C7B67-BBF7-466A-9188-D10ECFF4A9FE}"/>
                </a:ext>
              </a:extLst>
            </p:cNvPr>
            <p:cNvGrpSpPr/>
            <p:nvPr/>
          </p:nvGrpSpPr>
          <p:grpSpPr>
            <a:xfrm>
              <a:off x="8618668" y="3319190"/>
              <a:ext cx="2258891" cy="1054368"/>
              <a:chOff x="521714" y="4396069"/>
              <a:chExt cx="2258891" cy="1054368"/>
            </a:xfrm>
          </p:grpSpPr>
          <p:sp>
            <p:nvSpPr>
              <p:cNvPr id="41" name="TextBox 40">
                <a:extLst>
                  <a:ext uri="{FF2B5EF4-FFF2-40B4-BE49-F238E27FC236}">
                    <a16:creationId xmlns:a16="http://schemas.microsoft.com/office/drawing/2014/main" xmlns="" id="{FBBED8ED-C0D0-4A20-A743-0B2B11769B34}"/>
                  </a:ext>
                </a:extLst>
              </p:cNvPr>
              <p:cNvSpPr txBox="1"/>
              <p:nvPr/>
            </p:nvSpPr>
            <p:spPr>
              <a:xfrm>
                <a:off x="756060" y="5203820"/>
                <a:ext cx="1606940" cy="246617"/>
              </a:xfrm>
              <a:prstGeom prst="rect">
                <a:avLst/>
              </a:prstGeom>
              <a:noFill/>
            </p:spPr>
            <p:txBody>
              <a:bodyPr wrap="none" lIns="0" tIns="0" rIns="0" bIns="0" rtlCol="0">
                <a:spAutoFit/>
              </a:bodyPr>
              <a:lstStyle/>
              <a:p>
                <a:pPr algn="ctr"/>
                <a:r>
                  <a:rPr lang="en-US" sz="2000" b="1" dirty="0">
                    <a:solidFill>
                      <a:srgbClr val="FF0000"/>
                    </a:solidFill>
                    <a:latin typeface="+mj-lt"/>
                  </a:rPr>
                  <a:t>6. </a:t>
                </a:r>
                <a:r>
                  <a:rPr lang="pl-PL" sz="2000" b="1" dirty="0" err="1">
                    <a:solidFill>
                      <a:srgbClr val="FF0000"/>
                    </a:solidFill>
                    <a:latin typeface="+mj-lt"/>
                  </a:rPr>
                  <a:t>Working</a:t>
                </a:r>
                <a:r>
                  <a:rPr lang="pl-PL" sz="2000" b="1" dirty="0">
                    <a:solidFill>
                      <a:srgbClr val="FF0000"/>
                    </a:solidFill>
                    <a:latin typeface="+mj-lt"/>
                  </a:rPr>
                  <a:t> </a:t>
                </a:r>
                <a:r>
                  <a:rPr lang="pl-PL" sz="2000" b="1" dirty="0" err="1">
                    <a:solidFill>
                      <a:srgbClr val="FF0000"/>
                    </a:solidFill>
                    <a:latin typeface="+mj-lt"/>
                  </a:rPr>
                  <a:t>memory</a:t>
                </a:r>
                <a:endParaRPr lang="en-US" sz="2000" b="1" dirty="0">
                  <a:solidFill>
                    <a:srgbClr val="FF0000"/>
                  </a:solidFill>
                  <a:latin typeface="+mj-lt"/>
                </a:endParaRPr>
              </a:p>
            </p:txBody>
          </p:sp>
          <p:sp>
            <p:nvSpPr>
              <p:cNvPr id="42" name="TextBox 41">
                <a:extLst>
                  <a:ext uri="{FF2B5EF4-FFF2-40B4-BE49-F238E27FC236}">
                    <a16:creationId xmlns:a16="http://schemas.microsoft.com/office/drawing/2014/main" xmlns="" id="{6C6DF1EC-3370-47DB-8573-EE08F5B17B52}"/>
                  </a:ext>
                </a:extLst>
              </p:cNvPr>
              <p:cNvSpPr txBox="1"/>
              <p:nvPr/>
            </p:nvSpPr>
            <p:spPr>
              <a:xfrm>
                <a:off x="521714" y="4396069"/>
                <a:ext cx="2258891" cy="206285"/>
              </a:xfrm>
              <a:prstGeom prst="rect">
                <a:avLst/>
              </a:prstGeom>
              <a:noFill/>
            </p:spPr>
            <p:txBody>
              <a:bodyPr wrap="square" lIns="0" tIns="0" rIns="0" bIns="0" rtlCol="0">
                <a:spAutoFit/>
              </a:bodyPr>
              <a:lstStyle/>
              <a:p>
                <a:pPr algn="ctr">
                  <a:lnSpc>
                    <a:spcPct val="130000"/>
                  </a:lnSpc>
                </a:pPr>
                <a:endParaRPr lang="es-ES" sz="1400" dirty="0"/>
              </a:p>
            </p:txBody>
          </p:sp>
        </p:grpSp>
        <p:cxnSp>
          <p:nvCxnSpPr>
            <p:cNvPr id="57" name="Straight Connector 56">
              <a:extLst>
                <a:ext uri="{FF2B5EF4-FFF2-40B4-BE49-F238E27FC236}">
                  <a16:creationId xmlns:a16="http://schemas.microsoft.com/office/drawing/2014/main" xmlns="" id="{0E326F59-1F6B-4FA7-8C12-1B76D085D812}"/>
                </a:ext>
              </a:extLst>
            </p:cNvPr>
            <p:cNvCxnSpPr>
              <a:cxnSpLocks/>
              <a:endCxn id="41" idx="0"/>
            </p:cNvCxnSpPr>
            <p:nvPr/>
          </p:nvCxnSpPr>
          <p:spPr>
            <a:xfrm>
              <a:off x="9656484" y="2483215"/>
              <a:ext cx="1" cy="1643727"/>
            </a:xfrm>
            <a:prstGeom prst="line">
              <a:avLst/>
            </a:prstGeom>
            <a:ln w="9525">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94" name="Group 93">
              <a:extLst>
                <a:ext uri="{FF2B5EF4-FFF2-40B4-BE49-F238E27FC236}">
                  <a16:creationId xmlns:a16="http://schemas.microsoft.com/office/drawing/2014/main" xmlns="" id="{ADC49E5F-4665-4B10-B5BF-B97178A6890F}"/>
                </a:ext>
              </a:extLst>
            </p:cNvPr>
            <p:cNvGrpSpPr/>
            <p:nvPr/>
          </p:nvGrpSpPr>
          <p:grpSpPr>
            <a:xfrm>
              <a:off x="9548511" y="2247444"/>
              <a:ext cx="286273" cy="286272"/>
              <a:chOff x="5562600" y="3255963"/>
              <a:chExt cx="346075" cy="346075"/>
            </a:xfrm>
          </p:grpSpPr>
          <p:sp>
            <p:nvSpPr>
              <p:cNvPr id="95" name="Freeform 58">
                <a:extLst>
                  <a:ext uri="{FF2B5EF4-FFF2-40B4-BE49-F238E27FC236}">
                    <a16:creationId xmlns:a16="http://schemas.microsoft.com/office/drawing/2014/main" xmlns="" id="{8CA3055A-4D18-436D-AD08-D032B2DAA3A0}"/>
                  </a:ext>
                </a:extLst>
              </p:cNvPr>
              <p:cNvSpPr>
                <a:spLocks/>
              </p:cNvSpPr>
              <p:nvPr/>
            </p:nvSpPr>
            <p:spPr bwMode="auto">
              <a:xfrm>
                <a:off x="5562600" y="3286125"/>
                <a:ext cx="346075" cy="315913"/>
              </a:xfrm>
              <a:custGeom>
                <a:avLst/>
                <a:gdLst>
                  <a:gd name="T0" fmla="*/ 38 w 218"/>
                  <a:gd name="T1" fmla="*/ 0 h 199"/>
                  <a:gd name="T2" fmla="*/ 0 w 218"/>
                  <a:gd name="T3" fmla="*/ 0 h 199"/>
                  <a:gd name="T4" fmla="*/ 0 w 218"/>
                  <a:gd name="T5" fmla="*/ 199 h 199"/>
                  <a:gd name="T6" fmla="*/ 218 w 218"/>
                  <a:gd name="T7" fmla="*/ 199 h 199"/>
                  <a:gd name="T8" fmla="*/ 218 w 218"/>
                  <a:gd name="T9" fmla="*/ 0 h 199"/>
                  <a:gd name="T10" fmla="*/ 180 w 218"/>
                  <a:gd name="T11" fmla="*/ 0 h 199"/>
                </a:gdLst>
                <a:ahLst/>
                <a:cxnLst>
                  <a:cxn ang="0">
                    <a:pos x="T0" y="T1"/>
                  </a:cxn>
                  <a:cxn ang="0">
                    <a:pos x="T2" y="T3"/>
                  </a:cxn>
                  <a:cxn ang="0">
                    <a:pos x="T4" y="T5"/>
                  </a:cxn>
                  <a:cxn ang="0">
                    <a:pos x="T6" y="T7"/>
                  </a:cxn>
                  <a:cxn ang="0">
                    <a:pos x="T8" y="T9"/>
                  </a:cxn>
                  <a:cxn ang="0">
                    <a:pos x="T10" y="T11"/>
                  </a:cxn>
                </a:cxnLst>
                <a:rect l="0" t="0" r="r" b="b"/>
                <a:pathLst>
                  <a:path w="218" h="199">
                    <a:moveTo>
                      <a:pt x="38" y="0"/>
                    </a:moveTo>
                    <a:lnTo>
                      <a:pt x="0" y="0"/>
                    </a:lnTo>
                    <a:lnTo>
                      <a:pt x="0" y="199"/>
                    </a:lnTo>
                    <a:lnTo>
                      <a:pt x="218" y="199"/>
                    </a:lnTo>
                    <a:lnTo>
                      <a:pt x="218" y="0"/>
                    </a:lnTo>
                    <a:lnTo>
                      <a:pt x="180" y="0"/>
                    </a:ln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6" name="Rectangle 95">
                <a:extLst>
                  <a:ext uri="{FF2B5EF4-FFF2-40B4-BE49-F238E27FC236}">
                    <a16:creationId xmlns:a16="http://schemas.microsoft.com/office/drawing/2014/main" xmlns="" id="{7201FEAB-62ED-4E50-AA59-002E9CAC589B}"/>
                  </a:ext>
                </a:extLst>
              </p:cNvPr>
              <p:cNvSpPr>
                <a:spLocks noChangeArrowheads="1"/>
              </p:cNvSpPr>
              <p:nvPr/>
            </p:nvSpPr>
            <p:spPr bwMode="auto">
              <a:xfrm>
                <a:off x="5622925" y="3255963"/>
                <a:ext cx="44450" cy="60325"/>
              </a:xfrm>
              <a:prstGeom prst="rect">
                <a:avLst/>
              </a:pr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7" name="Rectangle 96">
                <a:extLst>
                  <a:ext uri="{FF2B5EF4-FFF2-40B4-BE49-F238E27FC236}">
                    <a16:creationId xmlns:a16="http://schemas.microsoft.com/office/drawing/2014/main" xmlns="" id="{B2C29D3E-BCF2-494F-8817-90F7E9F71BAB}"/>
                  </a:ext>
                </a:extLst>
              </p:cNvPr>
              <p:cNvSpPr>
                <a:spLocks noChangeArrowheads="1"/>
              </p:cNvSpPr>
              <p:nvPr/>
            </p:nvSpPr>
            <p:spPr bwMode="auto">
              <a:xfrm>
                <a:off x="5803900" y="3255963"/>
                <a:ext cx="44450" cy="60325"/>
              </a:xfrm>
              <a:prstGeom prst="rect">
                <a:avLst/>
              </a:pr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8" name="Line 61">
                <a:extLst>
                  <a:ext uri="{FF2B5EF4-FFF2-40B4-BE49-F238E27FC236}">
                    <a16:creationId xmlns:a16="http://schemas.microsoft.com/office/drawing/2014/main" xmlns="" id="{7EF41EFF-2D6B-4BDD-BAA0-6101C746E98D}"/>
                  </a:ext>
                </a:extLst>
              </p:cNvPr>
              <p:cNvSpPr>
                <a:spLocks noChangeShapeType="1"/>
              </p:cNvSpPr>
              <p:nvPr/>
            </p:nvSpPr>
            <p:spPr bwMode="auto">
              <a:xfrm>
                <a:off x="5667375" y="3286125"/>
                <a:ext cx="136525" cy="0"/>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9" name="Line 62">
                <a:extLst>
                  <a:ext uri="{FF2B5EF4-FFF2-40B4-BE49-F238E27FC236}">
                    <a16:creationId xmlns:a16="http://schemas.microsoft.com/office/drawing/2014/main" xmlns="" id="{A8FD3871-0340-4548-A5EF-A70C39A204A7}"/>
                  </a:ext>
                </a:extLst>
              </p:cNvPr>
              <p:cNvSpPr>
                <a:spLocks noChangeShapeType="1"/>
              </p:cNvSpPr>
              <p:nvPr/>
            </p:nvSpPr>
            <p:spPr bwMode="auto">
              <a:xfrm>
                <a:off x="5562600" y="3360738"/>
                <a:ext cx="346075" cy="0"/>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0" name="Line 63">
                <a:extLst>
                  <a:ext uri="{FF2B5EF4-FFF2-40B4-BE49-F238E27FC236}">
                    <a16:creationId xmlns:a16="http://schemas.microsoft.com/office/drawing/2014/main" xmlns="" id="{5BA66018-D9A7-4003-A1FA-9F81450580B2}"/>
                  </a:ext>
                </a:extLst>
              </p:cNvPr>
              <p:cNvSpPr>
                <a:spLocks noChangeShapeType="1"/>
              </p:cNvSpPr>
              <p:nvPr/>
            </p:nvSpPr>
            <p:spPr bwMode="auto">
              <a:xfrm>
                <a:off x="5653088" y="3390900"/>
                <a:ext cx="0" cy="180975"/>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1" name="Line 64">
                <a:extLst>
                  <a:ext uri="{FF2B5EF4-FFF2-40B4-BE49-F238E27FC236}">
                    <a16:creationId xmlns:a16="http://schemas.microsoft.com/office/drawing/2014/main" xmlns="" id="{C3B223AB-9FDF-4217-B0A7-45ADFAC69736}"/>
                  </a:ext>
                </a:extLst>
              </p:cNvPr>
              <p:cNvSpPr>
                <a:spLocks noChangeShapeType="1"/>
              </p:cNvSpPr>
              <p:nvPr/>
            </p:nvSpPr>
            <p:spPr bwMode="auto">
              <a:xfrm>
                <a:off x="5727700" y="3390900"/>
                <a:ext cx="0" cy="180975"/>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2" name="Line 65">
                <a:extLst>
                  <a:ext uri="{FF2B5EF4-FFF2-40B4-BE49-F238E27FC236}">
                    <a16:creationId xmlns:a16="http://schemas.microsoft.com/office/drawing/2014/main" xmlns="" id="{126A162F-B43F-43B6-9B18-7A310E85B6E3}"/>
                  </a:ext>
                </a:extLst>
              </p:cNvPr>
              <p:cNvSpPr>
                <a:spLocks noChangeShapeType="1"/>
              </p:cNvSpPr>
              <p:nvPr/>
            </p:nvSpPr>
            <p:spPr bwMode="auto">
              <a:xfrm>
                <a:off x="5803900" y="3390900"/>
                <a:ext cx="0" cy="180975"/>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3" name="Line 66">
                <a:extLst>
                  <a:ext uri="{FF2B5EF4-FFF2-40B4-BE49-F238E27FC236}">
                    <a16:creationId xmlns:a16="http://schemas.microsoft.com/office/drawing/2014/main" xmlns="" id="{3648135C-DABC-40D7-94B8-98E812C7524B}"/>
                  </a:ext>
                </a:extLst>
              </p:cNvPr>
              <p:cNvSpPr>
                <a:spLocks noChangeShapeType="1"/>
              </p:cNvSpPr>
              <p:nvPr/>
            </p:nvSpPr>
            <p:spPr bwMode="auto">
              <a:xfrm>
                <a:off x="5592763" y="3421063"/>
                <a:ext cx="285750" cy="0"/>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grpSp>
        <p:sp>
          <p:nvSpPr>
            <p:cNvPr id="59" name="Oval 58">
              <a:extLst>
                <a:ext uri="{FF2B5EF4-FFF2-40B4-BE49-F238E27FC236}">
                  <a16:creationId xmlns:a16="http://schemas.microsoft.com/office/drawing/2014/main" xmlns="" id="{F9EF860C-9EE9-4F59-801E-D259EBB0F028}"/>
                </a:ext>
              </a:extLst>
            </p:cNvPr>
            <p:cNvSpPr/>
            <p:nvPr/>
          </p:nvSpPr>
          <p:spPr>
            <a:xfrm>
              <a:off x="9304586" y="2026912"/>
              <a:ext cx="698502" cy="698494"/>
            </a:xfrm>
            <a:prstGeom prst="ellipse">
              <a:avLst/>
            </a:prstGeom>
            <a:solidFill>
              <a:srgbClr val="FF0000"/>
            </a:solidFill>
            <a:ln>
              <a:noFill/>
            </a:ln>
            <a:effectLst>
              <a:outerShdw blurRad="1143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107" name="Marcador de contenido 5">
            <a:extLst>
              <a:ext uri="{FF2B5EF4-FFF2-40B4-BE49-F238E27FC236}">
                <a16:creationId xmlns:a16="http://schemas.microsoft.com/office/drawing/2014/main" xmlns="" id="{C1536620-2C33-4DA5-9C9C-60A7F0C473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4" name="Imagen 3">
            <a:extLst>
              <a:ext uri="{FF2B5EF4-FFF2-40B4-BE49-F238E27FC236}">
                <a16:creationId xmlns:a16="http://schemas.microsoft.com/office/drawing/2014/main" xmlns="" id="{2529458F-B7F7-43E6-B9A8-550AC4572D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930"/>
            <a:ext cx="2709448" cy="946850"/>
          </a:xfrm>
          <a:prstGeom prst="rect">
            <a:avLst/>
          </a:prstGeom>
        </p:spPr>
      </p:pic>
      <p:grpSp>
        <p:nvGrpSpPr>
          <p:cNvPr id="24" name="Grupo 23">
            <a:extLst>
              <a:ext uri="{FF2B5EF4-FFF2-40B4-BE49-F238E27FC236}">
                <a16:creationId xmlns:a16="http://schemas.microsoft.com/office/drawing/2014/main" xmlns="" id="{393599C7-631C-4CDB-91B8-63C046D98D47}"/>
              </a:ext>
            </a:extLst>
          </p:cNvPr>
          <p:cNvGrpSpPr/>
          <p:nvPr/>
        </p:nvGrpSpPr>
        <p:grpSpPr>
          <a:xfrm>
            <a:off x="1852603" y="1609771"/>
            <a:ext cx="2696227" cy="4107832"/>
            <a:chOff x="3907018" y="1729015"/>
            <a:chExt cx="2312112" cy="4107832"/>
          </a:xfrm>
        </p:grpSpPr>
        <p:sp>
          <p:nvSpPr>
            <p:cNvPr id="48" name="Oval 47">
              <a:extLst>
                <a:ext uri="{FF2B5EF4-FFF2-40B4-BE49-F238E27FC236}">
                  <a16:creationId xmlns:a16="http://schemas.microsoft.com/office/drawing/2014/main" xmlns="" id="{7A39A5DF-CC60-46AB-9FB9-DC8660E71640}"/>
                </a:ext>
              </a:extLst>
            </p:cNvPr>
            <p:cNvSpPr/>
            <p:nvPr/>
          </p:nvSpPr>
          <p:spPr>
            <a:xfrm>
              <a:off x="4565888" y="1729015"/>
              <a:ext cx="1031060" cy="1150238"/>
            </a:xfrm>
            <a:prstGeom prst="ellipse">
              <a:avLst/>
            </a:prstGeom>
            <a:solidFill>
              <a:schemeClr val="bg1">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1" name="Group 30">
              <a:extLst>
                <a:ext uri="{FF2B5EF4-FFF2-40B4-BE49-F238E27FC236}">
                  <a16:creationId xmlns:a16="http://schemas.microsoft.com/office/drawing/2014/main" xmlns="" id="{335AD002-62C3-4A61-8BCF-01EE5F110C5E}"/>
                </a:ext>
              </a:extLst>
            </p:cNvPr>
            <p:cNvGrpSpPr/>
            <p:nvPr/>
          </p:nvGrpSpPr>
          <p:grpSpPr>
            <a:xfrm>
              <a:off x="3907018" y="3609696"/>
              <a:ext cx="2312112" cy="2227151"/>
              <a:chOff x="-632421" y="5248902"/>
              <a:chExt cx="2312112" cy="2227151"/>
            </a:xfrm>
          </p:grpSpPr>
          <p:sp>
            <p:nvSpPr>
              <p:cNvPr id="32" name="TextBox 31">
                <a:extLst>
                  <a:ext uri="{FF2B5EF4-FFF2-40B4-BE49-F238E27FC236}">
                    <a16:creationId xmlns:a16="http://schemas.microsoft.com/office/drawing/2014/main" xmlns="" id="{B4BC54C5-727E-4229-BE53-2B6D9D59C4A9}"/>
                  </a:ext>
                </a:extLst>
              </p:cNvPr>
              <p:cNvSpPr txBox="1"/>
              <p:nvPr/>
            </p:nvSpPr>
            <p:spPr>
              <a:xfrm>
                <a:off x="54451" y="5248902"/>
                <a:ext cx="975055" cy="307777"/>
              </a:xfrm>
              <a:prstGeom prst="rect">
                <a:avLst/>
              </a:prstGeom>
              <a:noFill/>
            </p:spPr>
            <p:txBody>
              <a:bodyPr wrap="none" lIns="0" tIns="0" rIns="0" bIns="0" rtlCol="0">
                <a:spAutoFit/>
              </a:bodyPr>
              <a:lstStyle/>
              <a:p>
                <a:pPr algn="ctr"/>
                <a:r>
                  <a:rPr lang="pl-PL" altLang="ko-KR" sz="2000" b="1" dirty="0">
                    <a:solidFill>
                      <a:srgbClr val="00B0F0"/>
                    </a:solidFill>
                    <a:latin typeface="+mj-lt"/>
                    <a:cs typeface="Arial" pitchFamily="34" charset="0"/>
                  </a:rPr>
                  <a:t>5. </a:t>
                </a:r>
                <a:r>
                  <a:rPr lang="pl-PL" altLang="ko-KR" sz="2000" b="1" dirty="0" err="1">
                    <a:solidFill>
                      <a:srgbClr val="00B0F0"/>
                    </a:solidFill>
                    <a:latin typeface="+mj-lt"/>
                    <a:cs typeface="Arial" pitchFamily="34" charset="0"/>
                  </a:rPr>
                  <a:t>Empathy</a:t>
                </a:r>
                <a:endParaRPr lang="es-ES" sz="2000" b="1" dirty="0">
                  <a:solidFill>
                    <a:srgbClr val="00B0F0"/>
                  </a:solidFill>
                  <a:latin typeface="+mj-lt"/>
                </a:endParaRPr>
              </a:p>
            </p:txBody>
          </p:sp>
          <p:sp>
            <p:nvSpPr>
              <p:cNvPr id="33" name="TextBox 32">
                <a:extLst>
                  <a:ext uri="{FF2B5EF4-FFF2-40B4-BE49-F238E27FC236}">
                    <a16:creationId xmlns:a16="http://schemas.microsoft.com/office/drawing/2014/main" xmlns="" id="{0521675A-6E44-41E8-A30F-C496AC032D0A}"/>
                  </a:ext>
                </a:extLst>
              </p:cNvPr>
              <p:cNvSpPr txBox="1"/>
              <p:nvPr/>
            </p:nvSpPr>
            <p:spPr>
              <a:xfrm>
                <a:off x="-632421" y="5795593"/>
                <a:ext cx="2312112" cy="1680460"/>
              </a:xfrm>
              <a:prstGeom prst="rect">
                <a:avLst/>
              </a:prstGeom>
              <a:noFill/>
            </p:spPr>
            <p:txBody>
              <a:bodyPr wrap="square" lIns="0" tIns="0" rIns="0" bIns="0" rtlCol="0">
                <a:spAutoFit/>
              </a:bodyPr>
              <a:lstStyle/>
              <a:p>
                <a:pPr algn="ctr">
                  <a:lnSpc>
                    <a:spcPct val="130000"/>
                  </a:lnSpc>
                </a:pPr>
                <a:r>
                  <a:rPr lang="pl-PL" sz="1400" dirty="0"/>
                  <a:t>It </a:t>
                </a:r>
                <a:r>
                  <a:rPr lang="es-ES_tradnl" sz="1400" dirty="0" err="1"/>
                  <a:t>concentrates</a:t>
                </a:r>
                <a:r>
                  <a:rPr lang="es-ES_tradnl" sz="1400" dirty="0"/>
                  <a:t> </a:t>
                </a:r>
                <a:r>
                  <a:rPr lang="es-ES_tradnl" sz="1400" dirty="0" err="1"/>
                  <a:t>on</a:t>
                </a:r>
                <a:r>
                  <a:rPr lang="es-ES_tradnl" sz="1400" dirty="0"/>
                  <a:t> </a:t>
                </a:r>
                <a:r>
                  <a:rPr lang="es-ES_tradnl" sz="1400" dirty="0" err="1"/>
                  <a:t>increasing</a:t>
                </a:r>
                <a:r>
                  <a:rPr lang="es-ES_tradnl" sz="1400" dirty="0"/>
                  <a:t> </a:t>
                </a:r>
                <a:r>
                  <a:rPr lang="es-ES_tradnl" sz="1400" dirty="0" err="1"/>
                  <a:t>empathy</a:t>
                </a:r>
                <a:r>
                  <a:rPr lang="es-ES_tradnl" sz="1400" dirty="0"/>
                  <a:t> </a:t>
                </a:r>
                <a:r>
                  <a:rPr lang="es-ES_tradnl" sz="1400" dirty="0" err="1"/>
                  <a:t>which</a:t>
                </a:r>
                <a:r>
                  <a:rPr lang="es-ES_tradnl" sz="1400" dirty="0"/>
                  <a:t> </a:t>
                </a:r>
                <a:r>
                  <a:rPr lang="es-ES_tradnl" sz="1400" dirty="0" err="1"/>
                  <a:t>allows</a:t>
                </a:r>
                <a:r>
                  <a:rPr lang="es-ES_tradnl" sz="1400" dirty="0"/>
                  <a:t> </a:t>
                </a:r>
                <a:r>
                  <a:rPr lang="es-ES_tradnl" sz="1400" dirty="0" err="1"/>
                  <a:t>you</a:t>
                </a:r>
                <a:r>
                  <a:rPr lang="es-ES_tradnl" sz="1400" dirty="0"/>
                  <a:t> to </a:t>
                </a:r>
                <a:r>
                  <a:rPr lang="es-ES_tradnl" sz="1400" dirty="0" err="1"/>
                  <a:t>develop</a:t>
                </a:r>
                <a:r>
                  <a:rPr lang="es-ES_tradnl" sz="1400" dirty="0"/>
                  <a:t> a </a:t>
                </a:r>
                <a:r>
                  <a:rPr lang="es-ES_tradnl" sz="1400" dirty="0" err="1"/>
                  <a:t>deep</a:t>
                </a:r>
                <a:r>
                  <a:rPr lang="es-ES_tradnl" sz="1400" dirty="0"/>
                  <a:t> </a:t>
                </a:r>
                <a:r>
                  <a:rPr lang="es-ES_tradnl" sz="1400" dirty="0" err="1"/>
                  <a:t>understanding</a:t>
                </a:r>
                <a:r>
                  <a:rPr lang="es-ES_tradnl" sz="1400" dirty="0"/>
                  <a:t> of </a:t>
                </a:r>
                <a:r>
                  <a:rPr lang="es-ES_tradnl" sz="1400" dirty="0" err="1"/>
                  <a:t>yourself</a:t>
                </a:r>
                <a:r>
                  <a:rPr lang="es-ES_tradnl" sz="1400" dirty="0"/>
                  <a:t> to </a:t>
                </a:r>
                <a:r>
                  <a:rPr lang="es-ES_tradnl" sz="1400" dirty="0" err="1"/>
                  <a:t>feel</a:t>
                </a:r>
                <a:r>
                  <a:rPr lang="es-ES_tradnl" sz="1400" dirty="0"/>
                  <a:t> </a:t>
                </a:r>
                <a:r>
                  <a:rPr lang="es-ES_tradnl" sz="1400" dirty="0" err="1"/>
                  <a:t>good</a:t>
                </a:r>
                <a:r>
                  <a:rPr lang="es-ES_tradnl" sz="1400" dirty="0"/>
                  <a:t> </a:t>
                </a:r>
                <a:r>
                  <a:rPr lang="es-ES_tradnl" sz="1400" dirty="0" err="1"/>
                  <a:t>about</a:t>
                </a:r>
                <a:r>
                  <a:rPr lang="es-ES_tradnl" sz="1400" dirty="0"/>
                  <a:t> </a:t>
                </a:r>
                <a:r>
                  <a:rPr lang="es-ES_tradnl" sz="1400" dirty="0" err="1"/>
                  <a:t>yourself</a:t>
                </a:r>
                <a:r>
                  <a:rPr lang="es-ES_tradnl" sz="1400" dirty="0"/>
                  <a:t> and be more </a:t>
                </a:r>
                <a:r>
                  <a:rPr lang="es-ES_tradnl" sz="1400" dirty="0" err="1"/>
                  <a:t>willing</a:t>
                </a:r>
                <a:r>
                  <a:rPr lang="es-ES_tradnl" sz="1400" dirty="0"/>
                  <a:t> and </a:t>
                </a:r>
                <a:r>
                  <a:rPr lang="es-ES_tradnl" sz="1400" dirty="0" err="1"/>
                  <a:t>able</a:t>
                </a:r>
                <a:r>
                  <a:rPr lang="es-ES_tradnl" sz="1400" dirty="0"/>
                  <a:t> to </a:t>
                </a:r>
                <a:r>
                  <a:rPr lang="es-ES_tradnl" sz="1400" dirty="0" err="1"/>
                  <a:t>understand</a:t>
                </a:r>
                <a:r>
                  <a:rPr lang="es-ES_tradnl" sz="1400" dirty="0"/>
                  <a:t> </a:t>
                </a:r>
                <a:r>
                  <a:rPr lang="es-ES_tradnl" sz="1400" dirty="0" err="1"/>
                  <a:t>the</a:t>
                </a:r>
                <a:r>
                  <a:rPr lang="es-ES_tradnl" sz="1400" dirty="0"/>
                  <a:t> </a:t>
                </a:r>
                <a:r>
                  <a:rPr lang="es-ES_tradnl" sz="1400" dirty="0" err="1"/>
                  <a:t>feelings</a:t>
                </a:r>
                <a:r>
                  <a:rPr lang="es-ES_tradnl" sz="1400" dirty="0"/>
                  <a:t> of </a:t>
                </a:r>
                <a:r>
                  <a:rPr lang="es-ES_tradnl" sz="1400" dirty="0" err="1"/>
                  <a:t>others</a:t>
                </a:r>
                <a:r>
                  <a:rPr lang="es-ES_tradnl" sz="1400" dirty="0"/>
                  <a:t>. </a:t>
                </a:r>
                <a:endParaRPr lang="es-ES" sz="1400" dirty="0"/>
              </a:p>
            </p:txBody>
          </p:sp>
        </p:grpSp>
        <p:cxnSp>
          <p:nvCxnSpPr>
            <p:cNvPr id="47" name="Straight Connector 46">
              <a:extLst>
                <a:ext uri="{FF2B5EF4-FFF2-40B4-BE49-F238E27FC236}">
                  <a16:creationId xmlns:a16="http://schemas.microsoft.com/office/drawing/2014/main" xmlns="" id="{A731CDBC-2C72-4034-85A1-E8E1187D21FE}"/>
                </a:ext>
              </a:extLst>
            </p:cNvPr>
            <p:cNvCxnSpPr>
              <a:cxnSpLocks/>
            </p:cNvCxnSpPr>
            <p:nvPr/>
          </p:nvCxnSpPr>
          <p:spPr>
            <a:xfrm flipH="1">
              <a:off x="5108261" y="2392777"/>
              <a:ext cx="2315" cy="1127126"/>
            </a:xfrm>
            <a:prstGeom prst="line">
              <a:avLst/>
            </a:prstGeom>
            <a:ln w="9525">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80" name="Oval 11">
            <a:extLst>
              <a:ext uri="{FF2B5EF4-FFF2-40B4-BE49-F238E27FC236}">
                <a16:creationId xmlns:a16="http://schemas.microsoft.com/office/drawing/2014/main" xmlns="" id="{43921E46-CA00-4D5C-8CEF-F5D7001A2BA1}"/>
              </a:ext>
            </a:extLst>
          </p:cNvPr>
          <p:cNvSpPr/>
          <p:nvPr/>
        </p:nvSpPr>
        <p:spPr>
          <a:xfrm>
            <a:off x="2807850" y="1801915"/>
            <a:ext cx="853440" cy="85344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rgbClr val="00B0F0"/>
              </a:solidFill>
            </a:endParaRPr>
          </a:p>
        </p:txBody>
      </p:sp>
      <p:pic>
        <p:nvPicPr>
          <p:cNvPr id="50" name="Obraz 4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80375" y="2009642"/>
            <a:ext cx="463856" cy="463856"/>
          </a:xfrm>
          <a:prstGeom prst="rect">
            <a:avLst/>
          </a:prstGeom>
        </p:spPr>
      </p:pic>
      <p:sp>
        <p:nvSpPr>
          <p:cNvPr id="52" name="Prostokąt 51"/>
          <p:cNvSpPr/>
          <p:nvPr/>
        </p:nvSpPr>
        <p:spPr>
          <a:xfrm>
            <a:off x="6386346" y="4756901"/>
            <a:ext cx="3104147" cy="10430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3" name="Obraz 5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98530" y="1879841"/>
            <a:ext cx="479781" cy="479781"/>
          </a:xfrm>
          <a:prstGeom prst="rect">
            <a:avLst/>
          </a:prstGeom>
        </p:spPr>
      </p:pic>
      <p:sp>
        <p:nvSpPr>
          <p:cNvPr id="56" name="Prostokąt 55"/>
          <p:cNvSpPr/>
          <p:nvPr/>
        </p:nvSpPr>
        <p:spPr>
          <a:xfrm>
            <a:off x="1753820" y="3963290"/>
            <a:ext cx="3104147" cy="1884247"/>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ostokąt 4"/>
          <p:cNvSpPr/>
          <p:nvPr/>
        </p:nvSpPr>
        <p:spPr>
          <a:xfrm>
            <a:off x="6455446" y="4845842"/>
            <a:ext cx="2965946" cy="954107"/>
          </a:xfrm>
          <a:prstGeom prst="rect">
            <a:avLst/>
          </a:prstGeom>
        </p:spPr>
        <p:txBody>
          <a:bodyPr wrap="square">
            <a:spAutoFit/>
          </a:bodyPr>
          <a:lstStyle/>
          <a:p>
            <a:pPr algn="ctr"/>
            <a:r>
              <a:rPr lang="es-ES_tradnl" sz="1400" dirty="0" err="1">
                <a:ea typeface="Arial Rounded"/>
                <a:cs typeface="Arial Rounded"/>
              </a:rPr>
              <a:t>The</a:t>
            </a:r>
            <a:r>
              <a:rPr lang="es-ES_tradnl" sz="1400" dirty="0">
                <a:ea typeface="Arial Rounded"/>
                <a:cs typeface="Arial Rounded"/>
              </a:rPr>
              <a:t> </a:t>
            </a:r>
            <a:r>
              <a:rPr lang="es-ES_tradnl" sz="1400" dirty="0" err="1">
                <a:ea typeface="Arial Rounded"/>
                <a:cs typeface="Arial Rounded"/>
              </a:rPr>
              <a:t>last</a:t>
            </a:r>
            <a:r>
              <a:rPr lang="es-ES_tradnl" sz="1400" dirty="0">
                <a:ea typeface="Arial Rounded"/>
                <a:cs typeface="Arial Rounded"/>
              </a:rPr>
              <a:t> </a:t>
            </a:r>
            <a:r>
              <a:rPr lang="es-ES_tradnl" sz="1400" dirty="0" err="1">
                <a:ea typeface="Arial Rounded"/>
                <a:cs typeface="Arial Rounded"/>
              </a:rPr>
              <a:t>step</a:t>
            </a:r>
            <a:r>
              <a:rPr lang="es-ES_tradnl" sz="1400" dirty="0">
                <a:ea typeface="Arial Rounded"/>
                <a:cs typeface="Arial Rounded"/>
              </a:rPr>
              <a:t> </a:t>
            </a:r>
            <a:r>
              <a:rPr lang="es-ES_tradnl" sz="1400" dirty="0" err="1">
                <a:ea typeface="Arial Rounded"/>
                <a:cs typeface="Arial Rounded"/>
              </a:rPr>
              <a:t>is</a:t>
            </a:r>
            <a:r>
              <a:rPr lang="es-ES_tradnl" sz="1400" dirty="0">
                <a:ea typeface="Arial Rounded"/>
                <a:cs typeface="Arial Rounded"/>
              </a:rPr>
              <a:t> </a:t>
            </a:r>
            <a:r>
              <a:rPr lang="es-ES_tradnl" sz="1400" dirty="0" err="1">
                <a:ea typeface="Arial Rounded"/>
                <a:cs typeface="Arial Rounded"/>
              </a:rPr>
              <a:t>an</a:t>
            </a:r>
            <a:r>
              <a:rPr lang="es-ES_tradnl" sz="1400" dirty="0">
                <a:ea typeface="Arial Rounded"/>
                <a:cs typeface="Arial Rounded"/>
              </a:rPr>
              <a:t> </a:t>
            </a:r>
            <a:r>
              <a:rPr lang="es-ES_tradnl" sz="1400" dirty="0" err="1">
                <a:ea typeface="Arial Rounded"/>
                <a:cs typeface="Arial Rounded"/>
              </a:rPr>
              <a:t>increase</a:t>
            </a:r>
            <a:r>
              <a:rPr lang="es-ES_tradnl" sz="1400" dirty="0">
                <a:ea typeface="Arial Rounded"/>
                <a:cs typeface="Arial Rounded"/>
              </a:rPr>
              <a:t> in </a:t>
            </a:r>
            <a:r>
              <a:rPr lang="es-ES_tradnl" sz="1400" dirty="0" err="1">
                <a:ea typeface="Arial Rounded"/>
                <a:cs typeface="Arial Rounded"/>
              </a:rPr>
              <a:t>working</a:t>
            </a:r>
            <a:r>
              <a:rPr lang="es-ES_tradnl" sz="1400" dirty="0">
                <a:ea typeface="Arial Rounded"/>
                <a:cs typeface="Arial Rounded"/>
              </a:rPr>
              <a:t> </a:t>
            </a:r>
            <a:r>
              <a:rPr lang="es-ES_tradnl" sz="1400" dirty="0" err="1">
                <a:ea typeface="Arial Rounded"/>
                <a:cs typeface="Arial Rounded"/>
              </a:rPr>
              <a:t>memory</a:t>
            </a:r>
            <a:r>
              <a:rPr lang="es-ES_tradnl" sz="1400" dirty="0">
                <a:ea typeface="Arial Rounded"/>
                <a:cs typeface="Arial Rounded"/>
              </a:rPr>
              <a:t> </a:t>
            </a:r>
            <a:r>
              <a:rPr lang="es-ES_tradnl" sz="1400" dirty="0" err="1">
                <a:ea typeface="Arial Rounded"/>
                <a:cs typeface="Arial Rounded"/>
              </a:rPr>
              <a:t>that</a:t>
            </a:r>
            <a:r>
              <a:rPr lang="es-ES_tradnl" sz="1400" dirty="0">
                <a:ea typeface="Arial Rounded"/>
                <a:cs typeface="Arial Rounded"/>
              </a:rPr>
              <a:t> </a:t>
            </a:r>
            <a:r>
              <a:rPr lang="es-ES_tradnl" sz="1400" dirty="0" err="1">
                <a:ea typeface="Arial Rounded"/>
                <a:cs typeface="Arial Rounded"/>
              </a:rPr>
              <a:t>results</a:t>
            </a:r>
            <a:r>
              <a:rPr lang="es-ES_tradnl" sz="1400" dirty="0">
                <a:ea typeface="Arial Rounded"/>
                <a:cs typeface="Arial Rounded"/>
              </a:rPr>
              <a:t> </a:t>
            </a:r>
            <a:r>
              <a:rPr lang="es-ES_tradnl" sz="1400" dirty="0" err="1">
                <a:ea typeface="Arial Rounded"/>
                <a:cs typeface="Arial Rounded"/>
              </a:rPr>
              <a:t>from</a:t>
            </a:r>
            <a:r>
              <a:rPr lang="es-ES_tradnl" sz="1400" dirty="0">
                <a:ea typeface="Arial Rounded"/>
                <a:cs typeface="Arial Rounded"/>
              </a:rPr>
              <a:t> </a:t>
            </a:r>
            <a:r>
              <a:rPr lang="es-ES_tradnl" sz="1400" dirty="0" err="1">
                <a:ea typeface="Arial Rounded"/>
                <a:cs typeface="Arial Rounded"/>
              </a:rPr>
              <a:t>meditation</a:t>
            </a:r>
            <a:r>
              <a:rPr lang="es-ES_tradnl" sz="1400" dirty="0">
                <a:ea typeface="Arial Rounded"/>
                <a:cs typeface="Arial Rounded"/>
              </a:rPr>
              <a:t> </a:t>
            </a:r>
            <a:r>
              <a:rPr lang="es-ES_tradnl" sz="1400" dirty="0" err="1">
                <a:ea typeface="Arial Rounded"/>
                <a:cs typeface="Arial Rounded"/>
              </a:rPr>
              <a:t>practice</a:t>
            </a:r>
            <a:r>
              <a:rPr lang="es-ES_tradnl" sz="1400" dirty="0">
                <a:ea typeface="Arial Rounded"/>
                <a:cs typeface="Arial Rounded"/>
              </a:rPr>
              <a:t> </a:t>
            </a:r>
            <a:r>
              <a:rPr lang="es-ES_tradnl" sz="1400" dirty="0" err="1">
                <a:ea typeface="Arial Rounded"/>
                <a:cs typeface="Arial Rounded"/>
              </a:rPr>
              <a:t>itself</a:t>
            </a:r>
            <a:r>
              <a:rPr lang="es-ES_tradnl" sz="1400" dirty="0">
                <a:ea typeface="Arial Rounded"/>
                <a:cs typeface="Arial Rounded"/>
              </a:rPr>
              <a:t> </a:t>
            </a:r>
            <a:r>
              <a:rPr lang="es-ES_tradnl" sz="1400" dirty="0" err="1">
                <a:ea typeface="Arial Rounded"/>
                <a:cs typeface="Arial Rounded"/>
              </a:rPr>
              <a:t>followed</a:t>
            </a:r>
            <a:r>
              <a:rPr lang="es-ES_tradnl" sz="1400" dirty="0">
                <a:ea typeface="Arial Rounded"/>
                <a:cs typeface="Arial Rounded"/>
              </a:rPr>
              <a:t> </a:t>
            </a:r>
            <a:r>
              <a:rPr lang="es-ES_tradnl" sz="1400" dirty="0" err="1">
                <a:ea typeface="Arial Rounded"/>
                <a:cs typeface="Arial Rounded"/>
              </a:rPr>
              <a:t>regularly</a:t>
            </a:r>
            <a:r>
              <a:rPr lang="es-ES_tradnl" sz="1400" dirty="0">
                <a:ea typeface="Arial Rounded"/>
                <a:cs typeface="Arial Rounded"/>
              </a:rPr>
              <a:t> </a:t>
            </a:r>
            <a:r>
              <a:rPr lang="es-ES_tradnl" sz="1400" dirty="0" err="1">
                <a:ea typeface="Arial Rounded"/>
                <a:cs typeface="Arial Rounded"/>
              </a:rPr>
              <a:t>for</a:t>
            </a:r>
            <a:r>
              <a:rPr lang="es-ES_tradnl" sz="1400" dirty="0">
                <a:ea typeface="Arial Rounded"/>
                <a:cs typeface="Arial Rounded"/>
              </a:rPr>
              <a:t> </a:t>
            </a:r>
            <a:r>
              <a:rPr lang="es-ES_tradnl" sz="1400" dirty="0" err="1">
                <a:ea typeface="Arial Rounded"/>
                <a:cs typeface="Arial Rounded"/>
              </a:rPr>
              <a:t>several</a:t>
            </a:r>
            <a:r>
              <a:rPr lang="es-ES_tradnl" sz="1400" dirty="0">
                <a:ea typeface="Arial Rounded"/>
                <a:cs typeface="Arial Rounded"/>
              </a:rPr>
              <a:t> </a:t>
            </a:r>
            <a:r>
              <a:rPr lang="es-ES_tradnl" sz="1400" dirty="0" err="1">
                <a:ea typeface="Arial Rounded"/>
                <a:cs typeface="Arial Rounded"/>
              </a:rPr>
              <a:t>weeks</a:t>
            </a:r>
            <a:r>
              <a:rPr lang="es-ES_tradnl" sz="1400" dirty="0">
                <a:ea typeface="Arial Rounded"/>
                <a:cs typeface="Arial Rounded"/>
              </a:rPr>
              <a:t>. </a:t>
            </a:r>
            <a:endParaRPr lang="pl-PL" sz="1400" dirty="0"/>
          </a:p>
        </p:txBody>
      </p:sp>
      <p:sp>
        <p:nvSpPr>
          <p:cNvPr id="55" name="pole tekstowe 54">
            <a:extLst>
              <a:ext uri="{FF2B5EF4-FFF2-40B4-BE49-F238E27FC236}">
                <a16:creationId xmlns:a16="http://schemas.microsoft.com/office/drawing/2014/main" xmlns="" id="{EB4CA4E2-9F97-47EF-96B9-1D87899EFD98}"/>
              </a:ext>
            </a:extLst>
          </p:cNvPr>
          <p:cNvSpPr txBox="1"/>
          <p:nvPr/>
        </p:nvSpPr>
        <p:spPr>
          <a:xfrm>
            <a:off x="4265382" y="677385"/>
            <a:ext cx="6263196" cy="769441"/>
          </a:xfrm>
          <a:prstGeom prst="rect">
            <a:avLst/>
          </a:prstGeom>
          <a:noFill/>
        </p:spPr>
        <p:txBody>
          <a:bodyPr wrap="square">
            <a:spAutoFit/>
          </a:bodyPr>
          <a:lstStyle/>
          <a:p>
            <a:r>
              <a:rPr lang="pl-PL" sz="4400" dirty="0">
                <a:solidFill>
                  <a:schemeClr val="bg1"/>
                </a:solidFill>
                <a:latin typeface="Arial Black" panose="020B0A04020102020204" pitchFamily="34" charset="0"/>
              </a:rPr>
              <a:t>STEPS 5-6</a:t>
            </a:r>
            <a:endParaRPr lang="en-GB" sz="4400" dirty="0">
              <a:solidFill>
                <a:schemeClr val="bg1"/>
              </a:solidFill>
              <a:latin typeface="Arial Black" panose="020B0A04020102020204" pitchFamily="34" charset="0"/>
            </a:endParaRPr>
          </a:p>
        </p:txBody>
      </p:sp>
      <p:sp>
        <p:nvSpPr>
          <p:cNvPr id="3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46200" y="6329350"/>
            <a:ext cx="5359826"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3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9998" y="6281294"/>
            <a:ext cx="905274" cy="576706"/>
          </a:xfrm>
          <a:prstGeom prst="rect">
            <a:avLst/>
          </a:prstGeom>
        </p:spPr>
      </p:pic>
      <p:pic>
        <p:nvPicPr>
          <p:cNvPr id="43" name="Immagine 42"/>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06026" y="6462309"/>
            <a:ext cx="1127226" cy="392481"/>
          </a:xfrm>
          <a:prstGeom prst="rect">
            <a:avLst/>
          </a:prstGeom>
          <a:noFill/>
        </p:spPr>
      </p:pic>
      <p:sp>
        <p:nvSpPr>
          <p:cNvPr id="44" name="CasellaDiTesto 21"/>
          <p:cNvSpPr txBox="1"/>
          <p:nvPr/>
        </p:nvSpPr>
        <p:spPr>
          <a:xfrm>
            <a:off x="7504037" y="618920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733365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D0DDEE9A-32EC-48AB-AA00-90B7D4F4EC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14" name="Rectangle: Rounded Corners 9">
            <a:extLst>
              <a:ext uri="{FF2B5EF4-FFF2-40B4-BE49-F238E27FC236}">
                <a16:creationId xmlns:a16="http://schemas.microsoft.com/office/drawing/2014/main" xmlns="" id="{19BFBA29-7BBA-4E65-BB95-7338286D69DF}"/>
              </a:ext>
            </a:extLst>
          </p:cNvPr>
          <p:cNvSpPr/>
          <p:nvPr/>
        </p:nvSpPr>
        <p:spPr>
          <a:xfrm>
            <a:off x="2322194" y="2004874"/>
            <a:ext cx="961017" cy="961200"/>
          </a:xfrm>
          <a:prstGeom prst="roundRect">
            <a:avLst>
              <a:gd name="adj" fmla="val 9500"/>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dirty="0">
              <a:solidFill>
                <a:schemeClr val="bg1"/>
              </a:solidFill>
              <a:latin typeface="+mj-lt"/>
            </a:endParaRPr>
          </a:p>
        </p:txBody>
      </p:sp>
      <p:sp>
        <p:nvSpPr>
          <p:cNvPr id="15" name="Rectangle: Rounded Corners 15">
            <a:extLst>
              <a:ext uri="{FF2B5EF4-FFF2-40B4-BE49-F238E27FC236}">
                <a16:creationId xmlns:a16="http://schemas.microsoft.com/office/drawing/2014/main" xmlns="" id="{5D4FB986-8EDD-4D03-9C99-E9189E78834D}"/>
              </a:ext>
            </a:extLst>
          </p:cNvPr>
          <p:cNvSpPr/>
          <p:nvPr/>
        </p:nvSpPr>
        <p:spPr>
          <a:xfrm>
            <a:off x="2313473" y="4693462"/>
            <a:ext cx="961017" cy="961200"/>
          </a:xfrm>
          <a:prstGeom prst="roundRect">
            <a:avLst>
              <a:gd name="adj" fmla="val 9500"/>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dirty="0">
              <a:solidFill>
                <a:schemeClr val="bg1"/>
              </a:solidFill>
              <a:latin typeface="+mj-lt"/>
            </a:endParaRPr>
          </a:p>
        </p:txBody>
      </p:sp>
      <p:sp>
        <p:nvSpPr>
          <p:cNvPr id="25" name="CuadroTexto 24">
            <a:extLst>
              <a:ext uri="{FF2B5EF4-FFF2-40B4-BE49-F238E27FC236}">
                <a16:creationId xmlns:a16="http://schemas.microsoft.com/office/drawing/2014/main" xmlns="" id="{495AE758-9585-4238-B75A-0B93AB22EC2A}"/>
              </a:ext>
            </a:extLst>
          </p:cNvPr>
          <p:cNvSpPr txBox="1"/>
          <p:nvPr/>
        </p:nvSpPr>
        <p:spPr>
          <a:xfrm>
            <a:off x="3918262" y="2154956"/>
            <a:ext cx="6328236" cy="646331"/>
          </a:xfrm>
          <a:prstGeom prst="rect">
            <a:avLst/>
          </a:prstGeom>
          <a:noFill/>
        </p:spPr>
        <p:txBody>
          <a:bodyPr wrap="square" rtlCol="0">
            <a:spAutoFit/>
          </a:bodyPr>
          <a:lstStyle/>
          <a:p>
            <a:r>
              <a:rPr lang="en-US" dirty="0"/>
              <a:t>Find a comfortable place in which you feel safe and nobody will disturb you. It should be quiet and cozy. </a:t>
            </a:r>
          </a:p>
        </p:txBody>
      </p:sp>
      <p:sp>
        <p:nvSpPr>
          <p:cNvPr id="26" name="CuadroTexto 25">
            <a:extLst>
              <a:ext uri="{FF2B5EF4-FFF2-40B4-BE49-F238E27FC236}">
                <a16:creationId xmlns:a16="http://schemas.microsoft.com/office/drawing/2014/main" xmlns="" id="{C4420EBE-7885-4998-9EE4-75D5F7D3B339}"/>
              </a:ext>
            </a:extLst>
          </p:cNvPr>
          <p:cNvSpPr txBox="1"/>
          <p:nvPr/>
        </p:nvSpPr>
        <p:spPr>
          <a:xfrm>
            <a:off x="3856118" y="4774649"/>
            <a:ext cx="5944830" cy="923330"/>
          </a:xfrm>
          <a:prstGeom prst="rect">
            <a:avLst/>
          </a:prstGeom>
          <a:noFill/>
        </p:spPr>
        <p:txBody>
          <a:bodyPr wrap="square" rtlCol="0">
            <a:spAutoFit/>
          </a:bodyPr>
          <a:lstStyle/>
          <a:p>
            <a:r>
              <a:rPr lang="en-US" dirty="0"/>
              <a:t>Set a time limit. At the beginning it would be better to choose 5 or 10-minute practices, so that your brain will </a:t>
            </a:r>
            <a:r>
              <a:rPr lang="pl-PL"/>
              <a:t>get</a:t>
            </a:r>
            <a:r>
              <a:rPr lang="en-US"/>
              <a:t> </a:t>
            </a:r>
            <a:r>
              <a:rPr lang="en-US" dirty="0"/>
              <a:t>accustomed to such practice.</a:t>
            </a:r>
          </a:p>
        </p:txBody>
      </p:sp>
      <p:sp>
        <p:nvSpPr>
          <p:cNvPr id="27" name="CuadroTexto 26">
            <a:extLst>
              <a:ext uri="{FF2B5EF4-FFF2-40B4-BE49-F238E27FC236}">
                <a16:creationId xmlns:a16="http://schemas.microsoft.com/office/drawing/2014/main" xmlns="" id="{B75CBC3B-D7F2-48FB-8EF8-D213153E8C2F}"/>
              </a:ext>
            </a:extLst>
          </p:cNvPr>
          <p:cNvSpPr txBox="1"/>
          <p:nvPr/>
        </p:nvSpPr>
        <p:spPr>
          <a:xfrm>
            <a:off x="3856118" y="3274408"/>
            <a:ext cx="5944830" cy="1200329"/>
          </a:xfrm>
          <a:prstGeom prst="rect">
            <a:avLst/>
          </a:prstGeom>
          <a:noFill/>
        </p:spPr>
        <p:txBody>
          <a:bodyPr wrap="square" rtlCol="0">
            <a:spAutoFit/>
          </a:bodyPr>
          <a:lstStyle/>
          <a:p>
            <a:r>
              <a:rPr lang="en-US" dirty="0"/>
              <a:t>Choose a comfortable position in which you could stay for a while. You can sit in the armchair and place your feet on the floor, or you can sit directly on the floor cross-legged, also you can just stand still. Whatever is comfortable for you. </a:t>
            </a:r>
          </a:p>
        </p:txBody>
      </p:sp>
      <p:sp>
        <p:nvSpPr>
          <p:cNvPr id="28" name="Rectangle 4">
            <a:extLst>
              <a:ext uri="{FF2B5EF4-FFF2-40B4-BE49-F238E27FC236}">
                <a16:creationId xmlns:a16="http://schemas.microsoft.com/office/drawing/2014/main" xmlns="" id="{5845F467-C0D3-441E-B415-C79D76F27533}"/>
              </a:ext>
            </a:extLst>
          </p:cNvPr>
          <p:cNvSpPr/>
          <p:nvPr/>
        </p:nvSpPr>
        <p:spPr>
          <a:xfrm>
            <a:off x="1748832" y="1113973"/>
            <a:ext cx="8694336" cy="276999"/>
          </a:xfrm>
          <a:prstGeom prst="rect">
            <a:avLst/>
          </a:prstGeom>
        </p:spPr>
        <p:txBody>
          <a:bodyPr wrap="square" lIns="0" tIns="0" rIns="0" bIns="0" anchor="t">
            <a:spAutoFit/>
          </a:bodyPr>
          <a:lstStyle/>
          <a:p>
            <a:pPr lvl="0" algn="ctr" defTabSz="457200">
              <a:defRPr/>
            </a:pPr>
            <a:r>
              <a:rPr lang="en-US" b="1" dirty="0">
                <a:latin typeface="Arial Black" panose="020B0A04020102020204" pitchFamily="34" charset="0"/>
              </a:rPr>
              <a:t>Basic meditation technique to use while practicing mindfulness</a:t>
            </a:r>
          </a:p>
        </p:txBody>
      </p:sp>
      <p:sp>
        <p:nvSpPr>
          <p:cNvPr id="35" name="pole tekstowe 34">
            <a:extLst>
              <a:ext uri="{FF2B5EF4-FFF2-40B4-BE49-F238E27FC236}">
                <a16:creationId xmlns:a16="http://schemas.microsoft.com/office/drawing/2014/main" xmlns="" id="{A6DBA878-537E-4887-B9F9-7B847B1D6E72}"/>
              </a:ext>
            </a:extLst>
          </p:cNvPr>
          <p:cNvSpPr txBox="1"/>
          <p:nvPr/>
        </p:nvSpPr>
        <p:spPr>
          <a:xfrm>
            <a:off x="3214506" y="410142"/>
            <a:ext cx="6094520" cy="646331"/>
          </a:xfrm>
          <a:prstGeom prst="rect">
            <a:avLst/>
          </a:prstGeom>
          <a:noFill/>
        </p:spPr>
        <p:txBody>
          <a:bodyPr wrap="square">
            <a:spAutoFit/>
          </a:bodyPr>
          <a:lstStyle/>
          <a:p>
            <a:pPr lvl="0" algn="ctr" defTabSz="457200">
              <a:defRPr/>
            </a:pPr>
            <a:r>
              <a:rPr lang="pl-PL" sz="3600" b="1" dirty="0" err="1">
                <a:latin typeface="Arial Black" panose="020B0A04020102020204" pitchFamily="34" charset="0"/>
              </a:rPr>
              <a:t>Mindfulness</a:t>
            </a:r>
            <a:endParaRPr lang="en-US" sz="3600" b="1" dirty="0">
              <a:latin typeface="Arial Black" panose="020B0A04020102020204" pitchFamily="34" charset="0"/>
            </a:endParaRPr>
          </a:p>
        </p:txBody>
      </p:sp>
      <p:pic>
        <p:nvPicPr>
          <p:cNvPr id="4" name="Grafika 3" descr="Kanapa z wypełnieniem pełnym">
            <a:extLst>
              <a:ext uri="{FF2B5EF4-FFF2-40B4-BE49-F238E27FC236}">
                <a16:creationId xmlns:a16="http://schemas.microsoft.com/office/drawing/2014/main" xmlns="" id="{BB5A0375-03D2-4D9F-9FD2-BB1FF2A9BDF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336781" y="2037592"/>
            <a:ext cx="914400" cy="914400"/>
          </a:xfrm>
          <a:prstGeom prst="rect">
            <a:avLst/>
          </a:prstGeom>
        </p:spPr>
      </p:pic>
      <p:pic>
        <p:nvPicPr>
          <p:cNvPr id="13" name="Grafika 12" descr="Sveglia z wypełnieniem pełnym">
            <a:extLst>
              <a:ext uri="{FF2B5EF4-FFF2-40B4-BE49-F238E27FC236}">
                <a16:creationId xmlns:a16="http://schemas.microsoft.com/office/drawing/2014/main" xmlns="" id="{9208BBF8-B736-45B1-A31F-79336F60C55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2336782" y="4694090"/>
            <a:ext cx="914400" cy="914400"/>
          </a:xfrm>
          <a:prstGeom prst="rect">
            <a:avLst/>
          </a:prstGeom>
        </p:spPr>
      </p:pic>
      <p:grpSp>
        <p:nvGrpSpPr>
          <p:cNvPr id="39" name="Grupa 38">
            <a:extLst>
              <a:ext uri="{FF2B5EF4-FFF2-40B4-BE49-F238E27FC236}">
                <a16:creationId xmlns:a16="http://schemas.microsoft.com/office/drawing/2014/main" xmlns="" id="{7B97CE05-266F-43F0-87B9-384C8E96B26C}"/>
              </a:ext>
            </a:extLst>
          </p:cNvPr>
          <p:cNvGrpSpPr/>
          <p:nvPr/>
        </p:nvGrpSpPr>
        <p:grpSpPr>
          <a:xfrm>
            <a:off x="2298886" y="3332247"/>
            <a:ext cx="961017" cy="961200"/>
            <a:chOff x="2292209" y="4140951"/>
            <a:chExt cx="961017" cy="961200"/>
          </a:xfrm>
        </p:grpSpPr>
        <p:sp>
          <p:nvSpPr>
            <p:cNvPr id="16" name="Rectangle: Rounded Corners 17">
              <a:extLst>
                <a:ext uri="{FF2B5EF4-FFF2-40B4-BE49-F238E27FC236}">
                  <a16:creationId xmlns:a16="http://schemas.microsoft.com/office/drawing/2014/main" xmlns="" id="{98649BC8-B214-42DB-BDA3-E6058E477E1C}"/>
                </a:ext>
              </a:extLst>
            </p:cNvPr>
            <p:cNvSpPr/>
            <p:nvPr/>
          </p:nvSpPr>
          <p:spPr>
            <a:xfrm>
              <a:off x="2292209" y="4140951"/>
              <a:ext cx="961017" cy="961200"/>
            </a:xfrm>
            <a:prstGeom prst="roundRect">
              <a:avLst>
                <a:gd name="adj" fmla="val 9500"/>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dirty="0">
                <a:solidFill>
                  <a:schemeClr val="bg1"/>
                </a:solidFill>
                <a:latin typeface="+mj-lt"/>
              </a:endParaRPr>
            </a:p>
          </p:txBody>
        </p:sp>
        <p:pic>
          <p:nvPicPr>
            <p:cNvPr id="38" name="Grafika 37" descr="Zmieszana osoba z wypełnieniem pełnym">
              <a:extLst>
                <a:ext uri="{FF2B5EF4-FFF2-40B4-BE49-F238E27FC236}">
                  <a16:creationId xmlns:a16="http://schemas.microsoft.com/office/drawing/2014/main" xmlns="" id="{ED28102F-5997-4931-B2C4-446955FDB35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2383976" y="4214798"/>
              <a:ext cx="777482" cy="777482"/>
            </a:xfrm>
            <a:prstGeom prst="rect">
              <a:avLst/>
            </a:prstGeom>
          </p:spPr>
        </p:pic>
      </p:grpSp>
      <p:grpSp>
        <p:nvGrpSpPr>
          <p:cNvPr id="45" name="Grupa 44">
            <a:extLst>
              <a:ext uri="{FF2B5EF4-FFF2-40B4-BE49-F238E27FC236}">
                <a16:creationId xmlns:a16="http://schemas.microsoft.com/office/drawing/2014/main" xmlns="" id="{49C53C73-81FE-4E42-9CB8-3A6EDA16C8A5}"/>
              </a:ext>
            </a:extLst>
          </p:cNvPr>
          <p:cNvGrpSpPr/>
          <p:nvPr/>
        </p:nvGrpSpPr>
        <p:grpSpPr>
          <a:xfrm>
            <a:off x="245796" y="1751630"/>
            <a:ext cx="5067196" cy="4221890"/>
            <a:chOff x="245796" y="1751630"/>
            <a:chExt cx="5067196" cy="4221890"/>
          </a:xfrm>
        </p:grpSpPr>
        <p:sp>
          <p:nvSpPr>
            <p:cNvPr id="41" name="pole tekstowe 40">
              <a:extLst>
                <a:ext uri="{FF2B5EF4-FFF2-40B4-BE49-F238E27FC236}">
                  <a16:creationId xmlns:a16="http://schemas.microsoft.com/office/drawing/2014/main" xmlns="" id="{E2564BE3-BDB2-4750-A65E-65DF580CCB95}"/>
                </a:ext>
              </a:extLst>
            </p:cNvPr>
            <p:cNvSpPr txBox="1"/>
            <p:nvPr/>
          </p:nvSpPr>
          <p:spPr>
            <a:xfrm>
              <a:off x="245796" y="3637957"/>
              <a:ext cx="5067196" cy="646331"/>
            </a:xfrm>
            <a:prstGeom prst="rect">
              <a:avLst/>
            </a:prstGeom>
            <a:noFill/>
          </p:spPr>
          <p:txBody>
            <a:bodyPr wrap="square" rtlCol="0">
              <a:spAutoFit/>
            </a:bodyPr>
            <a:lstStyle/>
            <a:p>
              <a:r>
                <a:rPr lang="en-US" b="1" dirty="0"/>
                <a:t>Preparation</a:t>
              </a:r>
            </a:p>
            <a:p>
              <a:endParaRPr lang="en-GB" b="1" dirty="0"/>
            </a:p>
          </p:txBody>
        </p:sp>
        <p:sp>
          <p:nvSpPr>
            <p:cNvPr id="44" name="Nawias klamrowy otwierający 43">
              <a:extLst>
                <a:ext uri="{FF2B5EF4-FFF2-40B4-BE49-F238E27FC236}">
                  <a16:creationId xmlns:a16="http://schemas.microsoft.com/office/drawing/2014/main" xmlns="" id="{2D7A9CE2-C71D-4BA9-BEAB-D61140A52068}"/>
                </a:ext>
              </a:extLst>
            </p:cNvPr>
            <p:cNvSpPr/>
            <p:nvPr/>
          </p:nvSpPr>
          <p:spPr>
            <a:xfrm>
              <a:off x="1615780" y="1751630"/>
              <a:ext cx="497105" cy="4221890"/>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21"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46200" y="6329350"/>
            <a:ext cx="5359826"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9998" y="6281294"/>
            <a:ext cx="905274" cy="576706"/>
          </a:xfrm>
          <a:prstGeom prst="rect">
            <a:avLst/>
          </a:prstGeom>
        </p:spPr>
      </p:pic>
      <p:pic>
        <p:nvPicPr>
          <p:cNvPr id="23" name="Immagine 22"/>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406026" y="6462309"/>
            <a:ext cx="1127226" cy="392481"/>
          </a:xfrm>
          <a:prstGeom prst="rect">
            <a:avLst/>
          </a:prstGeom>
          <a:noFill/>
        </p:spPr>
      </p:pic>
      <p:sp>
        <p:nvSpPr>
          <p:cNvPr id="24" name="CasellaDiTesto 21"/>
          <p:cNvSpPr txBox="1"/>
          <p:nvPr/>
        </p:nvSpPr>
        <p:spPr>
          <a:xfrm>
            <a:off x="7504037" y="6189207"/>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447481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1778</TotalTime>
  <Words>2221</Words>
  <Application>Microsoft Office PowerPoint</Application>
  <PresentationFormat>Widescreen</PresentationFormat>
  <Paragraphs>166</Paragraphs>
  <Slides>13</Slides>
  <Notes>3</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13</vt:i4>
      </vt:variant>
    </vt:vector>
  </HeadingPairs>
  <TitlesOfParts>
    <vt:vector size="25" baseType="lpstr">
      <vt:lpstr>맑은 고딕</vt:lpstr>
      <vt:lpstr>Microsoft JhengHei</vt:lpstr>
      <vt:lpstr>Microsoft JhengHei UI</vt:lpstr>
      <vt:lpstr>Arial</vt:lpstr>
      <vt:lpstr>Arial Black</vt:lpstr>
      <vt:lpstr>Arial Rounded</vt:lpstr>
      <vt:lpstr>Arial Rounded MT Bold</vt:lpstr>
      <vt:lpstr>Calibri</vt:lpstr>
      <vt:lpstr>Calibri Light</vt:lpstr>
      <vt:lpstr>Dubai Medium</vt:lpstr>
      <vt:lpstr>Times New Roman</vt:lpstr>
      <vt:lpstr>Tema de Office</vt:lpstr>
      <vt:lpstr>Tool 19 Mindfulness – a tool to increase concentration</vt:lpstr>
      <vt:lpstr>Presentazione standard di PowerPoint</vt:lpstr>
      <vt:lpstr>Presentazione standard di PowerPoint</vt:lpstr>
      <vt:lpstr>Presentazione standard di PowerPoint</vt:lpstr>
      <vt:lpstr>Mindfulness – 6 steps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Regulation of the work ability in small and micro enterprises through multimedia tool </dc:title>
  <dc:creator>Dulce Rodriguez Ortiz</dc:creator>
  <cp:lastModifiedBy>Windows User</cp:lastModifiedBy>
  <cp:revision>147</cp:revision>
  <dcterms:created xsi:type="dcterms:W3CDTF">2021-01-13T11:07:57Z</dcterms:created>
  <dcterms:modified xsi:type="dcterms:W3CDTF">2022-07-03T19:42:40Z</dcterms:modified>
</cp:coreProperties>
</file>