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1"/>
  </p:notesMasterIdLst>
  <p:sldIdLst>
    <p:sldId id="257" r:id="rId2"/>
    <p:sldId id="340" r:id="rId3"/>
    <p:sldId id="290" r:id="rId4"/>
    <p:sldId id="318" r:id="rId5"/>
    <p:sldId id="327" r:id="rId6"/>
    <p:sldId id="328" r:id="rId7"/>
    <p:sldId id="330" r:id="rId8"/>
    <p:sldId id="331" r:id="rId9"/>
    <p:sldId id="332" r:id="rId10"/>
    <p:sldId id="333" r:id="rId11"/>
    <p:sldId id="334" r:id="rId12"/>
    <p:sldId id="341" r:id="rId13"/>
    <p:sldId id="342" r:id="rId14"/>
    <p:sldId id="343" r:id="rId15"/>
    <p:sldId id="335" r:id="rId16"/>
    <p:sldId id="336" r:id="rId17"/>
    <p:sldId id="337" r:id="rId18"/>
    <p:sldId id="536" r:id="rId19"/>
    <p:sldId id="537" r:id="rId20"/>
    <p:sldId id="539" r:id="rId21"/>
    <p:sldId id="546" r:id="rId22"/>
    <p:sldId id="538" r:id="rId23"/>
    <p:sldId id="542" r:id="rId24"/>
    <p:sldId id="547" r:id="rId25"/>
    <p:sldId id="525" r:id="rId26"/>
    <p:sldId id="540" r:id="rId27"/>
    <p:sldId id="526" r:id="rId28"/>
    <p:sldId id="519" r:id="rId29"/>
    <p:sldId id="524" r:id="rId30"/>
    <p:sldId id="530" r:id="rId31"/>
    <p:sldId id="533" r:id="rId32"/>
    <p:sldId id="535" r:id="rId33"/>
    <p:sldId id="543" r:id="rId34"/>
    <p:sldId id="529" r:id="rId35"/>
    <p:sldId id="544" r:id="rId36"/>
    <p:sldId id="517" r:id="rId37"/>
    <p:sldId id="521" r:id="rId38"/>
    <p:sldId id="522" r:id="rId39"/>
    <p:sldId id="523" r:id="rId40"/>
    <p:sldId id="534" r:id="rId41"/>
    <p:sldId id="541" r:id="rId42"/>
    <p:sldId id="545" r:id="rId43"/>
    <p:sldId id="527" r:id="rId44"/>
    <p:sldId id="532" r:id="rId45"/>
    <p:sldId id="531" r:id="rId46"/>
    <p:sldId id="520" r:id="rId47"/>
    <p:sldId id="518" r:id="rId48"/>
    <p:sldId id="528" r:id="rId49"/>
    <p:sldId id="324" r:id="rId50"/>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E0"/>
    <a:srgbClr val="A3D30C"/>
    <a:srgbClr val="FF0719"/>
    <a:srgbClr val="FDA600"/>
    <a:srgbClr val="F2F2F2"/>
    <a:srgbClr val="FFFFFF"/>
    <a:srgbClr val="A3D40C"/>
    <a:srgbClr val="FF0619"/>
    <a:srgbClr val="FFA700"/>
    <a:srgbClr val="8C0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guide orient="horz" pos="2387"/>
        <p:guide pos="3840"/>
      </p:guideLst>
    </p:cSldViewPr>
  </p:slideViewPr>
  <p:notesTextViewPr>
    <p:cViewPr>
      <p:scale>
        <a:sx n="3" d="2"/>
        <a:sy n="3" d="2"/>
      </p:scale>
      <p:origin x="0" y="0"/>
    </p:cViewPr>
  </p:notesTextViewPr>
  <p:sorterViewPr>
    <p:cViewPr>
      <p:scale>
        <a:sx n="130" d="100"/>
        <a:sy n="130" d="100"/>
      </p:scale>
      <p:origin x="0" y="-36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060CC109-B42B-4E13-8EE2-18024BCF4E0E}" type="datetimeFigureOut">
              <a:rPr lang="es-ES" smtClean="0"/>
              <a:t>30/05/2022</a:t>
            </a:fld>
            <a:endParaRPr lang="es-ES"/>
          </a:p>
        </p:txBody>
      </p:sp>
      <p:sp>
        <p:nvSpPr>
          <p:cNvPr id="4" name="Marcador de imagen d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907AD87-97B4-4E47-839A-0B32A1AAAFA8}" type="slidenum">
              <a:rPr lang="es-ES" smtClean="0"/>
              <a:t>‹Nr.›</a:t>
            </a:fld>
            <a:endParaRPr lang="es-ES"/>
          </a:p>
        </p:txBody>
      </p:sp>
    </p:spTree>
    <p:extLst>
      <p:ext uri="{BB962C8B-B14F-4D97-AF65-F5344CB8AC3E}">
        <p14:creationId xmlns:p14="http://schemas.microsoft.com/office/powerpoint/2010/main" val="205596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E1004-3CE5-4DDA-88F7-5666A40785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A5E2BD3-E83F-4017-8977-2B08EC915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BE14C7-5F5E-4916-A8E7-2BD81F3E7C38}"/>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5" name="Marcador de pie de página 4">
            <a:extLst>
              <a:ext uri="{FF2B5EF4-FFF2-40B4-BE49-F238E27FC236}">
                <a16:creationId xmlns:a16="http://schemas.microsoft.com/office/drawing/2014/main" id="{04269C8E-E801-434E-89E0-69AAD739B582}"/>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54D84EA7-AD76-4E03-B6C0-AD051C01F5E7}"/>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581798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35790-4E70-43B8-BB84-BAA8D7C019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1C69B-4148-4658-BFE1-06B7A7F5CF1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4BEF79-C19C-4E8A-B11A-96424C16C841}"/>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5" name="Marcador de pie de página 4">
            <a:extLst>
              <a:ext uri="{FF2B5EF4-FFF2-40B4-BE49-F238E27FC236}">
                <a16:creationId xmlns:a16="http://schemas.microsoft.com/office/drawing/2014/main" id="{F262D5F7-689B-4D53-AB86-457276CF8A0F}"/>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85C5D060-362F-4E2C-8617-13D1095252CC}"/>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18311322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8D9DA91-D940-45A4-AA9D-4201DF39A7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8DD96CD-0EB8-41CC-B876-3EA6D5A2DA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5A18A11-A4A0-4BE0-8069-675EC1A48DC7}"/>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5" name="Marcador de pie de página 4">
            <a:extLst>
              <a:ext uri="{FF2B5EF4-FFF2-40B4-BE49-F238E27FC236}">
                <a16:creationId xmlns:a16="http://schemas.microsoft.com/office/drawing/2014/main" id="{AD2E613B-38FF-4978-A0A8-0E9550A57357}"/>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F0778532-B72F-4B41-905D-17B0F341391B}"/>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6987808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949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FF886-8BA1-4244-8F6D-E11415941D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B5AD947-0D72-48D8-9952-36C538A1BD0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226A9E-9CCF-4785-8DDB-FC35E3FD98B3}"/>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5" name="Marcador de pie de página 4">
            <a:extLst>
              <a:ext uri="{FF2B5EF4-FFF2-40B4-BE49-F238E27FC236}">
                <a16:creationId xmlns:a16="http://schemas.microsoft.com/office/drawing/2014/main" id="{2E129768-82AD-4305-AE9E-F906D97AD031}"/>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A5CFC126-FB7C-456E-9F3A-EB18DABF347C}"/>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809342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230D9-E2CB-4F58-B0FD-77788BE638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B28F752-A37B-4E02-B91C-A938BAACF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F85C713-C168-4C49-8CEE-43C4FAE61BE3}"/>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5" name="Marcador de pie de página 4">
            <a:extLst>
              <a:ext uri="{FF2B5EF4-FFF2-40B4-BE49-F238E27FC236}">
                <a16:creationId xmlns:a16="http://schemas.microsoft.com/office/drawing/2014/main" id="{896C2D41-5671-4B59-B77A-945529F865A2}"/>
              </a:ext>
            </a:extLst>
          </p:cNvPr>
          <p:cNvSpPr>
            <a:spLocks noGrp="1"/>
          </p:cNvSpPr>
          <p:nvPr>
            <p:ph type="ftr" sz="quarter" idx="11"/>
          </p:nvPr>
        </p:nvSpPr>
        <p:spPr/>
        <p:txBody>
          <a:bodyPr/>
          <a:lstStyle/>
          <a:p>
            <a:pPr algn="l"/>
            <a:endParaRPr lang="en-US" dirty="0"/>
          </a:p>
        </p:txBody>
      </p:sp>
      <p:sp>
        <p:nvSpPr>
          <p:cNvPr id="6" name="Marcador de número de diapositiva 5">
            <a:extLst>
              <a:ext uri="{FF2B5EF4-FFF2-40B4-BE49-F238E27FC236}">
                <a16:creationId xmlns:a16="http://schemas.microsoft.com/office/drawing/2014/main" id="{CA15FCF6-E064-49DE-8AAA-029303AD8858}"/>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18963309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D6A137-EAB5-4F2C-B6CB-738753F6F03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7BB7F-8AAD-4570-9DB3-CA2AB54329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1FB55B7-8EF2-4E7E-9F56-5291D9F25D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B2F6D9E-D787-4C9F-B7E1-CF4F0FC187CB}"/>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6" name="Marcador de pie de página 5">
            <a:extLst>
              <a:ext uri="{FF2B5EF4-FFF2-40B4-BE49-F238E27FC236}">
                <a16:creationId xmlns:a16="http://schemas.microsoft.com/office/drawing/2014/main" id="{D0507819-A5F3-4E59-A19D-9D64D7A3AB8E}"/>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id="{AA566F6D-6C4F-49F1-8B3F-19C2E949F908}"/>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9646892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FE2A1-DBD8-46D3-9989-21BD4F71A1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959E9F1-4F89-4634-9021-29A89E39E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D548D5-DD83-4B39-A4DF-8B47C32294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FFAB72-E232-4942-995D-D59E08A53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6095AD-6D63-436B-833B-BA894405C7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C16BBEE-C5BD-4CB8-87DA-FC945E76E803}"/>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8" name="Marcador de pie de página 7">
            <a:extLst>
              <a:ext uri="{FF2B5EF4-FFF2-40B4-BE49-F238E27FC236}">
                <a16:creationId xmlns:a16="http://schemas.microsoft.com/office/drawing/2014/main" id="{F5DF973E-CA09-4255-9DEB-A654120A004C}"/>
              </a:ext>
            </a:extLst>
          </p:cNvPr>
          <p:cNvSpPr>
            <a:spLocks noGrp="1"/>
          </p:cNvSpPr>
          <p:nvPr>
            <p:ph type="ftr" sz="quarter" idx="11"/>
          </p:nvPr>
        </p:nvSpPr>
        <p:spPr/>
        <p:txBody>
          <a:bodyPr/>
          <a:lstStyle/>
          <a:p>
            <a:pPr algn="l"/>
            <a:endParaRPr lang="en-US" dirty="0"/>
          </a:p>
        </p:txBody>
      </p:sp>
      <p:sp>
        <p:nvSpPr>
          <p:cNvPr id="9" name="Marcador de número de diapositiva 8">
            <a:extLst>
              <a:ext uri="{FF2B5EF4-FFF2-40B4-BE49-F238E27FC236}">
                <a16:creationId xmlns:a16="http://schemas.microsoft.com/office/drawing/2014/main" id="{5A98B498-8EC9-4C34-9BF3-58318F0F699E}"/>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19175094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446C3-F2A2-4FBA-A25F-4BC0D596309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A2463FD-6754-4D7D-9B38-2F366801E2D8}"/>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4" name="Marcador de pie de página 3">
            <a:extLst>
              <a:ext uri="{FF2B5EF4-FFF2-40B4-BE49-F238E27FC236}">
                <a16:creationId xmlns:a16="http://schemas.microsoft.com/office/drawing/2014/main" id="{4016E6BD-8DDF-4C0F-A91D-5C43EA562FC0}"/>
              </a:ext>
            </a:extLst>
          </p:cNvPr>
          <p:cNvSpPr>
            <a:spLocks noGrp="1"/>
          </p:cNvSpPr>
          <p:nvPr>
            <p:ph type="ftr" sz="quarter" idx="11"/>
          </p:nvPr>
        </p:nvSpPr>
        <p:spPr/>
        <p:txBody>
          <a:bodyPr/>
          <a:lstStyle/>
          <a:p>
            <a:pPr algn="l"/>
            <a:endParaRPr lang="en-US" dirty="0"/>
          </a:p>
        </p:txBody>
      </p:sp>
      <p:sp>
        <p:nvSpPr>
          <p:cNvPr id="5" name="Marcador de número de diapositiva 4">
            <a:extLst>
              <a:ext uri="{FF2B5EF4-FFF2-40B4-BE49-F238E27FC236}">
                <a16:creationId xmlns:a16="http://schemas.microsoft.com/office/drawing/2014/main" id="{4D479B88-7292-439B-8829-42AF66539009}"/>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26953199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2D2257-2CA8-445F-88E6-977295DA7C45}"/>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3" name="Marcador de pie de página 2">
            <a:extLst>
              <a:ext uri="{FF2B5EF4-FFF2-40B4-BE49-F238E27FC236}">
                <a16:creationId xmlns:a16="http://schemas.microsoft.com/office/drawing/2014/main" id="{E6FA5DBB-6029-44BB-AB9F-71254C4527D6}"/>
              </a:ext>
            </a:extLst>
          </p:cNvPr>
          <p:cNvSpPr>
            <a:spLocks noGrp="1"/>
          </p:cNvSpPr>
          <p:nvPr>
            <p:ph type="ftr" sz="quarter" idx="11"/>
          </p:nvPr>
        </p:nvSpPr>
        <p:spPr/>
        <p:txBody>
          <a:bodyPr/>
          <a:lstStyle/>
          <a:p>
            <a:pPr algn="l"/>
            <a:endParaRPr lang="en-US" dirty="0"/>
          </a:p>
        </p:txBody>
      </p:sp>
      <p:sp>
        <p:nvSpPr>
          <p:cNvPr id="4" name="Marcador de número de diapositiva 3">
            <a:extLst>
              <a:ext uri="{FF2B5EF4-FFF2-40B4-BE49-F238E27FC236}">
                <a16:creationId xmlns:a16="http://schemas.microsoft.com/office/drawing/2014/main" id="{602ACA95-3B38-4625-98FC-2A83EEF39235}"/>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24151557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C94F84-9B4D-4255-A579-48A4185F63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73D761A-F52A-4C2C-A5D4-2BA28764E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DBA5391-344C-43AE-9B3A-78428F338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A696CD-4CE0-478E-ABC4-5A6D256E6683}"/>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6" name="Marcador de pie de página 5">
            <a:extLst>
              <a:ext uri="{FF2B5EF4-FFF2-40B4-BE49-F238E27FC236}">
                <a16:creationId xmlns:a16="http://schemas.microsoft.com/office/drawing/2014/main" id="{4FB62538-29FB-43EB-9B64-E2B9BB460540}"/>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id="{94EE8059-D07E-4517-924F-B041A4877D7E}"/>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18759634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93797-B9F6-4DB6-9305-5DC44DCB9A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796F8E-F9F6-4ADE-8543-84A1390B1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68589C2-11F7-4008-9C04-4C08E2E7B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B7754CC-5941-470C-983E-BF12E714B096}"/>
              </a:ext>
            </a:extLst>
          </p:cNvPr>
          <p:cNvSpPr>
            <a:spLocks noGrp="1"/>
          </p:cNvSpPr>
          <p:nvPr>
            <p:ph type="dt" sz="half" idx="10"/>
          </p:nvPr>
        </p:nvSpPr>
        <p:spPr/>
        <p:txBody>
          <a:bodyPr/>
          <a:lstStyle/>
          <a:p>
            <a:fld id="{AE0C963C-C1DB-4AFD-9DDC-0691666BF49B}" type="datetime2">
              <a:rPr lang="en-US" smtClean="0"/>
              <a:pPr/>
              <a:t>Monday, May 30, 2022</a:t>
            </a:fld>
            <a:endParaRPr lang="en-US" cap="all" dirty="0"/>
          </a:p>
        </p:txBody>
      </p:sp>
      <p:sp>
        <p:nvSpPr>
          <p:cNvPr id="6" name="Marcador de pie de página 5">
            <a:extLst>
              <a:ext uri="{FF2B5EF4-FFF2-40B4-BE49-F238E27FC236}">
                <a16:creationId xmlns:a16="http://schemas.microsoft.com/office/drawing/2014/main" id="{0E962A53-EF29-4DC5-8BC5-134F5BA0F6DF}"/>
              </a:ext>
            </a:extLst>
          </p:cNvPr>
          <p:cNvSpPr>
            <a:spLocks noGrp="1"/>
          </p:cNvSpPr>
          <p:nvPr>
            <p:ph type="ftr" sz="quarter" idx="11"/>
          </p:nvPr>
        </p:nvSpPr>
        <p:spPr/>
        <p:txBody>
          <a:bodyPr/>
          <a:lstStyle/>
          <a:p>
            <a:pPr algn="l"/>
            <a:endParaRPr lang="en-US" dirty="0"/>
          </a:p>
        </p:txBody>
      </p:sp>
      <p:sp>
        <p:nvSpPr>
          <p:cNvPr id="7" name="Marcador de número de diapositiva 6">
            <a:extLst>
              <a:ext uri="{FF2B5EF4-FFF2-40B4-BE49-F238E27FC236}">
                <a16:creationId xmlns:a16="http://schemas.microsoft.com/office/drawing/2014/main" id="{F1085023-156D-4463-80EB-88B5DFF44C99}"/>
              </a:ext>
            </a:extLst>
          </p:cNvPr>
          <p:cNvSpPr>
            <a:spLocks noGrp="1"/>
          </p:cNvSpPr>
          <p:nvPr>
            <p:ph type="sldNum" sz="quarter" idx="12"/>
          </p:nvPr>
        </p:nvSpPr>
        <p:spPr/>
        <p:txBody>
          <a:body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29610799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C460B4-EB33-4435-AEDF-5EADDE95D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051B69-E22A-45F2-ABC8-B5FA4365C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0E4C365-0D9B-4126-942F-4BDAF8360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Monday, May 30, 2022</a:t>
            </a:fld>
            <a:endParaRPr lang="en-US" cap="all" dirty="0"/>
          </a:p>
        </p:txBody>
      </p:sp>
      <p:sp>
        <p:nvSpPr>
          <p:cNvPr id="5" name="Marcador de pie de página 4">
            <a:extLst>
              <a:ext uri="{FF2B5EF4-FFF2-40B4-BE49-F238E27FC236}">
                <a16:creationId xmlns:a16="http://schemas.microsoft.com/office/drawing/2014/main" id="{1579D783-07D5-42D0-B94C-3573DADAD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Marcador de número de diapositiva 5">
            <a:extLst>
              <a:ext uri="{FF2B5EF4-FFF2-40B4-BE49-F238E27FC236}">
                <a16:creationId xmlns:a16="http://schemas.microsoft.com/office/drawing/2014/main" id="{3B049F81-8522-4AD6-8C85-F71648DC2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‹Nr.›</a:t>
            </a:fld>
            <a:endParaRPr lang="en-US" sz="800" dirty="0"/>
          </a:p>
        </p:txBody>
      </p:sp>
    </p:spTree>
    <p:extLst>
      <p:ext uri="{BB962C8B-B14F-4D97-AF65-F5344CB8AC3E}">
        <p14:creationId xmlns:p14="http://schemas.microsoft.com/office/powerpoint/2010/main" val="33518416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62FAD-B50C-4A95-BAB1-466DECB43BBB}"/>
              </a:ext>
            </a:extLst>
          </p:cNvPr>
          <p:cNvSpPr>
            <a:spLocks noGrp="1"/>
          </p:cNvSpPr>
          <p:nvPr>
            <p:ph type="title"/>
          </p:nvPr>
        </p:nvSpPr>
        <p:spPr>
          <a:xfrm>
            <a:off x="612559" y="3978336"/>
            <a:ext cx="11058620" cy="1325563"/>
          </a:xfrm>
        </p:spPr>
        <p:txBody>
          <a:bodyPr anchor="t">
            <a:normAutofit fontScale="90000"/>
          </a:bodyPr>
          <a:lstStyle/>
          <a:p>
            <a:pPr algn="ctr">
              <a:spcAft>
                <a:spcPts val="4800"/>
              </a:spcAft>
            </a:pPr>
            <a:br>
              <a:rPr lang="en-GB" sz="3600" b="1" dirty="0">
                <a:latin typeface="Microsoft JhengHei UI" panose="020B0604030504040204" pitchFamily="34" charset="-120"/>
                <a:ea typeface="Microsoft JhengHei UI" panose="020B0604030504040204" pitchFamily="34" charset="-120"/>
                <a:cs typeface="Dubai Medium" panose="020B0604020202020204" pitchFamily="34" charset="-78"/>
              </a:rPr>
            </a:br>
            <a:r>
              <a:rPr lang="en-GB" dirty="0">
                <a:solidFill>
                  <a:srgbClr val="00AFE0"/>
                </a:solidFill>
                <a:latin typeface="Microsoft JhengHei UI" panose="020B0604030504040204" pitchFamily="34" charset="-120"/>
                <a:ea typeface="Microsoft JhengHei UI" panose="020B0604030504040204" pitchFamily="34" charset="-120"/>
                <a:cs typeface="Dubai Medium" panose="020B0604020202020204" pitchFamily="34" charset="-78"/>
              </a:rPr>
              <a:t>Overview </a:t>
            </a:r>
            <a:br>
              <a:rPr lang="en-GB" dirty="0">
                <a:solidFill>
                  <a:srgbClr val="00AFE0"/>
                </a:solidFill>
                <a:latin typeface="Microsoft JhengHei UI" panose="020B0604030504040204" pitchFamily="34" charset="-120"/>
                <a:ea typeface="Microsoft JhengHei UI" panose="020B0604030504040204" pitchFamily="34" charset="-120"/>
                <a:cs typeface="Dubai Medium" panose="020B0604020202020204" pitchFamily="34" charset="-78"/>
              </a:rPr>
            </a:br>
            <a:r>
              <a:rPr lang="en-GB" sz="4000"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Workability and AKKU Europe Project</a:t>
            </a:r>
            <a:endParaRPr lang="en-GB" sz="4000" dirty="0">
              <a:solidFill>
                <a:srgbClr val="00B0F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id="{64C3AAEE-087E-4E94-82FA-A1E406B3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id="{CFF98D33-E1A8-437F-850D-C0B8BE1A0A78}"/>
              </a:ext>
            </a:extLst>
          </p:cNvPr>
          <p:cNvSpPr txBox="1"/>
          <p:nvPr/>
        </p:nvSpPr>
        <p:spPr>
          <a:xfrm>
            <a:off x="1306785" y="3233214"/>
            <a:ext cx="9783192" cy="369332"/>
          </a:xfrm>
          <a:prstGeom prst="rect">
            <a:avLst/>
          </a:prstGeom>
          <a:noFill/>
        </p:spPr>
        <p:txBody>
          <a:bodyPr wrap="square" rtlCol="0">
            <a:spAutoFit/>
          </a:bodyPr>
          <a:lstStyle/>
          <a:p>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Regulation of the workability in small and micro enterprises through multimedia tools</a:t>
            </a:r>
            <a:endParaRPr lang="es-ES" dirty="0">
              <a:latin typeface="Microsoft JhengHei" panose="020B0604030504040204" pitchFamily="34" charset="-120"/>
              <a:ea typeface="Microsoft JhengHei" panose="020B0604030504040204" pitchFamily="34" charset="-120"/>
            </a:endParaRPr>
          </a:p>
        </p:txBody>
      </p:sp>
      <p:pic>
        <p:nvPicPr>
          <p:cNvPr id="11" name="Marcador de contenido 5">
            <a:extLst>
              <a:ext uri="{FF2B5EF4-FFF2-40B4-BE49-F238E27FC236}">
                <a16:creationId xmlns:a16="http://schemas.microsoft.com/office/drawing/2014/main" id="{46E2CADC-EB20-4EE1-B3BA-A18D3AC41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658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A9106"/>
                </a:solidFill>
                <a:latin typeface="Arial Black" panose="020B0A04020102020204" pitchFamily="34" charset="0"/>
              </a:rPr>
              <a:t>Explanations</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8136000" cy="4351338"/>
          </a:xfrm>
        </p:spPr>
        <p:txBody>
          <a:bodyPr>
            <a:noAutofit/>
          </a:bodyPr>
          <a:lstStyle/>
          <a:p>
            <a:pPr marL="0" indent="0">
              <a:buNone/>
            </a:pPr>
            <a:r>
              <a:rPr lang="de-DE" dirty="0"/>
              <a:t>The “</a:t>
            </a:r>
            <a:r>
              <a:rPr lang="en-US" dirty="0"/>
              <a:t>House of Workability” – 4 floors</a:t>
            </a:r>
            <a:r>
              <a:rPr lang="en-US" baseline="30000" dirty="0"/>
              <a:t>1</a:t>
            </a:r>
          </a:p>
          <a:p>
            <a:pPr marL="457200" indent="-457200">
              <a:buFont typeface="+mj-lt"/>
              <a:buAutoNum type="arabicPeriod"/>
            </a:pPr>
            <a:r>
              <a:rPr lang="en-US" sz="2000" b="1" dirty="0">
                <a:solidFill>
                  <a:srgbClr val="00AFE0"/>
                </a:solidFill>
              </a:rPr>
              <a:t>Floor: Health and performance</a:t>
            </a:r>
          </a:p>
          <a:p>
            <a:pPr lvl="1">
              <a:spcBef>
                <a:spcPts val="0"/>
              </a:spcBef>
              <a:buClr>
                <a:srgbClr val="00AFE0"/>
              </a:buClr>
              <a:buFont typeface="Wingdings" panose="05000000000000000000" pitchFamily="2" charset="2"/>
              <a:buChar char="§"/>
            </a:pPr>
            <a:r>
              <a:rPr lang="en-US" sz="1600" dirty="0"/>
              <a:t>physical, psychological, mental-mental</a:t>
            </a:r>
          </a:p>
          <a:p>
            <a:pPr lvl="1">
              <a:spcBef>
                <a:spcPts val="0"/>
              </a:spcBef>
              <a:buClr>
                <a:srgbClr val="00AFE0"/>
              </a:buClr>
              <a:buFont typeface="Wingdings" panose="05000000000000000000" pitchFamily="2" charset="2"/>
              <a:buChar char="§"/>
            </a:pPr>
            <a:r>
              <a:rPr lang="en-US" sz="1600" dirty="0"/>
              <a:t>Health is the basis for all other floors, as it has a direct impact on the ability to work and performance.</a:t>
            </a:r>
          </a:p>
          <a:p>
            <a:pPr marL="457200" indent="-457200">
              <a:buFont typeface="+mj-lt"/>
              <a:buAutoNum type="arabicPeriod"/>
            </a:pPr>
            <a:r>
              <a:rPr lang="en-US" sz="2000" b="1" dirty="0">
                <a:solidFill>
                  <a:srgbClr val="A3D40C"/>
                </a:solidFill>
              </a:rPr>
              <a:t>Floor: Knowledge, technical ability (competences)</a:t>
            </a:r>
          </a:p>
          <a:p>
            <a:pPr lvl="1">
              <a:spcBef>
                <a:spcPts val="0"/>
              </a:spcBef>
              <a:buClr>
                <a:srgbClr val="A3D40C"/>
              </a:buClr>
              <a:buFont typeface="Wingdings" panose="05000000000000000000" pitchFamily="2" charset="2"/>
              <a:buChar char="§"/>
            </a:pPr>
            <a:r>
              <a:rPr lang="en-US" sz="1600" dirty="0"/>
              <a:t>Qualification, knowledge, skills, abilities, ability
Qualifications and competences must be continuously expanded and adapted.</a:t>
            </a:r>
          </a:p>
          <a:p>
            <a:pPr marL="457200" indent="-457200">
              <a:buFont typeface="+mj-lt"/>
              <a:buAutoNum type="arabicPeriod"/>
            </a:pPr>
            <a:r>
              <a:rPr lang="en-US" sz="2000" b="1" dirty="0">
                <a:solidFill>
                  <a:srgbClr val="FF0619"/>
                </a:solidFill>
              </a:rPr>
              <a:t>Floor: Values, attitudes, motivation</a:t>
            </a:r>
          </a:p>
          <a:p>
            <a:pPr lvl="1">
              <a:spcBef>
                <a:spcPts val="0"/>
              </a:spcBef>
              <a:buClr>
                <a:srgbClr val="FF0619"/>
              </a:buClr>
              <a:buFont typeface="Wingdings" panose="05000000000000000000" pitchFamily="2" charset="2"/>
              <a:buChar char="§"/>
            </a:pPr>
            <a:r>
              <a:rPr lang="en-US" sz="1600" dirty="0"/>
              <a:t>Motivation, leadership culture, corporate culture
For the workability, it is necessary to bring attitudes and motivations into line with the work of the employee.</a:t>
            </a:r>
          </a:p>
          <a:p>
            <a:pPr marL="457200" indent="-457200">
              <a:buFont typeface="+mj-lt"/>
              <a:buAutoNum type="arabicPeriod"/>
            </a:pPr>
            <a:r>
              <a:rPr lang="en-US" sz="2000" b="1" dirty="0">
                <a:solidFill>
                  <a:srgbClr val="FFA700"/>
                </a:solidFill>
              </a:rPr>
              <a:t>Floor: Work environment, work organization, leadership</a:t>
            </a:r>
          </a:p>
          <a:p>
            <a:pPr lvl="1">
              <a:spcBef>
                <a:spcPts val="0"/>
              </a:spcBef>
              <a:buClr>
                <a:srgbClr val="FFA700"/>
              </a:buClr>
              <a:buFont typeface="Wingdings" panose="05000000000000000000" pitchFamily="2" charset="2"/>
              <a:buChar char="§"/>
            </a:pPr>
            <a:r>
              <a:rPr lang="en-US" sz="1600" dirty="0"/>
              <a:t>Work environment, work content, work organization
The top floor "pushes" with its weight on the lower levels and influences them. </a:t>
            </a:r>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7" name="Textfeld 26">
            <a:extLst>
              <a:ext uri="{FF2B5EF4-FFF2-40B4-BE49-F238E27FC236}">
                <a16:creationId xmlns:a16="http://schemas.microsoft.com/office/drawing/2014/main" id="{BB3BCE40-698F-42D5-A6A2-AF73BFD04440}"/>
              </a:ext>
            </a:extLst>
          </p:cNvPr>
          <p:cNvSpPr txBox="1"/>
          <p:nvPr/>
        </p:nvSpPr>
        <p:spPr>
          <a:xfrm>
            <a:off x="360000" y="6084000"/>
            <a:ext cx="3528392" cy="215444"/>
          </a:xfrm>
          <a:prstGeom prst="rect">
            <a:avLst/>
          </a:prstGeom>
          <a:noFill/>
        </p:spPr>
        <p:txBody>
          <a:bodyPr wrap="square" rtlCol="0" anchor="b">
            <a:spAutoFit/>
          </a:bodyPr>
          <a:lstStyle/>
          <a:p>
            <a:r>
              <a:rPr lang="de-DE" sz="800" dirty="0"/>
              <a:t>1) Siehe Oldenbourg und Ilmarinen 2010. </a:t>
            </a:r>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3C076D95-072B-42CE-BF13-37992A3B283E}"/>
              </a:ext>
            </a:extLst>
          </p:cNvPr>
          <p:cNvPicPr>
            <a:picLocks noChangeAspect="1"/>
          </p:cNvPicPr>
          <p:nvPr/>
        </p:nvPicPr>
        <p:blipFill>
          <a:blip r:embed="rId5"/>
          <a:stretch>
            <a:fillRect/>
          </a:stretch>
        </p:blipFill>
        <p:spPr>
          <a:xfrm>
            <a:off x="8460000" y="1404000"/>
            <a:ext cx="3330385" cy="4572000"/>
          </a:xfrm>
          <a:prstGeom prst="rect">
            <a:avLst/>
          </a:prstGeom>
        </p:spPr>
      </p:pic>
      <p:sp>
        <p:nvSpPr>
          <p:cNvPr id="13" name="Textfeld 12">
            <a:extLst>
              <a:ext uri="{FF2B5EF4-FFF2-40B4-BE49-F238E27FC236}">
                <a16:creationId xmlns:a16="http://schemas.microsoft.com/office/drawing/2014/main" id="{106925BA-EB92-4E1C-A3F8-45B5C3AE3E66}"/>
              </a:ext>
            </a:extLst>
          </p:cNvPr>
          <p:cNvSpPr txBox="1"/>
          <p:nvPr/>
        </p:nvSpPr>
        <p:spPr>
          <a:xfrm>
            <a:off x="8460000" y="2772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solidFill>
                  <a:schemeClr val="bg1"/>
                </a:solidFill>
              </a:rPr>
              <a:t>Work environment, work organization, leadership</a:t>
            </a:r>
          </a:p>
        </p:txBody>
      </p:sp>
      <p:sp>
        <p:nvSpPr>
          <p:cNvPr id="14" name="Textfeld 13">
            <a:extLst>
              <a:ext uri="{FF2B5EF4-FFF2-40B4-BE49-F238E27FC236}">
                <a16:creationId xmlns:a16="http://schemas.microsoft.com/office/drawing/2014/main" id="{89C0BFC5-CD88-455C-8DF0-75B04B3159C9}"/>
              </a:ext>
            </a:extLst>
          </p:cNvPr>
          <p:cNvSpPr txBox="1"/>
          <p:nvPr/>
        </p:nvSpPr>
        <p:spPr>
          <a:xfrm>
            <a:off x="8460000" y="1980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b="1" dirty="0">
                <a:solidFill>
                  <a:schemeClr val="bg1"/>
                </a:solidFill>
              </a:rPr>
              <a:t>Workability</a:t>
            </a:r>
          </a:p>
          <a:p>
            <a:pPr algn="ctr"/>
            <a:r>
              <a:rPr lang="en-US" b="1" dirty="0">
                <a:solidFill>
                  <a:schemeClr val="bg1"/>
                </a:solidFill>
              </a:rPr>
              <a:t>Model</a:t>
            </a:r>
          </a:p>
        </p:txBody>
      </p:sp>
      <p:sp>
        <p:nvSpPr>
          <p:cNvPr id="15" name="Textfeld 14">
            <a:extLst>
              <a:ext uri="{FF2B5EF4-FFF2-40B4-BE49-F238E27FC236}">
                <a16:creationId xmlns:a16="http://schemas.microsoft.com/office/drawing/2014/main" id="{5A3AE16C-0FEB-4A14-8068-38A992082C9B}"/>
              </a:ext>
            </a:extLst>
          </p:cNvPr>
          <p:cNvSpPr txBox="1"/>
          <p:nvPr/>
        </p:nvSpPr>
        <p:spPr>
          <a:xfrm>
            <a:off x="8460000" y="3564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solidFill>
                  <a:schemeClr val="bg1"/>
                </a:solidFill>
              </a:rPr>
              <a:t>Values, attitudes, motivation</a:t>
            </a:r>
          </a:p>
        </p:txBody>
      </p:sp>
      <p:sp>
        <p:nvSpPr>
          <p:cNvPr id="16" name="Textfeld 15">
            <a:extLst>
              <a:ext uri="{FF2B5EF4-FFF2-40B4-BE49-F238E27FC236}">
                <a16:creationId xmlns:a16="http://schemas.microsoft.com/office/drawing/2014/main" id="{2FC51E47-4FE5-4DAE-8FCD-CBAB64EABD41}"/>
              </a:ext>
            </a:extLst>
          </p:cNvPr>
          <p:cNvSpPr txBox="1"/>
          <p:nvPr/>
        </p:nvSpPr>
        <p:spPr>
          <a:xfrm>
            <a:off x="8460000" y="4356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solidFill>
                  <a:schemeClr val="bg1"/>
                </a:solidFill>
              </a:rPr>
              <a:t>Knowledge, technical ability (competences)</a:t>
            </a:r>
          </a:p>
        </p:txBody>
      </p:sp>
      <p:sp>
        <p:nvSpPr>
          <p:cNvPr id="18" name="Textfeld 17">
            <a:extLst>
              <a:ext uri="{FF2B5EF4-FFF2-40B4-BE49-F238E27FC236}">
                <a16:creationId xmlns:a16="http://schemas.microsoft.com/office/drawing/2014/main" id="{A523777E-C253-4B67-BDD1-11F6B1900131}"/>
              </a:ext>
            </a:extLst>
          </p:cNvPr>
          <p:cNvSpPr txBox="1"/>
          <p:nvPr/>
        </p:nvSpPr>
        <p:spPr>
          <a:xfrm>
            <a:off x="8460000" y="5184000"/>
            <a:ext cx="3276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dirty="0">
                <a:solidFill>
                  <a:schemeClr val="bg1"/>
                </a:solidFill>
              </a:rPr>
              <a:t>Health and performance</a:t>
            </a:r>
          </a:p>
        </p:txBody>
      </p:sp>
    </p:spTree>
    <p:extLst>
      <p:ext uri="{BB962C8B-B14F-4D97-AF65-F5344CB8AC3E}">
        <p14:creationId xmlns:p14="http://schemas.microsoft.com/office/powerpoint/2010/main" val="238261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A9106"/>
                </a:solidFill>
                <a:latin typeface="Arial Black" panose="020B0A04020102020204" pitchFamily="34" charset="0"/>
              </a:rPr>
              <a:t>Explanations</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8136000" cy="580926"/>
          </a:xfrm>
        </p:spPr>
        <p:txBody>
          <a:bodyPr>
            <a:noAutofit/>
          </a:bodyPr>
          <a:lstStyle/>
          <a:p>
            <a:pPr marL="0" indent="0">
              <a:buNone/>
            </a:pPr>
            <a:r>
              <a:rPr lang="en-US" dirty="0"/>
              <a:t>Is workability an issue for your company?
</a:t>
            </a:r>
            <a:endParaRPr lang="en-GB"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9" name="Textfeld 28">
            <a:extLst>
              <a:ext uri="{FF2B5EF4-FFF2-40B4-BE49-F238E27FC236}">
                <a16:creationId xmlns:a16="http://schemas.microsoft.com/office/drawing/2014/main" id="{A020342A-9F6E-4DDB-9C17-92BE12B9BBB4}"/>
              </a:ext>
            </a:extLst>
          </p:cNvPr>
          <p:cNvSpPr txBox="1"/>
          <p:nvPr/>
        </p:nvSpPr>
        <p:spPr>
          <a:xfrm>
            <a:off x="360000" y="6084000"/>
            <a:ext cx="4507965" cy="215444"/>
          </a:xfrm>
          <a:prstGeom prst="rect">
            <a:avLst/>
          </a:prstGeom>
          <a:noFill/>
        </p:spPr>
        <p:txBody>
          <a:bodyPr wrap="none" rtlCol="0">
            <a:spAutoFit/>
          </a:bodyPr>
          <a:lstStyle/>
          <a:p>
            <a:r>
              <a:rPr lang="de-DE" sz="800" dirty="0"/>
              <a:t>Source: http://www.arbeitsfaehigkeit.uni-wuppertal.de/picture/upload/file/intakt_Handbuch_web.pdf</a:t>
            </a:r>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31" name="Marcador de contenido 8">
            <a:extLst>
              <a:ext uri="{FF2B5EF4-FFF2-40B4-BE49-F238E27FC236}">
                <a16:creationId xmlns:a16="http://schemas.microsoft.com/office/drawing/2014/main" id="{A8878AA7-28AD-4618-9CED-FACDF368ABAE}"/>
              </a:ext>
            </a:extLst>
          </p:cNvPr>
          <p:cNvSpPr txBox="1">
            <a:spLocks/>
          </p:cNvSpPr>
          <p:nvPr/>
        </p:nvSpPr>
        <p:spPr>
          <a:xfrm>
            <a:off x="2880000" y="2016000"/>
            <a:ext cx="9000000" cy="3960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Individual </a:t>
            </a:r>
            <a:r>
              <a:rPr lang="en-US" sz="2000" b="1" dirty="0">
                <a:solidFill>
                  <a:srgbClr val="00AFE0"/>
                </a:solidFill>
              </a:rPr>
              <a:t>health</a:t>
            </a:r>
            <a:r>
              <a:rPr lang="en-US" sz="2000" dirty="0"/>
              <a:t> as the basis of workability on the ground floor: Health promotion improves the workability.
</a:t>
            </a:r>
            <a:endParaRPr lang="en-GB" sz="2000" dirty="0"/>
          </a:p>
          <a:p>
            <a:pPr>
              <a:buClr>
                <a:srgbClr val="00AFE0"/>
              </a:buClr>
              <a:buFont typeface="Wingdings" panose="05000000000000000000" pitchFamily="2" charset="2"/>
              <a:buChar char="§"/>
            </a:pPr>
            <a:r>
              <a:rPr lang="en-US" sz="2000" dirty="0"/>
              <a:t>Do you make health offers to your employees?
Do you have conversations when employees come back to work after an illness?
Do you analyze sick leave and absenteeism?</a:t>
            </a:r>
            <a:endParaRPr lang="en-GB" sz="2000" dirty="0"/>
          </a:p>
        </p:txBody>
      </p:sp>
      <p:pic>
        <p:nvPicPr>
          <p:cNvPr id="5" name="Grafik 4">
            <a:extLst>
              <a:ext uri="{FF2B5EF4-FFF2-40B4-BE49-F238E27FC236}">
                <a16:creationId xmlns:a16="http://schemas.microsoft.com/office/drawing/2014/main" id="{A29FF0E2-D2BA-4A4A-8B68-FEC3AAC3E3A6}"/>
              </a:ext>
            </a:extLst>
          </p:cNvPr>
          <p:cNvPicPr>
            <a:picLocks noChangeAspect="1"/>
          </p:cNvPicPr>
          <p:nvPr/>
        </p:nvPicPr>
        <p:blipFill>
          <a:blip r:embed="rId5"/>
          <a:stretch>
            <a:fillRect/>
          </a:stretch>
        </p:blipFill>
        <p:spPr>
          <a:xfrm>
            <a:off x="324000" y="2016000"/>
            <a:ext cx="2458800" cy="3348000"/>
          </a:xfrm>
          <a:prstGeom prst="rect">
            <a:avLst/>
          </a:prstGeom>
        </p:spPr>
      </p:pic>
      <p:sp>
        <p:nvSpPr>
          <p:cNvPr id="13" name="Textfeld 12">
            <a:extLst>
              <a:ext uri="{FF2B5EF4-FFF2-40B4-BE49-F238E27FC236}">
                <a16:creationId xmlns:a16="http://schemas.microsoft.com/office/drawing/2014/main" id="{E817B10E-CB17-4CEC-9329-112DE1E36609}"/>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Work environment, work organization, leadership</a:t>
            </a:r>
          </a:p>
        </p:txBody>
      </p:sp>
      <p:sp>
        <p:nvSpPr>
          <p:cNvPr id="14" name="Textfeld 13">
            <a:extLst>
              <a:ext uri="{FF2B5EF4-FFF2-40B4-BE49-F238E27FC236}">
                <a16:creationId xmlns:a16="http://schemas.microsoft.com/office/drawing/2014/main" id="{CDDBDDC1-60D5-49EF-878B-8A0D672F705D}"/>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b="1" dirty="0">
                <a:solidFill>
                  <a:schemeClr val="bg1"/>
                </a:solidFill>
              </a:rPr>
              <a:t>Workability</a:t>
            </a:r>
          </a:p>
          <a:p>
            <a:pPr algn="ctr"/>
            <a:r>
              <a:rPr lang="en-US" sz="1400" b="1" dirty="0">
                <a:solidFill>
                  <a:schemeClr val="bg1"/>
                </a:solidFill>
              </a:rPr>
              <a:t>Model</a:t>
            </a:r>
          </a:p>
        </p:txBody>
      </p:sp>
      <p:sp>
        <p:nvSpPr>
          <p:cNvPr id="15" name="Textfeld 14">
            <a:extLst>
              <a:ext uri="{FF2B5EF4-FFF2-40B4-BE49-F238E27FC236}">
                <a16:creationId xmlns:a16="http://schemas.microsoft.com/office/drawing/2014/main" id="{CE2BCDBE-2149-4E2C-A94C-8E0511A89D69}"/>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Values, attitudes, motivation</a:t>
            </a:r>
          </a:p>
        </p:txBody>
      </p:sp>
      <p:sp>
        <p:nvSpPr>
          <p:cNvPr id="16" name="Textfeld 15">
            <a:extLst>
              <a:ext uri="{FF2B5EF4-FFF2-40B4-BE49-F238E27FC236}">
                <a16:creationId xmlns:a16="http://schemas.microsoft.com/office/drawing/2014/main" id="{06B8CFEC-B465-43DF-A401-A0DBC68D3B4F}"/>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Knowledge, technical ability (competences)</a:t>
            </a:r>
          </a:p>
        </p:txBody>
      </p:sp>
      <p:sp>
        <p:nvSpPr>
          <p:cNvPr id="17" name="Textfeld 16">
            <a:extLst>
              <a:ext uri="{FF2B5EF4-FFF2-40B4-BE49-F238E27FC236}">
                <a16:creationId xmlns:a16="http://schemas.microsoft.com/office/drawing/2014/main" id="{B5D79573-0652-4E15-961B-1EF31B14C1F4}"/>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Health and performance</a:t>
            </a:r>
          </a:p>
        </p:txBody>
      </p:sp>
    </p:spTree>
    <p:extLst>
      <p:ext uri="{BB962C8B-B14F-4D97-AF65-F5344CB8AC3E}">
        <p14:creationId xmlns:p14="http://schemas.microsoft.com/office/powerpoint/2010/main" val="31736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A9106"/>
                </a:solidFill>
                <a:latin typeface="Arial Black" panose="020B0A04020102020204" pitchFamily="34" charset="0"/>
              </a:rPr>
              <a:t>Explanations</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2880000" y="2016000"/>
            <a:ext cx="9000000" cy="3960000"/>
          </a:xfrm>
        </p:spPr>
        <p:txBody>
          <a:bodyPr>
            <a:noAutofit/>
          </a:bodyPr>
          <a:lstStyle/>
          <a:p>
            <a:pPr marL="0" indent="0">
              <a:buNone/>
            </a:pPr>
            <a:r>
              <a:rPr lang="en-US" sz="2000" b="1" dirty="0">
                <a:solidFill>
                  <a:srgbClr val="A3D40C"/>
                </a:solidFill>
              </a:rPr>
              <a:t>Education and competences </a:t>
            </a:r>
            <a:r>
              <a:rPr lang="en-US" sz="2000" dirty="0"/>
              <a:t>in the second level describe both professional and social skills and abilities.</a:t>
            </a:r>
            <a:endParaRPr lang="en-GB" sz="2000" dirty="0"/>
          </a:p>
          <a:p>
            <a:pPr>
              <a:buClr>
                <a:srgbClr val="A3D40C"/>
              </a:buClr>
              <a:buFont typeface="Wingdings" panose="05000000000000000000" pitchFamily="2" charset="2"/>
              <a:buChar char="§"/>
            </a:pPr>
            <a:endParaRPr lang="en-GB" sz="2000" dirty="0"/>
          </a:p>
          <a:p>
            <a:pPr>
              <a:buClr>
                <a:srgbClr val="A3D40C"/>
              </a:buClr>
              <a:buFont typeface="Wingdings" panose="05000000000000000000" pitchFamily="2" charset="2"/>
              <a:buChar char="§"/>
            </a:pPr>
            <a:r>
              <a:rPr lang="en-US" sz="2000" dirty="0"/>
              <a:t>Do you assess the training needs of employees?
Do you invest in the education and training of your employees?
Are there systems for securing knowledge and passing it on?</a:t>
            </a: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13" name="Marcador de contenido 8">
            <a:extLst>
              <a:ext uri="{FF2B5EF4-FFF2-40B4-BE49-F238E27FC236}">
                <a16:creationId xmlns:a16="http://schemas.microsoft.com/office/drawing/2014/main" id="{DD01C730-7205-48AA-B5C5-7F0D53964110}"/>
              </a:ext>
            </a:extLst>
          </p:cNvPr>
          <p:cNvSpPr txBox="1">
            <a:spLocks/>
          </p:cNvSpPr>
          <p:nvPr/>
        </p:nvSpPr>
        <p:spPr>
          <a:xfrm>
            <a:off x="360000" y="1296000"/>
            <a:ext cx="8136000" cy="58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Is workability an issue for your company?</a:t>
            </a:r>
            <a:endParaRPr lang="en-GB" dirty="0"/>
          </a:p>
        </p:txBody>
      </p:sp>
      <p:sp>
        <p:nvSpPr>
          <p:cNvPr id="14" name="Textfeld 13">
            <a:extLst>
              <a:ext uri="{FF2B5EF4-FFF2-40B4-BE49-F238E27FC236}">
                <a16:creationId xmlns:a16="http://schemas.microsoft.com/office/drawing/2014/main" id="{33B0BA77-A649-4A74-BCF8-1410E5C5D369}"/>
              </a:ext>
            </a:extLst>
          </p:cNvPr>
          <p:cNvSpPr txBox="1"/>
          <p:nvPr/>
        </p:nvSpPr>
        <p:spPr>
          <a:xfrm>
            <a:off x="360000" y="6084000"/>
            <a:ext cx="4507965" cy="215444"/>
          </a:xfrm>
          <a:prstGeom prst="rect">
            <a:avLst/>
          </a:prstGeom>
          <a:noFill/>
        </p:spPr>
        <p:txBody>
          <a:bodyPr wrap="none" rtlCol="0">
            <a:spAutoFit/>
          </a:bodyPr>
          <a:lstStyle/>
          <a:p>
            <a:r>
              <a:rPr lang="de-DE" sz="800" dirty="0"/>
              <a:t>Source: http://www.arbeitsfaehigkeit.uni-wuppertal.de/picture/upload/file/intakt_Handbuch_web.pdf</a:t>
            </a:r>
          </a:p>
        </p:txBody>
      </p:sp>
      <p:pic>
        <p:nvPicPr>
          <p:cNvPr id="4" name="Grafik 3">
            <a:extLst>
              <a:ext uri="{FF2B5EF4-FFF2-40B4-BE49-F238E27FC236}">
                <a16:creationId xmlns:a16="http://schemas.microsoft.com/office/drawing/2014/main" id="{06AB76BD-046B-4E7E-9008-2CF30D2B46FA}"/>
              </a:ext>
            </a:extLst>
          </p:cNvPr>
          <p:cNvPicPr>
            <a:picLocks noChangeAspect="1"/>
          </p:cNvPicPr>
          <p:nvPr/>
        </p:nvPicPr>
        <p:blipFill>
          <a:blip r:embed="rId5"/>
          <a:stretch>
            <a:fillRect/>
          </a:stretch>
        </p:blipFill>
        <p:spPr>
          <a:xfrm>
            <a:off x="324000" y="2016000"/>
            <a:ext cx="2457003" cy="3348000"/>
          </a:xfrm>
          <a:prstGeom prst="rect">
            <a:avLst/>
          </a:prstGeom>
        </p:spPr>
      </p:pic>
      <p:sp>
        <p:nvSpPr>
          <p:cNvPr id="15" name="Textfeld 14">
            <a:extLst>
              <a:ext uri="{FF2B5EF4-FFF2-40B4-BE49-F238E27FC236}">
                <a16:creationId xmlns:a16="http://schemas.microsoft.com/office/drawing/2014/main" id="{075B2DAE-635F-47B5-BA5C-B8B34E40D9E1}"/>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Work environment, work organization, leadership</a:t>
            </a:r>
          </a:p>
        </p:txBody>
      </p:sp>
      <p:sp>
        <p:nvSpPr>
          <p:cNvPr id="16" name="Textfeld 15">
            <a:extLst>
              <a:ext uri="{FF2B5EF4-FFF2-40B4-BE49-F238E27FC236}">
                <a16:creationId xmlns:a16="http://schemas.microsoft.com/office/drawing/2014/main" id="{1896FF8A-E7FC-4528-94CE-90ED18BE47AA}"/>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b="1" dirty="0">
                <a:solidFill>
                  <a:schemeClr val="bg1"/>
                </a:solidFill>
              </a:rPr>
              <a:t>Workability</a:t>
            </a:r>
          </a:p>
          <a:p>
            <a:pPr algn="ctr"/>
            <a:r>
              <a:rPr lang="en-US" sz="1400" b="1" dirty="0">
                <a:solidFill>
                  <a:schemeClr val="bg1"/>
                </a:solidFill>
              </a:rPr>
              <a:t>Model</a:t>
            </a:r>
          </a:p>
        </p:txBody>
      </p:sp>
      <p:sp>
        <p:nvSpPr>
          <p:cNvPr id="17" name="Textfeld 16">
            <a:extLst>
              <a:ext uri="{FF2B5EF4-FFF2-40B4-BE49-F238E27FC236}">
                <a16:creationId xmlns:a16="http://schemas.microsoft.com/office/drawing/2014/main" id="{100DAED5-9161-47AD-B32E-9167D1A3EE59}"/>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Values, attitudes, motivation</a:t>
            </a:r>
          </a:p>
        </p:txBody>
      </p:sp>
      <p:sp>
        <p:nvSpPr>
          <p:cNvPr id="18" name="Textfeld 17">
            <a:extLst>
              <a:ext uri="{FF2B5EF4-FFF2-40B4-BE49-F238E27FC236}">
                <a16:creationId xmlns:a16="http://schemas.microsoft.com/office/drawing/2014/main" id="{F9399595-2AF6-4D0F-AEE9-606D04E2FCDA}"/>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Knowledge, technical ability (competences)</a:t>
            </a:r>
          </a:p>
        </p:txBody>
      </p:sp>
      <p:sp>
        <p:nvSpPr>
          <p:cNvPr id="19" name="Textfeld 18">
            <a:extLst>
              <a:ext uri="{FF2B5EF4-FFF2-40B4-BE49-F238E27FC236}">
                <a16:creationId xmlns:a16="http://schemas.microsoft.com/office/drawing/2014/main" id="{5B564084-8FA3-4ECA-9C92-574807FAD0E7}"/>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Health and performance</a:t>
            </a:r>
          </a:p>
        </p:txBody>
      </p:sp>
    </p:spTree>
    <p:extLst>
      <p:ext uri="{BB962C8B-B14F-4D97-AF65-F5344CB8AC3E}">
        <p14:creationId xmlns:p14="http://schemas.microsoft.com/office/powerpoint/2010/main" val="317189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A9106"/>
                </a:solidFill>
                <a:latin typeface="Arial Black" panose="020B0A04020102020204" pitchFamily="34" charset="0"/>
              </a:rPr>
              <a:t>Explanations</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2880000" y="2016000"/>
            <a:ext cx="9000000" cy="3960000"/>
          </a:xfrm>
        </p:spPr>
        <p:txBody>
          <a:bodyPr>
            <a:noAutofit/>
          </a:bodyPr>
          <a:lstStyle/>
          <a:p>
            <a:pPr marL="0" indent="0">
              <a:buNone/>
            </a:pPr>
            <a:r>
              <a:rPr lang="en-US" sz="2000" dirty="0"/>
              <a:t>The </a:t>
            </a:r>
            <a:r>
              <a:rPr lang="en-US" sz="2000" b="1" dirty="0">
                <a:solidFill>
                  <a:srgbClr val="FF0619"/>
                </a:solidFill>
              </a:rPr>
              <a:t>Values</a:t>
            </a:r>
            <a:r>
              <a:rPr lang="en-US" sz="2000" dirty="0"/>
              <a:t> in the third level consist of individual attitudes and motivations that should be in harmony with the work.
</a:t>
            </a:r>
            <a:endParaRPr lang="en-GB" sz="2000" dirty="0"/>
          </a:p>
          <a:p>
            <a:pPr>
              <a:buClr>
                <a:srgbClr val="FF0619"/>
              </a:buClr>
              <a:buFont typeface="Wingdings" panose="05000000000000000000" pitchFamily="2" charset="2"/>
              <a:buChar char="§"/>
            </a:pPr>
            <a:r>
              <a:rPr lang="en-US" sz="2000" dirty="0"/>
              <a:t>Are there systems for recognizing good performance and involving employees?
Are employees involved in decision-making processes that affect their work?
Is employee satisfaction measured regularly?</a:t>
            </a: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13" name="Marcador de contenido 8">
            <a:extLst>
              <a:ext uri="{FF2B5EF4-FFF2-40B4-BE49-F238E27FC236}">
                <a16:creationId xmlns:a16="http://schemas.microsoft.com/office/drawing/2014/main" id="{3007555E-9C72-4D8C-85B6-4AA42EC564CF}"/>
              </a:ext>
            </a:extLst>
          </p:cNvPr>
          <p:cNvSpPr txBox="1">
            <a:spLocks/>
          </p:cNvSpPr>
          <p:nvPr/>
        </p:nvSpPr>
        <p:spPr>
          <a:xfrm>
            <a:off x="360000" y="1296000"/>
            <a:ext cx="8136000" cy="58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Is workability an issue for your company?</a:t>
            </a:r>
            <a:endParaRPr lang="en-GB" dirty="0"/>
          </a:p>
        </p:txBody>
      </p:sp>
      <p:sp>
        <p:nvSpPr>
          <p:cNvPr id="14" name="Textfeld 13">
            <a:extLst>
              <a:ext uri="{FF2B5EF4-FFF2-40B4-BE49-F238E27FC236}">
                <a16:creationId xmlns:a16="http://schemas.microsoft.com/office/drawing/2014/main" id="{72EB9DDD-2EC8-442D-8A0C-EC6A0FA36357}"/>
              </a:ext>
            </a:extLst>
          </p:cNvPr>
          <p:cNvSpPr txBox="1"/>
          <p:nvPr/>
        </p:nvSpPr>
        <p:spPr>
          <a:xfrm>
            <a:off x="360000" y="6084000"/>
            <a:ext cx="4507965" cy="215444"/>
          </a:xfrm>
          <a:prstGeom prst="rect">
            <a:avLst/>
          </a:prstGeom>
          <a:noFill/>
        </p:spPr>
        <p:txBody>
          <a:bodyPr wrap="none" rtlCol="0">
            <a:spAutoFit/>
          </a:bodyPr>
          <a:lstStyle/>
          <a:p>
            <a:r>
              <a:rPr lang="de-DE" sz="800" dirty="0"/>
              <a:t>Source: http://www.arbeitsfaehigkeit.uni-wuppertal.de/picture/upload/file/intakt_Handbuch_web.pdf</a:t>
            </a:r>
          </a:p>
        </p:txBody>
      </p:sp>
      <p:pic>
        <p:nvPicPr>
          <p:cNvPr id="4" name="Grafik 3">
            <a:extLst>
              <a:ext uri="{FF2B5EF4-FFF2-40B4-BE49-F238E27FC236}">
                <a16:creationId xmlns:a16="http://schemas.microsoft.com/office/drawing/2014/main" id="{D05FE68C-EC00-4CD1-B292-656DF00C4509}"/>
              </a:ext>
            </a:extLst>
          </p:cNvPr>
          <p:cNvPicPr>
            <a:picLocks noChangeAspect="1"/>
          </p:cNvPicPr>
          <p:nvPr/>
        </p:nvPicPr>
        <p:blipFill>
          <a:blip r:embed="rId5"/>
          <a:stretch>
            <a:fillRect/>
          </a:stretch>
        </p:blipFill>
        <p:spPr>
          <a:xfrm>
            <a:off x="324000" y="2016000"/>
            <a:ext cx="2458800" cy="3348000"/>
          </a:xfrm>
          <a:prstGeom prst="rect">
            <a:avLst/>
          </a:prstGeom>
        </p:spPr>
      </p:pic>
      <p:sp>
        <p:nvSpPr>
          <p:cNvPr id="15" name="Textfeld 14">
            <a:extLst>
              <a:ext uri="{FF2B5EF4-FFF2-40B4-BE49-F238E27FC236}">
                <a16:creationId xmlns:a16="http://schemas.microsoft.com/office/drawing/2014/main" id="{BAF06A94-5C2C-40D9-A2EF-F04CB3062084}"/>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Work environment, work organization, leadership</a:t>
            </a:r>
          </a:p>
        </p:txBody>
      </p:sp>
      <p:sp>
        <p:nvSpPr>
          <p:cNvPr id="16" name="Textfeld 15">
            <a:extLst>
              <a:ext uri="{FF2B5EF4-FFF2-40B4-BE49-F238E27FC236}">
                <a16:creationId xmlns:a16="http://schemas.microsoft.com/office/drawing/2014/main" id="{F2B3D448-FE3E-4EAC-BB48-9AD1C0AADC37}"/>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b="1" dirty="0">
                <a:solidFill>
                  <a:schemeClr val="bg1"/>
                </a:solidFill>
              </a:rPr>
              <a:t>Workability</a:t>
            </a:r>
          </a:p>
          <a:p>
            <a:pPr algn="ctr"/>
            <a:r>
              <a:rPr lang="en-US" sz="1400" b="1" dirty="0">
                <a:solidFill>
                  <a:schemeClr val="bg1"/>
                </a:solidFill>
              </a:rPr>
              <a:t>Model</a:t>
            </a:r>
          </a:p>
        </p:txBody>
      </p:sp>
      <p:sp>
        <p:nvSpPr>
          <p:cNvPr id="17" name="Textfeld 16">
            <a:extLst>
              <a:ext uri="{FF2B5EF4-FFF2-40B4-BE49-F238E27FC236}">
                <a16:creationId xmlns:a16="http://schemas.microsoft.com/office/drawing/2014/main" id="{1D5DA4CF-F918-4AB5-920D-AA9AC705186A}"/>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Values, attitudes, motivation</a:t>
            </a:r>
          </a:p>
        </p:txBody>
      </p:sp>
      <p:sp>
        <p:nvSpPr>
          <p:cNvPr id="18" name="Textfeld 17">
            <a:extLst>
              <a:ext uri="{FF2B5EF4-FFF2-40B4-BE49-F238E27FC236}">
                <a16:creationId xmlns:a16="http://schemas.microsoft.com/office/drawing/2014/main" id="{21567AC9-0096-456C-A2FF-3AB8D2F11DFB}"/>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Knowledge, technical ability (competences)</a:t>
            </a:r>
          </a:p>
        </p:txBody>
      </p:sp>
      <p:sp>
        <p:nvSpPr>
          <p:cNvPr id="19" name="Textfeld 18">
            <a:extLst>
              <a:ext uri="{FF2B5EF4-FFF2-40B4-BE49-F238E27FC236}">
                <a16:creationId xmlns:a16="http://schemas.microsoft.com/office/drawing/2014/main" id="{9D6AA3EA-A8CF-43DF-9909-FED603476173}"/>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Health and performance</a:t>
            </a:r>
          </a:p>
        </p:txBody>
      </p:sp>
    </p:spTree>
    <p:extLst>
      <p:ext uri="{BB962C8B-B14F-4D97-AF65-F5344CB8AC3E}">
        <p14:creationId xmlns:p14="http://schemas.microsoft.com/office/powerpoint/2010/main" val="289182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A9106"/>
                </a:solidFill>
                <a:latin typeface="Arial Black" panose="020B0A04020102020204" pitchFamily="34" charset="0"/>
              </a:rPr>
              <a:t>Explanations</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2880000" y="2016000"/>
            <a:ext cx="9000000" cy="3960000"/>
          </a:xfrm>
        </p:spPr>
        <p:txBody>
          <a:bodyPr>
            <a:noAutofit/>
          </a:bodyPr>
          <a:lstStyle/>
          <a:p>
            <a:pPr marL="0" indent="0">
              <a:buNone/>
            </a:pPr>
            <a:r>
              <a:rPr lang="en-US" sz="2000" dirty="0"/>
              <a:t>The </a:t>
            </a:r>
            <a:r>
              <a:rPr lang="en-US" sz="2000" b="1" dirty="0">
                <a:solidFill>
                  <a:srgbClr val="FA9106"/>
                </a:solidFill>
              </a:rPr>
              <a:t>Work</a:t>
            </a:r>
            <a:r>
              <a:rPr lang="en-US" sz="2000" dirty="0"/>
              <a:t> itself includes everything that makes up one's own workplace: tasks, colleagues, superiors, structures, but also the working environment.
</a:t>
            </a:r>
            <a:endParaRPr lang="en-GB" sz="2000" dirty="0"/>
          </a:p>
          <a:p>
            <a:pPr>
              <a:buClr>
                <a:srgbClr val="FFA700"/>
              </a:buClr>
              <a:buFont typeface="Wingdings" panose="05000000000000000000" pitchFamily="2" charset="2"/>
              <a:buChar char="§"/>
            </a:pPr>
            <a:r>
              <a:rPr lang="en-US" sz="2000" dirty="0"/>
              <a:t>Are workflows and production steps optimally coordinated?
Is communication secured in such a way that all employees are promptly informed about innovations?
Are the working conditions (working environment and work organization) designed to be health-friendly?
Are the occupational safety regulations required for your company complied with?
Which management tools do you use?</a:t>
            </a:r>
            <a:endParaRPr lang="en-GB" sz="2000" dirty="0"/>
          </a:p>
        </p:txBody>
      </p:sp>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13" name="Marcador de contenido 8">
            <a:extLst>
              <a:ext uri="{FF2B5EF4-FFF2-40B4-BE49-F238E27FC236}">
                <a16:creationId xmlns:a16="http://schemas.microsoft.com/office/drawing/2014/main" id="{C1E9BAD8-8A68-4A09-A1FD-D75C1E74025B}"/>
              </a:ext>
            </a:extLst>
          </p:cNvPr>
          <p:cNvSpPr txBox="1">
            <a:spLocks/>
          </p:cNvSpPr>
          <p:nvPr/>
        </p:nvSpPr>
        <p:spPr>
          <a:xfrm>
            <a:off x="360000" y="1296000"/>
            <a:ext cx="8136000" cy="580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Is workability an issue for your company?</a:t>
            </a:r>
            <a:endParaRPr lang="en-GB" dirty="0"/>
          </a:p>
        </p:txBody>
      </p:sp>
      <p:sp>
        <p:nvSpPr>
          <p:cNvPr id="14" name="Textfeld 13">
            <a:extLst>
              <a:ext uri="{FF2B5EF4-FFF2-40B4-BE49-F238E27FC236}">
                <a16:creationId xmlns:a16="http://schemas.microsoft.com/office/drawing/2014/main" id="{E5315E82-1AC8-42D6-AED5-7F59FBD1EDC5}"/>
              </a:ext>
            </a:extLst>
          </p:cNvPr>
          <p:cNvSpPr txBox="1"/>
          <p:nvPr/>
        </p:nvSpPr>
        <p:spPr>
          <a:xfrm>
            <a:off x="360000" y="6084000"/>
            <a:ext cx="4507965" cy="215444"/>
          </a:xfrm>
          <a:prstGeom prst="rect">
            <a:avLst/>
          </a:prstGeom>
          <a:noFill/>
        </p:spPr>
        <p:txBody>
          <a:bodyPr wrap="none" rtlCol="0">
            <a:spAutoFit/>
          </a:bodyPr>
          <a:lstStyle/>
          <a:p>
            <a:r>
              <a:rPr lang="de-DE" sz="800" dirty="0"/>
              <a:t>Source: http://www.arbeitsfaehigkeit.uni-wuppertal.de/picture/upload/file/intakt_Handbuch_web.pdf</a:t>
            </a:r>
          </a:p>
        </p:txBody>
      </p:sp>
      <p:pic>
        <p:nvPicPr>
          <p:cNvPr id="5" name="Grafik 4">
            <a:extLst>
              <a:ext uri="{FF2B5EF4-FFF2-40B4-BE49-F238E27FC236}">
                <a16:creationId xmlns:a16="http://schemas.microsoft.com/office/drawing/2014/main" id="{ABB9416F-7A97-4A68-9B3B-A24AE742CC17}"/>
              </a:ext>
            </a:extLst>
          </p:cNvPr>
          <p:cNvPicPr>
            <a:picLocks noChangeAspect="1"/>
          </p:cNvPicPr>
          <p:nvPr/>
        </p:nvPicPr>
        <p:blipFill>
          <a:blip r:embed="rId5"/>
          <a:stretch>
            <a:fillRect/>
          </a:stretch>
        </p:blipFill>
        <p:spPr>
          <a:xfrm>
            <a:off x="324000" y="2016000"/>
            <a:ext cx="2457003" cy="3348000"/>
          </a:xfrm>
          <a:prstGeom prst="rect">
            <a:avLst/>
          </a:prstGeom>
        </p:spPr>
      </p:pic>
      <p:sp>
        <p:nvSpPr>
          <p:cNvPr id="15" name="Textfeld 14">
            <a:extLst>
              <a:ext uri="{FF2B5EF4-FFF2-40B4-BE49-F238E27FC236}">
                <a16:creationId xmlns:a16="http://schemas.microsoft.com/office/drawing/2014/main" id="{F3926FB4-793A-4D25-8A59-7F6ED7617425}"/>
              </a:ext>
            </a:extLst>
          </p:cNvPr>
          <p:cNvSpPr txBox="1"/>
          <p:nvPr/>
        </p:nvSpPr>
        <p:spPr>
          <a:xfrm>
            <a:off x="324000" y="3024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Work environment, work organization, leadership</a:t>
            </a:r>
          </a:p>
        </p:txBody>
      </p:sp>
      <p:sp>
        <p:nvSpPr>
          <p:cNvPr id="16" name="Textfeld 15">
            <a:extLst>
              <a:ext uri="{FF2B5EF4-FFF2-40B4-BE49-F238E27FC236}">
                <a16:creationId xmlns:a16="http://schemas.microsoft.com/office/drawing/2014/main" id="{8198F470-5059-4F26-9857-C114EC973063}"/>
              </a:ext>
            </a:extLst>
          </p:cNvPr>
          <p:cNvSpPr txBox="1"/>
          <p:nvPr/>
        </p:nvSpPr>
        <p:spPr>
          <a:xfrm>
            <a:off x="324000" y="244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b="1" dirty="0">
                <a:solidFill>
                  <a:schemeClr val="bg1"/>
                </a:solidFill>
              </a:rPr>
              <a:t>Workability</a:t>
            </a:r>
          </a:p>
          <a:p>
            <a:pPr algn="ctr"/>
            <a:r>
              <a:rPr lang="en-US" sz="1400" b="1" dirty="0">
                <a:solidFill>
                  <a:schemeClr val="bg1"/>
                </a:solidFill>
              </a:rPr>
              <a:t>Model</a:t>
            </a:r>
          </a:p>
        </p:txBody>
      </p:sp>
      <p:sp>
        <p:nvSpPr>
          <p:cNvPr id="17" name="Textfeld 16">
            <a:extLst>
              <a:ext uri="{FF2B5EF4-FFF2-40B4-BE49-F238E27FC236}">
                <a16:creationId xmlns:a16="http://schemas.microsoft.com/office/drawing/2014/main" id="{037FFEC1-D3A0-43B3-AD60-59DD19FF9707}"/>
              </a:ext>
            </a:extLst>
          </p:cNvPr>
          <p:cNvSpPr txBox="1"/>
          <p:nvPr/>
        </p:nvSpPr>
        <p:spPr>
          <a:xfrm>
            <a:off x="324000" y="3600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Values, attitudes, motivation</a:t>
            </a:r>
          </a:p>
        </p:txBody>
      </p:sp>
      <p:sp>
        <p:nvSpPr>
          <p:cNvPr id="18" name="Textfeld 17">
            <a:extLst>
              <a:ext uri="{FF2B5EF4-FFF2-40B4-BE49-F238E27FC236}">
                <a16:creationId xmlns:a16="http://schemas.microsoft.com/office/drawing/2014/main" id="{01B0DCBC-F5F8-4858-BB0B-25EF5C0C8E65}"/>
              </a:ext>
            </a:extLst>
          </p:cNvPr>
          <p:cNvSpPr txBox="1"/>
          <p:nvPr/>
        </p:nvSpPr>
        <p:spPr>
          <a:xfrm>
            <a:off x="324000" y="4176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Knowledge, technical ability (competences)</a:t>
            </a:r>
          </a:p>
        </p:txBody>
      </p:sp>
      <p:sp>
        <p:nvSpPr>
          <p:cNvPr id="19" name="Textfeld 18">
            <a:extLst>
              <a:ext uri="{FF2B5EF4-FFF2-40B4-BE49-F238E27FC236}">
                <a16:creationId xmlns:a16="http://schemas.microsoft.com/office/drawing/2014/main" id="{901BFAD2-B364-4439-B8C7-F38763E47E1A}"/>
              </a:ext>
            </a:extLst>
          </p:cNvPr>
          <p:cNvSpPr txBox="1"/>
          <p:nvPr/>
        </p:nvSpPr>
        <p:spPr>
          <a:xfrm>
            <a:off x="324000" y="4788000"/>
            <a:ext cx="2448000" cy="54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400" dirty="0">
                <a:solidFill>
                  <a:schemeClr val="bg1"/>
                </a:solidFill>
              </a:rPr>
              <a:t>Health and performance</a:t>
            </a:r>
          </a:p>
        </p:txBody>
      </p:sp>
    </p:spTree>
    <p:extLst>
      <p:ext uri="{BB962C8B-B14F-4D97-AF65-F5344CB8AC3E}">
        <p14:creationId xmlns:p14="http://schemas.microsoft.com/office/powerpoint/2010/main" val="2378962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920000" cy="1135111"/>
          </a:xfrm>
        </p:spPr>
        <p:txBody>
          <a:bodyPr>
            <a:normAutofit fontScale="90000"/>
          </a:bodyPr>
          <a:lstStyle/>
          <a:p>
            <a:pPr algn="ctr"/>
            <a:r>
              <a:rPr lang="en-GB" dirty="0">
                <a:solidFill>
                  <a:srgbClr val="00AFE0"/>
                </a:solidFill>
                <a:latin typeface="Arial Black" panose="020B0A04020102020204" pitchFamily="34" charset="0"/>
              </a:rPr>
              <a:t>The "AKKU Europe Project"</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7316770" cy="455630"/>
          </a:xfrm>
        </p:spPr>
        <p:txBody>
          <a:bodyPr>
            <a:noAutofit/>
          </a:bodyPr>
          <a:lstStyle/>
          <a:p>
            <a:pPr marL="0" indent="0">
              <a:buNone/>
            </a:pPr>
            <a:r>
              <a:rPr lang="en-GB" dirty="0"/>
              <a:t>Project data
</a:t>
            </a: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7" name="Rectangle: Rounded Corners 9">
            <a:extLst>
              <a:ext uri="{FF2B5EF4-FFF2-40B4-BE49-F238E27FC236}">
                <a16:creationId xmlns:a16="http://schemas.microsoft.com/office/drawing/2014/main" id="{E4699F89-B367-4738-AFE1-DA754F8C65FC}"/>
              </a:ext>
            </a:extLst>
          </p:cNvPr>
          <p:cNvSpPr/>
          <p:nvPr/>
        </p:nvSpPr>
        <p:spPr>
          <a:xfrm>
            <a:off x="1079999" y="2016000"/>
            <a:ext cx="1944000" cy="972000"/>
          </a:xfrm>
          <a:prstGeom prst="roundRect">
            <a:avLst>
              <a:gd name="adj" fmla="val 9500"/>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a:solidFill>
                  <a:schemeClr val="bg1"/>
                </a:solidFill>
              </a:rPr>
              <a:t>Project title:</a:t>
            </a:r>
          </a:p>
        </p:txBody>
      </p:sp>
      <p:sp>
        <p:nvSpPr>
          <p:cNvPr id="28" name="Rectangle: Rounded Corners 15">
            <a:extLst>
              <a:ext uri="{FF2B5EF4-FFF2-40B4-BE49-F238E27FC236}">
                <a16:creationId xmlns:a16="http://schemas.microsoft.com/office/drawing/2014/main" id="{7C1EBE6B-F872-48BB-9E4F-B7B41F8D2194}"/>
              </a:ext>
            </a:extLst>
          </p:cNvPr>
          <p:cNvSpPr/>
          <p:nvPr/>
        </p:nvSpPr>
        <p:spPr>
          <a:xfrm>
            <a:off x="1079999" y="3168000"/>
            <a:ext cx="1944000" cy="972000"/>
          </a:xfrm>
          <a:prstGeom prst="roundRect">
            <a:avLst>
              <a:gd name="adj" fmla="val 9500"/>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a:solidFill>
                  <a:schemeClr val="bg1"/>
                </a:solidFill>
              </a:rPr>
              <a:t>Runtime:</a:t>
            </a:r>
          </a:p>
        </p:txBody>
      </p:sp>
      <p:sp>
        <p:nvSpPr>
          <p:cNvPr id="29" name="Rectangle: Rounded Corners 17">
            <a:extLst>
              <a:ext uri="{FF2B5EF4-FFF2-40B4-BE49-F238E27FC236}">
                <a16:creationId xmlns:a16="http://schemas.microsoft.com/office/drawing/2014/main" id="{017C6E09-A9FC-4DF1-BEE5-9CEBAED46B95}"/>
              </a:ext>
            </a:extLst>
          </p:cNvPr>
          <p:cNvSpPr/>
          <p:nvPr/>
        </p:nvSpPr>
        <p:spPr>
          <a:xfrm>
            <a:off x="1079999" y="4320000"/>
            <a:ext cx="1944000" cy="972000"/>
          </a:xfrm>
          <a:prstGeom prst="roundRect">
            <a:avLst>
              <a:gd name="adj" fmla="val 9500"/>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b="1" dirty="0">
                <a:solidFill>
                  <a:schemeClr val="bg1"/>
                </a:solidFill>
              </a:rPr>
              <a:t>Target group:</a:t>
            </a:r>
          </a:p>
        </p:txBody>
      </p:sp>
      <p:sp>
        <p:nvSpPr>
          <p:cNvPr id="30" name="Marcador de contenido 8">
            <a:extLst>
              <a:ext uri="{FF2B5EF4-FFF2-40B4-BE49-F238E27FC236}">
                <a16:creationId xmlns:a16="http://schemas.microsoft.com/office/drawing/2014/main" id="{7EF85E56-B7B6-41A2-BC62-DD54BFAC22D3}"/>
              </a:ext>
            </a:extLst>
          </p:cNvPr>
          <p:cNvSpPr txBox="1">
            <a:spLocks/>
          </p:cNvSpPr>
          <p:nvPr/>
        </p:nvSpPr>
        <p:spPr>
          <a:xfrm>
            <a:off x="3204000" y="2016000"/>
            <a:ext cx="7956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AKKU Europe – Regulation of workability in small and smallest companies by multimedia-adapted tools</a:t>
            </a:r>
            <a:endParaRPr lang="en-GB" sz="2000" dirty="0"/>
          </a:p>
        </p:txBody>
      </p:sp>
      <p:sp>
        <p:nvSpPr>
          <p:cNvPr id="31" name="Marcador de contenido 8">
            <a:extLst>
              <a:ext uri="{FF2B5EF4-FFF2-40B4-BE49-F238E27FC236}">
                <a16:creationId xmlns:a16="http://schemas.microsoft.com/office/drawing/2014/main" id="{BAA67650-64E1-49F1-91B4-4976BE4C7805}"/>
              </a:ext>
            </a:extLst>
          </p:cNvPr>
          <p:cNvSpPr txBox="1">
            <a:spLocks/>
          </p:cNvSpPr>
          <p:nvPr/>
        </p:nvSpPr>
        <p:spPr>
          <a:xfrm>
            <a:off x="3204000" y="3168000"/>
            <a:ext cx="7956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01 October 2020 – 30 September 2022</a:t>
            </a:r>
          </a:p>
        </p:txBody>
      </p:sp>
      <p:sp>
        <p:nvSpPr>
          <p:cNvPr id="32" name="Marcador de contenido 8">
            <a:extLst>
              <a:ext uri="{FF2B5EF4-FFF2-40B4-BE49-F238E27FC236}">
                <a16:creationId xmlns:a16="http://schemas.microsoft.com/office/drawing/2014/main" id="{66A54846-9840-43F7-A77F-6858BCBEF566}"/>
              </a:ext>
            </a:extLst>
          </p:cNvPr>
          <p:cNvSpPr txBox="1">
            <a:spLocks/>
          </p:cNvSpPr>
          <p:nvPr/>
        </p:nvSpPr>
        <p:spPr>
          <a:xfrm>
            <a:off x="3204000" y="4320000"/>
            <a:ext cx="7884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dirty="0"/>
              <a:t>Small and micro enterprises in Europe:</a:t>
            </a:r>
            <a:endParaRPr lang="en-GB" sz="2000" dirty="0"/>
          </a:p>
          <a:p>
            <a:pPr>
              <a:spcBef>
                <a:spcPts val="0"/>
              </a:spcBef>
              <a:buFont typeface="Wingdings" panose="05000000000000000000" pitchFamily="2" charset="2"/>
              <a:buChar char="§"/>
            </a:pPr>
            <a:r>
              <a:rPr lang="en-GB" sz="2000" dirty="0"/>
              <a:t>Craft
Service</a:t>
            </a:r>
          </a:p>
        </p:txBody>
      </p:sp>
      <p:sp>
        <p:nvSpPr>
          <p:cNvPr id="33" name="Marcador de contenido 8">
            <a:extLst>
              <a:ext uri="{FF2B5EF4-FFF2-40B4-BE49-F238E27FC236}">
                <a16:creationId xmlns:a16="http://schemas.microsoft.com/office/drawing/2014/main" id="{29BDD672-386E-488D-AD2D-CD4581892BAC}"/>
              </a:ext>
            </a:extLst>
          </p:cNvPr>
          <p:cNvSpPr txBox="1">
            <a:spLocks/>
          </p:cNvSpPr>
          <p:nvPr/>
        </p:nvSpPr>
        <p:spPr>
          <a:xfrm>
            <a:off x="5652000" y="4320000"/>
            <a:ext cx="3708000" cy="972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GB" sz="2000" dirty="0"/>
          </a:p>
          <a:p>
            <a:pPr>
              <a:spcBef>
                <a:spcPts val="0"/>
              </a:spcBef>
              <a:buFont typeface="Wingdings" panose="05000000000000000000" pitchFamily="2" charset="2"/>
              <a:buChar char="§"/>
            </a:pPr>
            <a:r>
              <a:rPr lang="en-GB" sz="2000" dirty="0"/>
              <a:t>Gastronomy
Trade</a:t>
            </a:r>
          </a:p>
        </p:txBody>
      </p:sp>
    </p:spTree>
    <p:extLst>
      <p:ext uri="{BB962C8B-B14F-4D97-AF65-F5344CB8AC3E}">
        <p14:creationId xmlns:p14="http://schemas.microsoft.com/office/powerpoint/2010/main" val="11859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7316770" cy="600845"/>
          </a:xfrm>
        </p:spPr>
        <p:txBody>
          <a:bodyPr>
            <a:noAutofit/>
          </a:bodyPr>
          <a:lstStyle/>
          <a:p>
            <a:pPr marL="0" indent="0">
              <a:buNone/>
            </a:pPr>
            <a:r>
              <a:rPr lang="en-GB" dirty="0"/>
              <a:t>Partners</a:t>
            </a:r>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3" name="Gruppieren 2">
            <a:extLst>
              <a:ext uri="{FF2B5EF4-FFF2-40B4-BE49-F238E27FC236}">
                <a16:creationId xmlns:a16="http://schemas.microsoft.com/office/drawing/2014/main" id="{C9FB6B39-C0A9-4F64-9D25-7BD8F1D04AC1}"/>
              </a:ext>
            </a:extLst>
          </p:cNvPr>
          <p:cNvGrpSpPr/>
          <p:nvPr/>
        </p:nvGrpSpPr>
        <p:grpSpPr>
          <a:xfrm>
            <a:off x="1044000" y="2016000"/>
            <a:ext cx="4622400" cy="864000"/>
            <a:chOff x="0" y="2016000"/>
            <a:chExt cx="4622400" cy="864000"/>
          </a:xfrm>
        </p:grpSpPr>
        <p:pic>
          <p:nvPicPr>
            <p:cNvPr id="1026" name="Picture 2">
              <a:extLst>
                <a:ext uri="{FF2B5EF4-FFF2-40B4-BE49-F238E27FC236}">
                  <a16:creationId xmlns:a16="http://schemas.microsoft.com/office/drawing/2014/main" id="{3C36D5CB-DB7F-4A37-9B93-4F5F7FCAF5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16000"/>
              <a:ext cx="2787096" cy="864000"/>
            </a:xfrm>
            <a:prstGeom prst="rect">
              <a:avLst/>
            </a:prstGeom>
            <a:noFill/>
            <a:extLst>
              <a:ext uri="{909E8E84-426E-40DD-AFC4-6F175D3DCCD1}">
                <a14:hiddenFill xmlns:a14="http://schemas.microsoft.com/office/drawing/2010/main">
                  <a:solidFill>
                    <a:srgbClr val="FFFFFF"/>
                  </a:solidFill>
                </a14:hiddenFill>
              </a:ext>
            </a:extLst>
          </p:spPr>
        </p:pic>
        <p:sp>
          <p:nvSpPr>
            <p:cNvPr id="30" name="Marcador de contenido 8">
              <a:extLst>
                <a:ext uri="{FF2B5EF4-FFF2-40B4-BE49-F238E27FC236}">
                  <a16:creationId xmlns:a16="http://schemas.microsoft.com/office/drawing/2014/main" id="{739518CD-B7E0-4FE3-A798-88858A8F04FB}"/>
                </a:ext>
              </a:extLst>
            </p:cNvPr>
            <p:cNvSpPr txBox="1">
              <a:spLocks/>
            </p:cNvSpPr>
            <p:nvPr/>
          </p:nvSpPr>
          <p:spPr>
            <a:xfrm>
              <a:off x="2786400" y="2016000"/>
              <a:ext cx="1836000" cy="864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CIT
</a:t>
              </a:r>
              <a:r>
                <a:rPr lang="de-DE" sz="1600" dirty="0"/>
                <a:t>(Forst/Germany)</a:t>
              </a:r>
              <a:endParaRPr lang="en-GB" sz="1600" dirty="0"/>
            </a:p>
          </p:txBody>
        </p:sp>
      </p:grpSp>
      <p:grpSp>
        <p:nvGrpSpPr>
          <p:cNvPr id="5" name="Gruppieren 4">
            <a:extLst>
              <a:ext uri="{FF2B5EF4-FFF2-40B4-BE49-F238E27FC236}">
                <a16:creationId xmlns:a16="http://schemas.microsoft.com/office/drawing/2014/main" id="{BC361ECB-5370-4FB4-983E-17E0EDF56847}"/>
              </a:ext>
            </a:extLst>
          </p:cNvPr>
          <p:cNvGrpSpPr/>
          <p:nvPr/>
        </p:nvGrpSpPr>
        <p:grpSpPr>
          <a:xfrm>
            <a:off x="7200000" y="1944000"/>
            <a:ext cx="3481200" cy="1008000"/>
            <a:chOff x="7200000" y="2016000"/>
            <a:chExt cx="3481200" cy="1008000"/>
          </a:xfrm>
        </p:grpSpPr>
        <p:pic>
          <p:nvPicPr>
            <p:cNvPr id="1028" name="Picture 4">
              <a:extLst>
                <a:ext uri="{FF2B5EF4-FFF2-40B4-BE49-F238E27FC236}">
                  <a16:creationId xmlns:a16="http://schemas.microsoft.com/office/drawing/2014/main" id="{4DFF9FC1-5560-4A27-B137-0E8ED17FA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00" y="2016000"/>
              <a:ext cx="1825200" cy="936000"/>
            </a:xfrm>
            <a:prstGeom prst="rect">
              <a:avLst/>
            </a:prstGeom>
            <a:noFill/>
            <a:extLst>
              <a:ext uri="{909E8E84-426E-40DD-AFC4-6F175D3DCCD1}">
                <a14:hiddenFill xmlns:a14="http://schemas.microsoft.com/office/drawing/2010/main">
                  <a:solidFill>
                    <a:srgbClr val="FFFFFF"/>
                  </a:solidFill>
                </a14:hiddenFill>
              </a:ext>
            </a:extLst>
          </p:spPr>
        </p:pic>
        <p:sp>
          <p:nvSpPr>
            <p:cNvPr id="31" name="Marcador de contenido 8">
              <a:extLst>
                <a:ext uri="{FF2B5EF4-FFF2-40B4-BE49-F238E27FC236}">
                  <a16:creationId xmlns:a16="http://schemas.microsoft.com/office/drawing/2014/main" id="{2383FB25-9BF4-43E0-8113-0026A0DA170A}"/>
                </a:ext>
              </a:extLst>
            </p:cNvPr>
            <p:cNvSpPr txBox="1">
              <a:spLocks/>
            </p:cNvSpPr>
            <p:nvPr/>
          </p:nvSpPr>
          <p:spPr>
            <a:xfrm>
              <a:off x="9025200" y="2088000"/>
              <a:ext cx="1656000" cy="93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de-DE" sz="2000" b="1" dirty="0"/>
                <a:t>IWS
</a:t>
              </a:r>
              <a:r>
                <a:rPr lang="de-DE" sz="1600" dirty="0"/>
                <a:t>(Malaga/Spain)</a:t>
              </a:r>
            </a:p>
          </p:txBody>
        </p:sp>
      </p:grpSp>
      <p:grpSp>
        <p:nvGrpSpPr>
          <p:cNvPr id="6" name="Gruppieren 5">
            <a:extLst>
              <a:ext uri="{FF2B5EF4-FFF2-40B4-BE49-F238E27FC236}">
                <a16:creationId xmlns:a16="http://schemas.microsoft.com/office/drawing/2014/main" id="{94DE8F70-2C0C-4203-A75E-D8D891BFBC66}"/>
              </a:ext>
            </a:extLst>
          </p:cNvPr>
          <p:cNvGrpSpPr/>
          <p:nvPr/>
        </p:nvGrpSpPr>
        <p:grpSpPr>
          <a:xfrm>
            <a:off x="5688000" y="3384000"/>
            <a:ext cx="4687200" cy="560614"/>
            <a:chOff x="3600000" y="3384000"/>
            <a:chExt cx="4687200" cy="560614"/>
          </a:xfrm>
        </p:grpSpPr>
        <p:pic>
          <p:nvPicPr>
            <p:cNvPr id="1030" name="Picture 6">
              <a:extLst>
                <a:ext uri="{FF2B5EF4-FFF2-40B4-BE49-F238E27FC236}">
                  <a16:creationId xmlns:a16="http://schemas.microsoft.com/office/drawing/2014/main" id="{31465454-8831-4E32-9136-01DE3E27E3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000" y="3404614"/>
              <a:ext cx="2382354" cy="540000"/>
            </a:xfrm>
            <a:prstGeom prst="rect">
              <a:avLst/>
            </a:prstGeom>
            <a:noFill/>
            <a:extLst>
              <a:ext uri="{909E8E84-426E-40DD-AFC4-6F175D3DCCD1}">
                <a14:hiddenFill xmlns:a14="http://schemas.microsoft.com/office/drawing/2010/main">
                  <a:solidFill>
                    <a:srgbClr val="FFFFFF"/>
                  </a:solidFill>
                </a14:hiddenFill>
              </a:ext>
            </a:extLst>
          </p:spPr>
        </p:pic>
        <p:sp>
          <p:nvSpPr>
            <p:cNvPr id="32" name="Marcador de contenido 8">
              <a:extLst>
                <a:ext uri="{FF2B5EF4-FFF2-40B4-BE49-F238E27FC236}">
                  <a16:creationId xmlns:a16="http://schemas.microsoft.com/office/drawing/2014/main" id="{B4DFAA25-A380-4F65-A906-FB91339FC8B2}"/>
                </a:ext>
              </a:extLst>
            </p:cNvPr>
            <p:cNvSpPr txBox="1">
              <a:spLocks/>
            </p:cNvSpPr>
            <p:nvPr/>
          </p:nvSpPr>
          <p:spPr>
            <a:xfrm>
              <a:off x="5983200" y="3384000"/>
              <a:ext cx="2304000" cy="540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t>d–ialogo 
</a:t>
              </a:r>
              <a:r>
                <a:rPr lang="en-US" sz="1600" dirty="0"/>
                <a:t>(Wuppertal/Germany)</a:t>
              </a:r>
            </a:p>
          </p:txBody>
        </p:sp>
      </p:grpSp>
      <p:grpSp>
        <p:nvGrpSpPr>
          <p:cNvPr id="4" name="Gruppieren 3">
            <a:extLst>
              <a:ext uri="{FF2B5EF4-FFF2-40B4-BE49-F238E27FC236}">
                <a16:creationId xmlns:a16="http://schemas.microsoft.com/office/drawing/2014/main" id="{69CCF380-E645-4DD2-91A1-6BA285410021}"/>
              </a:ext>
            </a:extLst>
          </p:cNvPr>
          <p:cNvGrpSpPr/>
          <p:nvPr/>
        </p:nvGrpSpPr>
        <p:grpSpPr>
          <a:xfrm>
            <a:off x="1404000" y="3384000"/>
            <a:ext cx="3121200" cy="648000"/>
            <a:chOff x="0" y="3384000"/>
            <a:chExt cx="3121200" cy="648000"/>
          </a:xfrm>
        </p:grpSpPr>
        <p:pic>
          <p:nvPicPr>
            <p:cNvPr id="1032" name="Picture 8">
              <a:extLst>
                <a:ext uri="{FF2B5EF4-FFF2-40B4-BE49-F238E27FC236}">
                  <a16:creationId xmlns:a16="http://schemas.microsoft.com/office/drawing/2014/main" id="{2B3AED93-6B9B-4D63-BC5D-56D8FAFA5E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384000"/>
              <a:ext cx="1393443" cy="648000"/>
            </a:xfrm>
            <a:prstGeom prst="rect">
              <a:avLst/>
            </a:prstGeom>
            <a:noFill/>
            <a:extLst>
              <a:ext uri="{909E8E84-426E-40DD-AFC4-6F175D3DCCD1}">
                <a14:hiddenFill xmlns:a14="http://schemas.microsoft.com/office/drawing/2010/main">
                  <a:solidFill>
                    <a:srgbClr val="FFFFFF"/>
                  </a:solidFill>
                </a14:hiddenFill>
              </a:ext>
            </a:extLst>
          </p:spPr>
        </p:pic>
        <p:sp>
          <p:nvSpPr>
            <p:cNvPr id="33" name="Marcador de contenido 8">
              <a:extLst>
                <a:ext uri="{FF2B5EF4-FFF2-40B4-BE49-F238E27FC236}">
                  <a16:creationId xmlns:a16="http://schemas.microsoft.com/office/drawing/2014/main" id="{97AC3B84-E53C-459F-80E3-C45D41AD1D5B}"/>
                </a:ext>
              </a:extLst>
            </p:cNvPr>
            <p:cNvSpPr txBox="1">
              <a:spLocks/>
            </p:cNvSpPr>
            <p:nvPr/>
          </p:nvSpPr>
          <p:spPr>
            <a:xfrm>
              <a:off x="1393200" y="3384000"/>
              <a:ext cx="1728000" cy="648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t>IHF ASBL 
</a:t>
              </a:r>
              <a:r>
                <a:rPr lang="en-US" sz="1600" dirty="0"/>
                <a:t>(Brussels/Belgium)</a:t>
              </a:r>
            </a:p>
          </p:txBody>
        </p:sp>
      </p:grpSp>
      <p:grpSp>
        <p:nvGrpSpPr>
          <p:cNvPr id="27" name="Gruppieren 26">
            <a:extLst>
              <a:ext uri="{FF2B5EF4-FFF2-40B4-BE49-F238E27FC236}">
                <a16:creationId xmlns:a16="http://schemas.microsoft.com/office/drawing/2014/main" id="{CD7AD3FA-A370-484C-A0BA-D17196D7DE26}"/>
              </a:ext>
            </a:extLst>
          </p:cNvPr>
          <p:cNvGrpSpPr/>
          <p:nvPr/>
        </p:nvGrpSpPr>
        <p:grpSpPr>
          <a:xfrm>
            <a:off x="504000" y="4788000"/>
            <a:ext cx="3182400" cy="674940"/>
            <a:chOff x="0" y="4788000"/>
            <a:chExt cx="3182400" cy="674940"/>
          </a:xfrm>
        </p:grpSpPr>
        <p:pic>
          <p:nvPicPr>
            <p:cNvPr id="1034" name="Picture 10">
              <a:extLst>
                <a:ext uri="{FF2B5EF4-FFF2-40B4-BE49-F238E27FC236}">
                  <a16:creationId xmlns:a16="http://schemas.microsoft.com/office/drawing/2014/main" id="{F84D3FF0-C562-41E4-892D-B365240D47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814940"/>
              <a:ext cx="1634088" cy="648000"/>
            </a:xfrm>
            <a:prstGeom prst="rect">
              <a:avLst/>
            </a:prstGeom>
            <a:noFill/>
            <a:extLst>
              <a:ext uri="{909E8E84-426E-40DD-AFC4-6F175D3DCCD1}">
                <a14:hiddenFill xmlns:a14="http://schemas.microsoft.com/office/drawing/2010/main">
                  <a:solidFill>
                    <a:srgbClr val="FFFFFF"/>
                  </a:solidFill>
                </a14:hiddenFill>
              </a:ext>
            </a:extLst>
          </p:spPr>
        </p:pic>
        <p:sp>
          <p:nvSpPr>
            <p:cNvPr id="34" name="Marcador de contenido 8">
              <a:extLst>
                <a:ext uri="{FF2B5EF4-FFF2-40B4-BE49-F238E27FC236}">
                  <a16:creationId xmlns:a16="http://schemas.microsoft.com/office/drawing/2014/main" id="{29C942AD-6988-4838-ADA1-3110B54E158A}"/>
                </a:ext>
              </a:extLst>
            </p:cNvPr>
            <p:cNvSpPr txBox="1">
              <a:spLocks/>
            </p:cNvSpPr>
            <p:nvPr/>
          </p:nvSpPr>
          <p:spPr>
            <a:xfrm>
              <a:off x="1634400" y="4788000"/>
              <a:ext cx="1548000" cy="648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t>IDP SAS 
</a:t>
              </a:r>
              <a:r>
                <a:rPr lang="en-US" sz="1600" dirty="0"/>
                <a:t>(Pescara/Italy)</a:t>
              </a:r>
            </a:p>
          </p:txBody>
        </p:sp>
      </p:grpSp>
      <p:grpSp>
        <p:nvGrpSpPr>
          <p:cNvPr id="29" name="Gruppieren 28">
            <a:extLst>
              <a:ext uri="{FF2B5EF4-FFF2-40B4-BE49-F238E27FC236}">
                <a16:creationId xmlns:a16="http://schemas.microsoft.com/office/drawing/2014/main" id="{D65A2174-EBD8-48C2-A398-B0831785CF17}"/>
              </a:ext>
            </a:extLst>
          </p:cNvPr>
          <p:cNvGrpSpPr/>
          <p:nvPr/>
        </p:nvGrpSpPr>
        <p:grpSpPr>
          <a:xfrm>
            <a:off x="7992000" y="4680000"/>
            <a:ext cx="4158000" cy="984421"/>
            <a:chOff x="7920000" y="4702262"/>
            <a:chExt cx="4158000" cy="984421"/>
          </a:xfrm>
        </p:grpSpPr>
        <p:pic>
          <p:nvPicPr>
            <p:cNvPr id="1036" name="Picture 12">
              <a:extLst>
                <a:ext uri="{FF2B5EF4-FFF2-40B4-BE49-F238E27FC236}">
                  <a16:creationId xmlns:a16="http://schemas.microsoft.com/office/drawing/2014/main" id="{C97975F0-2FA7-4F27-B922-11E6A711A6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0000" y="4750683"/>
              <a:ext cx="1747200" cy="936000"/>
            </a:xfrm>
            <a:prstGeom prst="rect">
              <a:avLst/>
            </a:prstGeom>
            <a:noFill/>
            <a:extLst>
              <a:ext uri="{909E8E84-426E-40DD-AFC4-6F175D3DCCD1}">
                <a14:hiddenFill xmlns:a14="http://schemas.microsoft.com/office/drawing/2010/main">
                  <a:solidFill>
                    <a:srgbClr val="FFFFFF"/>
                  </a:solidFill>
                </a14:hiddenFill>
              </a:ext>
            </a:extLst>
          </p:spPr>
        </p:pic>
        <p:sp>
          <p:nvSpPr>
            <p:cNvPr id="35" name="Marcador de contenido 8">
              <a:extLst>
                <a:ext uri="{FF2B5EF4-FFF2-40B4-BE49-F238E27FC236}">
                  <a16:creationId xmlns:a16="http://schemas.microsoft.com/office/drawing/2014/main" id="{0EBA71C1-3509-44C1-B7D5-022F796CB1DD}"/>
                </a:ext>
              </a:extLst>
            </p:cNvPr>
            <p:cNvSpPr txBox="1">
              <a:spLocks/>
            </p:cNvSpPr>
            <p:nvPr/>
          </p:nvSpPr>
          <p:spPr>
            <a:xfrm>
              <a:off x="9666000" y="4702262"/>
              <a:ext cx="2412000" cy="93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t>CDI 
</a:t>
              </a:r>
              <a:r>
                <a:rPr lang="en-US" sz="1600" dirty="0"/>
                <a:t>(Tetovo/North Macedonia)</a:t>
              </a:r>
            </a:p>
          </p:txBody>
        </p:sp>
      </p:grpSp>
      <p:grpSp>
        <p:nvGrpSpPr>
          <p:cNvPr id="28" name="Gruppieren 27">
            <a:extLst>
              <a:ext uri="{FF2B5EF4-FFF2-40B4-BE49-F238E27FC236}">
                <a16:creationId xmlns:a16="http://schemas.microsoft.com/office/drawing/2014/main" id="{8FF05CC1-457E-4596-AC23-17505F9683A0}"/>
              </a:ext>
            </a:extLst>
          </p:cNvPr>
          <p:cNvGrpSpPr/>
          <p:nvPr/>
        </p:nvGrpSpPr>
        <p:grpSpPr>
          <a:xfrm>
            <a:off x="3996000" y="4680000"/>
            <a:ext cx="3566127" cy="956614"/>
            <a:chOff x="4321473" y="4763201"/>
            <a:chExt cx="3566127" cy="956614"/>
          </a:xfrm>
        </p:grpSpPr>
        <p:pic>
          <p:nvPicPr>
            <p:cNvPr id="1038" name="Picture 14">
              <a:extLst>
                <a:ext uri="{FF2B5EF4-FFF2-40B4-BE49-F238E27FC236}">
                  <a16:creationId xmlns:a16="http://schemas.microsoft.com/office/drawing/2014/main" id="{0CC0301E-08B4-4530-B966-18E6423E80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1473" y="4783815"/>
              <a:ext cx="1875173" cy="936000"/>
            </a:xfrm>
            <a:prstGeom prst="rect">
              <a:avLst/>
            </a:prstGeom>
            <a:noFill/>
            <a:extLst>
              <a:ext uri="{909E8E84-426E-40DD-AFC4-6F175D3DCCD1}">
                <a14:hiddenFill xmlns:a14="http://schemas.microsoft.com/office/drawing/2010/main">
                  <a:solidFill>
                    <a:srgbClr val="FFFFFF"/>
                  </a:solidFill>
                </a14:hiddenFill>
              </a:ext>
            </a:extLst>
          </p:spPr>
        </p:pic>
        <p:sp>
          <p:nvSpPr>
            <p:cNvPr id="36" name="Marcador de contenido 8">
              <a:extLst>
                <a:ext uri="{FF2B5EF4-FFF2-40B4-BE49-F238E27FC236}">
                  <a16:creationId xmlns:a16="http://schemas.microsoft.com/office/drawing/2014/main" id="{1E50CD80-65D4-4BE9-9A85-3882AE8D4A28}"/>
                </a:ext>
              </a:extLst>
            </p:cNvPr>
            <p:cNvSpPr txBox="1">
              <a:spLocks/>
            </p:cNvSpPr>
            <p:nvPr/>
          </p:nvSpPr>
          <p:spPr>
            <a:xfrm>
              <a:off x="6195600" y="4763201"/>
              <a:ext cx="1692000" cy="9360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1" dirty="0"/>
                <a:t>Case 
</a:t>
              </a:r>
              <a:r>
                <a:rPr lang="en-US" sz="1600" dirty="0"/>
                <a:t>(Warsaw/Poland)</a:t>
              </a:r>
            </a:p>
          </p:txBody>
        </p:sp>
      </p:grpSp>
      <p:sp>
        <p:nvSpPr>
          <p:cNvPr id="37" name="Título 1">
            <a:extLst>
              <a:ext uri="{FF2B5EF4-FFF2-40B4-BE49-F238E27FC236}">
                <a16:creationId xmlns:a16="http://schemas.microsoft.com/office/drawing/2014/main" id="{156459B9-9C25-4138-9EDA-A4196D9FE532}"/>
              </a:ext>
            </a:extLst>
          </p:cNvPr>
          <p:cNvSpPr>
            <a:spLocks noGrp="1"/>
          </p:cNvSpPr>
          <p:nvPr>
            <p:ph type="title"/>
          </p:nvPr>
        </p:nvSpPr>
        <p:spPr>
          <a:xfrm>
            <a:off x="2728928" y="311859"/>
            <a:ext cx="7920000" cy="1135111"/>
          </a:xfrm>
        </p:spPr>
        <p:txBody>
          <a:bodyPr>
            <a:normAutofit fontScale="90000"/>
          </a:bodyPr>
          <a:lstStyle/>
          <a:p>
            <a:pPr algn="ctr"/>
            <a:r>
              <a:rPr lang="en-US" dirty="0">
                <a:solidFill>
                  <a:srgbClr val="00AFE0"/>
                </a:solidFill>
                <a:latin typeface="Arial Black" panose="020B0A04020102020204" pitchFamily="34" charset="0"/>
              </a:rPr>
              <a:t>The "AKKU Europe Project"</a:t>
            </a:r>
          </a:p>
        </p:txBody>
      </p:sp>
    </p:spTree>
    <p:extLst>
      <p:ext uri="{BB962C8B-B14F-4D97-AF65-F5344CB8AC3E}">
        <p14:creationId xmlns:p14="http://schemas.microsoft.com/office/powerpoint/2010/main" val="65098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7316770" cy="576706"/>
          </a:xfrm>
        </p:spPr>
        <p:txBody>
          <a:bodyPr>
            <a:noAutofit/>
          </a:bodyPr>
          <a:lstStyle/>
          <a:p>
            <a:pPr marL="0" indent="0">
              <a:buNone/>
            </a:pPr>
            <a:r>
              <a:rPr lang="en-GB" dirty="0"/>
              <a:t>The “AKKU Europe – House of Workability” </a:t>
            </a:r>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8AB2CA90-F253-4016-92E9-416EFAC86B9C}"/>
              </a:ext>
            </a:extLst>
          </p:cNvPr>
          <p:cNvSpPr>
            <a:spLocks noGrp="1"/>
          </p:cNvSpPr>
          <p:nvPr>
            <p:ph type="title"/>
          </p:nvPr>
        </p:nvSpPr>
        <p:spPr>
          <a:xfrm>
            <a:off x="2728928" y="311859"/>
            <a:ext cx="7920000" cy="1135111"/>
          </a:xfrm>
        </p:spPr>
        <p:txBody>
          <a:bodyPr>
            <a:normAutofit fontScale="90000"/>
          </a:bodyPr>
          <a:lstStyle/>
          <a:p>
            <a:pPr algn="ctr"/>
            <a:r>
              <a:rPr lang="en-US" dirty="0">
                <a:solidFill>
                  <a:srgbClr val="00AFE0"/>
                </a:solidFill>
                <a:latin typeface="Arial Black" panose="020B0A04020102020204" pitchFamily="34" charset="0"/>
              </a:rPr>
              <a:t>The "AKKU Europe Project"</a:t>
            </a:r>
          </a:p>
        </p:txBody>
      </p:sp>
      <p:sp>
        <p:nvSpPr>
          <p:cNvPr id="20" name="CuadroTexto 11">
            <a:extLst>
              <a:ext uri="{FF2B5EF4-FFF2-40B4-BE49-F238E27FC236}">
                <a16:creationId xmlns:a16="http://schemas.microsoft.com/office/drawing/2014/main" id="{1B3A613D-0CC7-40FC-8063-B1E87B6D14C2}"/>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21" name="Grafik 20">
            <a:extLst>
              <a:ext uri="{FF2B5EF4-FFF2-40B4-BE49-F238E27FC236}">
                <a16:creationId xmlns:a16="http://schemas.microsoft.com/office/drawing/2014/main" id="{03783279-2711-422B-8AF2-5A59293B2CEC}"/>
              </a:ext>
            </a:extLst>
          </p:cNvPr>
          <p:cNvPicPr>
            <a:picLocks/>
          </p:cNvPicPr>
          <p:nvPr/>
        </p:nvPicPr>
        <p:blipFill>
          <a:blip r:embed="rId5"/>
          <a:stretch>
            <a:fillRect/>
          </a:stretch>
        </p:blipFill>
        <p:spPr>
          <a:xfrm>
            <a:off x="2304000" y="1692000"/>
            <a:ext cx="7560000" cy="4572000"/>
          </a:xfrm>
          <a:prstGeom prst="rect">
            <a:avLst/>
          </a:prstGeom>
        </p:spPr>
      </p:pic>
      <p:sp>
        <p:nvSpPr>
          <p:cNvPr id="22" name="Textfeld 21">
            <a:extLst>
              <a:ext uri="{FF2B5EF4-FFF2-40B4-BE49-F238E27FC236}">
                <a16:creationId xmlns:a16="http://schemas.microsoft.com/office/drawing/2014/main" id="{43CD34EF-2A30-4616-942B-021B929EE1C9}"/>
              </a:ext>
            </a:extLst>
          </p:cNvPr>
          <p:cNvSpPr txBox="1"/>
          <p:nvPr/>
        </p:nvSpPr>
        <p:spPr>
          <a:xfrm>
            <a:off x="2304000" y="1836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2000" b="1" dirty="0">
                <a:solidFill>
                  <a:schemeClr val="bg1"/>
                </a:solidFill>
              </a:rPr>
              <a:t>Workability Model</a:t>
            </a:r>
          </a:p>
        </p:txBody>
      </p:sp>
      <p:graphicFrame>
        <p:nvGraphicFramePr>
          <p:cNvPr id="23" name="Tabelle 2">
            <a:extLst>
              <a:ext uri="{FF2B5EF4-FFF2-40B4-BE49-F238E27FC236}">
                <a16:creationId xmlns:a16="http://schemas.microsoft.com/office/drawing/2014/main" id="{4BE86453-57E7-4C53-9510-13F93515A97E}"/>
              </a:ext>
            </a:extLst>
          </p:cNvPr>
          <p:cNvGraphicFramePr>
            <a:graphicFrameLocks noGrp="1"/>
          </p:cNvGraphicFramePr>
          <p:nvPr>
            <p:extLst>
              <p:ext uri="{D42A27DB-BD31-4B8C-83A1-F6EECF244321}">
                <p14:modId xmlns:p14="http://schemas.microsoft.com/office/powerpoint/2010/main" val="1069800785"/>
              </p:ext>
            </p:extLst>
          </p:nvPr>
        </p:nvGraphicFramePr>
        <p:xfrm>
          <a:off x="2268000" y="2664000"/>
          <a:ext cx="7560000" cy="3618040"/>
        </p:xfrm>
        <a:graphic>
          <a:graphicData uri="http://schemas.openxmlformats.org/drawingml/2006/table">
            <a:tbl>
              <a:tblPr firstRow="1" bandRow="1">
                <a:tableStyleId>{5940675A-B579-460E-94D1-54222C63F5DA}</a:tableStyleId>
              </a:tblPr>
              <a:tblGrid>
                <a:gridCol w="2520000">
                  <a:extLst>
                    <a:ext uri="{9D8B030D-6E8A-4147-A177-3AD203B41FA5}">
                      <a16:colId xmlns:a16="http://schemas.microsoft.com/office/drawing/2014/main" val="2901875953"/>
                    </a:ext>
                  </a:extLst>
                </a:gridCol>
                <a:gridCol w="2520000">
                  <a:extLst>
                    <a:ext uri="{9D8B030D-6E8A-4147-A177-3AD203B41FA5}">
                      <a16:colId xmlns:a16="http://schemas.microsoft.com/office/drawing/2014/main" val="4144333490"/>
                    </a:ext>
                  </a:extLst>
                </a:gridCol>
                <a:gridCol w="2520000">
                  <a:extLst>
                    <a:ext uri="{9D8B030D-6E8A-4147-A177-3AD203B41FA5}">
                      <a16:colId xmlns:a16="http://schemas.microsoft.com/office/drawing/2014/main" val="4031558014"/>
                    </a:ext>
                  </a:extLst>
                </a:gridCol>
              </a:tblGrid>
              <a:tr h="370840">
                <a:tc>
                  <a:txBody>
                    <a:bodyPr/>
                    <a:lstStyle/>
                    <a:p>
                      <a:pPr algn="ctr"/>
                      <a:r>
                        <a:rPr lang="en-US" noProof="0" dirty="0">
                          <a:solidFill>
                            <a:schemeClr val="bg1"/>
                          </a:solidFill>
                        </a:rPr>
                        <a:t>Sensibilization tools</a:t>
                      </a: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noProof="0" dirty="0">
                          <a:solidFill>
                            <a:schemeClr val="bg1"/>
                          </a:solidFill>
                        </a:rPr>
                        <a:t>Analyzing tools</a:t>
                      </a: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noProof="0" dirty="0">
                          <a:solidFill>
                            <a:schemeClr val="bg1"/>
                          </a:solidFill>
                        </a:rPr>
                        <a:t>Realization tools</a:t>
                      </a: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424619"/>
                  </a:ext>
                </a:extLst>
              </a:tr>
              <a:tr h="799200">
                <a:tc>
                  <a:txBody>
                    <a:bodyPr/>
                    <a:lstStyle/>
                    <a:p>
                      <a:pPr algn="ctr"/>
                      <a:endParaRPr lang="en-US" noProof="0"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294849599"/>
                  </a:ext>
                </a:extLst>
              </a:tr>
              <a:tr h="792000">
                <a:tc>
                  <a:txBody>
                    <a:bodyPr/>
                    <a:lstStyle/>
                    <a:p>
                      <a:pPr algn="ctr"/>
                      <a:endParaRPr lang="en-US" noProof="0"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1521795216"/>
                  </a:ext>
                </a:extLst>
              </a:tr>
              <a:tr h="828000">
                <a:tc>
                  <a:txBody>
                    <a:bodyPr/>
                    <a:lstStyle/>
                    <a:p>
                      <a:pPr algn="ctr"/>
                      <a:endParaRPr lang="en-US" noProof="0"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2467690887"/>
                  </a:ext>
                </a:extLst>
              </a:tr>
              <a:tr h="828000">
                <a:tc>
                  <a:txBody>
                    <a:bodyPr/>
                    <a:lstStyle/>
                    <a:p>
                      <a:pPr algn="ctr"/>
                      <a:endParaRPr lang="en-US" noProof="0" dirty="0">
                        <a:solidFill>
                          <a:schemeClr val="bg1"/>
                        </a:solidFill>
                      </a:endParaRPr>
                    </a:p>
                  </a:txBody>
                  <a:tcPr>
                    <a:lnL w="12700" cap="flat" cmpd="sng" algn="ctr">
                      <a:no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endParaRPr lang="en-US" noProof="0" dirty="0">
                        <a:solidFill>
                          <a:schemeClr val="bg1"/>
                        </a:solidFill>
                      </a:endParaRPr>
                    </a:p>
                  </a:txBody>
                  <a:tcPr>
                    <a:lnL w="28575" cap="flat" cmpd="sng" algn="ctr">
                      <a:solidFill>
                        <a:srgbClr val="8C006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extLst>
                  <a:ext uri="{0D108BD9-81ED-4DB2-BD59-A6C34878D82A}">
                    <a16:rowId xmlns:a16="http://schemas.microsoft.com/office/drawing/2014/main" val="3504498368"/>
                  </a:ext>
                </a:extLst>
              </a:tr>
            </a:tbl>
          </a:graphicData>
        </a:graphic>
      </p:graphicFrame>
      <p:sp>
        <p:nvSpPr>
          <p:cNvPr id="24" name="Textfeld 23">
            <a:extLst>
              <a:ext uri="{FF2B5EF4-FFF2-40B4-BE49-F238E27FC236}">
                <a16:creationId xmlns:a16="http://schemas.microsoft.com/office/drawing/2014/main" id="{D81736D9-2026-48A2-A206-461BEC62EB39}"/>
              </a:ext>
            </a:extLst>
          </p:cNvPr>
          <p:cNvSpPr txBox="1"/>
          <p:nvPr/>
        </p:nvSpPr>
        <p:spPr>
          <a:xfrm>
            <a:off x="2304000" y="3852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2000" dirty="0">
                <a:solidFill>
                  <a:schemeClr val="tx1"/>
                </a:solidFill>
              </a:rPr>
              <a:t>Values, attitudes, motivation</a:t>
            </a:r>
          </a:p>
        </p:txBody>
      </p:sp>
      <p:sp>
        <p:nvSpPr>
          <p:cNvPr id="25" name="Textfeld 24">
            <a:extLst>
              <a:ext uri="{FF2B5EF4-FFF2-40B4-BE49-F238E27FC236}">
                <a16:creationId xmlns:a16="http://schemas.microsoft.com/office/drawing/2014/main" id="{2159A89B-F59B-48E0-8D3D-8576CF142487}"/>
              </a:ext>
            </a:extLst>
          </p:cNvPr>
          <p:cNvSpPr txBox="1"/>
          <p:nvPr/>
        </p:nvSpPr>
        <p:spPr>
          <a:xfrm>
            <a:off x="2304000" y="4644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2000" dirty="0">
                <a:solidFill>
                  <a:schemeClr val="tx1"/>
                </a:solidFill>
              </a:rPr>
              <a:t>Knowledge, technical ability (competences)</a:t>
            </a:r>
          </a:p>
        </p:txBody>
      </p:sp>
      <p:sp>
        <p:nvSpPr>
          <p:cNvPr id="26" name="Textfeld 25">
            <a:extLst>
              <a:ext uri="{FF2B5EF4-FFF2-40B4-BE49-F238E27FC236}">
                <a16:creationId xmlns:a16="http://schemas.microsoft.com/office/drawing/2014/main" id="{488E8223-4AE5-4886-A926-91BD9C80FACE}"/>
              </a:ext>
            </a:extLst>
          </p:cNvPr>
          <p:cNvSpPr txBox="1"/>
          <p:nvPr/>
        </p:nvSpPr>
        <p:spPr>
          <a:xfrm>
            <a:off x="2304000" y="5472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2000" dirty="0">
                <a:solidFill>
                  <a:schemeClr val="tx1"/>
                </a:solidFill>
              </a:rPr>
              <a:t>Health and performance</a:t>
            </a:r>
          </a:p>
        </p:txBody>
      </p:sp>
      <p:sp>
        <p:nvSpPr>
          <p:cNvPr id="28" name="Textfeld 27">
            <a:extLst>
              <a:ext uri="{FF2B5EF4-FFF2-40B4-BE49-F238E27FC236}">
                <a16:creationId xmlns:a16="http://schemas.microsoft.com/office/drawing/2014/main" id="{3247A86C-5D86-4A7C-8B87-92C7A19A4FE3}"/>
              </a:ext>
            </a:extLst>
          </p:cNvPr>
          <p:cNvSpPr txBox="1"/>
          <p:nvPr/>
        </p:nvSpPr>
        <p:spPr>
          <a:xfrm>
            <a:off x="2304000" y="3060000"/>
            <a:ext cx="7560000" cy="756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2000" dirty="0">
                <a:solidFill>
                  <a:schemeClr val="tx1"/>
                </a:solidFill>
              </a:rPr>
              <a:t>Work environment, work organization, leadership</a:t>
            </a:r>
          </a:p>
        </p:txBody>
      </p:sp>
    </p:spTree>
    <p:extLst>
      <p:ext uri="{BB962C8B-B14F-4D97-AF65-F5344CB8AC3E}">
        <p14:creationId xmlns:p14="http://schemas.microsoft.com/office/powerpoint/2010/main" val="343385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Mindfulness – a tool to increase concentration</a:t>
            </a:r>
          </a:p>
        </p:txBody>
      </p:sp>
      <p:graphicFrame>
        <p:nvGraphicFramePr>
          <p:cNvPr id="23" name="Tabelle 22">
            <a:extLst>
              <a:ext uri="{FF2B5EF4-FFF2-40B4-BE49-F238E27FC236}">
                <a16:creationId xmlns:a16="http://schemas.microsoft.com/office/drawing/2014/main" id="{8DE1050F-9DA9-4669-8A9B-A2949728B959}"/>
              </a:ext>
            </a:extLst>
          </p:cNvPr>
          <p:cNvGraphicFramePr>
            <a:graphicFrameLocks noGrp="1"/>
          </p:cNvGraphicFramePr>
          <p:nvPr>
            <p:extLst>
              <p:ext uri="{D42A27DB-BD31-4B8C-83A1-F6EECF244321}">
                <p14:modId xmlns:p14="http://schemas.microsoft.com/office/powerpoint/2010/main" val="529644830"/>
              </p:ext>
            </p:extLst>
          </p:nvPr>
        </p:nvGraphicFramePr>
        <p:xfrm>
          <a:off x="360000" y="2700000"/>
          <a:ext cx="11520000" cy="30476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3449306977"/>
                    </a:ext>
                  </a:extLst>
                </a:gridCol>
                <a:gridCol w="6192000">
                  <a:extLst>
                    <a:ext uri="{9D8B030D-6E8A-4147-A177-3AD203B41FA5}">
                      <a16:colId xmlns:a16="http://schemas.microsoft.com/office/drawing/2014/main" val="467884481"/>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Guides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Employees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2920721"/>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Mindfulness is a technique of meditation that helps to achieve work balance. Today's worker, under the influence of many stimuli, is often responsible for very different tasks and too many tasks to complete. Thus, the worker is not able to maintain attention or focus on a task for a longer period of time. Mindfulness technique trains the ability to pay conscious and full attention to the present moment. Effects include improving concentration, productivity, creative thinking and effective communication.</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Mindfulness is a technique of meditation that helps to achieve work balance. Today's worker, under the influence of many stimuli, is often responsible for very different tasks and too many tasks to complete. Thus, the worker is not able to maintain attention or focus on a task for a longer period of time. Mindfulness technique trains the ability to pay conscious and full attention to the present moment. Effects include improving concentration, productivity, creative thinking and effective communication.</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401393"/>
                  </a:ext>
                </a:extLst>
              </a:tr>
            </a:tbl>
          </a:graphicData>
        </a:graphic>
      </p:graphicFrame>
      <p:grpSp>
        <p:nvGrpSpPr>
          <p:cNvPr id="18" name="Gruppieren 17">
            <a:extLst>
              <a:ext uri="{FF2B5EF4-FFF2-40B4-BE49-F238E27FC236}">
                <a16:creationId xmlns:a16="http://schemas.microsoft.com/office/drawing/2014/main" id="{D9198E9E-659D-4B9F-BB97-46F92EAA62B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F28FCD82-A206-4701-AF84-9CE5F1D73A1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C77FB159-2B63-4EDC-9A4C-A8EB7BF4978A}"/>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5BD90747-C8D5-49D1-9AAC-F01BACA2729B}"/>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22" name="Rechteck 21">
              <a:extLst>
                <a:ext uri="{FF2B5EF4-FFF2-40B4-BE49-F238E27FC236}">
                  <a16:creationId xmlns:a16="http://schemas.microsoft.com/office/drawing/2014/main" id="{5798F040-9E94-4FE7-A482-C724428F762E}"/>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A25A076B-4ACD-4146-BCDE-2538D7677F5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6F5EA69D-FB37-4A45-86AD-143EF671CFAF}"/>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43423FB6-DE13-4211-810D-081C8186E61F}"/>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F6DB2727-BD95-4A3E-A7F5-2E662A5C1A52}"/>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F6BF4E1-4DE7-4756-A174-557176277FB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8C40691-4FDA-4CB6-A1F2-16C5EA6A13A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FCC82844-B1F8-4029-BDCA-EF1B169B9D03}"/>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82A72AB-DB48-4432-8269-AA64F3DB3867}"/>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94F55425-7289-4170-B575-7CD55BBF4291}"/>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5AB6C081-DB28-42CA-95D7-652C2BC2E9FB}"/>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C3C1906F-8FD0-4D49-9619-84A70D097CB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27513A5-ABF9-4550-8E82-18FD67247805}"/>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D698F55B-B4D1-44E1-808D-BD847E8B702F}"/>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17CE710F-885B-4A29-83B4-0CB3D530B484}"/>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8AEFCDA-3E50-4DD0-80F1-3CFB518A9CF3}"/>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57457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Healthy workplace – Key areas of influence</a:t>
            </a:r>
          </a:p>
        </p:txBody>
      </p:sp>
      <p:graphicFrame>
        <p:nvGraphicFramePr>
          <p:cNvPr id="24" name="Tabelle 23">
            <a:extLst>
              <a:ext uri="{FF2B5EF4-FFF2-40B4-BE49-F238E27FC236}">
                <a16:creationId xmlns:a16="http://schemas.microsoft.com/office/drawing/2014/main" id="{45A7BABE-D257-47A3-B253-6A9B40F36786}"/>
              </a:ext>
            </a:extLst>
          </p:cNvPr>
          <p:cNvGraphicFramePr>
            <a:graphicFrameLocks noGrp="1"/>
          </p:cNvGraphicFramePr>
          <p:nvPr>
            <p:extLst>
              <p:ext uri="{D42A27DB-BD31-4B8C-83A1-F6EECF244321}">
                <p14:modId xmlns:p14="http://schemas.microsoft.com/office/powerpoint/2010/main" val="2985121745"/>
              </p:ext>
            </p:extLst>
          </p:nvPr>
        </p:nvGraphicFramePr>
        <p:xfrm>
          <a:off x="360000" y="2700000"/>
          <a:ext cx="11520000" cy="272153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236668110"/>
                    </a:ext>
                  </a:extLst>
                </a:gridCol>
                <a:gridCol w="6192000">
                  <a:extLst>
                    <a:ext uri="{9D8B030D-6E8A-4147-A177-3AD203B41FA5}">
                      <a16:colId xmlns:a16="http://schemas.microsoft.com/office/drawing/2014/main" val="3193895838"/>
                    </a:ext>
                  </a:extLst>
                </a:gridCol>
              </a:tblGrid>
              <a:tr h="504000">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Guides</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Employee or Employer</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746483"/>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p>
                    <a:p>
                      <a:pPr>
                        <a:lnSpc>
                          <a:spcPct val="107000"/>
                        </a:lnSpc>
                        <a:spcAft>
                          <a:spcPts val="800"/>
                        </a:spcAft>
                      </a:pPr>
                      <a:endParaRPr lang="en-US"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key areas of influence that can be mobilized or influenced in healthy workplace initiatives. Employers or employees can choose from the offered key areas for which they feel need to pay more attention in order to influence the improvement or creation of a healthy workplace, and how to develop the key areas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07118"/>
                  </a:ext>
                </a:extLst>
              </a:tr>
            </a:tbl>
          </a:graphicData>
        </a:graphic>
      </p:graphicFrame>
      <p:grpSp>
        <p:nvGrpSpPr>
          <p:cNvPr id="18" name="Gruppieren 17">
            <a:extLst>
              <a:ext uri="{FF2B5EF4-FFF2-40B4-BE49-F238E27FC236}">
                <a16:creationId xmlns:a16="http://schemas.microsoft.com/office/drawing/2014/main" id="{C05380FE-8819-4812-8E19-9B68C0F8565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EFFAE934-7198-4333-9562-A4062B8D4350}"/>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57933AD4-0200-495A-843A-2ABBF7AA7E94}"/>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03875C1-0DCF-4718-AE02-1F5B4062ED2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22" name="Rechteck 21">
              <a:extLst>
                <a:ext uri="{FF2B5EF4-FFF2-40B4-BE49-F238E27FC236}">
                  <a16:creationId xmlns:a16="http://schemas.microsoft.com/office/drawing/2014/main" id="{B958629C-5153-43BB-BADD-D84025608687}"/>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082598B3-A63F-4D0D-B13E-6422771B606F}"/>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6B686858-056A-4B46-A4DB-FC896979839D}"/>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1625067C-13F5-40D2-8883-52DE87B51635}"/>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75506C4-6A86-40B0-B7B0-230E66670205}"/>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FEA672C-5EF8-4BE7-BFA9-F232D0E57485}"/>
                </a:ext>
              </a:extLst>
            </p:cNvPr>
            <p:cNvSpPr/>
            <p:nvPr/>
          </p:nvSpPr>
          <p:spPr>
            <a:xfrm>
              <a:off x="8891633" y="972000"/>
              <a:ext cx="900000" cy="252000"/>
            </a:xfrm>
            <a:prstGeom prst="roundRect">
              <a:avLst>
                <a:gd name="adj" fmla="val 50000"/>
              </a:avLst>
            </a:prstGeom>
            <a:solidFill>
              <a:srgbClr val="F2F2F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1C6F2B4-A293-4D00-A6A8-CACC19CCD3DF}"/>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5EEB1E9-22F4-4457-A7B3-D267C8273076}"/>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6ED0EDE6-9835-4646-B6B6-0EEF4359C91F}"/>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0FEB3B9-2F92-4509-9518-18DCBB623E7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091971C1-2E3E-4C06-877B-E5AB8F19FEA0}"/>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1F4385B4-57E5-4B3E-BD01-E9FC833F186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0CC48792-9083-4C48-A75A-CF57021924E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494F57A1-792B-4BE8-84BD-D33A91797B31}"/>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36C1C5B8-C282-4961-9BFA-4E8B7B94D803}"/>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D32A5FB-CD69-4E37-AB79-378C31077266}"/>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20315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a:extLst>
              <a:ext uri="{FF2B5EF4-FFF2-40B4-BE49-F238E27FC236}">
                <a16:creationId xmlns:a16="http://schemas.microsoft.com/office/drawing/2014/main" id="{ADA5C4D0-2A66-4109-A491-06CA2CC95E5A}"/>
              </a:ext>
            </a:extLst>
          </p:cNvPr>
          <p:cNvGrpSpPr/>
          <p:nvPr/>
        </p:nvGrpSpPr>
        <p:grpSpPr>
          <a:xfrm rot="212808">
            <a:off x="258236" y="1036408"/>
            <a:ext cx="643944" cy="698404"/>
            <a:chOff x="4737812" y="2390015"/>
            <a:chExt cx="3159394" cy="3764690"/>
          </a:xfrm>
        </p:grpSpPr>
        <p:grpSp>
          <p:nvGrpSpPr>
            <p:cNvPr id="4" name="Group 3">
              <a:extLst>
                <a:ext uri="{FF2B5EF4-FFF2-40B4-BE49-F238E27FC236}">
                  <a16:creationId xmlns:a16="http://schemas.microsoft.com/office/drawing/2014/main" id="{74E9FEC3-6A2D-4AFD-9A3E-28BE920B5291}"/>
                </a:ext>
              </a:extLst>
            </p:cNvPr>
            <p:cNvGrpSpPr/>
            <p:nvPr/>
          </p:nvGrpSpPr>
          <p:grpSpPr>
            <a:xfrm rot="19800000">
              <a:off x="5964234" y="4473736"/>
              <a:ext cx="1932972" cy="1680969"/>
              <a:chOff x="2084105" y="5383623"/>
              <a:chExt cx="815482" cy="891098"/>
            </a:xfrm>
          </p:grpSpPr>
          <p:sp>
            <p:nvSpPr>
              <p:cNvPr id="9" name="Rectangle 8">
                <a:extLst>
                  <a:ext uri="{FF2B5EF4-FFF2-40B4-BE49-F238E27FC236}">
                    <a16:creationId xmlns:a16="http://schemas.microsoft.com/office/drawing/2014/main" id="{9D72099A-796A-4DB6-A2D1-0D17AA5FF1C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8">
                <a:extLst>
                  <a:ext uri="{FF2B5EF4-FFF2-40B4-BE49-F238E27FC236}">
                    <a16:creationId xmlns:a16="http://schemas.microsoft.com/office/drawing/2014/main" id="{993C6F2A-45A7-4D12-A534-B35F982B0301}"/>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8">
                <a:extLst>
                  <a:ext uri="{FF2B5EF4-FFF2-40B4-BE49-F238E27FC236}">
                    <a16:creationId xmlns:a16="http://schemas.microsoft.com/office/drawing/2014/main" id="{A564E653-42E4-4C2A-816F-A1FEA71E794F}"/>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8">
                <a:extLst>
                  <a:ext uri="{FF2B5EF4-FFF2-40B4-BE49-F238E27FC236}">
                    <a16:creationId xmlns:a16="http://schemas.microsoft.com/office/drawing/2014/main" id="{F1458674-168A-46D7-96E7-275FD01E70A4}"/>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8">
                <a:extLst>
                  <a:ext uri="{FF2B5EF4-FFF2-40B4-BE49-F238E27FC236}">
                    <a16:creationId xmlns:a16="http://schemas.microsoft.com/office/drawing/2014/main" id="{5BE9E225-E3AB-4AFA-926E-98C4CC9DAD8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Rounded Rectangle 1">
              <a:extLst>
                <a:ext uri="{FF2B5EF4-FFF2-40B4-BE49-F238E27FC236}">
                  <a16:creationId xmlns:a16="http://schemas.microsoft.com/office/drawing/2014/main" id="{9A8A57AF-EB22-48E1-BBD2-E91023FB96AB}"/>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 name="Rounded Rectangle 1">
              <a:extLst>
                <a:ext uri="{FF2B5EF4-FFF2-40B4-BE49-F238E27FC236}">
                  <a16:creationId xmlns:a16="http://schemas.microsoft.com/office/drawing/2014/main" id="{D836F338-AE06-40F8-9D00-05010C6DC326}"/>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1">
              <a:extLst>
                <a:ext uri="{FF2B5EF4-FFF2-40B4-BE49-F238E27FC236}">
                  <a16:creationId xmlns:a16="http://schemas.microsoft.com/office/drawing/2014/main" id="{8E1BED9D-5776-48DF-9395-B6FA63A00B1D}"/>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Rounded Rectangle 1">
              <a:extLst>
                <a:ext uri="{FF2B5EF4-FFF2-40B4-BE49-F238E27FC236}">
                  <a16:creationId xmlns:a16="http://schemas.microsoft.com/office/drawing/2014/main" id="{7D330C09-CAE4-4454-BBED-FB9A8A840036}"/>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pic>
        <p:nvPicPr>
          <p:cNvPr id="34" name="Marcador de contenido 5">
            <a:extLst>
              <a:ext uri="{FF2B5EF4-FFF2-40B4-BE49-F238E27FC236}">
                <a16:creationId xmlns:a16="http://schemas.microsoft.com/office/drawing/2014/main" id="{ED4F148A-951E-4410-83EE-3C9F983C9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35" name="CuadroTexto 34">
            <a:extLst>
              <a:ext uri="{FF2B5EF4-FFF2-40B4-BE49-F238E27FC236}">
                <a16:creationId xmlns:a16="http://schemas.microsoft.com/office/drawing/2014/main" id="{44E54EA5-B936-477F-B276-BB60E2C6703D}"/>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37" name="Imagen 36">
            <a:extLst>
              <a:ext uri="{FF2B5EF4-FFF2-40B4-BE49-F238E27FC236}">
                <a16:creationId xmlns:a16="http://schemas.microsoft.com/office/drawing/2014/main" id="{796883D8-3971-4A12-BAF9-1968501B4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pic>
        <p:nvPicPr>
          <p:cNvPr id="39" name="Imagen 38">
            <a:extLst>
              <a:ext uri="{FF2B5EF4-FFF2-40B4-BE49-F238E27FC236}">
                <a16:creationId xmlns:a16="http://schemas.microsoft.com/office/drawing/2014/main" id="{C609EECE-9A4C-4CD5-AD6B-41C50B8F3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51" name="CuadroTexto 50">
            <a:extLst>
              <a:ext uri="{FF2B5EF4-FFF2-40B4-BE49-F238E27FC236}">
                <a16:creationId xmlns:a16="http://schemas.microsoft.com/office/drawing/2014/main" id="{5D41A938-271C-4DAC-B50D-069F9CB7AD45}"/>
              </a:ext>
            </a:extLst>
          </p:cNvPr>
          <p:cNvSpPr txBox="1"/>
          <p:nvPr/>
        </p:nvSpPr>
        <p:spPr>
          <a:xfrm>
            <a:off x="989745" y="954709"/>
            <a:ext cx="9936000" cy="5386090"/>
          </a:xfrm>
          <a:prstGeom prst="rect">
            <a:avLst/>
          </a:prstGeom>
          <a:noFill/>
        </p:spPr>
        <p:txBody>
          <a:bodyPr wrap="square">
            <a:spAutoFit/>
          </a:bodyPr>
          <a:lstStyle/>
          <a:p>
            <a:pPr algn="just"/>
            <a:r>
              <a:rPr kumimoji="0" lang="en-US" altLang="es-ES" b="1" i="0" u="none" strike="noStrike" cap="none" normalizeH="0" baseline="0" dirty="0">
                <a:ln>
                  <a:noFill/>
                </a:ln>
                <a:solidFill>
                  <a:srgbClr val="69116B"/>
                </a:solidFill>
                <a:effectLst/>
                <a:ea typeface="Calibri" panose="020F0502020204030204" pitchFamily="34" charset="0"/>
                <a:cs typeface="Times New Roman" panose="02020603050405020304" pitchFamily="18" charset="0"/>
              </a:rPr>
              <a:t>Description of the aim</a:t>
            </a:r>
          </a:p>
          <a:p>
            <a:pPr algn="just"/>
            <a:r>
              <a:rPr kumimoji="0" lang="en-US" altLang="es-ES" i="0" u="none" strike="noStrike" cap="none" normalizeH="0" baseline="0" dirty="0">
                <a:ln>
                  <a:noFill/>
                </a:ln>
                <a:effectLst/>
                <a:ea typeface="Calibri" panose="020F0502020204030204" pitchFamily="34" charset="0"/>
                <a:cs typeface="Times New Roman" panose="02020603050405020304" pitchFamily="18" charset="0"/>
              </a:rPr>
              <a:t>In a first step, the users of the project and the instruments must understand the meaning of the concept of workability. With this instrument we give an insight into the background and the meaning of the term, explain in detail the “House of Workability” according to Prof Ilmarinen and the advantages of classifying all AKKU instruments within the house.</a:t>
            </a:r>
          </a:p>
          <a:p>
            <a:pPr algn="just"/>
            <a:r>
              <a:rPr kumimoji="0" lang="en-US" altLang="es-ES" i="0" u="none" strike="noStrike" cap="none" normalizeH="0" baseline="0" dirty="0">
                <a:ln>
                  <a:noFill/>
                </a:ln>
                <a:effectLst/>
                <a:ea typeface="Calibri" panose="020F0502020204030204" pitchFamily="34" charset="0"/>
                <a:cs typeface="Times New Roman" panose="02020603050405020304" pitchFamily="18" charset="0"/>
              </a:rPr>
              <a:t>In addition, we provide an overview of the instruments, their focal points and their possible applications.</a:t>
            </a:r>
          </a:p>
          <a:p>
            <a:pPr algn="just"/>
            <a:endParaRPr kumimoji="0" lang="en-US" altLang="es-ES" sz="1400" i="0" u="none" strike="noStrike" cap="none" normalizeH="0" baseline="0" dirty="0">
              <a:ln>
                <a:noFill/>
              </a:ln>
              <a:effectLst/>
              <a:ea typeface="Calibri" panose="020F0502020204030204" pitchFamily="34" charset="0"/>
              <a:cs typeface="Times New Roman" panose="02020603050405020304" pitchFamily="18" charset="0"/>
            </a:endParaRPr>
          </a:p>
          <a:p>
            <a:pPr algn="just"/>
            <a:r>
              <a:rPr lang="en-US" altLang="es-ES" b="1" dirty="0">
                <a:solidFill>
                  <a:srgbClr val="92D050"/>
                </a:solidFill>
                <a:ea typeface="Calibri" panose="020F0502020204030204" pitchFamily="34" charset="0"/>
                <a:cs typeface="Times New Roman" panose="02020603050405020304" pitchFamily="18" charset="0"/>
              </a:rPr>
              <a:t>Target Group</a:t>
            </a:r>
            <a:endParaRPr kumimoji="0" lang="en-US" altLang="es-ES" b="1" i="0" u="none" strike="noStrike" cap="none" normalizeH="0" baseline="0" dirty="0">
              <a:ln>
                <a:noFill/>
              </a:ln>
              <a:solidFill>
                <a:srgbClr val="92D050"/>
              </a:solidFill>
              <a:effectLst/>
              <a:ea typeface="Calibri" panose="020F0502020204030204" pitchFamily="34" charset="0"/>
              <a:cs typeface="Times New Roman" panose="02020603050405020304" pitchFamily="18" charset="0"/>
            </a:endParaRPr>
          </a:p>
          <a:p>
            <a:pPr algn="just"/>
            <a:r>
              <a:rPr lang="en-US" altLang="es-ES" dirty="0">
                <a:ea typeface="Calibri" panose="020F0502020204030204" pitchFamily="34" charset="0"/>
                <a:cs typeface="Times New Roman" panose="02020603050405020304" pitchFamily="18" charset="0"/>
              </a:rPr>
              <a:t>Executives, owners, managing directors and employees</a:t>
            </a:r>
            <a:endParaRPr kumimoji="0" lang="en-US" altLang="es-ES" i="0" u="none" strike="noStrike" cap="none" normalizeH="0" baseline="0" dirty="0">
              <a:ln>
                <a:noFill/>
              </a:ln>
              <a:effectLst/>
              <a:ea typeface="Calibri" panose="020F0502020204030204" pitchFamily="34" charset="0"/>
              <a:cs typeface="Times New Roman" panose="02020603050405020304" pitchFamily="18" charset="0"/>
            </a:endParaRPr>
          </a:p>
          <a:p>
            <a:pPr algn="just"/>
            <a:endParaRPr kumimoji="0" lang="en-US" altLang="es-ES" sz="1400" i="0" u="none" strike="noStrike" cap="none" normalizeH="0" baseline="0" dirty="0">
              <a:ln>
                <a:noFill/>
              </a:ln>
              <a:effectLst/>
              <a:ea typeface="Calibri" panose="020F0502020204030204" pitchFamily="34" charset="0"/>
              <a:cs typeface="Times New Roman" panose="02020603050405020304" pitchFamily="18" charset="0"/>
            </a:endParaRPr>
          </a:p>
          <a:p>
            <a:pPr algn="just"/>
            <a:r>
              <a:rPr kumimoji="0" lang="en-US" altLang="es-ES" b="1" i="0" u="none" strike="noStrike" cap="none" normalizeH="0" baseline="0" dirty="0">
                <a:ln>
                  <a:noFill/>
                </a:ln>
                <a:solidFill>
                  <a:srgbClr val="FA9106"/>
                </a:solidFill>
                <a:effectLst/>
                <a:ea typeface="Calibri" panose="020F0502020204030204" pitchFamily="34" charset="0"/>
                <a:cs typeface="Times New Roman" panose="02020603050405020304" pitchFamily="18" charset="0"/>
              </a:rPr>
              <a:t>Benefits of the tool</a:t>
            </a:r>
          </a:p>
          <a:p>
            <a:pPr algn="just"/>
            <a:r>
              <a:rPr lang="en-US" altLang="ko-KR" dirty="0">
                <a:cs typeface="Arial" pitchFamily="34" charset="0"/>
              </a:rPr>
              <a:t>The user will get an excellent overview of all the aspects of workability, the “House of Workability” and all the tools developed in the AKKU Europe Project.</a:t>
            </a:r>
            <a:endParaRPr kumimoji="0" lang="en-US" altLang="es-ES" i="0" u="none" strike="noStrike" cap="none" normalizeH="0" baseline="0" dirty="0">
              <a:ln>
                <a:noFill/>
              </a:ln>
              <a:effectLst/>
            </a:endParaRPr>
          </a:p>
          <a:p>
            <a:endParaRPr kumimoji="0" lang="en-US" altLang="es-ES" sz="1400" b="1" i="0" u="none" strike="noStrike" cap="none" normalizeH="0" baseline="0" dirty="0">
              <a:ln>
                <a:noFill/>
              </a:ln>
              <a:solidFill>
                <a:srgbClr val="FF0000"/>
              </a:solidFill>
              <a:effectLst/>
              <a:ea typeface="Calibri" panose="020F0502020204030204" pitchFamily="34" charset="0"/>
              <a:cs typeface="Times New Roman" panose="02020603050405020304" pitchFamily="18" charset="0"/>
            </a:endParaRPr>
          </a:p>
          <a:p>
            <a:r>
              <a:rPr kumimoji="0" lang="en-US" altLang="es-ES" b="1" i="0"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Duration</a:t>
            </a:r>
          </a:p>
          <a:p>
            <a:r>
              <a:rPr kumimoji="0" lang="en-US" altLang="es-ES" i="0" u="none" strike="noStrike" cap="none" normalizeH="0" baseline="0" dirty="0">
                <a:ln>
                  <a:noFill/>
                </a:ln>
                <a:effectLst/>
                <a:ea typeface="Calibri" panose="020F0502020204030204" pitchFamily="34" charset="0"/>
                <a:cs typeface="Times New Roman" panose="02020603050405020304" pitchFamily="18" charset="0"/>
              </a:rPr>
              <a:t>60 – 120 minutes</a:t>
            </a:r>
          </a:p>
          <a:p>
            <a:endParaRPr kumimoji="0" lang="en-US" altLang="es-ES" sz="1400" b="0" i="0" u="none" strike="noStrike" cap="none" normalizeH="0" baseline="0" dirty="0">
              <a:ln>
                <a:noFill/>
              </a:ln>
              <a:effectLst/>
            </a:endParaRPr>
          </a:p>
          <a:p>
            <a:r>
              <a:rPr kumimoji="0" lang="en-US" altLang="es-ES" b="1" i="0" u="none" strike="noStrike" cap="none" normalizeH="0" baseline="0" dirty="0">
                <a:ln>
                  <a:noFill/>
                </a:ln>
                <a:solidFill>
                  <a:srgbClr val="00B0F0"/>
                </a:solidFill>
                <a:effectLst/>
                <a:ea typeface="Calibri" panose="020F0502020204030204" pitchFamily="34" charset="0"/>
                <a:cs typeface="Times New Roman" panose="02020603050405020304" pitchFamily="18" charset="0"/>
              </a:rPr>
              <a:t>How to use the tool</a:t>
            </a:r>
          </a:p>
          <a:p>
            <a:r>
              <a:rPr lang="en-US" dirty="0">
                <a:cs typeface="Times New Roman" panose="02020603050405020304" pitchFamily="18" charset="0"/>
              </a:rPr>
              <a:t>The tool is organized in form of a presentation to learn step by step all the important aspects of workability and the “House of Workability”.</a:t>
            </a:r>
            <a:endParaRPr lang="en-US" dirty="0"/>
          </a:p>
        </p:txBody>
      </p:sp>
      <p:grpSp>
        <p:nvGrpSpPr>
          <p:cNvPr id="53" name="그룹 4">
            <a:extLst>
              <a:ext uri="{FF2B5EF4-FFF2-40B4-BE49-F238E27FC236}">
                <a16:creationId xmlns:a16="http://schemas.microsoft.com/office/drawing/2014/main" id="{10F83DF4-B938-45CE-81C6-DF8760EA8D51}"/>
              </a:ext>
            </a:extLst>
          </p:cNvPr>
          <p:cNvGrpSpPr/>
          <p:nvPr/>
        </p:nvGrpSpPr>
        <p:grpSpPr>
          <a:xfrm rot="212808">
            <a:off x="474768" y="2953724"/>
            <a:ext cx="448560" cy="2730420"/>
            <a:chOff x="6827001" y="5219607"/>
            <a:chExt cx="2200785" cy="14718126"/>
          </a:xfrm>
        </p:grpSpPr>
        <p:sp>
          <p:nvSpPr>
            <p:cNvPr id="55" name="Rounded Rectangle 1">
              <a:extLst>
                <a:ext uri="{FF2B5EF4-FFF2-40B4-BE49-F238E27FC236}">
                  <a16:creationId xmlns:a16="http://schemas.microsoft.com/office/drawing/2014/main" id="{743F69F9-5B46-4081-B9A0-C37FE9E86013}"/>
                </a:ext>
              </a:extLst>
            </p:cNvPr>
            <p:cNvSpPr/>
            <p:nvPr/>
          </p:nvSpPr>
          <p:spPr>
            <a:xfrm rot="14400000">
              <a:off x="7668801" y="1457398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Rounded Rectangle 1">
              <a:extLst>
                <a:ext uri="{FF2B5EF4-FFF2-40B4-BE49-F238E27FC236}">
                  <a16:creationId xmlns:a16="http://schemas.microsoft.com/office/drawing/2014/main" id="{7DD850F9-6E6F-40A4-B6E2-D91EF6A7418D}"/>
                </a:ext>
              </a:extLst>
            </p:cNvPr>
            <p:cNvSpPr/>
            <p:nvPr/>
          </p:nvSpPr>
          <p:spPr>
            <a:xfrm rot="4400993">
              <a:off x="6950027" y="5096581"/>
              <a:ext cx="971851"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Rounded Rectangle 1">
              <a:extLst>
                <a:ext uri="{FF2B5EF4-FFF2-40B4-BE49-F238E27FC236}">
                  <a16:creationId xmlns:a16="http://schemas.microsoft.com/office/drawing/2014/main" id="{2B142C00-A019-4158-A80E-E727AF1339C3}"/>
                </a:ext>
              </a:extLst>
            </p:cNvPr>
            <p:cNvSpPr/>
            <p:nvPr/>
          </p:nvSpPr>
          <p:spPr>
            <a:xfrm rot="9000000">
              <a:off x="7304594" y="9095217"/>
              <a:ext cx="971847" cy="1217907"/>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8" name="Rounded Rectangle 1">
              <a:extLst>
                <a:ext uri="{FF2B5EF4-FFF2-40B4-BE49-F238E27FC236}">
                  <a16:creationId xmlns:a16="http://schemas.microsoft.com/office/drawing/2014/main" id="{72CB636B-5EA9-4423-A5C5-E69562E5563D}"/>
                </a:ext>
              </a:extLst>
            </p:cNvPr>
            <p:cNvSpPr/>
            <p:nvPr/>
          </p:nvSpPr>
          <p:spPr>
            <a:xfrm rot="18596325">
              <a:off x="7924058" y="18834005"/>
              <a:ext cx="989547" cy="1217909"/>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30" name="Título 1">
            <a:extLst>
              <a:ext uri="{FF2B5EF4-FFF2-40B4-BE49-F238E27FC236}">
                <a16:creationId xmlns:a16="http://schemas.microsoft.com/office/drawing/2014/main" id="{6C539E78-1567-434A-BC63-BAA7221192D7}"/>
              </a:ext>
            </a:extLst>
          </p:cNvPr>
          <p:cNvSpPr txBox="1">
            <a:spLocks/>
          </p:cNvSpPr>
          <p:nvPr/>
        </p:nvSpPr>
        <p:spPr>
          <a:xfrm>
            <a:off x="2728928" y="311859"/>
            <a:ext cx="7765972" cy="113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A3D30C"/>
                </a:solidFill>
                <a:latin typeface="Arial Black" panose="020B0A04020102020204" pitchFamily="34" charset="0"/>
              </a:rPr>
              <a:t>Overview</a:t>
            </a:r>
          </a:p>
        </p:txBody>
      </p:sp>
    </p:spTree>
    <p:extLst>
      <p:ext uri="{BB962C8B-B14F-4D97-AF65-F5344CB8AC3E}">
        <p14:creationId xmlns:p14="http://schemas.microsoft.com/office/powerpoint/2010/main" val="375194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F7459759-F063-471F-BB7B-F15E77A67493}"/>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How to support wellbeing and health in the workplace?</a:t>
            </a:r>
          </a:p>
        </p:txBody>
      </p:sp>
      <p:graphicFrame>
        <p:nvGraphicFramePr>
          <p:cNvPr id="22" name="Tabelle 21">
            <a:extLst>
              <a:ext uri="{FF2B5EF4-FFF2-40B4-BE49-F238E27FC236}">
                <a16:creationId xmlns:a16="http://schemas.microsoft.com/office/drawing/2014/main" id="{04052FB7-B200-4AF1-AE5F-96605B5BD79A}"/>
              </a:ext>
            </a:extLst>
          </p:cNvPr>
          <p:cNvGraphicFramePr>
            <a:graphicFrameLocks noGrp="1"/>
          </p:cNvGraphicFramePr>
          <p:nvPr>
            <p:extLst>
              <p:ext uri="{D42A27DB-BD31-4B8C-83A1-F6EECF244321}">
                <p14:modId xmlns:p14="http://schemas.microsoft.com/office/powerpoint/2010/main" val="2755301914"/>
              </p:ext>
            </p:extLst>
          </p:nvPr>
        </p:nvGraphicFramePr>
        <p:xfrm>
          <a:off x="360000" y="2700000"/>
          <a:ext cx="11520000" cy="332546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39243091"/>
                    </a:ext>
                  </a:extLst>
                </a:gridCol>
                <a:gridCol w="6192000">
                  <a:extLst>
                    <a:ext uri="{9D8B030D-6E8A-4147-A177-3AD203B41FA5}">
                      <a16:colId xmlns:a16="http://schemas.microsoft.com/office/drawing/2014/main" val="222628087"/>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Checklists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Employers of micro and small enterprises, human resources personnel</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8628529"/>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The scope of this training tool is to support the wellbeing and health, and enhance the work participation of all employees, regardless of their current work ability and health status. In addition, the means of the Toolkit aid to prevent chronic health problems, such as cardiovascular diseases, type 2 diabetes, musculoskeletal disorders, depression, and lung diseases. The mapping aids to recognize factors that already support employees to feel well at their workplace and what can be done in the future.</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scope of this training tool is to support the wellbeing and health, and enhance the work participation of all employees, regardless of their current work ability and health status. In addition, the means of the Toolkit aid to prevent chronic health problems, such as cardiovascular diseases, type 2 diabetes, musculoskeletal disorders, depression, and lung diseases. The mapping aids to </a:t>
                      </a:r>
                      <a:r>
                        <a:rPr lang="en-US" sz="2000" u="none" dirty="0" err="1">
                          <a:effectLst/>
                          <a:latin typeface="+mn-lt"/>
                          <a:cs typeface="Times New Roman" panose="02020603050405020304" pitchFamily="18" charset="0"/>
                        </a:rPr>
                        <a:t>recognise</a:t>
                      </a:r>
                      <a:r>
                        <a:rPr lang="en-US" sz="2000" u="none" dirty="0">
                          <a:effectLst/>
                          <a:latin typeface="+mn-lt"/>
                          <a:cs typeface="Times New Roman" panose="02020603050405020304" pitchFamily="18" charset="0"/>
                        </a:rPr>
                        <a:t> factors that already support employees to feel well at their workplace and what can be done in the future.</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940481"/>
                  </a:ext>
                </a:extLst>
              </a:tr>
            </a:tbl>
          </a:graphicData>
        </a:graphic>
      </p:graphicFrame>
      <p:grpSp>
        <p:nvGrpSpPr>
          <p:cNvPr id="18" name="Gruppieren 17">
            <a:extLst>
              <a:ext uri="{FF2B5EF4-FFF2-40B4-BE49-F238E27FC236}">
                <a16:creationId xmlns:a16="http://schemas.microsoft.com/office/drawing/2014/main" id="{006B53E4-3C73-4624-81AA-AB8BB9E2066D}"/>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E11E0FB4-4292-4F72-B1F3-6D93DD55BF8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4B34EDB-1D36-4548-8AD9-07A496BD5F25}"/>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A877837B-C5F4-4669-B77B-710AAD8CFC08}"/>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3B1B25EE-6789-4668-97D2-09A130F65C44}"/>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F8F668D4-0527-43AF-9C38-104D542001E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3AED2D0-C474-4075-A036-0F258D031955}"/>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CDA6A760-6BA2-4B41-84D7-2ABD5C702DAF}"/>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C4801E36-E7FB-47F4-AE0D-EDAF7807764E}"/>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08C3F1D-6BC7-467C-8F33-E3EA7E4DB33C}"/>
                </a:ext>
              </a:extLst>
            </p:cNvPr>
            <p:cNvSpPr/>
            <p:nvPr/>
          </p:nvSpPr>
          <p:spPr>
            <a:xfrm>
              <a:off x="8891633"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1C0FE26D-6235-4AFF-85FE-8B0899818BA1}"/>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AAC8C5D3-ED32-494D-8613-78521C23771C}"/>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668EAF2-469C-48B1-AA1B-D28BDFFFF3D4}"/>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9DBEC77E-92DD-40BE-8256-A788022E5FFA}"/>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ED7FF3F-FA54-4D40-B022-F685A5601C5B}"/>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AA0823B0-E278-496C-B9D5-B3FAF6ED61C6}"/>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47A854F3-9509-443D-AB3E-8AEE4816570B}"/>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1E313EC4-B978-40E6-980B-329437AA2F8D}"/>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FD548CF6-AE68-4C56-B06F-2722F62B1050}"/>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2D5D8E36-3C52-432E-A953-D4620F69A85F}"/>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577985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What kind of leader are you?</a:t>
            </a:r>
          </a:p>
        </p:txBody>
      </p:sp>
      <p:graphicFrame>
        <p:nvGraphicFramePr>
          <p:cNvPr id="22" name="Tabelle 21">
            <a:extLst>
              <a:ext uri="{FF2B5EF4-FFF2-40B4-BE49-F238E27FC236}">
                <a16:creationId xmlns:a16="http://schemas.microsoft.com/office/drawing/2014/main" id="{72A42D9C-5D85-449B-BDC2-FC6CD44F86EC}"/>
              </a:ext>
            </a:extLst>
          </p:cNvPr>
          <p:cNvGraphicFramePr>
            <a:graphicFrameLocks noGrp="1"/>
          </p:cNvGraphicFramePr>
          <p:nvPr>
            <p:extLst>
              <p:ext uri="{D42A27DB-BD31-4B8C-83A1-F6EECF244321}">
                <p14:modId xmlns:p14="http://schemas.microsoft.com/office/powerpoint/2010/main" val="1818807070"/>
              </p:ext>
            </p:extLst>
          </p:nvPr>
        </p:nvGraphicFramePr>
        <p:xfrm>
          <a:off x="360000" y="2700000"/>
          <a:ext cx="11520000" cy="30476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276729317"/>
                    </a:ext>
                  </a:extLst>
                </a:gridCol>
                <a:gridCol w="6192000">
                  <a:extLst>
                    <a:ext uri="{9D8B030D-6E8A-4147-A177-3AD203B41FA5}">
                      <a16:colId xmlns:a16="http://schemas.microsoft.com/office/drawing/2014/main" val="664221962"/>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Questionnaires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Employers of micro and small enterprises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7979726"/>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noProof="0" dirty="0">
                          <a:effectLst/>
                          <a:latin typeface="+mn-lt"/>
                          <a:cs typeface="Times New Roman" panose="02020603050405020304" pitchFamily="18" charset="0"/>
                        </a:rPr>
                        <a:t>This tool allows the identification of existing leader typologies. Managers can assess their aptitude and behavior by taking part in the questionnaire, so that they can reflect on their work and their relationship with their employees. Below you will find the description of each profile and you will identify yourself with one or more of them, following Daniel Goleman's theory, according to which different types of leaders can coexist in each person.</a:t>
                      </a:r>
                    </a:p>
                    <a:p>
                      <a:pPr>
                        <a:lnSpc>
                          <a:spcPct val="107000"/>
                        </a:lnSpc>
                        <a:spcAft>
                          <a:spcPts val="800"/>
                        </a:spcAft>
                      </a:pPr>
                      <a:endParaRPr lang="en-US" sz="2000"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effectLst/>
                          <a:latin typeface="+mn-lt"/>
                          <a:cs typeface="Times New Roman" panose="02020603050405020304" pitchFamily="18" charset="0"/>
                        </a:rPr>
                        <a:t>This tool allows the identification of existing leader typologies. Managers can assess their aptitude and </a:t>
                      </a:r>
                      <a:r>
                        <a:rPr lang="en-US" sz="2000" dirty="0" err="1">
                          <a:effectLst/>
                          <a:latin typeface="+mn-lt"/>
                          <a:cs typeface="Times New Roman" panose="02020603050405020304" pitchFamily="18" charset="0"/>
                        </a:rPr>
                        <a:t>behaviour</a:t>
                      </a:r>
                      <a:r>
                        <a:rPr lang="en-US" sz="2000" dirty="0">
                          <a:effectLst/>
                          <a:latin typeface="+mn-lt"/>
                          <a:cs typeface="Times New Roman" panose="02020603050405020304" pitchFamily="18" charset="0"/>
                        </a:rPr>
                        <a:t> by taking part in the questionnaire, so that they can reflect on their work and their relationship with their employees. Below you will find the description of each profile and you will identify yourself with one or more of them, following Daniel Goleman's theory, according to which different types of leaders can coexist in each person.</a:t>
                      </a:r>
                      <a:endParaRPr lang="de-DE" sz="2000" dirty="0">
                        <a:effectLst/>
                        <a:latin typeface="+mn-lt"/>
                        <a:cs typeface="Times New Roman" panose="02020603050405020304" pitchFamily="18" charset="0"/>
                      </a:endParaRPr>
                    </a:p>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116223"/>
                  </a:ext>
                </a:extLst>
              </a:tr>
            </a:tbl>
          </a:graphicData>
        </a:graphic>
      </p:graphicFrame>
      <p:grpSp>
        <p:nvGrpSpPr>
          <p:cNvPr id="18" name="Gruppieren 17">
            <a:extLst>
              <a:ext uri="{FF2B5EF4-FFF2-40B4-BE49-F238E27FC236}">
                <a16:creationId xmlns:a16="http://schemas.microsoft.com/office/drawing/2014/main" id="{EF941BC7-9AE3-47AC-B5CF-06FD91AD946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71A378D4-034A-46C6-800E-E07AADE687CA}"/>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D54FE509-F9CE-4E2F-84C3-D79C11396DBE}"/>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3EED8F0A-32F9-4101-9A86-CF77ADFFF2D4}"/>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691FCD2C-9304-484E-9F24-F1947680BDD7}"/>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ED6D6D4C-EDBE-4860-A491-28F2656772E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94B75D94-29E6-4ABA-8005-EB33359DF2C5}"/>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FC639B1-BD56-49A2-829D-6039B5A2864A}"/>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8234909A-FA05-40C8-B168-EC9BC19079FA}"/>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8E465724-716E-4433-97C1-FD54CAE65DFE}"/>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93CF0FC9-1A8C-4E5E-B164-9625837E822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DF58A93B-62AC-4000-B177-64B6BDE113D9}"/>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F320D6E-88B4-4FF6-82F0-33AA84E0D5EA}"/>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B36A5BC-6B25-44C4-B1B9-41022C46D01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70502C8-A85C-41AF-BC1D-C1EF623BC3E4}"/>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F9854163-F3FB-4A32-B800-2A83E7D151BD}"/>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845DB52-F6A2-452C-967F-7E4C0E82FDA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B2F8EE42-6EB9-466C-81DE-6AA9FFE73222}"/>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6C78FF69-3B20-47CE-9C52-E0EB2E41890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01008F4-05A8-4DD1-BEF6-046E0271C58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40149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Return to work process</a:t>
            </a:r>
          </a:p>
        </p:txBody>
      </p:sp>
      <p:graphicFrame>
        <p:nvGraphicFramePr>
          <p:cNvPr id="24" name="Tabelle 23">
            <a:extLst>
              <a:ext uri="{FF2B5EF4-FFF2-40B4-BE49-F238E27FC236}">
                <a16:creationId xmlns:a16="http://schemas.microsoft.com/office/drawing/2014/main" id="{45A7BABE-D257-47A3-B253-6A9B40F36786}"/>
              </a:ext>
            </a:extLst>
          </p:cNvPr>
          <p:cNvGraphicFramePr>
            <a:graphicFrameLocks noGrp="1"/>
          </p:cNvGraphicFramePr>
          <p:nvPr>
            <p:extLst>
              <p:ext uri="{D42A27DB-BD31-4B8C-83A1-F6EECF244321}">
                <p14:modId xmlns:p14="http://schemas.microsoft.com/office/powerpoint/2010/main" val="2827384806"/>
              </p:ext>
            </p:extLst>
          </p:nvPr>
        </p:nvGraphicFramePr>
        <p:xfrm>
          <a:off x="360000" y="2700000"/>
          <a:ext cx="11520000" cy="30476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89170144"/>
                    </a:ext>
                  </a:extLst>
                </a:gridCol>
                <a:gridCol w="6192000">
                  <a:extLst>
                    <a:ext uri="{9D8B030D-6E8A-4147-A177-3AD203B41FA5}">
                      <a16:colId xmlns:a16="http://schemas.microsoft.com/office/drawing/2014/main" val="3950988616"/>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Guides</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Employee and Employers</a:t>
                      </a:r>
                      <a:endParaRPr lang="de-DE" sz="2000" u="none" dirty="0">
                        <a:effectLst/>
                        <a:latin typeface="+mn-lt"/>
                        <a:ea typeface="Calibri" panose="020F0502020204030204" pitchFamily="34" charset="0"/>
                        <a:cs typeface="Times New Roman" panose="02020603050405020304" pitchFamily="18" charset="0"/>
                      </a:endParaRP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6077967"/>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This tool allows the users, based on their position in the enterprise, to understand the very meaning of the return to work process after a health problem or injury. This document helps reducing the time of further delaying of return to work process. The document offers a return to work guide and questionnaires for each profile to assess their knowledge and at which point in the process they did not pay any or enough attention, so they can adapt to the needs.</a:t>
                      </a:r>
                    </a:p>
                    <a:p>
                      <a:pPr>
                        <a:lnSpc>
                          <a:spcPct val="107000"/>
                        </a:lnSpc>
                        <a:spcAft>
                          <a:spcPts val="800"/>
                        </a:spcAft>
                      </a:pPr>
                      <a:endParaRPr lang="en-US"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This tool allows the users, based on their position in the enterprise, to understand the very meaning of the return to work process after a health problem or injury. This document helps reducing the time of further delaying of return to work process. The document offers a return to work guide and questionnaires for each profile to assess their knowledge and at which point in the process they did not pay any or enough attention, so they can adapt to the needs.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6018041"/>
                  </a:ext>
                </a:extLst>
              </a:tr>
            </a:tbl>
          </a:graphicData>
        </a:graphic>
      </p:graphicFrame>
      <p:grpSp>
        <p:nvGrpSpPr>
          <p:cNvPr id="18" name="Gruppieren 17">
            <a:extLst>
              <a:ext uri="{FF2B5EF4-FFF2-40B4-BE49-F238E27FC236}">
                <a16:creationId xmlns:a16="http://schemas.microsoft.com/office/drawing/2014/main" id="{F70A6BD9-D833-4356-BC5B-D28283150909}"/>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4D922A4A-88D2-484D-BE74-B2E68D5F1071}"/>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F0C13D7B-9B1A-415C-9426-9F26201C95D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CCA915D-D3CC-432F-94DB-3905CFC01EEC}"/>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22" name="Rechteck 21">
              <a:extLst>
                <a:ext uri="{FF2B5EF4-FFF2-40B4-BE49-F238E27FC236}">
                  <a16:creationId xmlns:a16="http://schemas.microsoft.com/office/drawing/2014/main" id="{EAA74B18-AADB-45CF-8353-0063D4A407AE}"/>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3B53305-E899-4B3C-925E-47235228810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9CDAA93D-29E0-4078-884D-4E758F1B5511}"/>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4D57FF3E-CB89-4150-9A30-B3A95F65FC2F}"/>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740E252B-220B-4339-A704-081183DF368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9A9FFC51-A940-41DB-9A45-4D350BC3685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39A80162-6C1D-4CA7-906E-338591DC988C}"/>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C681C7A4-EEE1-427D-86DD-D6C75C14300F}"/>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9BA89B37-12F8-42DE-BCD7-6A77348C0D31}"/>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289ED655-825B-4870-B858-B8DAED41F3FC}"/>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5FD34A54-A122-4C31-A59A-6686577C3465}"/>
                </a:ext>
              </a:extLst>
            </p:cNvPr>
            <p:cNvSpPr/>
            <p:nvPr/>
          </p:nvSpPr>
          <p:spPr>
            <a:xfrm>
              <a:off x="9792000"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F38EF5C-7C1A-4DC8-98CF-8C2D011DEA89}"/>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6F1A979E-0730-4C6D-8F66-1BF3F6BD8A9E}"/>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316C1AD6-8436-4EA1-82BD-3A2842018A23}"/>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4A8B6C7-0932-4DFF-98D4-98AC03BCBCDC}"/>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EBBD9C3B-C852-4FBA-B9C2-5FBFE5EEAAE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90916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Workplace lighting</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989434267"/>
              </p:ext>
            </p:extLst>
          </p:nvPr>
        </p:nvGraphicFramePr>
        <p:xfrm>
          <a:off x="360000" y="2700000"/>
          <a:ext cx="11520000" cy="332546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503424959"/>
                    </a:ext>
                  </a:extLst>
                </a:gridCol>
                <a:gridCol w="6192000">
                  <a:extLst>
                    <a:ext uri="{9D8B030D-6E8A-4147-A177-3AD203B41FA5}">
                      <a16:colId xmlns:a16="http://schemas.microsoft.com/office/drawing/2014/main" val="562427105"/>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Guides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Employees and Small and Micro Enterprises Managers, entrepreneurs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8508430"/>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This tool allows micro-enterprises, small business and potential entrepreneurs to understand how lighting installations in workplaces should be conditioned, so that they allow the correct performance of the workers without damaging their visual health. These types of aspects are sometimes overlooked, as specific knowledge is often required. This document offers a guide and questionnaires to understand and adapt lighting conditions to achieve a workspace adapted to the needs of your workers.</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This tool allows micro-enterprises, small business and potential entrepreneurs to understand how lighting installations in workplaces should be conditioned, so that they allow the correct performance of the workers without damaging their visual health. These types of aspects are sometimes overlooked, as specific knowledge is often required. This document offers a guide and questionnaires to understand and adapt lighting conditions to achieve a workspace adapted to the needs of your workers.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8784399"/>
                  </a:ext>
                </a:extLst>
              </a:tr>
            </a:tbl>
          </a:graphicData>
        </a:graphic>
      </p:graphicFrame>
      <p:grpSp>
        <p:nvGrpSpPr>
          <p:cNvPr id="18" name="Gruppieren 17">
            <a:extLst>
              <a:ext uri="{FF2B5EF4-FFF2-40B4-BE49-F238E27FC236}">
                <a16:creationId xmlns:a16="http://schemas.microsoft.com/office/drawing/2014/main" id="{A0BA8825-F949-4B1D-8A9D-66697A995DC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0583CE71-E5D2-4457-AD2B-F46F6F9E64A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1BC06C76-A886-41F9-8A4A-0A7DD9AE1BF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239EF399-160D-4B6D-856E-6A82577B7989}"/>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ACA45D16-F7F1-4D03-AD27-083E69394580}"/>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62BB2C86-399C-42D4-B37A-F0CCF4B2E0F5}"/>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55BAB87F-D6BE-48AD-9672-5E0A3B52C1A2}"/>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E490E3D1-30A2-42C6-BC7A-5454B3125638}"/>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E8D8DCE-6BA8-4488-A299-B4D54E3D4BA7}"/>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76EAE2C7-6204-4F30-8903-B25A3250620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8AEAE18A-09F8-42FB-A3AC-30656F487973}"/>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AC03C168-C204-462D-906E-5B2691397392}"/>
                </a:ext>
              </a:extLst>
            </p:cNvPr>
            <p:cNvSpPr/>
            <p:nvPr/>
          </p:nvSpPr>
          <p:spPr>
            <a:xfrm>
              <a:off x="8890898"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2854C92-234C-492E-BE99-AE29A1E85870}"/>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B633E07-2B39-42D6-AE84-948BEB610CBC}"/>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410544C-47CE-46D1-8817-EA94336CB9F6}"/>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93268A1-09A0-405C-9D9A-F62C5F960E8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5C90BE79-3C4D-43E4-90D9-CA96B2C5AE34}"/>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6BBD1F48-6207-47AE-AE3B-44C6B23D9578}"/>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55A3CE0A-D5C0-4DE1-B8EC-56E62C4630CB}"/>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FC0E64F-7667-40D4-9138-8709C6B9365F}"/>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155206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Labour Risk Prevention</a:t>
            </a:r>
          </a:p>
        </p:txBody>
      </p:sp>
      <p:graphicFrame>
        <p:nvGraphicFramePr>
          <p:cNvPr id="24" name="Tabelle 23">
            <a:extLst>
              <a:ext uri="{FF2B5EF4-FFF2-40B4-BE49-F238E27FC236}">
                <a16:creationId xmlns:a16="http://schemas.microsoft.com/office/drawing/2014/main" id="{45A7BABE-D257-47A3-B253-6A9B40F36786}"/>
              </a:ext>
            </a:extLst>
          </p:cNvPr>
          <p:cNvGraphicFramePr>
            <a:graphicFrameLocks noGrp="1"/>
          </p:cNvGraphicFramePr>
          <p:nvPr>
            <p:extLst>
              <p:ext uri="{D42A27DB-BD31-4B8C-83A1-F6EECF244321}">
                <p14:modId xmlns:p14="http://schemas.microsoft.com/office/powerpoint/2010/main" val="2545355511"/>
              </p:ext>
            </p:extLst>
          </p:nvPr>
        </p:nvGraphicFramePr>
        <p:xfrm>
          <a:off x="360000" y="2700000"/>
          <a:ext cx="11520000" cy="3699946"/>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664222493"/>
                    </a:ext>
                  </a:extLst>
                </a:gridCol>
                <a:gridCol w="6192000">
                  <a:extLst>
                    <a:ext uri="{9D8B030D-6E8A-4147-A177-3AD203B41FA5}">
                      <a16:colId xmlns:a16="http://schemas.microsoft.com/office/drawing/2014/main" val="1646554019"/>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Guides</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Managers and Young workers</a:t>
                      </a:r>
                    </a:p>
                  </a:txBody>
                  <a:tcPr marL="0" marR="0"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2037647"/>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This tool is useful for young employees to be aware of labor risks that can occur at the workplace and to know how to prevent them. The working environment can cause safety hazards for workers, represented by ladders, computers or other IT equipment. In these cases, the attitude of the worker is fundamental, in fact, in order to prevent risks, he or she should always use the equipment and working tools correctly and inform a superior if there are risks. With the following guidelines, young workers and their managers will receive recommendations concerning safety in the office, the preventive measures they can follow to avoid risks and hazards, and to ensure appropriate working arrangements for the worker.</a:t>
                      </a:r>
                    </a:p>
                    <a:p>
                      <a:pPr>
                        <a:lnSpc>
                          <a:spcPct val="107000"/>
                        </a:lnSpc>
                        <a:spcAft>
                          <a:spcPts val="800"/>
                        </a:spcAft>
                      </a:pPr>
                      <a:endParaRPr lang="en-US" sz="2000" u="none" noProof="0" dirty="0">
                        <a:effectLst/>
                        <a:latin typeface="+mn-lt"/>
                        <a:cs typeface="Times New Roman" panose="02020603050405020304" pitchFamily="18" charset="0"/>
                      </a:endParaRPr>
                    </a:p>
                  </a:txBody>
                  <a:tcPr marL="0" marR="0"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This tool is useful for young employees to be aware of </a:t>
                      </a:r>
                      <a:r>
                        <a:rPr lang="en-US" sz="2000" u="none" dirty="0" err="1">
                          <a:effectLst/>
                          <a:latin typeface="+mn-lt"/>
                          <a:cs typeface="Times New Roman" panose="02020603050405020304" pitchFamily="18" charset="0"/>
                        </a:rPr>
                        <a:t>labour</a:t>
                      </a:r>
                      <a:r>
                        <a:rPr lang="en-US" sz="2000" u="none" dirty="0">
                          <a:effectLst/>
                          <a:latin typeface="+mn-lt"/>
                          <a:cs typeface="Times New Roman" panose="02020603050405020304" pitchFamily="18" charset="0"/>
                        </a:rPr>
                        <a:t> risks that can occur at the workplace and to know how to prevent them. The working environment can cause safety hazards for workers, represented by ladders, computers or other IT equipment. In these cases, the attitude of the worker is fundamental, in fact, in order to prevent risks, he or she should always use the equipment and working tools correctly and inform a superior if there are risks. With the following guidelines, young workers and their managers will receive recommendations concerning safety in the office, the preventive measures they can follow to avoid risks and hazards, and to ensure appropriate working arrangements for the worker.</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0" marR="0"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579778"/>
                  </a:ext>
                </a:extLst>
              </a:tr>
            </a:tbl>
          </a:graphicData>
        </a:graphic>
      </p:graphicFrame>
      <p:grpSp>
        <p:nvGrpSpPr>
          <p:cNvPr id="18" name="Gruppieren 17">
            <a:extLst>
              <a:ext uri="{FF2B5EF4-FFF2-40B4-BE49-F238E27FC236}">
                <a16:creationId xmlns:a16="http://schemas.microsoft.com/office/drawing/2014/main" id="{A382E86B-2561-4AE7-954A-724304BBA48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CBB04BE-79DE-4DCE-A143-C9D78A06F3DB}"/>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C033E5BA-5BE0-434D-965A-24D41DDBFCB7}"/>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49685B72-C1C2-46BF-8AB4-51518D639ADF}"/>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22" name="Rechteck 21">
              <a:extLst>
                <a:ext uri="{FF2B5EF4-FFF2-40B4-BE49-F238E27FC236}">
                  <a16:creationId xmlns:a16="http://schemas.microsoft.com/office/drawing/2014/main" id="{4B8DA85A-A1EC-4342-9311-6A0918C4A4E1}"/>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CDF7AB7A-FC4B-492D-BA16-8D10868319B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A549A2A7-1F62-46F8-8BD5-EA94C5C352B1}"/>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EA7A68BB-8BA8-4EA7-893E-9E7153F64C46}"/>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37ABBB3-BAFE-4EFB-AE68-F09361F3A9D6}"/>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3124B1E9-5646-4555-A0DA-39C335D1D09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765E7DCF-3FA7-4CC5-9DE1-5DE831D1CDA1}"/>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7E178A31-9E1E-4D60-AC1D-EA014561AAB4}"/>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244D98C8-8B08-49B5-A3C1-531CDE2CBD08}"/>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759AB25B-B577-4506-BE21-49343265E52A}"/>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73DBAE3-9A0B-4809-A6C3-FAB5BAD068FF}"/>
                </a:ext>
              </a:extLst>
            </p:cNvPr>
            <p:cNvSpPr/>
            <p:nvPr/>
          </p:nvSpPr>
          <p:spPr>
            <a:xfrm>
              <a:off x="9792000"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CB0C9634-0C1E-4879-8B50-32854646BED1}"/>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6B4CF47-20B5-4CED-8AA3-02468F7A32E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EE5EEE0-C991-47FF-8C86-6192F0D236E3}"/>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807DDF2-BB12-4513-A955-59A1341D5D12}"/>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A621E191-7D2E-4310-A1B7-519287B8A846}"/>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790170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Work-Life-Blending and work overload </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2219850473"/>
              </p:ext>
            </p:extLst>
          </p:nvPr>
        </p:nvGraphicFramePr>
        <p:xfrm>
          <a:off x="360000" y="2700000"/>
          <a:ext cx="11520000" cy="365160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2677900245"/>
                    </a:ext>
                  </a:extLst>
                </a:gridCol>
                <a:gridCol w="6192000">
                  <a:extLst>
                    <a:ext uri="{9D8B030D-6E8A-4147-A177-3AD203B41FA5}">
                      <a16:colId xmlns:a16="http://schemas.microsoft.com/office/drawing/2014/main" val="3254780131"/>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Guides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Employers, small and micro enterprise managers, entrepreneurs, employees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9688249"/>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Digitalization enables access to data and media from almost everywhere. This means that the strict separation of work and private life is disappearing more and more. Work-life blending is the name of the game. Employees can also be available for clients at the weekend. They can not only do part of the work in the home office, but also sort out private matters during working hours as compensation. Sounds promising, but not every employee or employer is convinced. What significance work-life blending has in the world of work and what advantages and disadvantages are associated you will learn in this training.</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Digitalisation enables access to data and media from almost everywhere. This means that the strict separation of work and private life is disappearing more and more. Work-life blending is the name of the game. Employees can also be available for clients at the weekend. They can not only do part of the work in the home office, but also sort out private matters during working hours as compensation. Sounds promising, but not every employee or employer is convinced. What significance work-life blending has in the world of work and what advantages and disadvantages are associated you will learn in this training.</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2674137"/>
                  </a:ext>
                </a:extLst>
              </a:tr>
            </a:tbl>
          </a:graphicData>
        </a:graphic>
      </p:graphicFrame>
      <p:grpSp>
        <p:nvGrpSpPr>
          <p:cNvPr id="18" name="Gruppieren 17">
            <a:extLst>
              <a:ext uri="{FF2B5EF4-FFF2-40B4-BE49-F238E27FC236}">
                <a16:creationId xmlns:a16="http://schemas.microsoft.com/office/drawing/2014/main" id="{4A024227-7805-4555-868A-4122FE5E866F}"/>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795D8053-BE1C-4F50-8F7F-CB0C1A88A6F3}"/>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70FA42B0-EE5E-4720-BEC7-9BD3F939ED23}"/>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8C02D38C-FD9F-4781-8C90-286A0D87DB39}"/>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71127214-024B-4B22-A445-7D5DEEABF379}"/>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5A466234-7DBD-48D2-AEF3-F658AFEC4C26}"/>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28C0451-B8FC-4714-A553-2BFDFBE4C5C3}"/>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336DFEDF-C8E2-48E1-8F91-25FE7E5D0D97}"/>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55DC227-6F3D-4C37-AD1B-E90B77727ABB}"/>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F2D27BE-B3C1-4CB8-BD58-67E0F2122835}"/>
                </a:ext>
              </a:extLst>
            </p:cNvPr>
            <p:cNvSpPr/>
            <p:nvPr/>
          </p:nvSpPr>
          <p:spPr>
            <a:xfrm>
              <a:off x="8891633"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15DDFB29-34E6-4270-BA08-709456808516}"/>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73185E9-2B66-44FC-A2D4-843FE5C46A29}"/>
                </a:ext>
              </a:extLst>
            </p:cNvPr>
            <p:cNvSpPr/>
            <p:nvPr/>
          </p:nvSpPr>
          <p:spPr>
            <a:xfrm>
              <a:off x="8890898"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1CF8BBA3-5B6A-444E-B23E-0CCF14EE92D2}"/>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79758FB6-34FB-40C0-AF0D-7F098FFB88D2}"/>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85D4AC3-0209-457A-B1F8-4345DB09C74F}"/>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3E79E1A-6A56-4E9B-A190-CDB5AA275A68}"/>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450E5D34-2278-4437-8028-C93580328E53}"/>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C3B3EF27-E145-4D87-8E0D-C27CA13A9D14}"/>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ED578480-EC9A-48FB-B085-D0FDAF7C5EC4}"/>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42C8281-2E56-4F3F-BD71-E689A020C719}"/>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3318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216000" y="1872000"/>
            <a:ext cx="11844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Assessment of employee’s motor and sensory skills and workplace accessibility</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3946780015"/>
              </p:ext>
            </p:extLst>
          </p:nvPr>
        </p:nvGraphicFramePr>
        <p:xfrm>
          <a:off x="360000" y="2700000"/>
          <a:ext cx="11520000" cy="2673196"/>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2598913174"/>
                    </a:ext>
                  </a:extLst>
                </a:gridCol>
                <a:gridCol w="6192000">
                  <a:extLst>
                    <a:ext uri="{9D8B030D-6E8A-4147-A177-3AD203B41FA5}">
                      <a16:colId xmlns:a16="http://schemas.microsoft.com/office/drawing/2014/main" val="3698270535"/>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Questionnaires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Managers of small, medium and large organizations, HR team members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103774"/>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The tool is a measure designed to assess the individual’s ability to work, both for people actually in work and those who plan to return to work. It could be used by the HR team members to identify special needs of the prospective employee or to support decision-making with regard to workplace adaptations.</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is a measure designed to assess the individual’s ability to work, both for people actually in work and those who plan to return to work. It could be used by the HR team members to identify special needs of the prospective employee or to support decision-making with regard to workplace adaptations.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641290"/>
                  </a:ext>
                </a:extLst>
              </a:tr>
            </a:tbl>
          </a:graphicData>
        </a:graphic>
      </p:graphicFrame>
      <p:grpSp>
        <p:nvGrpSpPr>
          <p:cNvPr id="18" name="Gruppieren 17">
            <a:extLst>
              <a:ext uri="{FF2B5EF4-FFF2-40B4-BE49-F238E27FC236}">
                <a16:creationId xmlns:a16="http://schemas.microsoft.com/office/drawing/2014/main" id="{0BCC69BE-3A93-4CA7-B685-2B613B31D1A5}"/>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B0A8059-5F28-4CAF-AF59-EA5A8D5AC3E8}"/>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938174C-0A64-4428-899C-91EFD97E48A9}"/>
                </a:ext>
              </a:extLst>
            </p:cNvPr>
            <p:cNvSpPr/>
            <p:nvPr/>
          </p:nvSpPr>
          <p:spPr>
            <a:xfrm>
              <a:off x="88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BC954BE-2999-4D13-85A0-567A91215E3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4747911F-13BB-4636-800F-E27909D07F98}"/>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2EEEDA2B-7F55-4A33-B968-48D36E678265}"/>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84A8BEC1-0F42-455E-A2E9-8FB69ADFF60B}"/>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3477654D-EF19-4328-A294-B9CE0B40148F}"/>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558EA96E-325A-4826-99AF-B68A10ED67DE}"/>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BC21253-0271-482B-AD90-D92F7FA6DD89}"/>
                </a:ext>
              </a:extLst>
            </p:cNvPr>
            <p:cNvSpPr/>
            <p:nvPr/>
          </p:nvSpPr>
          <p:spPr>
            <a:xfrm>
              <a:off x="8891633"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4AC5C89E-98C4-4A5F-82C7-A583CC919DF7}"/>
                </a:ext>
              </a:extLst>
            </p:cNvPr>
            <p:cNvSpPr/>
            <p:nvPr/>
          </p:nvSpPr>
          <p:spPr>
            <a:xfrm>
              <a:off x="8890898"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FC06E888-11DB-4B1C-9AB6-71AA2A9EDC4B}"/>
                </a:ext>
              </a:extLst>
            </p:cNvPr>
            <p:cNvSpPr/>
            <p:nvPr/>
          </p:nvSpPr>
          <p:spPr>
            <a:xfrm>
              <a:off x="8890898"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AA22FA2-F04C-4BA0-A80E-9CF3F150B9F0}"/>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10339718-61F7-4FA3-B666-D9D557E5A6F5}"/>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F610870F-0638-40D5-930B-54C3363C4603}"/>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BF3ACF1-3806-4CFA-B814-2B1247C24780}"/>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09EF9388-CA17-4FB4-B5F5-806DBFA4C5A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5CE621D8-1ACC-4461-B95C-C1FABB3AFBD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10FBF2B5-2B41-47BA-BEF2-A7614BC3900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C222586D-E1DE-4DA5-AFE2-36D3C159C20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78931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39003760-A80A-4040-B1B4-024D1871BE3B}"/>
              </a:ext>
            </a:extLst>
          </p:cNvPr>
          <p:cNvSpPr txBox="1">
            <a:spLocks/>
          </p:cNvSpPr>
          <p:nvPr/>
        </p:nvSpPr>
        <p:spPr>
          <a:xfrm>
            <a:off x="324000" y="1872000"/>
            <a:ext cx="11592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Ensuring learning success - Applying new knowledge in everyday working life </a:t>
            </a:r>
          </a:p>
        </p:txBody>
      </p:sp>
      <p:graphicFrame>
        <p:nvGraphicFramePr>
          <p:cNvPr id="22" name="Tabelle 21">
            <a:extLst>
              <a:ext uri="{FF2B5EF4-FFF2-40B4-BE49-F238E27FC236}">
                <a16:creationId xmlns:a16="http://schemas.microsoft.com/office/drawing/2014/main" id="{1455DECD-55B5-402F-8EF1-4EB65524B2F3}"/>
              </a:ext>
            </a:extLst>
          </p:cNvPr>
          <p:cNvGraphicFramePr>
            <a:graphicFrameLocks noGrp="1"/>
          </p:cNvGraphicFramePr>
          <p:nvPr>
            <p:extLst>
              <p:ext uri="{D42A27DB-BD31-4B8C-83A1-F6EECF244321}">
                <p14:modId xmlns:p14="http://schemas.microsoft.com/office/powerpoint/2010/main" val="3265475428"/>
              </p:ext>
            </p:extLst>
          </p:nvPr>
        </p:nvGraphicFramePr>
        <p:xfrm>
          <a:off x="360000" y="2700000"/>
          <a:ext cx="11520000" cy="272153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4211918570"/>
                    </a:ext>
                  </a:extLst>
                </a:gridCol>
                <a:gridCol w="6192000">
                  <a:extLst>
                    <a:ext uri="{9D8B030D-6E8A-4147-A177-3AD203B41FA5}">
                      <a16:colId xmlns:a16="http://schemas.microsoft.com/office/drawing/2014/main" val="2141802280"/>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Checklists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Executives, owners and managing directors, Employees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9248469"/>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Continuous training is important to keep employees and managers up to date and to develop skills. Especially in seminars and workshops, it is necessary to prepare the seminar visit well and to transfer and apply what you have learned to everyday work. The entire company or certain departments and their employees can benefit if one of the employees learns something new.</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Continuous training is important to keep employees and managers up to date and to develop skills. Especially in seminars and workshops, it is necessary to prepare the seminar visit well and to transfer and apply what you have learned to everyday work. The entire company or certain departments and their employees can benefit if one of the employees learns something new.</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3758906"/>
                  </a:ext>
                </a:extLst>
              </a:tr>
            </a:tbl>
          </a:graphicData>
        </a:graphic>
      </p:graphicFrame>
      <p:grpSp>
        <p:nvGrpSpPr>
          <p:cNvPr id="18" name="Gruppieren 17">
            <a:extLst>
              <a:ext uri="{FF2B5EF4-FFF2-40B4-BE49-F238E27FC236}">
                <a16:creationId xmlns:a16="http://schemas.microsoft.com/office/drawing/2014/main" id="{54C3CAA7-3B30-4C84-840C-A58EE73F7AB6}"/>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C4E85261-6E3D-4800-B07C-BCC00C4160C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26A2B5FC-DBBC-4A7F-BA51-3CF3ABF46101}"/>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34226B4-4FF2-4401-A499-557FE39C6CD4}"/>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2D57840B-D802-4E58-9EB4-E9CAF1E7228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6BE9B3B5-C220-47CD-A4AA-C594898C23E4}"/>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E052DE12-34BE-4631-AAB8-066772958AC4}"/>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2AB05F28-ADF0-40A1-B962-92F91094DCE6}"/>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C04A30B1-82D0-49F6-9F01-9A85197A6C53}"/>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13FAF47F-236A-4CEA-ADC9-FCB598E8813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96F587B3-28B2-4681-9AAB-C995F8328605}"/>
                </a:ext>
              </a:extLst>
            </p:cNvPr>
            <p:cNvSpPr/>
            <p:nvPr/>
          </p:nvSpPr>
          <p:spPr>
            <a:xfrm>
              <a:off x="8890898"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8AA050D8-F740-403D-83D0-7E9E89E9C0D6}"/>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4338B5C-81FE-4B9D-9D95-A339B037C3B2}"/>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1A0D759E-2A14-4AF6-B8A8-670532450FE5}"/>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4D17E3B9-80C2-4817-A272-D6BED6DBB1A4}"/>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8D772496-663C-4B8C-AC96-618CFA43317D}"/>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B4BCEF8-D866-46D1-B265-0D13036B18CB}"/>
                </a:ext>
              </a:extLst>
            </p:cNvPr>
            <p:cNvSpPr/>
            <p:nvPr/>
          </p:nvSpPr>
          <p:spPr>
            <a:xfrm>
              <a:off x="106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8A4856A-0D14-4554-BBBE-C8EE2F6CED4F}"/>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D1E4A0FE-545D-4A03-85CF-060795C58BD8}"/>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A2BE9EA-91AE-437B-8052-42D3F11CA8B2}"/>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206662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Digitalisation quick test</a:t>
            </a:r>
          </a:p>
        </p:txBody>
      </p:sp>
      <p:graphicFrame>
        <p:nvGraphicFramePr>
          <p:cNvPr id="22" name="Tabelle 21">
            <a:extLst>
              <a:ext uri="{FF2B5EF4-FFF2-40B4-BE49-F238E27FC236}">
                <a16:creationId xmlns:a16="http://schemas.microsoft.com/office/drawing/2014/main" id="{72A42D9C-5D85-449B-BDC2-FC6CD44F86EC}"/>
              </a:ext>
            </a:extLst>
          </p:cNvPr>
          <p:cNvGraphicFramePr>
            <a:graphicFrameLocks noGrp="1"/>
          </p:cNvGraphicFramePr>
          <p:nvPr>
            <p:extLst>
              <p:ext uri="{D42A27DB-BD31-4B8C-83A1-F6EECF244321}">
                <p14:modId xmlns:p14="http://schemas.microsoft.com/office/powerpoint/2010/main" val="3911842976"/>
              </p:ext>
            </p:extLst>
          </p:nvPr>
        </p:nvGraphicFramePr>
        <p:xfrm>
          <a:off x="360000" y="2700000"/>
          <a:ext cx="11520000" cy="332546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2427684453"/>
                    </a:ext>
                  </a:extLst>
                </a:gridCol>
                <a:gridCol w="6192000">
                  <a:extLst>
                    <a:ext uri="{9D8B030D-6E8A-4147-A177-3AD203B41FA5}">
                      <a16:colId xmlns:a16="http://schemas.microsoft.com/office/drawing/2014/main" val="691055182"/>
                    </a:ext>
                  </a:extLst>
                </a:gridCol>
              </a:tblGrid>
              <a:tr h="504000">
                <a:tc>
                  <a:txBody>
                    <a:bodyPr/>
                    <a:lstStyle/>
                    <a:p>
                      <a:pPr>
                        <a:lnSpc>
                          <a:spcPct val="107000"/>
                        </a:lnSpc>
                        <a:spcAft>
                          <a:spcPts val="800"/>
                        </a:spcAft>
                      </a:pPr>
                      <a:r>
                        <a:rPr lang="en-US" sz="2000" b="1" u="sng" noProof="0" dirty="0">
                          <a:solidFill>
                            <a:srgbClr val="8C0060"/>
                          </a:solidFill>
                          <a:effectLst/>
                          <a:latin typeface="+mn-lt"/>
                          <a:ea typeface="Calibri" panose="020F0502020204030204" pitchFamily="34" charset="0"/>
                          <a:cs typeface="Times New Roman" panose="02020603050405020304" pitchFamily="18" charset="0"/>
                        </a:rPr>
                        <a:t>Kind of tool:</a:t>
                      </a:r>
                      <a:endParaRPr lang="en-US"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Excel + Questionnaires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noProof="0" dirty="0">
                          <a:solidFill>
                            <a:srgbClr val="8C0060"/>
                          </a:solidFill>
                          <a:effectLst/>
                          <a:latin typeface="+mn-lt"/>
                          <a:ea typeface="Calibri" panose="020F0502020204030204" pitchFamily="34" charset="0"/>
                          <a:cs typeface="Times New Roman" panose="02020603050405020304" pitchFamily="18" charset="0"/>
                        </a:rPr>
                        <a:t>Target group:</a:t>
                      </a:r>
                      <a:endParaRPr lang="en-US"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Employers, Small and micro enterprise managers and Employees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9949617"/>
                  </a:ext>
                </a:extLst>
              </a:tr>
              <a:tr h="0">
                <a:tc gridSpan="4">
                  <a:txBody>
                    <a:bodyPr/>
                    <a:lstStyle/>
                    <a:p>
                      <a:pPr>
                        <a:lnSpc>
                          <a:spcPct val="107000"/>
                        </a:lnSpc>
                        <a:spcAft>
                          <a:spcPts val="800"/>
                        </a:spcAft>
                      </a:pPr>
                      <a:r>
                        <a:rPr lang="en-US" sz="2000" b="1" u="sng" noProof="0" dirty="0">
                          <a:solidFill>
                            <a:srgbClr val="8C0060"/>
                          </a:solidFill>
                          <a:effectLst/>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Measure your digital maturity in just a few minutes. Digital transformation only succeeds completely - or not at all. Digital transformation requires enormous changes - that is clear to every company by now. But technological solutions alone are not enough. Digitalization affects all areas of your company - from strategy to customer relations to corporate culture. The aim of this instrument is to give you an evaluation of your digital transformation process.</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Measure your digital maturity in just a few minutes. Digital transformation only succeeds completely - or not at all. Digital transformation requires enormous changes - that is clear to every company by now. But technological solutions alone are not enough. Digitalisation affects all areas of your company - from strategy to customer relations to corporate culture. The aim of this instrument is to give you an evaluation of your digital transformation process.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042601"/>
                  </a:ext>
                </a:extLst>
              </a:tr>
            </a:tbl>
          </a:graphicData>
        </a:graphic>
      </p:graphicFrame>
      <p:grpSp>
        <p:nvGrpSpPr>
          <p:cNvPr id="18" name="Gruppieren 17">
            <a:extLst>
              <a:ext uri="{FF2B5EF4-FFF2-40B4-BE49-F238E27FC236}">
                <a16:creationId xmlns:a16="http://schemas.microsoft.com/office/drawing/2014/main" id="{736429F7-486D-4A5C-BDD0-371B2DBE23D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73EC03BD-2053-448A-B645-9818FC414336}"/>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5EB972E-D9F9-48BD-BF6D-D84DC8CAF84C}"/>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8D54A9CE-AEC9-44C1-8CD7-EC20A8A6B16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8AF9626A-6B25-4FC4-B337-3C5626F601BD}"/>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7E65AA4-18ED-46B5-BDDA-E6E7D9C21578}"/>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719067D-3278-4FD9-8FA0-F2460230E38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BF5A09BE-38C1-4030-AD5E-1DA0798EA70D}"/>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0F1D1ABB-A44E-46F0-9D00-3EBEAE351BAD}"/>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6EF029B2-1B4C-48C9-87A4-1AB0B4D46CA0}"/>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C514F40-1B38-4D42-B687-AE9737BF247A}"/>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1D656026-CC4A-459A-9274-A4FE72E5FE4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8046EB1F-CAE2-460C-96E7-82D94F65DD18}"/>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CCBB030-5805-439C-8FB9-DB13592441BE}"/>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BB7005C-B7DD-4357-807F-6E289EA23E4A}"/>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890FE0DC-1D84-4E92-B4BD-5DA5AE3C228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4B0FE4BD-6A4A-4AFC-8E71-42E19003D67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857E7292-C1BE-43CC-A67A-C9E75118B8F2}"/>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842439E8-E5C1-4A74-BC9A-98EEBED16BCC}"/>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5C03BF75-F445-47B6-818E-E7C79CCDC30E}"/>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65612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39003760-A80A-4040-B1B4-024D1871BE3B}"/>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Competence test </a:t>
            </a:r>
          </a:p>
        </p:txBody>
      </p:sp>
      <p:graphicFrame>
        <p:nvGraphicFramePr>
          <p:cNvPr id="22" name="Tabelle 21">
            <a:extLst>
              <a:ext uri="{FF2B5EF4-FFF2-40B4-BE49-F238E27FC236}">
                <a16:creationId xmlns:a16="http://schemas.microsoft.com/office/drawing/2014/main" id="{667B2590-AB77-48C2-9800-2AF1DCDF9B57}"/>
              </a:ext>
            </a:extLst>
          </p:cNvPr>
          <p:cNvGraphicFramePr>
            <a:graphicFrameLocks noGrp="1"/>
          </p:cNvGraphicFramePr>
          <p:nvPr>
            <p:extLst>
              <p:ext uri="{D42A27DB-BD31-4B8C-83A1-F6EECF244321}">
                <p14:modId xmlns:p14="http://schemas.microsoft.com/office/powerpoint/2010/main" val="2426924109"/>
              </p:ext>
            </p:extLst>
          </p:nvPr>
        </p:nvGraphicFramePr>
        <p:xfrm>
          <a:off x="360000" y="2700000"/>
          <a:ext cx="11520000" cy="365160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3481664639"/>
                    </a:ext>
                  </a:extLst>
                </a:gridCol>
                <a:gridCol w="6192000">
                  <a:extLst>
                    <a:ext uri="{9D8B030D-6E8A-4147-A177-3AD203B41FA5}">
                      <a16:colId xmlns:a16="http://schemas.microsoft.com/office/drawing/2014/main" val="1105202276"/>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Checklists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Employers, small and micro enterprise managers, entrepreneurs, employees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082630"/>
                  </a:ext>
                </a:extLst>
              </a:tr>
              <a:tr h="237555">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When planning and shaping one's own career, preferences and interests are in the foreground. Basic questions are "What do I like?" or even "What do I want to do?" One factor should not be neglected: "What am I good at?" A competence test will give you answers to exactly this question. The field of possible skills and strengths is wide, the competence test can show you which area you are particularly good at and so you can be successful. The tool explains what is depicted in a competence test, why everyone should take such a self-test to find out your strengths.... </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When planning and shaping one's own career, preferences and interests are in the foreground. Basic questions are "What do I like?" or even "What do I want to do?" One factor should not be neglected: "What am I good at?" A competence test will give you answers to exactly this question. The field of possible skills and strengths is wide, the competence test can show you which area you are particularly good at and so you can be successful. The tool explains what is depicted in a competence test, why everyone should take such a self-test to find out your strengths.... </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9080153"/>
                  </a:ext>
                </a:extLst>
              </a:tr>
            </a:tbl>
          </a:graphicData>
        </a:graphic>
      </p:graphicFrame>
      <p:grpSp>
        <p:nvGrpSpPr>
          <p:cNvPr id="18" name="Gruppieren 17">
            <a:extLst>
              <a:ext uri="{FF2B5EF4-FFF2-40B4-BE49-F238E27FC236}">
                <a16:creationId xmlns:a16="http://schemas.microsoft.com/office/drawing/2014/main" id="{7D8BE1E8-82EF-4159-AEEF-4E3713D90588}"/>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34533C1E-3CE5-422A-B0A5-50896512C55A}"/>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721D471F-62F0-42D7-B78C-9BFB9D7BAAF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3930464-4A74-4CD1-8E60-CF76433EE23B}"/>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FBAAA25-9538-4834-B703-53B6BEACB896}"/>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94A32DE8-B794-421D-9EB2-115D95233C41}"/>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148B19DC-1223-4065-8BEA-68348710B12D}"/>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5E65D5A9-23B4-4F8C-A3D2-77005883AF96}"/>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FFCB556E-932F-4CDE-BD4B-E45A2B9C696C}"/>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DF194236-448D-4620-8CA2-9773068CD385}"/>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AE01A4E7-228F-473C-B592-9FE0C70ABB24}"/>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56D0C9F6-00CF-46CD-A5B8-E2E3B9E44A8B}"/>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EB732A29-5147-42A0-A83D-4BAFF191B7A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B0E11FC-A18C-4DBA-AAF1-642978E8E69E}"/>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89ECFD4A-DB5C-485C-A78C-C83F74FD1E57}"/>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82C4EEC3-7923-4493-82FF-D961BCF52D5A}"/>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9CC668C-989A-4508-83C9-A3740BB4B69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03D2EAC-CB5B-42B8-8278-741A1995CF27}"/>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9DF3203E-9DCB-410B-9BBD-FF09DA46FCA8}"/>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CB5961B3-C022-4B77-B4BB-1573E3C4B7B4}"/>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57597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13" name="Imagen 12">
            <a:extLst>
              <a:ext uri="{FF2B5EF4-FFF2-40B4-BE49-F238E27FC236}">
                <a16:creationId xmlns:a16="http://schemas.microsoft.com/office/drawing/2014/main" id="{C3C9ABF2-F30E-464B-A905-FDF4F56B0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14" name="Group 7">
            <a:extLst>
              <a:ext uri="{FF2B5EF4-FFF2-40B4-BE49-F238E27FC236}">
                <a16:creationId xmlns:a16="http://schemas.microsoft.com/office/drawing/2014/main" id="{58AF7D32-0083-40E9-80C2-0ACDA24AC126}"/>
              </a:ext>
            </a:extLst>
          </p:cNvPr>
          <p:cNvGrpSpPr/>
          <p:nvPr/>
        </p:nvGrpSpPr>
        <p:grpSpPr>
          <a:xfrm>
            <a:off x="4320001" y="2016000"/>
            <a:ext cx="3553441" cy="3481443"/>
            <a:chOff x="2670345" y="1140162"/>
            <a:chExt cx="3807253" cy="3730109"/>
          </a:xfrm>
        </p:grpSpPr>
        <p:sp>
          <p:nvSpPr>
            <p:cNvPr id="15" name="Oval 3">
              <a:extLst>
                <a:ext uri="{FF2B5EF4-FFF2-40B4-BE49-F238E27FC236}">
                  <a16:creationId xmlns:a16="http://schemas.microsoft.com/office/drawing/2014/main" id="{79C1B9A3-587F-4569-A995-A2D778C886FE}"/>
                </a:ext>
              </a:extLst>
            </p:cNvPr>
            <p:cNvSpPr/>
            <p:nvPr/>
          </p:nvSpPr>
          <p:spPr>
            <a:xfrm>
              <a:off x="3056064" y="1495398"/>
              <a:ext cx="3024336" cy="3024336"/>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ectangle 16">
              <a:extLst>
                <a:ext uri="{FF2B5EF4-FFF2-40B4-BE49-F238E27FC236}">
                  <a16:creationId xmlns:a16="http://schemas.microsoft.com/office/drawing/2014/main" id="{6F2F7F3A-7B8E-4939-9447-24C81E745051}"/>
                </a:ext>
              </a:extLst>
            </p:cNvPr>
            <p:cNvSpPr/>
            <p:nvPr/>
          </p:nvSpPr>
          <p:spPr>
            <a:xfrm rot="2700000">
              <a:off x="4174633" y="2301917"/>
              <a:ext cx="787199" cy="141129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7" name="Oval 4">
              <a:extLst>
                <a:ext uri="{FF2B5EF4-FFF2-40B4-BE49-F238E27FC236}">
                  <a16:creationId xmlns:a16="http://schemas.microsoft.com/office/drawing/2014/main" id="{8EE56A31-C857-4310-94B3-26EDFF8874FC}"/>
                </a:ext>
              </a:extLst>
            </p:cNvPr>
            <p:cNvSpPr/>
            <p:nvPr/>
          </p:nvSpPr>
          <p:spPr>
            <a:xfrm>
              <a:off x="4136065" y="1140162"/>
              <a:ext cx="914400" cy="91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1</a:t>
              </a:r>
              <a:endParaRPr lang="ko-KR" altLang="en-US" sz="3600" b="1" dirty="0"/>
            </a:p>
          </p:txBody>
        </p:sp>
        <p:sp>
          <p:nvSpPr>
            <p:cNvPr id="19" name="Oval 9">
              <a:extLst>
                <a:ext uri="{FF2B5EF4-FFF2-40B4-BE49-F238E27FC236}">
                  <a16:creationId xmlns:a16="http://schemas.microsoft.com/office/drawing/2014/main" id="{FBA1BE96-A419-4D51-BBC8-C56DF5ACA723}"/>
                </a:ext>
              </a:extLst>
            </p:cNvPr>
            <p:cNvSpPr/>
            <p:nvPr/>
          </p:nvSpPr>
          <p:spPr>
            <a:xfrm>
              <a:off x="2670345" y="2567305"/>
              <a:ext cx="914399" cy="91440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4</a:t>
              </a:r>
              <a:endParaRPr lang="ko-KR" altLang="en-US" sz="3600" b="1" dirty="0"/>
            </a:p>
          </p:txBody>
        </p:sp>
        <p:sp>
          <p:nvSpPr>
            <p:cNvPr id="21" name="Oval 11">
              <a:extLst>
                <a:ext uri="{FF2B5EF4-FFF2-40B4-BE49-F238E27FC236}">
                  <a16:creationId xmlns:a16="http://schemas.microsoft.com/office/drawing/2014/main" id="{43921E46-CA00-4D5C-8CEF-F5D7001A2BA1}"/>
                </a:ext>
              </a:extLst>
            </p:cNvPr>
            <p:cNvSpPr/>
            <p:nvPr/>
          </p:nvSpPr>
          <p:spPr>
            <a:xfrm>
              <a:off x="4136065" y="3955870"/>
              <a:ext cx="914401" cy="914401"/>
            </a:xfrm>
            <a:prstGeom prst="ellipse">
              <a:avLst/>
            </a:pr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3</a:t>
              </a:r>
              <a:endParaRPr lang="ko-KR" altLang="en-US" sz="3600" b="1" dirty="0"/>
            </a:p>
          </p:txBody>
        </p:sp>
        <p:sp>
          <p:nvSpPr>
            <p:cNvPr id="22" name="Oval 12">
              <a:extLst>
                <a:ext uri="{FF2B5EF4-FFF2-40B4-BE49-F238E27FC236}">
                  <a16:creationId xmlns:a16="http://schemas.microsoft.com/office/drawing/2014/main" id="{66B36C48-624B-41C4-A669-C04870A68F4C}"/>
                </a:ext>
              </a:extLst>
            </p:cNvPr>
            <p:cNvSpPr/>
            <p:nvPr/>
          </p:nvSpPr>
          <p:spPr>
            <a:xfrm>
              <a:off x="5563197" y="2567305"/>
              <a:ext cx="914401" cy="914400"/>
            </a:xfrm>
            <a:prstGeom prst="ellipse">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de-DE" altLang="ko-KR" sz="3600" b="1" dirty="0"/>
                <a:t>2</a:t>
              </a:r>
              <a:endParaRPr lang="ko-KR" altLang="en-US" sz="3600" b="1" dirty="0"/>
            </a:p>
          </p:txBody>
        </p:sp>
      </p:grpSp>
      <p:sp>
        <p:nvSpPr>
          <p:cNvPr id="32" name="TextBox 42">
            <a:extLst>
              <a:ext uri="{FF2B5EF4-FFF2-40B4-BE49-F238E27FC236}">
                <a16:creationId xmlns:a16="http://schemas.microsoft.com/office/drawing/2014/main" id="{11023747-1ACA-4AB4-8257-16FC57DF30D5}"/>
              </a:ext>
            </a:extLst>
          </p:cNvPr>
          <p:cNvSpPr txBox="1"/>
          <p:nvPr/>
        </p:nvSpPr>
        <p:spPr>
          <a:xfrm>
            <a:off x="5148000" y="1512000"/>
            <a:ext cx="1872000" cy="396000"/>
          </a:xfrm>
          <a:prstGeom prst="rect">
            <a:avLst/>
          </a:prstGeom>
          <a:noFill/>
        </p:spPr>
        <p:txBody>
          <a:bodyPr wrap="square" rtlCol="0">
            <a:noAutofit/>
          </a:bodyPr>
          <a:lstStyle/>
          <a:p>
            <a:pPr algn="ctr"/>
            <a:r>
              <a:rPr lang="es-ES" altLang="ko-KR" sz="2400" b="1" dirty="0">
                <a:solidFill>
                  <a:schemeClr val="tx1">
                    <a:lumMod val="75000"/>
                    <a:lumOff val="25000"/>
                  </a:schemeClr>
                </a:solidFill>
                <a:cs typeface="Arial" pitchFamily="34" charset="0"/>
              </a:rPr>
              <a:t>Introduction</a:t>
            </a:r>
          </a:p>
        </p:txBody>
      </p:sp>
      <p:sp>
        <p:nvSpPr>
          <p:cNvPr id="39" name="TextBox 49">
            <a:extLst>
              <a:ext uri="{FF2B5EF4-FFF2-40B4-BE49-F238E27FC236}">
                <a16:creationId xmlns:a16="http://schemas.microsoft.com/office/drawing/2014/main" id="{E0D99601-B4C8-493D-856D-B3FC79855731}"/>
              </a:ext>
            </a:extLst>
          </p:cNvPr>
          <p:cNvSpPr txBox="1"/>
          <p:nvPr/>
        </p:nvSpPr>
        <p:spPr>
          <a:xfrm>
            <a:off x="3348000" y="3348000"/>
            <a:ext cx="972000" cy="853200"/>
          </a:xfrm>
          <a:prstGeom prst="rect">
            <a:avLst/>
          </a:prstGeom>
          <a:noFill/>
        </p:spPr>
        <p:txBody>
          <a:bodyPr wrap="square" rtlCol="0" anchor="ctr">
            <a:noAutofit/>
          </a:bodyPr>
          <a:lstStyle/>
          <a:p>
            <a:r>
              <a:rPr lang="es-ES" altLang="ko-KR" sz="2400" b="1" dirty="0">
                <a:solidFill>
                  <a:schemeClr val="tx1">
                    <a:lumMod val="75000"/>
                    <a:lumOff val="25000"/>
                  </a:schemeClr>
                </a:solidFill>
                <a:cs typeface="Arial" pitchFamily="34" charset="0"/>
              </a:rPr>
              <a:t>Tools</a:t>
            </a:r>
          </a:p>
        </p:txBody>
      </p:sp>
      <p:sp>
        <p:nvSpPr>
          <p:cNvPr id="45" name="TextBox 34">
            <a:extLst>
              <a:ext uri="{FF2B5EF4-FFF2-40B4-BE49-F238E27FC236}">
                <a16:creationId xmlns:a16="http://schemas.microsoft.com/office/drawing/2014/main" id="{48B05274-47DF-4EA9-8DBB-387F8A61BA77}"/>
              </a:ext>
            </a:extLst>
          </p:cNvPr>
          <p:cNvSpPr txBox="1"/>
          <p:nvPr/>
        </p:nvSpPr>
        <p:spPr>
          <a:xfrm>
            <a:off x="7992000" y="3348000"/>
            <a:ext cx="1836000" cy="853200"/>
          </a:xfrm>
          <a:prstGeom prst="rect">
            <a:avLst/>
          </a:prstGeom>
          <a:noFill/>
        </p:spPr>
        <p:txBody>
          <a:bodyPr wrap="square" rtlCol="0" anchor="ctr">
            <a:noAutofit/>
          </a:bodyPr>
          <a:lstStyle/>
          <a:p>
            <a:r>
              <a:rPr lang="es-ES" altLang="ko-KR" sz="2400" b="1" dirty="0">
                <a:solidFill>
                  <a:schemeClr val="tx1">
                    <a:lumMod val="75000"/>
                    <a:lumOff val="25000"/>
                  </a:schemeClr>
                </a:solidFill>
                <a:cs typeface="Arial" pitchFamily="34" charset="0"/>
              </a:rPr>
              <a:t>Explanations</a:t>
            </a:r>
          </a:p>
        </p:txBody>
      </p:sp>
      <p:sp>
        <p:nvSpPr>
          <p:cNvPr id="46" name="TextBox 34">
            <a:extLst>
              <a:ext uri="{FF2B5EF4-FFF2-40B4-BE49-F238E27FC236}">
                <a16:creationId xmlns:a16="http://schemas.microsoft.com/office/drawing/2014/main" id="{31158978-690B-40E2-AF80-A916900D1742}"/>
              </a:ext>
            </a:extLst>
          </p:cNvPr>
          <p:cNvSpPr txBox="1"/>
          <p:nvPr/>
        </p:nvSpPr>
        <p:spPr>
          <a:xfrm>
            <a:off x="4356000" y="5616000"/>
            <a:ext cx="3492000" cy="396000"/>
          </a:xfrm>
          <a:prstGeom prst="rect">
            <a:avLst/>
          </a:prstGeom>
          <a:noFill/>
        </p:spPr>
        <p:txBody>
          <a:bodyPr wrap="square" rtlCol="0">
            <a:noAutofit/>
          </a:bodyPr>
          <a:lstStyle/>
          <a:p>
            <a:pPr algn="ctr"/>
            <a:r>
              <a:rPr lang="es-ES" altLang="ko-KR" sz="2400" b="1" dirty="0">
                <a:solidFill>
                  <a:schemeClr val="tx1">
                    <a:lumMod val="75000"/>
                    <a:lumOff val="25000"/>
                  </a:schemeClr>
                </a:solidFill>
                <a:cs typeface="Arial" pitchFamily="34" charset="0"/>
              </a:rPr>
              <a:t>The “AKKU Europe Project”</a:t>
            </a:r>
          </a:p>
        </p:txBody>
      </p:sp>
      <p:sp>
        <p:nvSpPr>
          <p:cNvPr id="47" name="Título 1">
            <a:extLst>
              <a:ext uri="{FF2B5EF4-FFF2-40B4-BE49-F238E27FC236}">
                <a16:creationId xmlns:a16="http://schemas.microsoft.com/office/drawing/2014/main" id="{06A3AFBA-83C1-4A2A-AF7F-C5647D884919}"/>
              </a:ext>
            </a:extLst>
          </p:cNvPr>
          <p:cNvSpPr txBox="1">
            <a:spLocks/>
          </p:cNvSpPr>
          <p:nvPr/>
        </p:nvSpPr>
        <p:spPr>
          <a:xfrm>
            <a:off x="2728928" y="311859"/>
            <a:ext cx="7765972" cy="113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solidFill>
                  <a:srgbClr val="A3D30C"/>
                </a:solidFill>
                <a:latin typeface="Arial Black" panose="020B0A04020102020204" pitchFamily="34" charset="0"/>
              </a:rPr>
              <a:t>Contents</a:t>
            </a:r>
          </a:p>
        </p:txBody>
      </p:sp>
    </p:spTree>
    <p:extLst>
      <p:ext uri="{BB962C8B-B14F-4D97-AF65-F5344CB8AC3E}">
        <p14:creationId xmlns:p14="http://schemas.microsoft.com/office/powerpoint/2010/main" val="138950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No stress with the stress – Stress Check</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3530418449"/>
              </p:ext>
            </p:extLst>
          </p:nvPr>
        </p:nvGraphicFramePr>
        <p:xfrm>
          <a:off x="360000" y="2700000"/>
          <a:ext cx="11520000" cy="272153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4131766240"/>
                    </a:ext>
                  </a:extLst>
                </a:gridCol>
                <a:gridCol w="6192000">
                  <a:extLst>
                    <a:ext uri="{9D8B030D-6E8A-4147-A177-3AD203B41FA5}">
                      <a16:colId xmlns:a16="http://schemas.microsoft.com/office/drawing/2014/main" val="3054161291"/>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Checklists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Executives, owners and managing directors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8912505"/>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It's not easy to tell if you're just a bit overworked and ready for the holiday or if the stress is making you sick. Your employees may also be exhausted due to constant stress. What about your company? The aim of this stress check is to recognize one's own stress situation and to make the stress situation transparent with the employees. The tool is a tool for management. It can be used without external consultants.</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It's not easy to tell if you're just a bit overworked and ready for the holiday or if the stress is making you sick. Your employees may also be exhausted due to constant stress. What about your company? The aim of this stress check is to recognize one's own stress situation and to make the stress situation transparent with the employees. The tool is a tool for management. It can be used without external consultants.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6817670"/>
                  </a:ext>
                </a:extLst>
              </a:tr>
            </a:tbl>
          </a:graphicData>
        </a:graphic>
      </p:graphicFrame>
      <p:grpSp>
        <p:nvGrpSpPr>
          <p:cNvPr id="18" name="Gruppieren 17">
            <a:extLst>
              <a:ext uri="{FF2B5EF4-FFF2-40B4-BE49-F238E27FC236}">
                <a16:creationId xmlns:a16="http://schemas.microsoft.com/office/drawing/2014/main" id="{BBC4C79F-B11D-419B-8EC3-6DE43123126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69CFA94-364D-4037-926D-F3302727744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033ECF0D-BFD0-4032-92FE-E459688945A4}"/>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1DB89039-7070-4FBF-A17A-D65D633BE6EA}"/>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FAACC06E-7AFB-40C3-804F-ABBCCADE5DBD}"/>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41DDE3A3-0C57-4908-AEFA-DFDAA9E0F8A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A2EF5129-8673-4F4C-84BC-C819E959FE2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8355949E-2F2C-44CA-B95C-B1DCE5FE1288}"/>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ADFACEE2-803C-42DD-A1A7-7E6828076A17}"/>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F2941241-17EF-4B51-A6E9-6ED45CA03AD8}"/>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E9CA5B2F-0672-411A-9575-701F196E30E7}"/>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677ABB3F-4196-4883-8FC2-08667786FCF4}"/>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221028D2-3A42-463F-926D-F3E6FFD0885B}"/>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06DB60EA-8CB3-4958-8AB4-B7E920023771}"/>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D2FFD433-C79D-4BBC-B69F-FD8A0453AD75}"/>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C61A3E36-55CC-4099-B457-262B8B5958E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4684C14-CE5D-4987-906A-273995A0D4C0}"/>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0EDF2CE4-B071-4753-ACB6-F58AF03B117E}"/>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7BE20D6A-2D89-492B-9478-AEA2C295F680}"/>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CE84A94C-02B5-4852-A777-9231B766EC0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224916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The ‘WAI’ (Work-ability Index) questionnaire</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191212659"/>
              </p:ext>
            </p:extLst>
          </p:nvPr>
        </p:nvGraphicFramePr>
        <p:xfrm>
          <a:off x="360000" y="2700000"/>
          <a:ext cx="11520000" cy="3699946"/>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218075876"/>
                    </a:ext>
                  </a:extLst>
                </a:gridCol>
                <a:gridCol w="6192000">
                  <a:extLst>
                    <a:ext uri="{9D8B030D-6E8A-4147-A177-3AD203B41FA5}">
                      <a16:colId xmlns:a16="http://schemas.microsoft.com/office/drawing/2014/main" val="3988094285"/>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Questionnaires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Both management and employees (workers, clerks, etc.)</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6975042"/>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Developed by CIIP (Italian inter-association consultation for prevention), the Work Ability Index (WAI) Questionnaire includes a very detailed list of questions aimed at investigating among employees not only the general level of satisfaction with the work but also, and most importantly, if the tasks carried out on a daily basis in their workplace are affecting (or acted already) their well-being, physical and/or mental health. The tool does not seem to have a specific target, meaning it can be addressed to management staff as employees. At the same time, it does not seems referring to any specific industry. External consultants as well managing directors can rely on it very efficiently and effectively.</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Developed by CIIP (Italian inter-association consultation for prevention), the Work Ability Index (WAI) Questionnaire includes a very detailed list of questions aimed at investigating among employees not only the general level of satisfaction with the work but also, and most importantly, if the tasks carried out on a daily basis in their workplace are affecting (or acted already) their well-being, physical and/or mental health. The tool does not seem to have a specific target, meaning it can be addressed to management staff as employees. At the same time, it does not seems referring to any specific industry. External consultants as well managing directors can rely on it very efficiently and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25"/>
                  </a:ext>
                </a:extLst>
              </a:tr>
            </a:tbl>
          </a:graphicData>
        </a:graphic>
      </p:graphicFrame>
      <p:grpSp>
        <p:nvGrpSpPr>
          <p:cNvPr id="18" name="Gruppieren 17">
            <a:extLst>
              <a:ext uri="{FF2B5EF4-FFF2-40B4-BE49-F238E27FC236}">
                <a16:creationId xmlns:a16="http://schemas.microsoft.com/office/drawing/2014/main" id="{F673509F-6BE0-4491-94D8-BC9BC9DA9A7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CC8E9C98-D837-4B57-B8E2-12E158D3C650}"/>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1466FAD4-7393-48A8-9252-59FA2017383E}"/>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5A1119F-5731-4463-939E-BBCB434E0C0C}"/>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CA2AC577-0E11-4992-A5C7-ADE1BD3BB688}"/>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FAD2DCC0-5E28-48E2-AEB0-9CA207B317DB}"/>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39B76D19-C751-43EB-B0AC-F4D4203D2D78}"/>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7D32429B-1BCA-403E-823D-62531AE700F4}"/>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3C76748D-C069-4367-B49D-DCD07C2F24B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DB9A3921-D4D3-4146-9E03-9A73334396E9}"/>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8B8AD7A8-7C6C-4535-93B5-BFFBEA1A3B8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3B422AEF-697E-4261-8E91-A3D3FF6DFF3C}"/>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3652623D-7576-44D4-AE79-9910BC842A7F}"/>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2AC94E2A-9539-4A64-A145-02FB4E02BCE2}"/>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3066681A-C368-484B-9A36-F4ECAF719D90}"/>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D60AE26D-E787-4CE1-B6FD-DBFEFEF9244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BE12888-1269-43D7-9CCD-F96ECAF6CE0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5F0A7288-2C31-4A5E-8A0B-825ED2B1CEBA}"/>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B826BF0-5E5A-44B7-A3D9-8DEC3981CAA1}"/>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B85CB6C-1AA7-4934-96F5-EEC61720C2A2}"/>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084705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The IPAQ questionnaire</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1044438885"/>
              </p:ext>
            </p:extLst>
          </p:nvPr>
        </p:nvGraphicFramePr>
        <p:xfrm>
          <a:off x="360000" y="2700000"/>
          <a:ext cx="11520000" cy="395958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3364323690"/>
                    </a:ext>
                  </a:extLst>
                </a:gridCol>
                <a:gridCol w="6192000">
                  <a:extLst>
                    <a:ext uri="{9D8B030D-6E8A-4147-A177-3AD203B41FA5}">
                      <a16:colId xmlns:a16="http://schemas.microsoft.com/office/drawing/2014/main" val="971148719"/>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Questionnaires</a:t>
                      </a: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All, with no distinction on gender and demography, let alone professional background and occupation</a:t>
                      </a: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2273698"/>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noProof="0" dirty="0">
                          <a:effectLst/>
                          <a:latin typeface="+mn-lt"/>
                          <a:cs typeface="Times New Roman" panose="02020603050405020304" pitchFamily="18" charset="0"/>
                        </a:rPr>
                        <a:t>The IPAQ Questionnaire is a self-assessment tool developed by the IPAQ group. The questionnaire aims to help people in evaluating by themselves their level of physical activity. The categorical score model proposes three different outputs (i.e. ‘categories’): 1. Low: this result is for people that do not engage quite at all physical activities of any kind 2. Moderate: this result is for people practicing vigorous physical activity a minimum of 3 days a week OR 5 days a week of moderate-intensity physical activity OR 30 minutes per day of walk 3. High: this result is for people practicing moderate-intense physical activity 7 days a week The IPAQ Questionnaire is publicly available, in FREE and OPEN access: academics and scholars from all domain of science are highly encouraged to rely on it as methodological framework for their researches. The IPAQ Questionnaire comes in two different version: • Short version, recommended for small-piloting initiatives at local level OR in the case of “physical activity over the last seven days” • Long version, recommended for large-scale research programs OR in the case of “usual physical activity” (i.e. athletes, sportsmen/women) In the context of the AKKU project, partners will propose the short version as much more suitable to the scope and scale of this Work Package.</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IPAQ Questionnaire is a self-assessment tool developed by the IPAQ group. The questionnaire aims to help people in evaluating by themselves their level of physical activity. The categorical score model proposes three different outputs (i.e. ‘categories’): 1. Low: this result is for people that do not engage quite at all physical activities of any kind 2. Moderate: this result is for people practicing vigorous physical activity a minimum of 3 days a week OR 5 days a week of moderate-intensity physical activity OR 30 minutes per day of walk 3. High: this result is for people practicing moderate-intense physical activity 7 days a week The IPAQ Questionnaire is publicly available, in FREE and OPEN access: academics and scholars from all domain of science are highly encouraged to rely on it as methodological framework for their researches. The IPAQ Questionnaire comes in two different version: • Short version, recommended for small-piloting initiatives at local level OR in the case of “physical activity over the last seven days” • Long version, recommended for large-scale research </a:t>
                      </a:r>
                      <a:r>
                        <a:rPr lang="en-US" sz="2000" u="none" dirty="0" err="1">
                          <a:effectLst/>
                          <a:latin typeface="+mn-lt"/>
                          <a:cs typeface="Times New Roman" panose="02020603050405020304" pitchFamily="18" charset="0"/>
                        </a:rPr>
                        <a:t>programmes</a:t>
                      </a:r>
                      <a:r>
                        <a:rPr lang="en-US" sz="2000" u="none" dirty="0">
                          <a:effectLst/>
                          <a:latin typeface="+mn-lt"/>
                          <a:cs typeface="Times New Roman" panose="02020603050405020304" pitchFamily="18" charset="0"/>
                        </a:rPr>
                        <a:t> OR in the case of “usual physical activity” (i.e. athletes, sportsmen/women) In the context of the AKKU project, partners will propose the short version as much more suitable to the scope and scale of this Work Package.</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548877"/>
                  </a:ext>
                </a:extLst>
              </a:tr>
            </a:tbl>
          </a:graphicData>
        </a:graphic>
      </p:graphicFrame>
      <p:grpSp>
        <p:nvGrpSpPr>
          <p:cNvPr id="18" name="Gruppieren 17">
            <a:extLst>
              <a:ext uri="{FF2B5EF4-FFF2-40B4-BE49-F238E27FC236}">
                <a16:creationId xmlns:a16="http://schemas.microsoft.com/office/drawing/2014/main" id="{9764E18C-7C0A-4377-AB51-EDE27616579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8EA26069-D9EB-4822-875A-30D5022775BB}"/>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F7368246-A359-423D-B7E3-025845EAD63B}"/>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49D5E3FD-5CA8-4CA0-B329-418ED83BBEAE}"/>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46013EC-D629-44BC-81E7-9CCE3EE0C442}"/>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08B22C4-97D0-4FD5-B80B-7ECBE84BA7A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C593C095-D393-462E-8D4E-5EC0529848CA}"/>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15114767-B1A1-4D3B-AEE7-D3B1CEC1D718}"/>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D4E98279-8F15-4145-8BEA-391B75D1B2FF}"/>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FAB3C507-96CB-4380-9B58-76DF9B0569A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7FB35D0A-62FF-43B7-A987-D7B5CC466056}"/>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767FF159-15A5-441A-9749-2837FFC5BCA9}"/>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32241609-3898-4820-AD1C-56DF6ACF7FF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56DB2DBE-B28E-4DFA-B9DE-FA438DC73335}"/>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B282D5A5-DC08-4008-8EAD-EDF4679AB487}"/>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4505B6DD-F7E7-4648-9F3D-3257AA04CB6B}"/>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964B4027-7EEE-46F6-90AA-C1E6847522C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DECCA03E-3C09-4471-9E50-21DDE67DD61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DA3BE9AA-B5FC-4AA8-AADF-F451F7BEEB3C}"/>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6F2487E-FFDD-4E4B-80D5-C6A594FCEBF6}"/>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401226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Remote work: Do our workspaces fit our needs? </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3769813262"/>
              </p:ext>
            </p:extLst>
          </p:nvPr>
        </p:nvGraphicFramePr>
        <p:xfrm>
          <a:off x="360000" y="2700000"/>
          <a:ext cx="11520000" cy="2897732"/>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2822217712"/>
                    </a:ext>
                  </a:extLst>
                </a:gridCol>
                <a:gridCol w="6192000">
                  <a:extLst>
                    <a:ext uri="{9D8B030D-6E8A-4147-A177-3AD203B41FA5}">
                      <a16:colId xmlns:a16="http://schemas.microsoft.com/office/drawing/2014/main" val="2495166212"/>
                    </a:ext>
                  </a:extLst>
                </a:gridCol>
              </a:tblGrid>
              <a:tr h="504000">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Questionnaires + Video</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Administration and workers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1631926"/>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a:lnSpc>
                          <a:spcPct val="107000"/>
                        </a:lnSpc>
                        <a:spcAft>
                          <a:spcPts val="800"/>
                        </a:spcAft>
                      </a:pPr>
                      <a:r>
                        <a:rPr lang="en-US" sz="2000" noProof="0" dirty="0">
                          <a:effectLst/>
                          <a:latin typeface="+mn-lt"/>
                          <a:cs typeface="Times New Roman" panose="02020603050405020304" pitchFamily="18" charset="0"/>
                        </a:rPr>
                        <a:t>Due to the pandemic, many businesses have implemented remote working, as a result, workers had to turn their homes into offices. Despite the resulting compromise to allocate home space for said ‘home offices’, it does not always meet the right security measures. This tool enables an analysis of home working stations to understand whether the adopted measures and habits are adequate, if they were not, advice and recommendations on how to improve them will be provided.</a:t>
                      </a: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r>
                        <a:rPr lang="en-US" sz="2000" dirty="0">
                          <a:effectLst/>
                          <a:latin typeface="+mn-lt"/>
                          <a:cs typeface="Times New Roman" panose="02020603050405020304" pitchFamily="18" charset="0"/>
                        </a:rPr>
                        <a:t>Due to the pandemic, many businesses have implemented remote working, as a result, workers had to turn their homes into offices. Despite the resulting compromise to allocate home space for said ‘home offices’, it does not always meet the right security measures. This tool enables an analysis of home working stations to understand whether the adopted measures and habits are adequate, if they were not, advice and recommendations on how to improve them will be provided.</a:t>
                      </a: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18447835"/>
                  </a:ext>
                </a:extLst>
              </a:tr>
            </a:tbl>
          </a:graphicData>
        </a:graphic>
      </p:graphicFrame>
      <p:grpSp>
        <p:nvGrpSpPr>
          <p:cNvPr id="18" name="Gruppieren 17">
            <a:extLst>
              <a:ext uri="{FF2B5EF4-FFF2-40B4-BE49-F238E27FC236}">
                <a16:creationId xmlns:a16="http://schemas.microsoft.com/office/drawing/2014/main" id="{1F336C8B-3259-4702-92B5-93CD7A80D9A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0525E56F-1E01-48F6-9B61-B64534A0435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5D75F17A-9F38-4D22-8F71-D16380C14665}"/>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0B6AC5B-9DEC-4D89-929E-DD903B23BC36}"/>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2A03FCD9-67C2-47B7-BB60-CF2505C37C2B}"/>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426F4428-7C76-40B6-A4FF-7584D16DC6F5}"/>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7F3EC16E-1CE5-4BDB-A4FA-119D6F8174A3}"/>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229AAC72-F24A-4CE6-86AD-61F2FE5D8B6A}"/>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B7CCA3FE-6AA1-431D-8FEF-246CD7A9262F}"/>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E71C06B-004E-4B53-A6B7-8622C9FB16E8}"/>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A0B4885-0575-4D5C-9FB2-6004CAD01F64}"/>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B3C6ECCE-AED5-4359-82B7-25E0C02E2E03}"/>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D738762-FC56-4B5F-B277-37B961F93144}"/>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3FEE279-E6C1-4756-ABCB-110ACB1E6F4E}"/>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C747210-1D2D-4555-BEE0-B434F3449CBD}"/>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807EFC8-4A34-4BBB-BF58-150A3FC2CFD1}"/>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E59E921E-7C3B-416C-9B03-FB5C7C16764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1B9F486F-5495-45F1-8998-5A32C727DF4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86B91502-647E-4565-8BA4-A482238A06D5}"/>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957AB12D-0946-4B97-B389-57E6DCEDE257}"/>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518843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F7459759-F063-471F-BB7B-F15E77A67493}"/>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Check Personnel Management</a:t>
            </a:r>
          </a:p>
        </p:txBody>
      </p:sp>
      <p:graphicFrame>
        <p:nvGraphicFramePr>
          <p:cNvPr id="22" name="Tabelle 21">
            <a:extLst>
              <a:ext uri="{FF2B5EF4-FFF2-40B4-BE49-F238E27FC236}">
                <a16:creationId xmlns:a16="http://schemas.microsoft.com/office/drawing/2014/main" id="{FA1FA369-246A-44EC-87D2-02D3EE03B3EA}"/>
              </a:ext>
            </a:extLst>
          </p:cNvPr>
          <p:cNvGraphicFramePr>
            <a:graphicFrameLocks noGrp="1"/>
          </p:cNvGraphicFramePr>
          <p:nvPr>
            <p:extLst>
              <p:ext uri="{D42A27DB-BD31-4B8C-83A1-F6EECF244321}">
                <p14:modId xmlns:p14="http://schemas.microsoft.com/office/powerpoint/2010/main" val="3782479412"/>
              </p:ext>
            </p:extLst>
          </p:nvPr>
        </p:nvGraphicFramePr>
        <p:xfrm>
          <a:off x="360000" y="2700000"/>
          <a:ext cx="11520000" cy="3373810"/>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364083094"/>
                    </a:ext>
                  </a:extLst>
                </a:gridCol>
                <a:gridCol w="6192000">
                  <a:extLst>
                    <a:ext uri="{9D8B030D-6E8A-4147-A177-3AD203B41FA5}">
                      <a16:colId xmlns:a16="http://schemas.microsoft.com/office/drawing/2014/main" val="3474969268"/>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Checklists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Executives, owners and managing directors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625151"/>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Good staff is indispensable for your company's success. Their success depends largely on the employees. Whether people contribute their ideas and skills to the company depends largely on the quality of your personnel management. The decisive challenges for good personnel management are: increase the attractiveness as an employee and find, promote and retain good employees. The tool can be used by the entrepreneur himself – even without the support of an internal or external consultant. The checklist supports the prioritization of the right and necessary need for action.</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Good staff is indispensable for your company's success. Their success depends largely on the employees. Whether people contribute their ideas and skills to the company depends largely on the quality of your personnel management. The decisive challenges for good personnel management are: increase the attractiveness as an employee and find, promote and retain good employees. The tool can be used by the entrepreneur himself – even without the support of an internal or external consultant. The checklist supports the prioritization of the right and necessary need for action.</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259127"/>
                  </a:ext>
                </a:extLst>
              </a:tr>
            </a:tbl>
          </a:graphicData>
        </a:graphic>
      </p:graphicFrame>
      <p:grpSp>
        <p:nvGrpSpPr>
          <p:cNvPr id="18" name="Gruppieren 17">
            <a:extLst>
              <a:ext uri="{FF2B5EF4-FFF2-40B4-BE49-F238E27FC236}">
                <a16:creationId xmlns:a16="http://schemas.microsoft.com/office/drawing/2014/main" id="{61A1F7E0-0809-4F67-AB95-89E2CA6E6783}"/>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D90C67B7-E9BE-4CA1-A305-E9A584E03761}"/>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92C8AFC8-667B-4464-92CE-BC3BCF896E9D}"/>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8568868-761C-45B5-8BEA-32B4C5335B5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73614BA6-845E-4487-9475-A53E230EF0C0}"/>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8A39EEE1-3AB4-4A36-AEEC-4E1C4C04F80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9E006097-3047-4FA8-8ECA-091DF257EE7A}"/>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04D765B-DEF0-4E8B-8A79-53FC963EEA6F}"/>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235ACC0D-E74F-49DF-A5B3-618A02F0474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9E4AD9AC-C38D-4352-AC58-FFDE7356A21F}"/>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FAA3B545-D2ED-4695-980F-F0E53B67DFFB}"/>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866E9151-D3B4-45A8-AFDB-3E8CD1F89068}"/>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FE3914B-D427-4AF8-B80B-B5FAECE15DBD}"/>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7D91D7D1-403F-4EEA-B0F7-29ECF989677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493F84B5-8450-47FF-9CAF-5A3444D651EA}"/>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0D8772F0-BFD8-4D56-B7A3-A3AF1C76D1FB}"/>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887987E-3808-4F87-9805-BB1FDB7E0079}"/>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AD2B9043-DB2E-4CB3-AEAA-A9975AD7316D}"/>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935C0934-1A7B-4B51-873D-DA3526488BCE}"/>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52D8F596-D926-46FE-817F-7E4E1E5646EE}"/>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638060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Labour risks and Prevention service</a:t>
            </a:r>
          </a:p>
        </p:txBody>
      </p:sp>
      <p:graphicFrame>
        <p:nvGraphicFramePr>
          <p:cNvPr id="22" name="Tabelle 21">
            <a:extLst>
              <a:ext uri="{FF2B5EF4-FFF2-40B4-BE49-F238E27FC236}">
                <a16:creationId xmlns:a16="http://schemas.microsoft.com/office/drawing/2014/main" id="{72A42D9C-5D85-449B-BDC2-FC6CD44F86EC}"/>
              </a:ext>
            </a:extLst>
          </p:cNvPr>
          <p:cNvGraphicFramePr>
            <a:graphicFrameLocks noGrp="1"/>
          </p:cNvGraphicFramePr>
          <p:nvPr>
            <p:extLst>
              <p:ext uri="{D42A27DB-BD31-4B8C-83A1-F6EECF244321}">
                <p14:modId xmlns:p14="http://schemas.microsoft.com/office/powerpoint/2010/main" val="1805683634"/>
              </p:ext>
            </p:extLst>
          </p:nvPr>
        </p:nvGraphicFramePr>
        <p:xfrm>
          <a:off x="360000" y="2700000"/>
          <a:ext cx="11520000" cy="272153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993879968"/>
                    </a:ext>
                  </a:extLst>
                </a:gridCol>
                <a:gridCol w="6192000">
                  <a:extLst>
                    <a:ext uri="{9D8B030D-6E8A-4147-A177-3AD203B41FA5}">
                      <a16:colId xmlns:a16="http://schemas.microsoft.com/office/drawing/2014/main" val="3857861431"/>
                    </a:ext>
                  </a:extLst>
                </a:gridCol>
              </a:tblGrid>
              <a:tr h="504000">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Questionnaires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Employers and employees from all sectors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334865"/>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noProof="0" dirty="0">
                          <a:effectLst/>
                          <a:latin typeface="+mn-lt"/>
                          <a:cs typeface="Times New Roman" panose="02020603050405020304" pitchFamily="18" charset="0"/>
                        </a:rPr>
                        <a:t>The tool aims to inform employees and employers about the labor risk prevention service, to make sure that all rules are complied with, e.g., evaluations, delivery of material, training of employees. These are some of the aspects analyzed in the tool, which is useful for the enterprise to know what procedures are needed for the safety of the workers and for the workers to know what they should receive.</a:t>
                      </a:r>
                    </a:p>
                    <a:p>
                      <a:pPr>
                        <a:lnSpc>
                          <a:spcPct val="107000"/>
                        </a:lnSpc>
                        <a:spcAft>
                          <a:spcPts val="800"/>
                        </a:spcAft>
                      </a:pPr>
                      <a:endParaRPr lang="en-US" sz="2000"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effectLst/>
                          <a:latin typeface="+mn-lt"/>
                          <a:cs typeface="Times New Roman" panose="02020603050405020304" pitchFamily="18" charset="0"/>
                        </a:rPr>
                        <a:t>The tool aims to inform employees and employers about the </a:t>
                      </a:r>
                      <a:r>
                        <a:rPr lang="en-US" sz="2000" dirty="0" err="1">
                          <a:effectLst/>
                          <a:latin typeface="+mn-lt"/>
                          <a:cs typeface="Times New Roman" panose="02020603050405020304" pitchFamily="18" charset="0"/>
                        </a:rPr>
                        <a:t>labour</a:t>
                      </a:r>
                      <a:r>
                        <a:rPr lang="en-US" sz="2000" dirty="0">
                          <a:effectLst/>
                          <a:latin typeface="+mn-lt"/>
                          <a:cs typeface="Times New Roman" panose="02020603050405020304" pitchFamily="18" charset="0"/>
                        </a:rPr>
                        <a:t> risk prevention service, to make sure that all rules are complied with, e.g., evaluations, delivery of material, training of employees. These are some of the aspects </a:t>
                      </a:r>
                      <a:r>
                        <a:rPr lang="en-US" sz="2000" dirty="0" err="1">
                          <a:effectLst/>
                          <a:latin typeface="+mn-lt"/>
                          <a:cs typeface="Times New Roman" panose="02020603050405020304" pitchFamily="18" charset="0"/>
                        </a:rPr>
                        <a:t>analysed</a:t>
                      </a:r>
                      <a:r>
                        <a:rPr lang="en-US" sz="2000" dirty="0">
                          <a:effectLst/>
                          <a:latin typeface="+mn-lt"/>
                          <a:cs typeface="Times New Roman" panose="02020603050405020304" pitchFamily="18" charset="0"/>
                        </a:rPr>
                        <a:t> in the tool, which is useful for the enterprise to know what procedures are needed for the safety of the workers and for the workers to know what they should receive.</a:t>
                      </a:r>
                      <a:endParaRPr lang="de-DE" sz="2000" dirty="0">
                        <a:effectLst/>
                        <a:latin typeface="+mn-lt"/>
                        <a:cs typeface="Times New Roman" panose="02020603050405020304" pitchFamily="18" charset="0"/>
                      </a:endParaRPr>
                    </a:p>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263800"/>
                  </a:ext>
                </a:extLst>
              </a:tr>
            </a:tbl>
          </a:graphicData>
        </a:graphic>
      </p:graphicFrame>
      <p:grpSp>
        <p:nvGrpSpPr>
          <p:cNvPr id="18" name="Gruppieren 17">
            <a:extLst>
              <a:ext uri="{FF2B5EF4-FFF2-40B4-BE49-F238E27FC236}">
                <a16:creationId xmlns:a16="http://schemas.microsoft.com/office/drawing/2014/main" id="{F3D69923-C4BC-4AE1-B3FF-BAC801CE1C9B}"/>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19154732-04D4-4212-B8FD-6DA335F697BF}"/>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E4AAEC6E-0629-4651-A4B5-DB48E96DAB1A}"/>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652995B-88FD-4239-B60F-4269E41E1067}"/>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1F95D147-6B25-4F2C-AD63-7F06CE6CB3AD}"/>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5ED1C607-E10B-46B4-B4E3-30020B149049}"/>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8328E5F3-B802-42AD-BD26-DC50160BEF33}"/>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A90B9AE-49FE-4AAE-96C5-06A84A62FE27}"/>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8FE39B50-E579-4671-9D66-4A7EB6515215}"/>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DDE56EE-6C81-40FF-A992-41D860ED8A3C}"/>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FC309FBF-9B5A-4876-ABD2-F06B7057E9F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639E621B-72E0-4913-B99B-9B8C6E0C16CC}"/>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3ED50153-2CE1-4BB2-AF64-B37FCFBEB642}"/>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F0C0663-2E21-4A92-BCA4-E1C51C72098D}"/>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5F1D5D54-37D0-4908-8722-BA809CF94D26}"/>
                </a:ext>
              </a:extLst>
            </p:cNvPr>
            <p:cNvSpPr/>
            <p:nvPr/>
          </p:nvSpPr>
          <p:spPr>
            <a:xfrm>
              <a:off x="9792000" y="1476000"/>
              <a:ext cx="900000" cy="252000"/>
            </a:xfrm>
            <a:prstGeom prst="roundRect">
              <a:avLst>
                <a:gd name="adj" fmla="val 50000"/>
              </a:avLst>
            </a:prstGeom>
            <a:solidFill>
              <a:srgbClr val="00AF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E999A772-B762-4018-AF4A-7E17E9543642}"/>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32176F8-4674-42A6-8FBE-0A001D78C825}"/>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CB65D761-12A0-4F3F-A245-104814212722}"/>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7F7D75F9-08CB-469D-B6C6-54B2EBD7DFFB}"/>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7F37F68-DD0F-4DD2-BC12-ECCA297FADCD}"/>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661263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Stress-related work analysis – Staff survey for hospital doctors</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806410723"/>
              </p:ext>
            </p:extLst>
          </p:nvPr>
        </p:nvGraphicFramePr>
        <p:xfrm>
          <a:off x="360000" y="2700000"/>
          <a:ext cx="11520000" cy="272153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2803691788"/>
                    </a:ext>
                  </a:extLst>
                </a:gridCol>
                <a:gridCol w="6192000">
                  <a:extLst>
                    <a:ext uri="{9D8B030D-6E8A-4147-A177-3AD203B41FA5}">
                      <a16:colId xmlns:a16="http://schemas.microsoft.com/office/drawing/2014/main" val="1946800965"/>
                    </a:ext>
                  </a:extLst>
                </a:gridCol>
              </a:tblGrid>
              <a:tr h="504000">
                <a:tc>
                  <a:txBody>
                    <a:bodyPr/>
                    <a:lstStyle/>
                    <a:p>
                      <a:pPr>
                        <a:lnSpc>
                          <a:spcPct val="107000"/>
                        </a:lnSpc>
                        <a:spcAft>
                          <a:spcPts val="800"/>
                        </a:spcAft>
                      </a:pPr>
                      <a:r>
                        <a:rPr lang="en-US" sz="2000" b="1" u="sng" noProof="0" dirty="0">
                          <a:solidFill>
                            <a:srgbClr val="8C0060"/>
                          </a:solidFill>
                          <a:effectLst/>
                          <a:latin typeface="+mn-lt"/>
                          <a:ea typeface="Calibri" panose="020F0502020204030204" pitchFamily="34" charset="0"/>
                          <a:cs typeface="Times New Roman" panose="02020603050405020304" pitchFamily="18" charset="0"/>
                        </a:rPr>
                        <a:t>Kind of tool:</a:t>
                      </a:r>
                      <a:endParaRPr lang="en-US"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Guides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u="sng" noProof="0" dirty="0">
                          <a:solidFill>
                            <a:srgbClr val="8C0060"/>
                          </a:solidFill>
                          <a:effectLst/>
                          <a:latin typeface="+mn-lt"/>
                          <a:ea typeface="Calibri" panose="020F0502020204030204" pitchFamily="34" charset="0"/>
                          <a:cs typeface="Times New Roman" panose="02020603050405020304" pitchFamily="18" charset="0"/>
                        </a:rPr>
                        <a:t>Target group:</a:t>
                      </a:r>
                      <a:endParaRPr lang="en-US" sz="2000" u="sng" noProof="0"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endParaRPr lang="en-US" sz="2000" u="none" noProof="0" dirty="0">
                        <a:effectLst/>
                        <a:latin typeface="+mn-lt"/>
                        <a:ea typeface="Calibri" panose="020F0502020204030204" pitchFamily="34" charset="0"/>
                        <a:cs typeface="Times New Roman" panose="02020603050405020304" pitchFamily="18" charset="0"/>
                      </a:endParaRP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2275323"/>
                  </a:ext>
                </a:extLst>
              </a:tr>
              <a:tr h="0">
                <a:tc gridSpan="4">
                  <a:txBody>
                    <a:bodyPr/>
                    <a:lstStyle/>
                    <a:p>
                      <a:pPr>
                        <a:lnSpc>
                          <a:spcPct val="107000"/>
                        </a:lnSpc>
                        <a:spcAft>
                          <a:spcPts val="800"/>
                        </a:spcAft>
                      </a:pPr>
                      <a:r>
                        <a:rPr lang="en-US" sz="2000" b="1" u="sng" noProof="0" dirty="0">
                          <a:solidFill>
                            <a:srgbClr val="8C0060"/>
                          </a:solidFill>
                          <a:effectLst/>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Do you know what the health of your doctors is like? Do you have an insight into how the working conditions of your clinic affect the medical staff in the different departments? If you want to get to the bottom of these processes, ask specifically. No one knows the answers better than your employees themselves. The aim of this instrument is to reduce stress for employees. The stress-related work analysis supports clinic management. </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Do you know what the health of your doctors is like? Do you have an insight into how the working conditions of your clinic affect the medical staff in the different departments? If you want to get to the bottom of these processes, ask specifically. No one knows the answers better than your employees themselves. The aim of this instrument is to reduce stress for employees. The stress-related work analysis supports clinic management. </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719966"/>
                  </a:ext>
                </a:extLst>
              </a:tr>
            </a:tbl>
          </a:graphicData>
        </a:graphic>
      </p:graphicFrame>
      <p:grpSp>
        <p:nvGrpSpPr>
          <p:cNvPr id="18" name="Gruppieren 17">
            <a:extLst>
              <a:ext uri="{FF2B5EF4-FFF2-40B4-BE49-F238E27FC236}">
                <a16:creationId xmlns:a16="http://schemas.microsoft.com/office/drawing/2014/main" id="{3BB1CA2F-B56B-4A65-9D06-B1303DC16BCC}"/>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F435B82B-2EF5-4C1B-971D-EA3D5F78A589}"/>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4C7F9428-B53C-41F0-A751-DB09B8338997}"/>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BEAE53E-5F21-47EE-86B2-38F4FC187FD5}"/>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AA9A1DC-7C6A-4A1F-97FB-832F759202F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5428EFB-7674-4F0C-ADF2-0A4BD172EF0B}"/>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C086B45-9646-41D6-B7EA-2C2D5ADE7451}"/>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5A0139C0-B5C3-448F-9C28-32C4B6480E14}"/>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5190FDDD-49AD-4985-B7FD-C3B227439DAD}"/>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39CA6B7F-0525-442D-BF4B-335F6825B23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32235997-43A2-462F-86AD-617C798CD12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E3D294A2-CB39-46E9-AD8F-C0E6E6B7EAA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0A14A8FC-3A36-4485-9AEF-2595F9C8D0CB}"/>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1C72D91C-2421-47CD-B209-9F184ADFEF76}"/>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E35D94F6-B44A-48B0-97D3-15ECFE5527A0}"/>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AF8C89F-FCF7-4494-BC58-8AF3AC0601D5}"/>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731820C-AEE4-410F-B029-75B65B9F428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1151CDD3-7A3D-45E5-8486-D55EF611580C}"/>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34D91AC-70AC-4FF9-BFF6-0407E43A066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FAB67208-4C35-4715-9F31-C840A5324E0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9321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24000" y="1872000"/>
            <a:ext cx="11592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Employee survey – how do I increase employee engagement in my company?</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2326134100"/>
              </p:ext>
            </p:extLst>
          </p:nvPr>
        </p:nvGraphicFramePr>
        <p:xfrm>
          <a:off x="360000" y="2700000"/>
          <a:ext cx="11520000" cy="272153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456977370"/>
                    </a:ext>
                  </a:extLst>
                </a:gridCol>
                <a:gridCol w="6192000">
                  <a:extLst>
                    <a:ext uri="{9D8B030D-6E8A-4147-A177-3AD203B41FA5}">
                      <a16:colId xmlns:a16="http://schemas.microsoft.com/office/drawing/2014/main" val="2341405577"/>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Infographics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6473175"/>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A lack of employee engagement causes more absenteeism, higher employee turnover and inhibits innovation. It is therefore worthwhile to keep an eye on employee engagement and improve it. In this guide, you will learn how valuable feedback can be through exciting case studies. We show you how to properly design, implement and evaluate an employee survey.</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A lack of employee engagement causes more absenteeism, higher employee turnover and inhibits innovation. It is therefore worthwhile to keep an eye on employee engagement and improve it. In this guide, you will learn how valuable feedback can be through exciting case studies. We show you how to properly design, implement and evaluate an employee survey.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3178990"/>
                  </a:ext>
                </a:extLst>
              </a:tr>
            </a:tbl>
          </a:graphicData>
        </a:graphic>
      </p:graphicFrame>
      <p:grpSp>
        <p:nvGrpSpPr>
          <p:cNvPr id="18" name="Gruppieren 17">
            <a:extLst>
              <a:ext uri="{FF2B5EF4-FFF2-40B4-BE49-F238E27FC236}">
                <a16:creationId xmlns:a16="http://schemas.microsoft.com/office/drawing/2014/main" id="{8C6748DA-BB5C-44CD-B368-61C1BB88937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B653B4E7-CA21-4108-B2CE-769638A9E05F}"/>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4D9B37DA-64FC-4624-A43E-A5665672BD31}"/>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B43D2977-C4C4-4FEF-81B8-82477A30A6EA}"/>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DD5A49A-0958-4E90-8E85-7A2513F5B907}"/>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94208CA7-46CF-4FC6-B805-2796B94DB4B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BC99B8F-D07B-42D8-B37B-64EAAE2360E2}"/>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F62E9BD6-C69B-4D09-82FF-3172866672E8}"/>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2D0BD65-6745-4178-A9CE-E0C6E13A59FE}"/>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7ACBCDF-0C8A-4B51-8D0A-441DF4C539C4}"/>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E6227FE6-4A0C-4A07-B1B6-BF229285DDD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A7DDC115-940B-4556-9E53-1323DCB4B52A}"/>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CC110F3-ABB4-47BA-BD01-87DD064A92C7}"/>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CD7ED318-76BC-44B0-9943-62FBC58E2C01}"/>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696E10EA-F378-49F6-993F-6BA042C0B88F}"/>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1D2FC06A-FD08-44F7-90A2-AB66969239C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B4DC4582-20A7-416C-94C8-FA1924F847F2}"/>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9AD2898-4415-4D40-87D3-ADCD8BBCE166}"/>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79EB1630-75AF-496B-80BD-60DD3D16214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FF342DB-A147-45AD-9536-AC58FFA1CF61}"/>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68596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Check Workability – Management </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2284617955"/>
              </p:ext>
            </p:extLst>
          </p:nvPr>
        </p:nvGraphicFramePr>
        <p:xfrm>
          <a:off x="360000" y="2700000"/>
          <a:ext cx="11520000" cy="376528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3420248960"/>
                    </a:ext>
                  </a:extLst>
                </a:gridCol>
                <a:gridCol w="6192000">
                  <a:extLst>
                    <a:ext uri="{9D8B030D-6E8A-4147-A177-3AD203B41FA5}">
                      <a16:colId xmlns:a16="http://schemas.microsoft.com/office/drawing/2014/main" val="1629582656"/>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Questionnaires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Executives, owners and managing directors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3272951"/>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none" noProof="0" dirty="0">
                          <a:effectLst/>
                          <a:latin typeface="+mn-lt"/>
                          <a:cs typeface="Times New Roman" panose="02020603050405020304" pitchFamily="18" charset="0"/>
                        </a:rPr>
                        <a:t>Maintaining the workability is an important success factor for companies. Especially due to the extended working life, it is important to maintain and promote the workability at various levels. The workability does not only mean health, but also includes other important aspects in the company such as working conditions, the lived corporate culture and the skills of the employees. The tool is a basic analysis tool to analyze the situation of management and employees about workability. It is a tool that can be used by an external consultant to take the right measures to improve the situation. The recommendations for action show concrete implementation steps to promote the workability or point to a deeper need for analysis. Based on the 20 questions on all floors of the “House of Workability” according to Prof. Ilmarinen, the tool enables an excellent assessment of the workability capacity of the management and the employees. Tool “Check Workability – Management” is the questionnaire for the management. Tool “Check Workability – Employees” is the questionnaire for employees.</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Maintaining the workability is an important success factor for companies. Especially due to the extended working life, it is important to maintain and promote the workability at various levels. The workability does not only mean health, but also includes other important aspects in the company such as working conditions, the lived corporate culture and the skills of the employees. The tool is a basic analysis tool to analyze the situation of management and employees about workability. It is a tool that can be used by an external consultant to take the right measures to improve the situation. The recommendations for action show concrete implementation steps to promote the workability or point to a deeper need for analysis. Based on the 20 questions on all floors of the House of Workability according to Prof. Ilmarinen, the tool enables an excellent assessment of the workability capacity of the management and the employees. Tool 5B_1 is the questionnaire for the management. Tool No. 5B_2 is the questionnaire for employees.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0947067"/>
                  </a:ext>
                </a:extLst>
              </a:tr>
            </a:tbl>
          </a:graphicData>
        </a:graphic>
      </p:graphicFrame>
      <p:grpSp>
        <p:nvGrpSpPr>
          <p:cNvPr id="18" name="Gruppieren 17">
            <a:extLst>
              <a:ext uri="{FF2B5EF4-FFF2-40B4-BE49-F238E27FC236}">
                <a16:creationId xmlns:a16="http://schemas.microsoft.com/office/drawing/2014/main" id="{8B35E7DD-B3A7-4F47-8DC3-277174BBFAF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C4987A48-46C7-4551-8158-C904241EFE59}"/>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C6CE8527-FED3-4A5A-BC48-21E87B88BD2E}"/>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AE434EBA-D772-47F8-AFE6-D93F3ED0F17F}"/>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5158C510-C5CA-46AF-81AA-AABA4221F09E}"/>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E9D7B63B-9534-4AE6-89F5-5F831D4234A1}"/>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BBD5EFBA-FA35-4A0E-98E2-09C692F37095}"/>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29D5030A-7FC7-4548-85C1-E7A6FBB92CEB}"/>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D88CAD7-0F4A-428D-B0DB-BCF11B2ADA22}"/>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FC0913A-26B7-4349-BAD7-4F20628207F8}"/>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39036F9-BB20-42A3-9AA0-E74F58631C32}"/>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76EBD62C-56CF-4847-97C9-C365A8F97B1B}"/>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8EBCB4AB-6788-4F23-A016-2B0778BCE355}"/>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A269056A-8F2C-4BCA-B661-FAFD9FA537AA}"/>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DF51939-1E81-47FE-AA52-1EFD27F70BC9}"/>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F643377D-13A9-4826-958E-DCE7A659482E}"/>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8FE50AFE-DCCF-4C2E-98F2-3D38BFD1447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8410F247-982E-4FCE-9E36-D48B3AF32EE1}"/>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A61EF6D-5D24-4F03-B56D-99CF75E10E7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D8E74159-38A1-46F9-9E0A-E62A2DD7E03F}"/>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298412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Check Workability – Employees </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65884086"/>
              </p:ext>
            </p:extLst>
          </p:nvPr>
        </p:nvGraphicFramePr>
        <p:xfrm>
          <a:off x="360000" y="2700000"/>
          <a:ext cx="11520000" cy="3765288"/>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379183273"/>
                    </a:ext>
                  </a:extLst>
                </a:gridCol>
                <a:gridCol w="6192000">
                  <a:extLst>
                    <a:ext uri="{9D8B030D-6E8A-4147-A177-3AD203B41FA5}">
                      <a16:colId xmlns:a16="http://schemas.microsoft.com/office/drawing/2014/main" val="914249200"/>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Questionnaires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Employees</a:t>
                      </a: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74053"/>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none" noProof="0" dirty="0">
                          <a:effectLst/>
                          <a:latin typeface="+mn-lt"/>
                          <a:cs typeface="Times New Roman" panose="02020603050405020304" pitchFamily="18" charset="0"/>
                        </a:rPr>
                        <a:t>Maintaining the workability is an important success factor for companies. Especially due to the extended working life, it is important to maintain and promote the workability at various levels. The workability does not only mean health, but also includes other important aspects in the company such as working conditions, the lived corporate culture and the skills of the employees. The tool is a basic analysis tool to analyze the situation of management and employees about workability. It is a tool that can be used by an external consultant to take the right measures to improve the situation. The recommendations for action show concrete implementation steps to promote the workability or point to a deeper need for analysis. Based on the 20 questions on all floors of the “House of Workability” according to Prof. Ilmarinen, the tool enables an excellent assessment of the workability capacity of the management and the employees. Tool “Check Workability – Management” is the questionnaire for the management. Tool “Check Workability – Employees” is the questionnaire for employees.</a:t>
                      </a:r>
                      <a:r>
                        <a:rPr lang="en-US" sz="1600" u="none" noProof="0" dirty="0">
                          <a:effectLst/>
                          <a:highlight>
                            <a:srgbClr val="FFFF00"/>
                          </a:highlight>
                          <a:latin typeface="+mn-lt"/>
                          <a:cs typeface="Times New Roman" panose="02020603050405020304" pitchFamily="18" charset="0"/>
                        </a:rPr>
                        <a:t> </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Maintaining the workability is an important success factor for companies. Especially due to the extended working life, it is important to maintain and promote the workability at various levels. The workability does not only mean health, but also includes other important aspects in the company such as working conditions, the lived corporate culture and the skills of the employees. The tool is a basic analysis tool to analyze the situation of management and employees about workability. It is a tool that can be used by an external consultant to take the right measures to improve the situation. The recommendations for action show concrete implementation steps to promote the workability or point to a deeper need for analysis. Based on the 20 questions on all floors of the House of Workability according to Prof. Ilmarinen, the tool enables an excellent assessment of the workability capacity of the management and the employees. Tool 5B_1 is the questionnaire for the management. Tool No. 5B_2 is the questionnaire for employees. </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9057598"/>
                  </a:ext>
                </a:extLst>
              </a:tr>
            </a:tbl>
          </a:graphicData>
        </a:graphic>
      </p:graphicFrame>
      <p:grpSp>
        <p:nvGrpSpPr>
          <p:cNvPr id="18" name="Gruppieren 17">
            <a:extLst>
              <a:ext uri="{FF2B5EF4-FFF2-40B4-BE49-F238E27FC236}">
                <a16:creationId xmlns:a16="http://schemas.microsoft.com/office/drawing/2014/main" id="{761AE1E1-4F5C-4F3A-A7DF-484DEE73EF96}"/>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1CA47A20-F803-467D-B124-C5B15D15610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032C0E65-9101-44F6-A503-9CBFEE896691}"/>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7C698398-EDF3-46CC-9588-4B03DF3D6600}"/>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7855A6F9-EB8A-4C43-9C3F-8448551A0C0C}"/>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458B855B-A2C9-4C41-966C-3084F6A3A01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5391FB52-A57F-4054-82F3-4C30D3562AE0}"/>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B2C3206B-2643-4AF4-BD73-3A75C3EA4AE5}"/>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B3138688-0943-497B-91A1-C06DC7CDC612}"/>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552DDB59-AEAA-4D4E-A04D-DF5C9BEE2156}"/>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9150FC9-2B82-419E-8A5F-291D0E984E90}"/>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4C7885C0-46F4-41D3-9DA9-F3D3D5B0E870}"/>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50371827-4FF9-475E-A1D7-AB2B60DD96DE}"/>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B8AB6E09-488F-4927-B860-10C3D0F3E68D}"/>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F566AB08-DCBE-4D97-9A66-9BD897E8FD83}"/>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9B2B743-4830-4CDD-9B39-8C83FD2E8157}"/>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C4449C1-F8FE-4489-8C91-8E1A2DE4F513}"/>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CBA4A794-C948-45C3-BC9E-8AFAB9690B7B}"/>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E242C38-F439-43D3-B80B-17BB7B111CE6}"/>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0FD03C73-C1AB-4DD0-9ABE-D931B923410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10265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F0000"/>
                </a:solidFill>
                <a:latin typeface="Arial Black" panose="020B0A04020102020204" pitchFamily="34" charset="0"/>
              </a:rPr>
              <a:t>Introduction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0764000" cy="943042"/>
          </a:xfrm>
        </p:spPr>
        <p:txBody>
          <a:bodyPr>
            <a:noAutofit/>
          </a:bodyPr>
          <a:lstStyle/>
          <a:p>
            <a:pPr marL="0" indent="0">
              <a:buNone/>
            </a:pPr>
            <a:r>
              <a:rPr lang="en-US" dirty="0"/>
              <a:t>Why is workability so important, especially for small and smallest companies and their employees?</a:t>
            </a:r>
            <a:endParaRPr lang="en-GB"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4" name="Textfeld 3">
            <a:extLst>
              <a:ext uri="{FF2B5EF4-FFF2-40B4-BE49-F238E27FC236}">
                <a16:creationId xmlns:a16="http://schemas.microsoft.com/office/drawing/2014/main" id="{FAFD64BC-6273-4116-A816-1E9D37650F04}"/>
              </a:ext>
            </a:extLst>
          </p:cNvPr>
          <p:cNvSpPr txBox="1"/>
          <p:nvPr/>
        </p:nvSpPr>
        <p:spPr>
          <a:xfrm>
            <a:off x="360000" y="6084000"/>
            <a:ext cx="4507965" cy="215444"/>
          </a:xfrm>
          <a:prstGeom prst="rect">
            <a:avLst/>
          </a:prstGeom>
          <a:noFill/>
        </p:spPr>
        <p:txBody>
          <a:bodyPr wrap="none" rtlCol="0">
            <a:spAutoFit/>
          </a:bodyPr>
          <a:lstStyle/>
          <a:p>
            <a:r>
              <a:rPr lang="de-DE" sz="800" dirty="0"/>
              <a:t>Source: http://www.arbeitsfaehigkeit.uni-wuppertal.de/picture/upload/file/intakt_Handbuch_web.pdf</a:t>
            </a:r>
          </a:p>
        </p:txBody>
      </p:sp>
      <p:sp>
        <p:nvSpPr>
          <p:cNvPr id="27" name="Rectangle: Rounded Corners 1">
            <a:extLst>
              <a:ext uri="{FF2B5EF4-FFF2-40B4-BE49-F238E27FC236}">
                <a16:creationId xmlns:a16="http://schemas.microsoft.com/office/drawing/2014/main" id="{70CD5EE9-734E-4EC8-9F76-2848B4B8D727}"/>
              </a:ext>
            </a:extLst>
          </p:cNvPr>
          <p:cNvSpPr/>
          <p:nvPr/>
        </p:nvSpPr>
        <p:spPr>
          <a:xfrm>
            <a:off x="1620000" y="2448000"/>
            <a:ext cx="2880000" cy="1440000"/>
          </a:xfrm>
          <a:prstGeom prst="roundRect">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Employees are getting older and older</a:t>
            </a:r>
          </a:p>
        </p:txBody>
      </p:sp>
      <p:sp>
        <p:nvSpPr>
          <p:cNvPr id="28" name="Rectangle: Rounded Corners 17">
            <a:extLst>
              <a:ext uri="{FF2B5EF4-FFF2-40B4-BE49-F238E27FC236}">
                <a16:creationId xmlns:a16="http://schemas.microsoft.com/office/drawing/2014/main" id="{98712C9D-FBD5-4C1B-8ED1-FB5E4BE93348}"/>
              </a:ext>
            </a:extLst>
          </p:cNvPr>
          <p:cNvSpPr/>
          <p:nvPr/>
        </p:nvSpPr>
        <p:spPr>
          <a:xfrm>
            <a:off x="4752000" y="2448000"/>
            <a:ext cx="2880000" cy="1440000"/>
          </a:xfrm>
          <a:prstGeom prst="roundRect">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Incapacity for work in companies continues to increase</a:t>
            </a:r>
          </a:p>
        </p:txBody>
      </p:sp>
      <p:sp>
        <p:nvSpPr>
          <p:cNvPr id="29" name="Rectangle: Rounded Corners 21">
            <a:extLst>
              <a:ext uri="{FF2B5EF4-FFF2-40B4-BE49-F238E27FC236}">
                <a16:creationId xmlns:a16="http://schemas.microsoft.com/office/drawing/2014/main" id="{3B3EB50F-EF88-4D4F-9DC3-9181268E9964}"/>
              </a:ext>
            </a:extLst>
          </p:cNvPr>
          <p:cNvSpPr/>
          <p:nvPr/>
        </p:nvSpPr>
        <p:spPr>
          <a:xfrm>
            <a:off x="7884000" y="2448000"/>
            <a:ext cx="2880000" cy="1440000"/>
          </a:xfrm>
          <a:prstGeom prst="roundRect">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Skilled workers are becoming a scarce commodity</a:t>
            </a:r>
          </a:p>
        </p:txBody>
      </p:sp>
      <p:sp>
        <p:nvSpPr>
          <p:cNvPr id="30" name="Rectangle: Rounded Corners 25">
            <a:extLst>
              <a:ext uri="{FF2B5EF4-FFF2-40B4-BE49-F238E27FC236}">
                <a16:creationId xmlns:a16="http://schemas.microsoft.com/office/drawing/2014/main" id="{FAF3C040-15F2-495C-80FE-E4B0FF64894B}"/>
              </a:ext>
            </a:extLst>
          </p:cNvPr>
          <p:cNvSpPr/>
          <p:nvPr/>
        </p:nvSpPr>
        <p:spPr>
          <a:xfrm flipH="1">
            <a:off x="1620000" y="4104000"/>
            <a:ext cx="2880000" cy="1440000"/>
          </a:xfrm>
          <a:prstGeom prst="roundRect">
            <a:avLst/>
          </a:prstGeom>
          <a:solidFill>
            <a:srgbClr val="FA9106"/>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t>
            </a:r>
            <a:r>
              <a:rPr lang="en-GB" dirty="0"/>
              <a:t>labour</a:t>
            </a:r>
            <a:r>
              <a:rPr lang="en-US" dirty="0"/>
              <a:t> market has fewer but older workers at its disposal</a:t>
            </a:r>
          </a:p>
        </p:txBody>
      </p:sp>
      <p:sp>
        <p:nvSpPr>
          <p:cNvPr id="31" name="Rectangle: Rounded Corners 27">
            <a:extLst>
              <a:ext uri="{FF2B5EF4-FFF2-40B4-BE49-F238E27FC236}">
                <a16:creationId xmlns:a16="http://schemas.microsoft.com/office/drawing/2014/main" id="{7BF13DB0-6707-48EB-AE23-D389C13C71F0}"/>
              </a:ext>
            </a:extLst>
          </p:cNvPr>
          <p:cNvSpPr/>
          <p:nvPr/>
        </p:nvSpPr>
        <p:spPr>
          <a:xfrm flipH="1">
            <a:off x="4752000" y="4104000"/>
            <a:ext cx="2880000" cy="1440000"/>
          </a:xfrm>
          <a:prstGeom prst="roundRect">
            <a:avLst/>
          </a:prstGeom>
          <a:solidFill>
            <a:srgbClr val="69116B"/>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Investments in working capacity are efficient</a:t>
            </a:r>
          </a:p>
        </p:txBody>
      </p:sp>
      <p:sp>
        <p:nvSpPr>
          <p:cNvPr id="32" name="Rectangle: Rounded Corners 28">
            <a:extLst>
              <a:ext uri="{FF2B5EF4-FFF2-40B4-BE49-F238E27FC236}">
                <a16:creationId xmlns:a16="http://schemas.microsoft.com/office/drawing/2014/main" id="{C1A64F16-99A1-4D84-BEFB-5D9C9B1A2CD1}"/>
              </a:ext>
            </a:extLst>
          </p:cNvPr>
          <p:cNvSpPr/>
          <p:nvPr/>
        </p:nvSpPr>
        <p:spPr>
          <a:xfrm flipH="1">
            <a:off x="7920000" y="4104000"/>
            <a:ext cx="2880000" cy="1440000"/>
          </a:xfrm>
          <a:prstGeom prst="roundRect">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we act today, we want to act with foresight and sustainability</a:t>
            </a:r>
          </a:p>
        </p:txBody>
      </p:sp>
    </p:spTree>
    <p:extLst>
      <p:ext uri="{BB962C8B-B14F-4D97-AF65-F5344CB8AC3E}">
        <p14:creationId xmlns:p14="http://schemas.microsoft.com/office/powerpoint/2010/main" val="829480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Checklist and recommendations for safety at work</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3707824797"/>
              </p:ext>
            </p:extLst>
          </p:nvPr>
        </p:nvGraphicFramePr>
        <p:xfrm>
          <a:off x="360000" y="2700000"/>
          <a:ext cx="11520000" cy="3521239"/>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2007648492"/>
                    </a:ext>
                  </a:extLst>
                </a:gridCol>
                <a:gridCol w="6192000">
                  <a:extLst>
                    <a:ext uri="{9D8B030D-6E8A-4147-A177-3AD203B41FA5}">
                      <a16:colId xmlns:a16="http://schemas.microsoft.com/office/drawing/2014/main" val="2939201366"/>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Checklists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Management, owners, external consultants specialized in health and safety at work, HR</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6982264"/>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u="none" noProof="0" dirty="0">
                          <a:effectLst/>
                          <a:latin typeface="+mn-lt"/>
                          <a:cs typeface="Times New Roman" panose="02020603050405020304" pitchFamily="18" charset="0"/>
                        </a:rPr>
                        <a:t>In the following tables, readers will able the opportunity to familiarize with a very comprehensive sample of risks related to safety at work developed by the CIIP (Italian inter-association consultation for prevention). The tool is formally divided into 5 conceptual areas: 1. Prevention and work labor 2. Prevention and work environment 3. Prevention and organizational aspects 4. Prevention and workability 5. Mental health Each area is declined in further focus dimensions so as to be as inclusive as possible of the many different variables and dynamics that intervene for each focus areas. The tool is formally conceived to sustain management and/or owners in identifying the key areas of intervention to guarantee for their workers and employees a safe environment. As such it is to be intended as a referent and supporting tool.</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In the following tables, readers will able the opportunity to </a:t>
                      </a:r>
                      <a:r>
                        <a:rPr lang="en-US" sz="2000" u="none" dirty="0" err="1">
                          <a:effectLst/>
                          <a:latin typeface="+mn-lt"/>
                          <a:cs typeface="Times New Roman" panose="02020603050405020304" pitchFamily="18" charset="0"/>
                        </a:rPr>
                        <a:t>familiarise</a:t>
                      </a:r>
                      <a:r>
                        <a:rPr lang="en-US" sz="2000" u="none" dirty="0">
                          <a:effectLst/>
                          <a:latin typeface="+mn-lt"/>
                          <a:cs typeface="Times New Roman" panose="02020603050405020304" pitchFamily="18" charset="0"/>
                        </a:rPr>
                        <a:t> with a very comprehensive sample of risks related to safety at work developed by the CIIP (Italian inter-association consultation for prevention). The tool is formally divided into 5 conceptual areas: 1. Prevention and work </a:t>
                      </a:r>
                      <a:r>
                        <a:rPr lang="en-US" sz="2000" u="none" dirty="0" err="1">
                          <a:effectLst/>
                          <a:latin typeface="+mn-lt"/>
                          <a:cs typeface="Times New Roman" panose="02020603050405020304" pitchFamily="18" charset="0"/>
                        </a:rPr>
                        <a:t>labour</a:t>
                      </a:r>
                      <a:r>
                        <a:rPr lang="en-US" sz="2000" u="none" dirty="0">
                          <a:effectLst/>
                          <a:latin typeface="+mn-lt"/>
                          <a:cs typeface="Times New Roman" panose="02020603050405020304" pitchFamily="18" charset="0"/>
                        </a:rPr>
                        <a:t> 2. Prevention and work environment 3. Prevention and </a:t>
                      </a:r>
                      <a:r>
                        <a:rPr lang="en-US" sz="2000" u="none" dirty="0" err="1">
                          <a:effectLst/>
                          <a:latin typeface="+mn-lt"/>
                          <a:cs typeface="Times New Roman" panose="02020603050405020304" pitchFamily="18" charset="0"/>
                        </a:rPr>
                        <a:t>organisational</a:t>
                      </a:r>
                      <a:r>
                        <a:rPr lang="en-US" sz="2000" u="none" dirty="0">
                          <a:effectLst/>
                          <a:latin typeface="+mn-lt"/>
                          <a:cs typeface="Times New Roman" panose="02020603050405020304" pitchFamily="18" charset="0"/>
                        </a:rPr>
                        <a:t> aspects 4. Prevention and workability 5. Mental health Each area is declined in further focus dimensions so as to be as inclusive as possible of the many different variables and dynamics that intervene for each focus areas. The tool is formally conceived to sustain management and/or owners in identifying the key areas of intervention to guarantee for their workers and employees a safe environment. As such it is to be intended as a referent and supporting tool.</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0564326"/>
                  </a:ext>
                </a:extLst>
              </a:tr>
            </a:tbl>
          </a:graphicData>
        </a:graphic>
      </p:graphicFrame>
      <p:grpSp>
        <p:nvGrpSpPr>
          <p:cNvPr id="18" name="Gruppieren 17">
            <a:extLst>
              <a:ext uri="{FF2B5EF4-FFF2-40B4-BE49-F238E27FC236}">
                <a16:creationId xmlns:a16="http://schemas.microsoft.com/office/drawing/2014/main" id="{DF9F6D2D-1E97-4952-9D9A-3D4C98C6F94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D5F21378-1732-414A-AF37-0BEBD92316F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E7644AC5-64A1-4772-A86B-8BFE1C03DC77}"/>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62EA8A8A-0410-49C7-9879-959114BF831A}"/>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252EAF4-0AEB-492C-B370-228047613A5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79076757-1312-40B6-B1D1-4925F488E5F2}"/>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27831287-A9BF-4277-95BE-2D8BDE351C6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4D3577B1-7B55-4B47-801B-907D75C9DAF5}"/>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085E0667-0F4E-4810-AF51-FC4D41278157}"/>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0575E7B7-DD2E-4A9A-A8F4-C72B017669BC}"/>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AE7645A3-543E-4F06-BDFB-2C5B924B6E65}"/>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2A47CD85-00BD-4F20-BEF8-B50A7236BEA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9CE0ECC8-DD49-44DB-895A-BC39E7335FAC}"/>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EDCB493-860F-4E07-9C10-979BB92B236C}"/>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92DFE195-5012-45BC-80F0-AE7D8590AE46}"/>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AD7BFCB8-8936-4C0C-B0D5-A95423FE5784}"/>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B9F6A66D-5E73-49D5-959B-0CA0CCB10CE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6698E139-653B-43B6-936F-36D5F7E7EB2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5F871D4B-02ED-41D3-899A-4085BFA84C5F}"/>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899DE969-8168-4472-976F-D950427524C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667565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Assessment of employees’ health situation and ability to work</a:t>
            </a:r>
          </a:p>
        </p:txBody>
      </p:sp>
      <p:graphicFrame>
        <p:nvGraphicFramePr>
          <p:cNvPr id="22" name="Tabelle 21">
            <a:extLst>
              <a:ext uri="{FF2B5EF4-FFF2-40B4-BE49-F238E27FC236}">
                <a16:creationId xmlns:a16="http://schemas.microsoft.com/office/drawing/2014/main" id="{732E0D14-92C4-4A03-891E-63F24F69A345}"/>
              </a:ext>
            </a:extLst>
          </p:cNvPr>
          <p:cNvGraphicFramePr>
            <a:graphicFrameLocks noGrp="1"/>
          </p:cNvGraphicFramePr>
          <p:nvPr>
            <p:extLst>
              <p:ext uri="{D42A27DB-BD31-4B8C-83A1-F6EECF244321}">
                <p14:modId xmlns:p14="http://schemas.microsoft.com/office/powerpoint/2010/main" val="2952317436"/>
              </p:ext>
            </p:extLst>
          </p:nvPr>
        </p:nvGraphicFramePr>
        <p:xfrm>
          <a:off x="360000" y="2700000"/>
          <a:ext cx="11520000" cy="2999332"/>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4291440652"/>
                    </a:ext>
                  </a:extLst>
                </a:gridCol>
                <a:gridCol w="6192000">
                  <a:extLst>
                    <a:ext uri="{9D8B030D-6E8A-4147-A177-3AD203B41FA5}">
                      <a16:colId xmlns:a16="http://schemas.microsoft.com/office/drawing/2014/main" val="3549960187"/>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Questionnaires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Employees and Small and Micro Enterprises Managers, HR team members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9541941"/>
                  </a:ext>
                </a:extLst>
              </a:tr>
              <a:tr h="50400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The purpose is to identify employees at increased risk of long term incapacity and employees who are in need of immediate therapeutic help. It also identifies and isolates known risk factors related to the individual´s attitudes, social circumstances and health to detect known barriers to work. It is also used to get an overview of what the individual thinks is needed to improve his/her work ability.</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purpose is to identify employees at increased risk of long term incapacity and employees who are in need of immediate therapeutic help. It also identifies and isolates known risk factors related to the individual´s attitudes, social circumstances and health to detect known barriers to work. It is also used to get an overview of what the individual thinks is needed to improve his/her work ability.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7468463"/>
                  </a:ext>
                </a:extLst>
              </a:tr>
            </a:tbl>
          </a:graphicData>
        </a:graphic>
      </p:graphicFrame>
      <p:grpSp>
        <p:nvGrpSpPr>
          <p:cNvPr id="18" name="Gruppieren 17">
            <a:extLst>
              <a:ext uri="{FF2B5EF4-FFF2-40B4-BE49-F238E27FC236}">
                <a16:creationId xmlns:a16="http://schemas.microsoft.com/office/drawing/2014/main" id="{E07D925F-7460-4BF2-A4ED-FA90CC9B713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E2420788-99E4-4AD3-BCD1-2B54FA1B87B1}"/>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854A8BC8-954B-429B-BADA-95B772B83198}"/>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FF2295E3-A610-4F04-BAC6-D186CB2DA30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9046C576-46FD-4346-B3BA-B6E896CA5EE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F60056E8-3AC0-41A6-82D1-984BAD663FBE}"/>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5638EB48-F094-4887-A2EC-5121AA1FD4E7}"/>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E2ECC89-3B39-468C-A843-00F3B81F9ABB}"/>
                </a:ext>
              </a:extLst>
            </p:cNvPr>
            <p:cNvSpPr/>
            <p:nvPr/>
          </p:nvSpPr>
          <p:spPr>
            <a:xfrm>
              <a:off x="97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E5513787-F55E-4E20-88B6-C89306B68C61}"/>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DDBDB57A-56C1-4B42-9CA0-4D70D52AA074}"/>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957E3BF-7E30-4513-AA63-68BDB7040CF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E994034B-76EE-4402-99F5-38890F20E459}"/>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BCFD25C1-EF7B-4221-A451-70AD48097BBB}"/>
                </a:ext>
              </a:extLst>
            </p:cNvPr>
            <p:cNvSpPr/>
            <p:nvPr/>
          </p:nvSpPr>
          <p:spPr>
            <a:xfrm>
              <a:off x="97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23EBA7BD-E792-41E1-A9EF-85423BC23FB5}"/>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353512B4-96E2-499E-986A-63372D899044}"/>
                </a:ext>
              </a:extLst>
            </p:cNvPr>
            <p:cNvSpPr/>
            <p:nvPr/>
          </p:nvSpPr>
          <p:spPr>
            <a:xfrm>
              <a:off x="97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BDAFC669-2D64-4509-AEEF-6ACB96E6D9BD}"/>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F18DDCBC-28E9-4284-A1B1-B9A1706AB66C}"/>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EDBDD4FC-EC01-42CC-A0B7-C90C887B5115}"/>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FC4A20E7-6CD4-4DFD-A3FE-60D656AC65B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8D530AF-C903-429A-9C74-41307860B065}"/>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81678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39003760-A80A-4040-B1B4-024D1871BE3B}"/>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Business Development Plan</a:t>
            </a:r>
          </a:p>
        </p:txBody>
      </p:sp>
      <p:graphicFrame>
        <p:nvGraphicFramePr>
          <p:cNvPr id="22" name="Tabelle 21">
            <a:extLst>
              <a:ext uri="{FF2B5EF4-FFF2-40B4-BE49-F238E27FC236}">
                <a16:creationId xmlns:a16="http://schemas.microsoft.com/office/drawing/2014/main" id="{667B2590-AB77-48C2-9800-2AF1DCDF9B57}"/>
              </a:ext>
            </a:extLst>
          </p:cNvPr>
          <p:cNvGraphicFramePr>
            <a:graphicFrameLocks noGrp="1"/>
          </p:cNvGraphicFramePr>
          <p:nvPr>
            <p:extLst>
              <p:ext uri="{D42A27DB-BD31-4B8C-83A1-F6EECF244321}">
                <p14:modId xmlns:p14="http://schemas.microsoft.com/office/powerpoint/2010/main" val="1188342116"/>
              </p:ext>
            </p:extLst>
          </p:nvPr>
        </p:nvGraphicFramePr>
        <p:xfrm>
          <a:off x="360000" y="2700000"/>
          <a:ext cx="11520000" cy="30476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3748997833"/>
                    </a:ext>
                  </a:extLst>
                </a:gridCol>
                <a:gridCol w="6192000">
                  <a:extLst>
                    <a:ext uri="{9D8B030D-6E8A-4147-A177-3AD203B41FA5}">
                      <a16:colId xmlns:a16="http://schemas.microsoft.com/office/drawing/2014/main" val="2078356439"/>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Guides + Video</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Small and micro-business, entrepreneurs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261147"/>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noProof="0" dirty="0">
                          <a:effectLst/>
                          <a:latin typeface="+mn-lt"/>
                          <a:cs typeface="Times New Roman" panose="02020603050405020304" pitchFamily="18" charset="0"/>
                        </a:rPr>
                        <a:t>This tool allows potential entrepreneurs to recognize their qualities and exploit them thanks to a business plan. Before we start an enterprise, we must think of ourselves. Recognizing our strengths and weaknesses, seeking inspiration from other entrepreneurs or setting goals, obstacles or scenarios will help us understand the dynamics and possible situations in which we may find ourselves once we start our business. This form will allow you to analyze all these aspects succinctly and effectively. </a:t>
                      </a:r>
                    </a:p>
                    <a:p>
                      <a:pPr>
                        <a:lnSpc>
                          <a:spcPct val="107000"/>
                        </a:lnSpc>
                        <a:spcAft>
                          <a:spcPts val="800"/>
                        </a:spcAft>
                      </a:pPr>
                      <a:endParaRPr lang="en-US" sz="2000"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effectLst/>
                          <a:latin typeface="+mn-lt"/>
                          <a:cs typeface="Times New Roman" panose="02020603050405020304" pitchFamily="18" charset="0"/>
                        </a:rPr>
                        <a:t>This tool allows potential entrepreneurs to </a:t>
                      </a:r>
                      <a:r>
                        <a:rPr lang="en-US" sz="2000" dirty="0" err="1">
                          <a:effectLst/>
                          <a:latin typeface="+mn-lt"/>
                          <a:cs typeface="Times New Roman" panose="02020603050405020304" pitchFamily="18" charset="0"/>
                        </a:rPr>
                        <a:t>recognise</a:t>
                      </a:r>
                      <a:r>
                        <a:rPr lang="en-US" sz="2000" dirty="0">
                          <a:effectLst/>
                          <a:latin typeface="+mn-lt"/>
                          <a:cs typeface="Times New Roman" panose="02020603050405020304" pitchFamily="18" charset="0"/>
                        </a:rPr>
                        <a:t> their qualities and exploit them thanks to a business plan. Before we start an enterprise, we must think of ourselves. </a:t>
                      </a:r>
                      <a:r>
                        <a:rPr lang="en-US" sz="2000" dirty="0" err="1">
                          <a:effectLst/>
                          <a:latin typeface="+mn-lt"/>
                          <a:cs typeface="Times New Roman" panose="02020603050405020304" pitchFamily="18" charset="0"/>
                        </a:rPr>
                        <a:t>Recognising</a:t>
                      </a:r>
                      <a:r>
                        <a:rPr lang="en-US" sz="2000" dirty="0">
                          <a:effectLst/>
                          <a:latin typeface="+mn-lt"/>
                          <a:cs typeface="Times New Roman" panose="02020603050405020304" pitchFamily="18" charset="0"/>
                        </a:rPr>
                        <a:t> our strengths and weaknesses, seeking inspiration from other entrepreneurs or setting goals, obstacles or scenarios will help us understand the dynamics and possible situations in which we may find ourselves once we start our business. This form will allow you to </a:t>
                      </a:r>
                      <a:r>
                        <a:rPr lang="en-US" sz="2000" dirty="0" err="1">
                          <a:effectLst/>
                          <a:latin typeface="+mn-lt"/>
                          <a:cs typeface="Times New Roman" panose="02020603050405020304" pitchFamily="18" charset="0"/>
                        </a:rPr>
                        <a:t>analyse</a:t>
                      </a:r>
                      <a:r>
                        <a:rPr lang="en-US" sz="2000" dirty="0">
                          <a:effectLst/>
                          <a:latin typeface="+mn-lt"/>
                          <a:cs typeface="Times New Roman" panose="02020603050405020304" pitchFamily="18" charset="0"/>
                        </a:rPr>
                        <a:t> all these aspects succinctly and effectively. </a:t>
                      </a:r>
                      <a:endParaRPr lang="de-DE" sz="2000" dirty="0">
                        <a:effectLst/>
                        <a:latin typeface="+mn-lt"/>
                        <a:cs typeface="Times New Roman" panose="02020603050405020304" pitchFamily="18" charset="0"/>
                      </a:endParaRPr>
                    </a:p>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8903492"/>
                  </a:ext>
                </a:extLst>
              </a:tr>
            </a:tbl>
          </a:graphicData>
        </a:graphic>
      </p:graphicFrame>
      <p:grpSp>
        <p:nvGrpSpPr>
          <p:cNvPr id="18" name="Gruppieren 17">
            <a:extLst>
              <a:ext uri="{FF2B5EF4-FFF2-40B4-BE49-F238E27FC236}">
                <a16:creationId xmlns:a16="http://schemas.microsoft.com/office/drawing/2014/main" id="{28ABC467-A6A6-4719-A32B-EB54F1EF1D1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42EF2BE6-B3F2-4FF0-AD81-1636E5A57D7E}"/>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6920764E-CADA-4697-9F65-09578A1826EC}"/>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64158984-7BD1-4856-BDA2-C23C0231A423}"/>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E41619F8-13BD-4185-822E-4977A159690A}"/>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BB380E07-8F76-43DA-A0A6-1180A1E3ACEC}"/>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3442E9BC-F05F-4882-B1EC-AE11E7A49AB2}"/>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881C73C0-23F0-48A3-8910-4E5B0F3D8C83}"/>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2580D4B5-F219-4559-AD76-68AF4DD44160}"/>
                </a:ext>
              </a:extLst>
            </p:cNvPr>
            <p:cNvSpPr/>
            <p:nvPr/>
          </p:nvSpPr>
          <p:spPr>
            <a:xfrm>
              <a:off x="106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8E2EE12-AF46-410E-82EC-12D21C8117BC}"/>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1CB238B1-69A1-4FEE-9EC7-1B0C1BD62B76}"/>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EFA3E5CA-1199-4513-B759-724F9AD0909E}"/>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83FC99E8-B7A1-4725-A334-5D1BCA2F1AC1}"/>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F154011B-15DF-4ACB-BF87-E6FB10D62EE4}"/>
                </a:ext>
              </a:extLst>
            </p:cNvPr>
            <p:cNvSpPr/>
            <p:nvPr/>
          </p:nvSpPr>
          <p:spPr>
            <a:xfrm>
              <a:off x="97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BFEAD4F2-9A43-439B-A4B5-95F7D082305C}"/>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AC62835B-07F0-43BA-B3EF-1EB5088DF411}"/>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A41847DD-A3D8-4293-97A7-415B9D39F063}"/>
                </a:ext>
              </a:extLst>
            </p:cNvPr>
            <p:cNvSpPr/>
            <p:nvPr/>
          </p:nvSpPr>
          <p:spPr>
            <a:xfrm>
              <a:off x="106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A65C97AE-EFCC-40D2-BE37-10AE73630140}"/>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D90B4C11-00C7-420F-9B2F-C19462A58649}"/>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2DE249D-E738-481B-AD4E-5FA56E75BA40}"/>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38859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Check Office Workplace </a:t>
            </a:r>
          </a:p>
        </p:txBody>
      </p:sp>
      <p:graphicFrame>
        <p:nvGraphicFramePr>
          <p:cNvPr id="22" name="Tabelle 21">
            <a:extLst>
              <a:ext uri="{FF2B5EF4-FFF2-40B4-BE49-F238E27FC236}">
                <a16:creationId xmlns:a16="http://schemas.microsoft.com/office/drawing/2014/main" id="{7FBBCB97-D759-4CC2-9135-BD3835C37C4A}"/>
              </a:ext>
            </a:extLst>
          </p:cNvPr>
          <p:cNvGraphicFramePr>
            <a:graphicFrameLocks noGrp="1"/>
          </p:cNvGraphicFramePr>
          <p:nvPr>
            <p:extLst>
              <p:ext uri="{D42A27DB-BD31-4B8C-83A1-F6EECF244321}">
                <p14:modId xmlns:p14="http://schemas.microsoft.com/office/powerpoint/2010/main" val="980662118"/>
              </p:ext>
            </p:extLst>
          </p:nvPr>
        </p:nvGraphicFramePr>
        <p:xfrm>
          <a:off x="360000" y="2700000"/>
          <a:ext cx="11520000" cy="3047674"/>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59755785"/>
                    </a:ext>
                  </a:extLst>
                </a:gridCol>
                <a:gridCol w="6192000">
                  <a:extLst>
                    <a:ext uri="{9D8B030D-6E8A-4147-A177-3AD203B41FA5}">
                      <a16:colId xmlns:a16="http://schemas.microsoft.com/office/drawing/2014/main" val="2351754934"/>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Checklists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Executives, owners and managing directors, Employees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9914453"/>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In many cases, working at a desk and on the screen is associated with special and sometimes very high loads, which can be avoided by a good design of the workplaces. As a result, the long-term maintenance of the workability can be supported by usually only small changes. The aim of this instrument is to improve office activities in such a way that employees can carry out their work in a healthy and unrestricted manner until retirement.</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In many cases, working at a desk and on the screen is associated with special and sometimes very high loads, which can be avoided by a good design of the workplaces. As a result, the long-term maintenance of the workability can be supported by usually only small changes. The aim of this instrument is to improve office activities in such a way that employees can carry out their work in a healthy and unrestricted manner until retirement.</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3986698"/>
                  </a:ext>
                </a:extLst>
              </a:tr>
            </a:tbl>
          </a:graphicData>
        </a:graphic>
      </p:graphicFrame>
      <p:grpSp>
        <p:nvGrpSpPr>
          <p:cNvPr id="18" name="Gruppieren 17">
            <a:extLst>
              <a:ext uri="{FF2B5EF4-FFF2-40B4-BE49-F238E27FC236}">
                <a16:creationId xmlns:a16="http://schemas.microsoft.com/office/drawing/2014/main" id="{4AC1BE90-658E-4B33-ABA2-52D7FE0730EA}"/>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D775EE20-F122-4FB3-BD5E-A47464D3F7C6}"/>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74AA6871-8D4B-48BC-A9DF-C0192859F967}"/>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5EE8792-E823-411B-82B7-C5C33CFB00FD}"/>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5A5F40D-578B-4F8F-8703-85A9AE07825F}"/>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23C44312-0B43-4F6A-9B40-E7810C86EA1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FE404D69-C499-46E2-92B2-73EBBE7CA10F}"/>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96559847-A398-4A39-81D4-EFFAD3220186}"/>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5209EAF2-CEB3-4DB7-A6FC-8D5E5B59162A}"/>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ED95F664-9B18-47B7-AB3F-74629AB08F70}"/>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2598BCCB-585C-4B4A-8DDF-B731B6652D2E}"/>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B7423BB-2629-4874-AE6A-F7E432DD73E1}"/>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5574E25-754B-4D6B-B970-88EA57EA1AF0}"/>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D3E4229E-D925-4FA7-97AB-D34655B40677}"/>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75179C54-B190-4AE8-8872-47C7539FE595}"/>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5EEFC278-6EB5-48EE-B073-0BEDC630E2B2}"/>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E6959780-D967-4568-B65C-30915508322B}"/>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43C68163-CC90-47F4-9C9A-9974C333F703}"/>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17916105-6F8B-445F-890E-EEF4C8B8D362}"/>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E5BB48C-69B3-49F2-A17F-D134C5667D1A}"/>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38162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dirty="0">
                <a:ln>
                  <a:noFill/>
                </a:ln>
                <a:solidFill>
                  <a:srgbClr val="8C0060"/>
                </a:solidFill>
                <a:effectLst/>
                <a:uLnTx/>
                <a:uFillTx/>
                <a:latin typeface="Calibri" panose="020F0502020204030204"/>
                <a:ea typeface="+mn-ea"/>
                <a:cs typeface="+mn-cs"/>
              </a:rPr>
              <a:t>Working sessions: interviews, meetings and team work</a:t>
            </a:r>
          </a:p>
        </p:txBody>
      </p:sp>
      <p:graphicFrame>
        <p:nvGraphicFramePr>
          <p:cNvPr id="22" name="Tabelle 21">
            <a:extLst>
              <a:ext uri="{FF2B5EF4-FFF2-40B4-BE49-F238E27FC236}">
                <a16:creationId xmlns:a16="http://schemas.microsoft.com/office/drawing/2014/main" id="{7FBBCB97-D759-4CC2-9135-BD3835C37C4A}"/>
              </a:ext>
            </a:extLst>
          </p:cNvPr>
          <p:cNvGraphicFramePr>
            <a:graphicFrameLocks noGrp="1"/>
          </p:cNvGraphicFramePr>
          <p:nvPr>
            <p:extLst>
              <p:ext uri="{D42A27DB-BD31-4B8C-83A1-F6EECF244321}">
                <p14:modId xmlns:p14="http://schemas.microsoft.com/office/powerpoint/2010/main" val="1847457363"/>
              </p:ext>
            </p:extLst>
          </p:nvPr>
        </p:nvGraphicFramePr>
        <p:xfrm>
          <a:off x="359999" y="2700000"/>
          <a:ext cx="11520000" cy="2069266"/>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369783013"/>
                    </a:ext>
                  </a:extLst>
                </a:gridCol>
                <a:gridCol w="6192000">
                  <a:extLst>
                    <a:ext uri="{9D8B030D-6E8A-4147-A177-3AD203B41FA5}">
                      <a16:colId xmlns:a16="http://schemas.microsoft.com/office/drawing/2014/main" val="529528352"/>
                    </a:ext>
                  </a:extLst>
                </a:gridCol>
              </a:tblGrid>
              <a:tr h="504000">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noProof="0" dirty="0">
                          <a:effectLst/>
                          <a:latin typeface="+mn-lt"/>
                          <a:ea typeface="Calibri" panose="020F0502020204030204" pitchFamily="34" charset="0"/>
                          <a:cs typeface="Times New Roman" panose="02020603050405020304" pitchFamily="18" charset="0"/>
                        </a:rPr>
                        <a:t>Infographics</a:t>
                      </a: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en-US" sz="2000"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strike="noStrike" dirty="0">
                          <a:effectLst/>
                          <a:latin typeface="+mn-lt"/>
                          <a:ea typeface="Calibri" panose="020F0502020204030204" pitchFamily="34" charset="0"/>
                          <a:cs typeface="Times New Roman" panose="02020603050405020304" pitchFamily="18" charset="0"/>
                        </a:rPr>
                        <a:t> </a:t>
                      </a:r>
                      <a:r>
                        <a:rPr lang="en-US" sz="2000" u="none" dirty="0">
                          <a:effectLst/>
                          <a:latin typeface="+mn-lt"/>
                          <a:ea typeface="Calibri" panose="020F0502020204030204" pitchFamily="34" charset="0"/>
                          <a:cs typeface="Times New Roman" panose="02020603050405020304" pitchFamily="18" charset="0"/>
                        </a:rPr>
                        <a:t>Small and micro enterprises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2862843"/>
                  </a:ext>
                </a:extLst>
              </a:tr>
              <a:tr h="0">
                <a:tc gridSpan="4">
                  <a:txBody>
                    <a:bodyPr/>
                    <a:lstStyle/>
                    <a:p>
                      <a:pPr>
                        <a:lnSpc>
                          <a:spcPct val="107000"/>
                        </a:lnSpc>
                        <a:spcAft>
                          <a:spcPts val="800"/>
                        </a:spcAft>
                      </a:pPr>
                      <a:r>
                        <a:rPr lang="en-US" sz="2000" b="1" u="sng" baseline="0" noProof="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noProof="0" dirty="0">
                          <a:effectLst/>
                          <a:latin typeface="+mn-lt"/>
                          <a:cs typeface="Times New Roman" panose="02020603050405020304" pitchFamily="18" charset="0"/>
                        </a:rPr>
                        <a:t>The tool aims to show the different working sessions that can be carried out in small and micro enterprises and how to develop them effectively. small and micro enterprises and how to develop them effectively.</a:t>
                      </a:r>
                    </a:p>
                    <a:p>
                      <a:pPr>
                        <a:lnSpc>
                          <a:spcPct val="107000"/>
                        </a:lnSpc>
                        <a:spcAft>
                          <a:spcPts val="800"/>
                        </a:spcAft>
                      </a:pPr>
                      <a:endParaRPr lang="en-US" sz="2000" u="none" noProof="0"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tool aims to show the different working sessions that can be carried out in small and micro enterprises and how to develop them effectively. small and micro enterprises and how to develop them effectively.</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991096"/>
                  </a:ext>
                </a:extLst>
              </a:tr>
            </a:tbl>
          </a:graphicData>
        </a:graphic>
      </p:graphicFrame>
      <p:grpSp>
        <p:nvGrpSpPr>
          <p:cNvPr id="32" name="Gruppieren 31">
            <a:extLst>
              <a:ext uri="{FF2B5EF4-FFF2-40B4-BE49-F238E27FC236}">
                <a16:creationId xmlns:a16="http://schemas.microsoft.com/office/drawing/2014/main" id="{B5C826D1-1660-4FC5-9692-419F56464AF0}"/>
              </a:ext>
            </a:extLst>
          </p:cNvPr>
          <p:cNvGrpSpPr/>
          <p:nvPr/>
        </p:nvGrpSpPr>
        <p:grpSpPr>
          <a:xfrm>
            <a:off x="9432000" y="144000"/>
            <a:ext cx="2773102" cy="1584000"/>
            <a:chOff x="8890898" y="144000"/>
            <a:chExt cx="2773102" cy="1584000"/>
          </a:xfrm>
        </p:grpSpPr>
        <p:pic>
          <p:nvPicPr>
            <p:cNvPr id="33" name="Grafik 32">
              <a:extLst>
                <a:ext uri="{FF2B5EF4-FFF2-40B4-BE49-F238E27FC236}">
                  <a16:creationId xmlns:a16="http://schemas.microsoft.com/office/drawing/2014/main" id="{99685913-8709-402D-B5A9-09B8FCA375D1}"/>
                </a:ext>
              </a:extLst>
            </p:cNvPr>
            <p:cNvPicPr>
              <a:picLocks/>
            </p:cNvPicPr>
            <p:nvPr/>
          </p:nvPicPr>
          <p:blipFill rotWithShape="1">
            <a:blip r:embed="rId4"/>
            <a:srcRect t="1" b="70297"/>
            <a:stretch/>
          </p:blipFill>
          <p:spPr>
            <a:xfrm>
              <a:off x="8892000" y="144000"/>
              <a:ext cx="2772000" cy="576000"/>
            </a:xfrm>
            <a:prstGeom prst="rect">
              <a:avLst/>
            </a:prstGeom>
          </p:spPr>
        </p:pic>
        <p:sp>
          <p:nvSpPr>
            <p:cNvPr id="34" name="Rechteck: abgerundete Ecken 33">
              <a:extLst>
                <a:ext uri="{FF2B5EF4-FFF2-40B4-BE49-F238E27FC236}">
                  <a16:creationId xmlns:a16="http://schemas.microsoft.com/office/drawing/2014/main" id="{3F5DC20E-F8A8-4229-918B-0FA0136FA7E8}"/>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feld 34">
              <a:extLst>
                <a:ext uri="{FF2B5EF4-FFF2-40B4-BE49-F238E27FC236}">
                  <a16:creationId xmlns:a16="http://schemas.microsoft.com/office/drawing/2014/main" id="{3271E109-5F4C-4134-A5E1-3DD2BBC0AA74}"/>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6" name="Rechteck 35">
              <a:extLst>
                <a:ext uri="{FF2B5EF4-FFF2-40B4-BE49-F238E27FC236}">
                  <a16:creationId xmlns:a16="http://schemas.microsoft.com/office/drawing/2014/main" id="{024F1D96-F5D3-447B-8B61-97626AC7C7D3}"/>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7" name="Rechteck 36">
              <a:extLst>
                <a:ext uri="{FF2B5EF4-FFF2-40B4-BE49-F238E27FC236}">
                  <a16:creationId xmlns:a16="http://schemas.microsoft.com/office/drawing/2014/main" id="{6F96DB1D-8501-48A0-8593-3DF52858C984}"/>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60" name="Rechteck 59">
              <a:extLst>
                <a:ext uri="{FF2B5EF4-FFF2-40B4-BE49-F238E27FC236}">
                  <a16:creationId xmlns:a16="http://schemas.microsoft.com/office/drawing/2014/main" id="{D89E7221-4351-4108-B9E8-1DF9A1D65D16}"/>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61" name="Rechteck: abgerundete Ecken 60">
              <a:extLst>
                <a:ext uri="{FF2B5EF4-FFF2-40B4-BE49-F238E27FC236}">
                  <a16:creationId xmlns:a16="http://schemas.microsoft.com/office/drawing/2014/main" id="{92A258C2-1A1A-4224-81A3-26B596E0EA39}"/>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Rechteck: abgerundete Ecken 61">
              <a:extLst>
                <a:ext uri="{FF2B5EF4-FFF2-40B4-BE49-F238E27FC236}">
                  <a16:creationId xmlns:a16="http://schemas.microsoft.com/office/drawing/2014/main" id="{079C0B8A-E68A-47F8-BE1B-A897E56C8D26}"/>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hteck: abgerundete Ecken 62">
              <a:extLst>
                <a:ext uri="{FF2B5EF4-FFF2-40B4-BE49-F238E27FC236}">
                  <a16:creationId xmlns:a16="http://schemas.microsoft.com/office/drawing/2014/main" id="{26A187FB-6B12-4BC7-9C35-361EF6BD81C3}"/>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Rechteck: abgerundete Ecken 63">
              <a:extLst>
                <a:ext uri="{FF2B5EF4-FFF2-40B4-BE49-F238E27FC236}">
                  <a16:creationId xmlns:a16="http://schemas.microsoft.com/office/drawing/2014/main" id="{CFF05C9E-54BE-4855-AAD3-61233792D0E4}"/>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hteck: abgerundete Ecken 64">
              <a:extLst>
                <a:ext uri="{FF2B5EF4-FFF2-40B4-BE49-F238E27FC236}">
                  <a16:creationId xmlns:a16="http://schemas.microsoft.com/office/drawing/2014/main" id="{9B39C709-63F5-4CA6-9008-D2411B223B86}"/>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hteck: abgerundete Ecken 65">
              <a:extLst>
                <a:ext uri="{FF2B5EF4-FFF2-40B4-BE49-F238E27FC236}">
                  <a16:creationId xmlns:a16="http://schemas.microsoft.com/office/drawing/2014/main" id="{E79FFC3D-178B-4AAF-883B-F063E3C40579}"/>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hteck: abgerundete Ecken 66">
              <a:extLst>
                <a:ext uri="{FF2B5EF4-FFF2-40B4-BE49-F238E27FC236}">
                  <a16:creationId xmlns:a16="http://schemas.microsoft.com/office/drawing/2014/main" id="{9930A41A-D35F-4C2D-B30C-9454C07E3813}"/>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echteck: abgerundete Ecken 67">
              <a:extLst>
                <a:ext uri="{FF2B5EF4-FFF2-40B4-BE49-F238E27FC236}">
                  <a16:creationId xmlns:a16="http://schemas.microsoft.com/office/drawing/2014/main" id="{0BDE42D4-F843-41E8-953D-7B1876EBAAE5}"/>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hteck: abgerundete Ecken 68">
              <a:extLst>
                <a:ext uri="{FF2B5EF4-FFF2-40B4-BE49-F238E27FC236}">
                  <a16:creationId xmlns:a16="http://schemas.microsoft.com/office/drawing/2014/main" id="{37C347BD-6979-4FE5-9E21-D1217A82F169}"/>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Rechteck: abgerundete Ecken 69">
              <a:extLst>
                <a:ext uri="{FF2B5EF4-FFF2-40B4-BE49-F238E27FC236}">
                  <a16:creationId xmlns:a16="http://schemas.microsoft.com/office/drawing/2014/main" id="{5E3C54EB-95A9-4B32-9D73-8C9E14C9B885}"/>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hteck: abgerundete Ecken 70">
              <a:extLst>
                <a:ext uri="{FF2B5EF4-FFF2-40B4-BE49-F238E27FC236}">
                  <a16:creationId xmlns:a16="http://schemas.microsoft.com/office/drawing/2014/main" id="{BE6EA463-D2BE-4788-9236-BC6FCD4B7B78}"/>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2" name="Gerader Verbinder 71">
              <a:extLst>
                <a:ext uri="{FF2B5EF4-FFF2-40B4-BE49-F238E27FC236}">
                  <a16:creationId xmlns:a16="http://schemas.microsoft.com/office/drawing/2014/main" id="{808C13A3-9B13-446B-B5F5-113E4AD55F81}"/>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73" name="Gerader Verbinder 72">
              <a:extLst>
                <a:ext uri="{FF2B5EF4-FFF2-40B4-BE49-F238E27FC236}">
                  <a16:creationId xmlns:a16="http://schemas.microsoft.com/office/drawing/2014/main" id="{86967EFE-B560-414B-A114-67ADCAFEAEA9}"/>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983032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Designing Work Sessions Well – Designing change management processes in small companies </a:t>
            </a:r>
          </a:p>
        </p:txBody>
      </p:sp>
      <p:graphicFrame>
        <p:nvGraphicFramePr>
          <p:cNvPr id="22" name="Tabelle 21">
            <a:extLst>
              <a:ext uri="{FF2B5EF4-FFF2-40B4-BE49-F238E27FC236}">
                <a16:creationId xmlns:a16="http://schemas.microsoft.com/office/drawing/2014/main" id="{7FBBCB97-D759-4CC2-9135-BD3835C37C4A}"/>
              </a:ext>
            </a:extLst>
          </p:cNvPr>
          <p:cNvGraphicFramePr>
            <a:graphicFrameLocks noGrp="1"/>
          </p:cNvGraphicFramePr>
          <p:nvPr>
            <p:extLst>
              <p:ext uri="{D42A27DB-BD31-4B8C-83A1-F6EECF244321}">
                <p14:modId xmlns:p14="http://schemas.microsoft.com/office/powerpoint/2010/main" val="2385237887"/>
              </p:ext>
            </p:extLst>
          </p:nvPr>
        </p:nvGraphicFramePr>
        <p:xfrm>
          <a:off x="360000" y="2700000"/>
          <a:ext cx="11520000" cy="3373810"/>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05297190"/>
                    </a:ext>
                  </a:extLst>
                </a:gridCol>
                <a:gridCol w="6192000">
                  <a:extLst>
                    <a:ext uri="{9D8B030D-6E8A-4147-A177-3AD203B41FA5}">
                      <a16:colId xmlns:a16="http://schemas.microsoft.com/office/drawing/2014/main" val="73935820"/>
                    </a:ext>
                  </a:extLst>
                </a:gridCol>
              </a:tblGrid>
              <a:tr h="504000">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Guides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Executives, owners and managing directors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0730665"/>
                  </a:ext>
                </a:extLst>
              </a:tr>
              <a:tr h="0">
                <a:tc gridSpan="4">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Especially in small businesses, it is important that everyone pulls together. Especially in the case of change management processes, employees often react angrily if they are not informed in good time. It is often also helpful to involve employees in important change processes right from the start. In this way, a common understanding of the necessary measures can be created. One possibility for the participation of employees is the implementation of topic-related work sessions. The tool is of great importance to approach problem solving in the direction of company development in an employee-oriented manner.</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Especially in small businesses, it is important that everyone pulls together. Especially in the case of change management processes, employees often react angrily if they are not informed in good time. It is often also helpful to involve employees in important change processes right from the start. In this way, a common understanding of the necessary measures can be created. One possibility for the participation of employees is the implementation of topic-related work sessions. The tool is of great importance to approach problem solving in the direction of company development in an employee-oriented manner.</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0405548"/>
                  </a:ext>
                </a:extLst>
              </a:tr>
            </a:tbl>
          </a:graphicData>
        </a:graphic>
      </p:graphicFrame>
      <p:grpSp>
        <p:nvGrpSpPr>
          <p:cNvPr id="18" name="Gruppieren 17">
            <a:extLst>
              <a:ext uri="{FF2B5EF4-FFF2-40B4-BE49-F238E27FC236}">
                <a16:creationId xmlns:a16="http://schemas.microsoft.com/office/drawing/2014/main" id="{4009E5B5-1DA4-4305-BCD9-3958BEEC5DA2}"/>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2BFF3A05-2F21-49D9-BDD5-2B837ACE0A4A}"/>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CE98A23-358D-4EF3-8131-5A3BDE113953}"/>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DE103C0B-64AB-40FC-B0A3-4FF0762FD82B}"/>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DECAF9AA-2B53-4CD2-8D0E-C56BC5F97570}"/>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60BAC4B1-01FD-4808-B48F-BD42374A3743}"/>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C83DAC0C-1FD1-4B77-8E00-380F861B53B4}"/>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AC0CF097-B15B-4BC6-AB61-4575BB402E52}"/>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9689196F-419D-49D3-9821-6F2584C18185}"/>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BD9BBC7E-97E4-497E-A0D3-178B09135C22}"/>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53A8AB9D-149E-4A9C-87B3-705BB9230D88}"/>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934EF7F3-6806-4982-99EE-6A7B0D5BDA26}"/>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F3478D92-B0AD-4039-8056-7E4CBB9C647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7A059F5-7424-461B-90DC-4D1644F654FF}"/>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AF7D7149-F6D8-4516-A773-3F7934630FAE}"/>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9233A7E0-1BEF-45BD-AFC9-24730687B4FC}"/>
                </a:ext>
              </a:extLst>
            </p:cNvPr>
            <p:cNvSpPr/>
            <p:nvPr/>
          </p:nvSpPr>
          <p:spPr>
            <a:xfrm>
              <a:off x="106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3872F725-5BE9-4943-A98D-0CB1D16434CA}"/>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738246B3-A4F0-42AF-A34F-045A7274E998}"/>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26432218-0CEE-46F2-AA2D-618012C89411}"/>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3538D982-2A64-4E34-AE06-635DF1E6A602}"/>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699358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5" name="Marcador de contenido 8">
            <a:extLst>
              <a:ext uri="{FF2B5EF4-FFF2-40B4-BE49-F238E27FC236}">
                <a16:creationId xmlns:a16="http://schemas.microsoft.com/office/drawing/2014/main" id="{0A699B61-7459-4805-98D4-0B35210D6EBD}"/>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Onboarding – Induction of new employees </a:t>
            </a:r>
          </a:p>
        </p:txBody>
      </p:sp>
      <p:graphicFrame>
        <p:nvGraphicFramePr>
          <p:cNvPr id="22" name="Tabelle 21">
            <a:extLst>
              <a:ext uri="{FF2B5EF4-FFF2-40B4-BE49-F238E27FC236}">
                <a16:creationId xmlns:a16="http://schemas.microsoft.com/office/drawing/2014/main" id="{7FBBCB97-D759-4CC2-9135-BD3835C37C4A}"/>
              </a:ext>
            </a:extLst>
          </p:cNvPr>
          <p:cNvGraphicFramePr>
            <a:graphicFrameLocks noGrp="1"/>
          </p:cNvGraphicFramePr>
          <p:nvPr>
            <p:extLst>
              <p:ext uri="{D42A27DB-BD31-4B8C-83A1-F6EECF244321}">
                <p14:modId xmlns:p14="http://schemas.microsoft.com/office/powerpoint/2010/main" val="534777262"/>
              </p:ext>
            </p:extLst>
          </p:nvPr>
        </p:nvGraphicFramePr>
        <p:xfrm>
          <a:off x="360000" y="2700000"/>
          <a:ext cx="11520000" cy="2999332"/>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180787284"/>
                    </a:ext>
                  </a:extLst>
                </a:gridCol>
                <a:gridCol w="6192000">
                  <a:extLst>
                    <a:ext uri="{9D8B030D-6E8A-4147-A177-3AD203B41FA5}">
                      <a16:colId xmlns:a16="http://schemas.microsoft.com/office/drawing/2014/main" val="1128208537"/>
                    </a:ext>
                  </a:extLst>
                </a:gridCol>
              </a:tblGrid>
              <a:tr h="756000">
                <a:tc>
                  <a:txBody>
                    <a:bodyPr/>
                    <a:lstStyle/>
                    <a:p>
                      <a:pPr>
                        <a:lnSpc>
                          <a:spcPct val="107000"/>
                        </a:lnSpc>
                        <a:spcAft>
                          <a:spcPts val="800"/>
                        </a:spcAft>
                      </a:pPr>
                      <a:r>
                        <a:rPr lang="en-US" sz="2000" b="1" u="sng" dirty="0">
                          <a:solidFill>
                            <a:srgbClr val="8C0060"/>
                          </a:solidFill>
                          <a:effectLst/>
                          <a:latin typeface="+mn-lt"/>
                          <a:ea typeface="Calibri" panose="020F0502020204030204" pitchFamily="34" charset="0"/>
                          <a:cs typeface="Times New Roman" panose="02020603050405020304" pitchFamily="18" charset="0"/>
                        </a:rPr>
                        <a:t>Kind of tool:</a:t>
                      </a:r>
                      <a:endParaRPr lang="de-DE" sz="2000" u="sng"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Checklists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dirty="0">
                          <a:solidFill>
                            <a:srgbClr val="8C0060"/>
                          </a:solidFill>
                          <a:effectLst/>
                          <a:latin typeface="+mn-lt"/>
                          <a:ea typeface="Calibri" panose="020F0502020204030204" pitchFamily="34" charset="0"/>
                          <a:cs typeface="Times New Roman" panose="02020603050405020304" pitchFamily="18" charset="0"/>
                        </a:rPr>
                        <a:t>Target group:</a:t>
                      </a:r>
                      <a:endParaRPr lang="de-DE" sz="2000" u="sng"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Employers, small and micro enterprise managers, entrepreneurs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7968802"/>
                  </a:ext>
                </a:extLst>
              </a:tr>
              <a:tr h="0">
                <a:tc gridSpan="4">
                  <a:txBody>
                    <a:bodyPr/>
                    <a:lstStyle/>
                    <a:p>
                      <a:pPr>
                        <a:lnSpc>
                          <a:spcPct val="107000"/>
                        </a:lnSpc>
                        <a:spcAft>
                          <a:spcPts val="800"/>
                        </a:spcAft>
                      </a:pPr>
                      <a:r>
                        <a:rPr lang="en-US" sz="2000" b="1" u="sng" dirty="0">
                          <a:solidFill>
                            <a:srgbClr val="8C0060"/>
                          </a:solidFill>
                          <a:effectLst/>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This tool allows employers, managers and entrepreneurs of micro-enterprises and small business to better integrate new employees. New employees should feel comfortable from day one. Because satisfied employees are more motivated, more committed, more productive. And they stay with the company longer - which is increasingly important, especially in view of the shortage of skilled workers.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This tool allows employers, managers and entrepreneurs of micro-enterprises and small business to better integrate new employees. New employees should feel comfortable from day one. Because satisfied employees are more motivated, more committed, more productive. And they stay with the company longer - which is increasingly important, especially in view of the shortage of skilled workers.</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6277622"/>
                  </a:ext>
                </a:extLst>
              </a:tr>
            </a:tbl>
          </a:graphicData>
        </a:graphic>
      </p:graphicFrame>
      <p:grpSp>
        <p:nvGrpSpPr>
          <p:cNvPr id="18" name="Gruppieren 17">
            <a:extLst>
              <a:ext uri="{FF2B5EF4-FFF2-40B4-BE49-F238E27FC236}">
                <a16:creationId xmlns:a16="http://schemas.microsoft.com/office/drawing/2014/main" id="{460B7079-A018-4CA8-A838-BFE1076F8CB4}"/>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45D1FED9-97D1-404D-8F7C-9830F280140B}"/>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D676CF2C-5AB5-47E6-A5C7-E4407FF013E5}"/>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14DE535E-5D6F-4F76-AAA1-0594C14F9BE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0F6D832C-47F7-485D-AFA4-D26589DE7CB8}"/>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E90CD3EA-6203-4EED-BE22-F6B8FF2B9C17}"/>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3CE8B4D7-2315-4AF1-BA32-2199066E3100}"/>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D816B202-1686-4F8C-8FB2-EF76E64234CB}"/>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11D99C81-E321-4964-BDD6-64BD89B034B7}"/>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21E7FCF9-C6D8-42F3-8743-A6604D31005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A9ACD9AB-A724-432A-A9FE-714F83C4977D}"/>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14368CB3-D96C-4054-94F7-CA164E80F8A8}"/>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113F066C-8B84-4A6E-94DB-9C5DCC2DD75E}"/>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0236F79E-6D7A-4D92-AB46-2F2D24E5FF62}"/>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E33C93FD-8AE8-4D6A-9173-301AAAA1E0E2}"/>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D48911C1-9CAC-41D1-A415-F6DBC33B6602}"/>
                </a:ext>
              </a:extLst>
            </p:cNvPr>
            <p:cNvSpPr/>
            <p:nvPr/>
          </p:nvSpPr>
          <p:spPr>
            <a:xfrm>
              <a:off x="106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13A19E70-42EF-44DF-9049-3F0885248B27}"/>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BF243154-972D-4AE7-8B34-2E2069D349ED}"/>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051C4EBB-2317-4FD3-BD4C-3F19E928A37A}"/>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67138C39-E72E-4929-A9F6-D1CC2AD897E8}"/>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548058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F7459759-F063-471F-BB7B-F15E77A67493}"/>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C0060"/>
                </a:solidFill>
                <a:effectLst/>
                <a:uLnTx/>
                <a:uFillTx/>
                <a:latin typeface="Calibri" panose="020F0502020204030204"/>
                <a:ea typeface="+mn-ea"/>
                <a:cs typeface="+mn-cs"/>
              </a:rPr>
              <a:t>Staff management, correct assessment and motivation – a guideline </a:t>
            </a:r>
          </a:p>
        </p:txBody>
      </p:sp>
      <p:graphicFrame>
        <p:nvGraphicFramePr>
          <p:cNvPr id="22" name="Tabelle 21">
            <a:extLst>
              <a:ext uri="{FF2B5EF4-FFF2-40B4-BE49-F238E27FC236}">
                <a16:creationId xmlns:a16="http://schemas.microsoft.com/office/drawing/2014/main" id="{90E35AEF-080C-4AA4-89F2-65F52823C849}"/>
              </a:ext>
            </a:extLst>
          </p:cNvPr>
          <p:cNvGraphicFramePr>
            <a:graphicFrameLocks noGrp="1"/>
          </p:cNvGraphicFramePr>
          <p:nvPr>
            <p:extLst>
              <p:ext uri="{D42A27DB-BD31-4B8C-83A1-F6EECF244321}">
                <p14:modId xmlns:p14="http://schemas.microsoft.com/office/powerpoint/2010/main" val="2826312585"/>
              </p:ext>
            </p:extLst>
          </p:nvPr>
        </p:nvGraphicFramePr>
        <p:xfrm>
          <a:off x="360000" y="2700000"/>
          <a:ext cx="11520000" cy="3699946"/>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829370506"/>
                    </a:ext>
                  </a:extLst>
                </a:gridCol>
                <a:gridCol w="6192000">
                  <a:extLst>
                    <a:ext uri="{9D8B030D-6E8A-4147-A177-3AD203B41FA5}">
                      <a16:colId xmlns:a16="http://schemas.microsoft.com/office/drawing/2014/main" val="345682287"/>
                    </a:ext>
                  </a:extLst>
                </a:gridCol>
              </a:tblGrid>
              <a:tr h="504000">
                <a:tc>
                  <a:txBody>
                    <a:bodyPr/>
                    <a:lstStyle/>
                    <a:p>
                      <a:pPr>
                        <a:lnSpc>
                          <a:spcPct val="107000"/>
                        </a:lnSpc>
                        <a:spcAft>
                          <a:spcPts val="800"/>
                        </a:spcAft>
                      </a:pPr>
                      <a:r>
                        <a:rPr lang="en-US" sz="2000" b="1" u="sng" dirty="0">
                          <a:solidFill>
                            <a:srgbClr val="8C0060"/>
                          </a:solidFill>
                          <a:effectLst/>
                          <a:latin typeface="+mn-lt"/>
                          <a:ea typeface="Calibri" panose="020F0502020204030204" pitchFamily="34" charset="0"/>
                          <a:cs typeface="Times New Roman" panose="02020603050405020304" pitchFamily="18" charset="0"/>
                        </a:rPr>
                        <a:t>Kind of tool:</a:t>
                      </a:r>
                      <a:endParaRPr lang="de-DE" sz="2000" u="sng"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Guides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dirty="0">
                          <a:solidFill>
                            <a:srgbClr val="8C0060"/>
                          </a:solidFill>
                          <a:effectLst/>
                          <a:latin typeface="+mn-lt"/>
                          <a:ea typeface="Calibri" panose="020F0502020204030204" pitchFamily="34" charset="0"/>
                          <a:cs typeface="Times New Roman" panose="02020603050405020304" pitchFamily="18" charset="0"/>
                        </a:rPr>
                        <a:t>Target group:</a:t>
                      </a:r>
                      <a:endParaRPr lang="de-DE" sz="2000" u="sng" dirty="0">
                        <a:solidFill>
                          <a:srgbClr val="8C0060"/>
                        </a:solidFill>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Employees of small enterprises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9115450"/>
                  </a:ext>
                </a:extLst>
              </a:tr>
              <a:tr h="0">
                <a:tc gridSpan="4">
                  <a:txBody>
                    <a:bodyPr/>
                    <a:lstStyle/>
                    <a:p>
                      <a:pPr>
                        <a:lnSpc>
                          <a:spcPct val="107000"/>
                        </a:lnSpc>
                        <a:spcAft>
                          <a:spcPts val="800"/>
                        </a:spcAft>
                      </a:pPr>
                      <a:r>
                        <a:rPr lang="en-US" sz="2000" b="1" u="sng" dirty="0">
                          <a:solidFill>
                            <a:srgbClr val="8C0060"/>
                          </a:solidFill>
                          <a:effectLst/>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As a leader, it is not always possible for you to see into the smallest corners of your company. You are dependent on the help of your employees when it comes to uncovering weaknesses and improving them in a meaningful way. One instrument to improve the quality of your company is a so-called quality circle. In contrast to simple meetings or working groups, the clear objective here is to bring about positive changes in your company. It is important that participation is absolutely voluntary. Voluntariness creates motivation and leads to a tangible result. In the long run, your quality improvement will become a self-runner if everyone involved participates in the quality circles with a positive attitude and supports this form of cooperation. </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cs typeface="Times New Roman" panose="02020603050405020304" pitchFamily="18" charset="0"/>
                      </a:endParaRPr>
                    </a:p>
                  </a:txBody>
                  <a:tcPr marL="882" marR="882" marT="36000" marB="36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As a leader, it is not always possible for you to see into the smallest corners of your company. You are dependent on the help of your employees when it comes to uncovering weaknesses and improving them in a meaningful way. One instrument to improve the quality of your company is a so-called quality circle. In contrast to simple meetings or working groups, the clear objective here is to bring about positive changes in your company. It is important that participation is absolutely voluntary. Voluntariness creates motivation and leads to a tangible result. In the long run, your quality improvement will become a self-runner if everyone involved participates in the quality circles with a positive attitude and supports this form of cooperation. </a:t>
                      </a:r>
                      <a:endParaRPr lang="de-DE" sz="2000" u="none" dirty="0">
                        <a:effectLst/>
                        <a:latin typeface="+mn-lt"/>
                        <a:cs typeface="Times New Roman" panose="02020603050405020304" pitchFamily="18" charset="0"/>
                      </a:endParaRP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19050" cap="flat" cmpd="sng" algn="ctr">
                      <a:solidFill>
                        <a:srgbClr val="8C0060"/>
                      </a:solidFill>
                      <a:prstDash val="solid"/>
                      <a:round/>
                      <a:headEnd type="none" w="med" len="med"/>
                      <a:tailEnd type="none" w="med" len="med"/>
                    </a:lnL>
                    <a:lnR w="19050" cap="flat" cmpd="sng" algn="ctr">
                      <a:solidFill>
                        <a:srgbClr val="8C0060"/>
                      </a:solidFill>
                      <a:prstDash val="solid"/>
                      <a:round/>
                      <a:headEnd type="none" w="med" len="med"/>
                      <a:tailEnd type="none" w="med" len="med"/>
                    </a:lnR>
                    <a:lnT w="19050" cap="flat" cmpd="sng" algn="ctr">
                      <a:solidFill>
                        <a:srgbClr val="8C0060"/>
                      </a:solidFill>
                      <a:prstDash val="solid"/>
                      <a:round/>
                      <a:headEnd type="none" w="med" len="med"/>
                      <a:tailEnd type="none" w="med" len="med"/>
                    </a:lnT>
                    <a:lnB w="19050"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1483789"/>
                  </a:ext>
                </a:extLst>
              </a:tr>
            </a:tbl>
          </a:graphicData>
        </a:graphic>
      </p:graphicFrame>
      <p:grpSp>
        <p:nvGrpSpPr>
          <p:cNvPr id="18" name="Gruppieren 17">
            <a:extLst>
              <a:ext uri="{FF2B5EF4-FFF2-40B4-BE49-F238E27FC236}">
                <a16:creationId xmlns:a16="http://schemas.microsoft.com/office/drawing/2014/main" id="{36B395A4-FF88-497B-A2B9-BE8B2EB9C4F7}"/>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9FC8D008-56A1-4606-8C12-47A1F9CE199D}"/>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24060FAD-0D73-4050-9903-F148D92A23C0}"/>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ECFEC2D7-2A15-40C9-ADF0-B66ACF32D5F1}"/>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F2DF56CE-CE3E-4E19-812D-D43A97CF39A6}"/>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8FBBEFE7-A089-425D-BB7E-08A0E4A545FE}"/>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40785258-2CEF-4BFD-A35D-534B24D85449}"/>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8FAA45E1-59CF-4BD8-BCBB-68BC9F9B217D}"/>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6B836FD6-F879-475F-B881-647443C4FE4B}"/>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C88D54D3-CCBB-47B4-AFF1-8FEC7F732BE1}"/>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00C167C1-3865-41E7-82E5-DE148E2BABEE}"/>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F44B1F76-7B34-4F1D-8437-4C28DD8BE87E}"/>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762CF1AE-CCB8-4AC5-B618-BA1348E8DFB8}"/>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6D2D41A1-315B-458B-9B4C-C16C104A488E}"/>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BB2CA68-F51C-493B-A4E9-AC4D895EC3B0}"/>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69BA4E66-0324-4840-AF4B-CEF3D9CB60F7}"/>
                </a:ext>
              </a:extLst>
            </p:cNvPr>
            <p:cNvSpPr/>
            <p:nvPr/>
          </p:nvSpPr>
          <p:spPr>
            <a:xfrm>
              <a:off x="106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D12E9080-6C7D-4013-8970-70C7D844F778}"/>
                </a:ext>
              </a:extLst>
            </p:cNvPr>
            <p:cNvSpPr/>
            <p:nvPr/>
          </p:nvSpPr>
          <p:spPr>
            <a:xfrm>
              <a:off x="106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2898D3EC-DEE4-42D7-81A7-4458F5C872AE}"/>
                </a:ext>
              </a:extLst>
            </p:cNvPr>
            <p:cNvSpPr/>
            <p:nvPr/>
          </p:nvSpPr>
          <p:spPr>
            <a:xfrm>
              <a:off x="106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66D3610C-27BE-401E-8715-06AF835F336F}"/>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5E41391A-34CE-4723-A176-207F0FBF54ED}"/>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01804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kumimoji="0" lang="es-E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3" name="Título 1">
            <a:extLst>
              <a:ext uri="{FF2B5EF4-FFF2-40B4-BE49-F238E27FC236}">
                <a16:creationId xmlns:a16="http://schemas.microsoft.com/office/drawing/2014/main" id="{23855BFA-5944-4FFB-88D8-FF9A169D5C76}"/>
              </a:ext>
            </a:extLst>
          </p:cNvPr>
          <p:cNvSpPr>
            <a:spLocks noGrp="1"/>
          </p:cNvSpPr>
          <p:nvPr>
            <p:ph type="title"/>
          </p:nvPr>
        </p:nvSpPr>
        <p:spPr>
          <a:xfrm>
            <a:off x="2728928" y="311859"/>
            <a:ext cx="7884000" cy="1135111"/>
          </a:xfrm>
        </p:spPr>
        <p:txBody>
          <a:bodyPr>
            <a:normAutofit/>
          </a:bodyPr>
          <a:lstStyle/>
          <a:p>
            <a:pPr algn="ctr"/>
            <a:r>
              <a:rPr lang="en-US" dirty="0">
                <a:solidFill>
                  <a:srgbClr val="69116B"/>
                </a:solidFill>
                <a:latin typeface="Arial Black" panose="020B0A04020102020204" pitchFamily="34" charset="0"/>
              </a:rPr>
              <a:t>Tools</a:t>
            </a:r>
            <a:endParaRPr lang="en-GB" dirty="0">
              <a:solidFill>
                <a:srgbClr val="69116B"/>
              </a:solidFill>
              <a:latin typeface="Arial Black" panose="020B0A04020102020204" pitchFamily="34" charset="0"/>
            </a:endParaRPr>
          </a:p>
        </p:txBody>
      </p:sp>
      <p:sp>
        <p:nvSpPr>
          <p:cNvPr id="14" name="Marcador de contenido 8">
            <a:extLst>
              <a:ext uri="{FF2B5EF4-FFF2-40B4-BE49-F238E27FC236}">
                <a16:creationId xmlns:a16="http://schemas.microsoft.com/office/drawing/2014/main" id="{8AB87688-979F-4AD6-AAF0-5BD34A5DA6D4}"/>
              </a:ext>
            </a:extLst>
          </p:cNvPr>
          <p:cNvSpPr txBox="1">
            <a:spLocks/>
          </p:cNvSpPr>
          <p:nvPr/>
        </p:nvSpPr>
        <p:spPr>
          <a:xfrm>
            <a:off x="360000" y="1872000"/>
            <a:ext cx="11520000" cy="46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8C0060"/>
                </a:solidFill>
                <a:effectLst/>
                <a:uLnTx/>
                <a:uFillTx/>
                <a:latin typeface="Calibri" panose="020F0502020204030204"/>
                <a:ea typeface="+mn-ea"/>
                <a:cs typeface="+mn-cs"/>
              </a:rPr>
              <a:t>Employee appraisal </a:t>
            </a:r>
          </a:p>
        </p:txBody>
      </p:sp>
      <p:graphicFrame>
        <p:nvGraphicFramePr>
          <p:cNvPr id="22" name="Tabelle 21">
            <a:extLst>
              <a:ext uri="{FF2B5EF4-FFF2-40B4-BE49-F238E27FC236}">
                <a16:creationId xmlns:a16="http://schemas.microsoft.com/office/drawing/2014/main" id="{ADFB5943-B96C-492C-8EF8-8E76AD70A53A}"/>
              </a:ext>
            </a:extLst>
          </p:cNvPr>
          <p:cNvGraphicFramePr>
            <a:graphicFrameLocks noGrp="1"/>
          </p:cNvGraphicFramePr>
          <p:nvPr>
            <p:extLst>
              <p:ext uri="{D42A27DB-BD31-4B8C-83A1-F6EECF244321}">
                <p14:modId xmlns:p14="http://schemas.microsoft.com/office/powerpoint/2010/main" val="183999834"/>
              </p:ext>
            </p:extLst>
          </p:nvPr>
        </p:nvGraphicFramePr>
        <p:xfrm>
          <a:off x="360000" y="2700000"/>
          <a:ext cx="11520000" cy="3699946"/>
        </p:xfrm>
        <a:graphic>
          <a:graphicData uri="http://schemas.openxmlformats.org/drawingml/2006/table">
            <a:tbl>
              <a:tblPr firstRow="1" firstCol="1" bandRow="1"/>
              <a:tblGrid>
                <a:gridCol w="1548000">
                  <a:extLst>
                    <a:ext uri="{9D8B030D-6E8A-4147-A177-3AD203B41FA5}">
                      <a16:colId xmlns:a16="http://schemas.microsoft.com/office/drawing/2014/main" val="1004257588"/>
                    </a:ext>
                  </a:extLst>
                </a:gridCol>
                <a:gridCol w="2160000">
                  <a:extLst>
                    <a:ext uri="{9D8B030D-6E8A-4147-A177-3AD203B41FA5}">
                      <a16:colId xmlns:a16="http://schemas.microsoft.com/office/drawing/2014/main" val="2733702255"/>
                    </a:ext>
                  </a:extLst>
                </a:gridCol>
                <a:gridCol w="1620000">
                  <a:extLst>
                    <a:ext uri="{9D8B030D-6E8A-4147-A177-3AD203B41FA5}">
                      <a16:colId xmlns:a16="http://schemas.microsoft.com/office/drawing/2014/main" val="2024127750"/>
                    </a:ext>
                  </a:extLst>
                </a:gridCol>
                <a:gridCol w="6192000">
                  <a:extLst>
                    <a:ext uri="{9D8B030D-6E8A-4147-A177-3AD203B41FA5}">
                      <a16:colId xmlns:a16="http://schemas.microsoft.com/office/drawing/2014/main" val="3080881751"/>
                    </a:ext>
                  </a:extLst>
                </a:gridCol>
              </a:tblGrid>
              <a:tr h="504000">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Kind of tool:</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Checklists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Target group:</a:t>
                      </a:r>
                      <a:endParaRPr lang="de-DE" sz="2000"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2000" u="none" dirty="0">
                          <a:effectLst/>
                          <a:latin typeface="+mn-lt"/>
                          <a:ea typeface="Calibri" panose="020F0502020204030204" pitchFamily="34" charset="0"/>
                          <a:cs typeface="Times New Roman" panose="02020603050405020304" pitchFamily="18" charset="0"/>
                        </a:rPr>
                        <a:t>Executives, owners and managing directors</a:t>
                      </a: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108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2335243"/>
                  </a:ext>
                </a:extLst>
              </a:tr>
              <a:tr h="0">
                <a:tc gridSpan="4">
                  <a:txBody>
                    <a:bodyPr/>
                    <a:lstStyle/>
                    <a:p>
                      <a:pPr>
                        <a:lnSpc>
                          <a:spcPct val="107000"/>
                        </a:lnSpc>
                        <a:spcAft>
                          <a:spcPts val="800"/>
                        </a:spcAft>
                      </a:pPr>
                      <a:r>
                        <a:rPr lang="en-US" sz="2000" b="1" u="sng" baseline="0" dirty="0">
                          <a:solidFill>
                            <a:srgbClr val="8C0060"/>
                          </a:solidFill>
                          <a:effectLst/>
                          <a:uFill>
                            <a:solidFill>
                              <a:srgbClr val="8C0060"/>
                            </a:solidFill>
                          </a:uFill>
                          <a:latin typeface="+mn-lt"/>
                          <a:ea typeface="Calibri" panose="020F0502020204030204" pitchFamily="34" charset="0"/>
                          <a:cs typeface="Times New Roman" panose="02020603050405020304" pitchFamily="18" charset="0"/>
                        </a:rPr>
                        <a:t>Description: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employee appraisal is used as a measure of personnel management. The exchange between supervisors and employees can take place in short and regular time intervals, but in practice there are often longer periods of time. Half-yearly or annual appraisals are used. Employees receive feedback on the status of the job as well as prospects for the coming months and years. At the same time, your own questions and concerns can be answered. For managers, such an employee appraisal has the advantage that feedback (in both directions) can be given in a quiet atmosphere. Ideally, the employee appraisals are used to design and drive forward personnel development in a targeted manner.</a:t>
                      </a:r>
                    </a:p>
                    <a:p>
                      <a:pPr>
                        <a:lnSpc>
                          <a:spcPct val="107000"/>
                        </a:lnSpc>
                        <a:spcAft>
                          <a:spcPts val="800"/>
                        </a:spcAft>
                      </a:pPr>
                      <a:endParaRPr lang="de-DE" sz="2000" u="none" dirty="0">
                        <a:effectLst/>
                        <a:latin typeface="+mn-lt"/>
                        <a:cs typeface="Times New Roman" panose="02020603050405020304" pitchFamily="18" charset="0"/>
                      </a:endParaRPr>
                    </a:p>
                  </a:txBody>
                  <a:tcPr marL="882" marR="882" marT="36000" marB="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u="none" dirty="0">
                          <a:effectLst/>
                          <a:latin typeface="+mn-lt"/>
                          <a:cs typeface="Times New Roman" panose="02020603050405020304" pitchFamily="18" charset="0"/>
                        </a:rPr>
                        <a:t>The employee appraisal is used as a measure of personnel management. The exchange between supervisors and employees can take place in short and regular time intervals, but in practice there are often longer periods of time. Half-yearly or annual appraisals are used. Employees receive feedback on the status of the job as well as prospects for the coming months and years. At the same time, your own questions and concerns can be answered. For managers, such an employee appraisal has the advantage that feedback (in both directions) can be given in a quiet atmosphere. Ideally, the employee appraisals are used to design and drive forward personnel development in a targeted manner.</a:t>
                      </a:r>
                    </a:p>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107000"/>
                        </a:lnSpc>
                        <a:spcAft>
                          <a:spcPts val="800"/>
                        </a:spcAft>
                      </a:pPr>
                      <a:endParaRPr lang="de-DE" sz="2000" u="none" dirty="0">
                        <a:effectLst/>
                        <a:latin typeface="+mn-lt"/>
                        <a:ea typeface="Calibri" panose="020F0502020204030204" pitchFamily="34" charset="0"/>
                        <a:cs typeface="Times New Roman" panose="02020603050405020304" pitchFamily="18" charset="0"/>
                      </a:endParaRPr>
                    </a:p>
                  </a:txBody>
                  <a:tcPr marL="882" marR="882" marT="36000" marB="36000">
                    <a:lnL w="28575" cap="flat" cmpd="sng" algn="ctr">
                      <a:solidFill>
                        <a:srgbClr val="8C0060"/>
                      </a:solidFill>
                      <a:prstDash val="solid"/>
                      <a:round/>
                      <a:headEnd type="none" w="med" len="med"/>
                      <a:tailEnd type="none" w="med" len="med"/>
                    </a:lnL>
                    <a:lnR w="28575" cap="flat" cmpd="sng" algn="ctr">
                      <a:solidFill>
                        <a:srgbClr val="8C0060"/>
                      </a:solidFill>
                      <a:prstDash val="solid"/>
                      <a:round/>
                      <a:headEnd type="none" w="med" len="med"/>
                      <a:tailEnd type="none" w="med" len="med"/>
                    </a:lnR>
                    <a:lnT w="28575" cap="flat" cmpd="sng" algn="ctr">
                      <a:solidFill>
                        <a:srgbClr val="8C0060"/>
                      </a:solidFill>
                      <a:prstDash val="solid"/>
                      <a:round/>
                      <a:headEnd type="none" w="med" len="med"/>
                      <a:tailEnd type="none" w="med" len="med"/>
                    </a:lnT>
                    <a:lnB w="28575" cap="flat" cmpd="sng" algn="ctr">
                      <a:solidFill>
                        <a:srgbClr val="8C0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6304407"/>
                  </a:ext>
                </a:extLst>
              </a:tr>
            </a:tbl>
          </a:graphicData>
        </a:graphic>
      </p:graphicFrame>
      <p:grpSp>
        <p:nvGrpSpPr>
          <p:cNvPr id="18" name="Gruppieren 17">
            <a:extLst>
              <a:ext uri="{FF2B5EF4-FFF2-40B4-BE49-F238E27FC236}">
                <a16:creationId xmlns:a16="http://schemas.microsoft.com/office/drawing/2014/main" id="{F82B92D2-8A73-4161-B688-94BFC706A1E2}"/>
              </a:ext>
            </a:extLst>
          </p:cNvPr>
          <p:cNvGrpSpPr/>
          <p:nvPr/>
        </p:nvGrpSpPr>
        <p:grpSpPr>
          <a:xfrm>
            <a:off x="9432000" y="144000"/>
            <a:ext cx="2773102" cy="1584000"/>
            <a:chOff x="8890898" y="144000"/>
            <a:chExt cx="2773102" cy="1584000"/>
          </a:xfrm>
        </p:grpSpPr>
        <p:pic>
          <p:nvPicPr>
            <p:cNvPr id="19" name="Grafik 18">
              <a:extLst>
                <a:ext uri="{FF2B5EF4-FFF2-40B4-BE49-F238E27FC236}">
                  <a16:creationId xmlns:a16="http://schemas.microsoft.com/office/drawing/2014/main" id="{637A7AA1-09AC-434E-AD34-60FE1DEE0732}"/>
                </a:ext>
              </a:extLst>
            </p:cNvPr>
            <p:cNvPicPr>
              <a:picLocks/>
            </p:cNvPicPr>
            <p:nvPr/>
          </p:nvPicPr>
          <p:blipFill rotWithShape="1">
            <a:blip r:embed="rId4"/>
            <a:srcRect t="1" b="70297"/>
            <a:stretch/>
          </p:blipFill>
          <p:spPr>
            <a:xfrm>
              <a:off x="8892000" y="144000"/>
              <a:ext cx="2772000" cy="576000"/>
            </a:xfrm>
            <a:prstGeom prst="rect">
              <a:avLst/>
            </a:prstGeom>
          </p:spPr>
        </p:pic>
        <p:sp>
          <p:nvSpPr>
            <p:cNvPr id="20" name="Rechteck: abgerundete Ecken 19">
              <a:extLst>
                <a:ext uri="{FF2B5EF4-FFF2-40B4-BE49-F238E27FC236}">
                  <a16:creationId xmlns:a16="http://schemas.microsoft.com/office/drawing/2014/main" id="{A2021FC6-6854-485B-974B-9686673160F3}"/>
                </a:ext>
              </a:extLst>
            </p:cNvPr>
            <p:cNvSpPr/>
            <p:nvPr/>
          </p:nvSpPr>
          <p:spPr>
            <a:xfrm>
              <a:off x="88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feld 20">
              <a:extLst>
                <a:ext uri="{FF2B5EF4-FFF2-40B4-BE49-F238E27FC236}">
                  <a16:creationId xmlns:a16="http://schemas.microsoft.com/office/drawing/2014/main" id="{986D2DA7-0193-434A-8BE3-2C5C1F1FBF72}"/>
                </a:ext>
              </a:extLst>
            </p:cNvPr>
            <p:cNvSpPr txBox="1"/>
            <p:nvPr/>
          </p:nvSpPr>
          <p:spPr>
            <a:xfrm>
              <a:off x="8892000" y="288000"/>
              <a:ext cx="2772000" cy="180000"/>
            </a:xfrm>
            <a:prstGeom prst="roundRect">
              <a:avLst>
                <a:gd name="adj" fmla="val 50000"/>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p>
              <a:pPr algn="ctr"/>
              <a:r>
                <a:rPr lang="en-US" sz="1200" b="1" dirty="0">
                  <a:solidFill>
                    <a:schemeClr val="bg1"/>
                  </a:solidFill>
                </a:rPr>
                <a:t>Workability Model</a:t>
              </a:r>
            </a:p>
          </p:txBody>
        </p:sp>
        <p:sp>
          <p:nvSpPr>
            <p:cNvPr id="31" name="Rechteck 30">
              <a:extLst>
                <a:ext uri="{FF2B5EF4-FFF2-40B4-BE49-F238E27FC236}">
                  <a16:creationId xmlns:a16="http://schemas.microsoft.com/office/drawing/2014/main" id="{C618F1A1-5A42-47D2-9D9A-D8346934FB9F}"/>
                </a:ext>
              </a:extLst>
            </p:cNvPr>
            <p:cNvSpPr/>
            <p:nvPr/>
          </p:nvSpPr>
          <p:spPr>
            <a:xfrm>
              <a:off x="88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Sensibilization</a:t>
              </a:r>
              <a:endParaRPr lang="en-US" sz="1000" b="0" i="0" u="none" strike="noStrike" dirty="0">
                <a:effectLst/>
              </a:endParaRPr>
            </a:p>
          </p:txBody>
        </p:sp>
        <p:sp>
          <p:nvSpPr>
            <p:cNvPr id="32" name="Rechteck 31">
              <a:extLst>
                <a:ext uri="{FF2B5EF4-FFF2-40B4-BE49-F238E27FC236}">
                  <a16:creationId xmlns:a16="http://schemas.microsoft.com/office/drawing/2014/main" id="{2589BF30-089B-4863-B1B1-301F6AFB5FE0}"/>
                </a:ext>
              </a:extLst>
            </p:cNvPr>
            <p:cNvSpPr/>
            <p:nvPr/>
          </p:nvSpPr>
          <p:spPr>
            <a:xfrm>
              <a:off x="97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Analyzing</a:t>
              </a:r>
              <a:endParaRPr lang="en-US" sz="1000" b="0" i="0" u="none" strike="noStrike" dirty="0">
                <a:effectLst/>
              </a:endParaRPr>
            </a:p>
          </p:txBody>
        </p:sp>
        <p:sp>
          <p:nvSpPr>
            <p:cNvPr id="33" name="Rechteck 32">
              <a:extLst>
                <a:ext uri="{FF2B5EF4-FFF2-40B4-BE49-F238E27FC236}">
                  <a16:creationId xmlns:a16="http://schemas.microsoft.com/office/drawing/2014/main" id="{722704A8-D06A-42A5-95B5-F4EB52A5B570}"/>
                </a:ext>
              </a:extLst>
            </p:cNvPr>
            <p:cNvSpPr/>
            <p:nvPr/>
          </p:nvSpPr>
          <p:spPr>
            <a:xfrm>
              <a:off x="10692000" y="504000"/>
              <a:ext cx="90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algn="ctr" rtl="0" eaLnBrk="1" fontAlgn="t" latinLnBrk="0" hangingPunct="1">
                <a:spcBef>
                  <a:spcPts val="0"/>
                </a:spcBef>
                <a:spcAft>
                  <a:spcPts val="0"/>
                </a:spcAft>
              </a:pPr>
              <a:r>
                <a:rPr lang="en-US" sz="1000" b="0" i="0" u="none" strike="noStrike" kern="1200" dirty="0">
                  <a:solidFill>
                    <a:srgbClr val="FFFFFF"/>
                  </a:solidFill>
                  <a:effectLst/>
                </a:rPr>
                <a:t>Realization</a:t>
              </a:r>
              <a:r>
                <a:rPr lang="de-DE" sz="1000" b="0" i="0" u="none" strike="noStrike" kern="1200" dirty="0">
                  <a:solidFill>
                    <a:srgbClr val="FFFFFF"/>
                  </a:solidFill>
                  <a:effectLst/>
                </a:rPr>
                <a:t> tools</a:t>
              </a:r>
              <a:endParaRPr lang="de-DE" sz="1000" b="0" i="0" u="none" strike="noStrike" dirty="0">
                <a:effectLst/>
              </a:endParaRPr>
            </a:p>
          </p:txBody>
        </p:sp>
        <p:sp>
          <p:nvSpPr>
            <p:cNvPr id="34" name="Rechteck: abgerundete Ecken 33">
              <a:extLst>
                <a:ext uri="{FF2B5EF4-FFF2-40B4-BE49-F238E27FC236}">
                  <a16:creationId xmlns:a16="http://schemas.microsoft.com/office/drawing/2014/main" id="{1BF2A163-129D-4F51-B986-28560E05A6C3}"/>
                </a:ext>
              </a:extLst>
            </p:cNvPr>
            <p:cNvSpPr/>
            <p:nvPr/>
          </p:nvSpPr>
          <p:spPr>
            <a:xfrm>
              <a:off x="9792000" y="720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abgerundete Ecken 34">
              <a:extLst>
                <a:ext uri="{FF2B5EF4-FFF2-40B4-BE49-F238E27FC236}">
                  <a16:creationId xmlns:a16="http://schemas.microsoft.com/office/drawing/2014/main" id="{BC67C662-A0D3-4ABF-9235-6E753D972609}"/>
                </a:ext>
              </a:extLst>
            </p:cNvPr>
            <p:cNvSpPr/>
            <p:nvPr/>
          </p:nvSpPr>
          <p:spPr>
            <a:xfrm>
              <a:off x="10692000" y="720000"/>
              <a:ext cx="900000" cy="252000"/>
            </a:xfrm>
            <a:prstGeom prst="roundRect">
              <a:avLst>
                <a:gd name="adj" fmla="val 50000"/>
              </a:avLst>
            </a:prstGeom>
            <a:solidFill>
              <a:srgbClr val="FDA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hteck: abgerundete Ecken 35">
              <a:extLst>
                <a:ext uri="{FF2B5EF4-FFF2-40B4-BE49-F238E27FC236}">
                  <a16:creationId xmlns:a16="http://schemas.microsoft.com/office/drawing/2014/main" id="{F23EEF3B-BC66-4133-BA62-0FFD77844E33}"/>
                </a:ext>
              </a:extLst>
            </p:cNvPr>
            <p:cNvSpPr/>
            <p:nvPr/>
          </p:nvSpPr>
          <p:spPr>
            <a:xfrm>
              <a:off x="8891633"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hteck: abgerundete Ecken 36">
              <a:extLst>
                <a:ext uri="{FF2B5EF4-FFF2-40B4-BE49-F238E27FC236}">
                  <a16:creationId xmlns:a16="http://schemas.microsoft.com/office/drawing/2014/main" id="{4FCFFDBF-A846-4E9A-AFAE-2F6133EC2E07}"/>
                </a:ext>
              </a:extLst>
            </p:cNvPr>
            <p:cNvSpPr/>
            <p:nvPr/>
          </p:nvSpPr>
          <p:spPr>
            <a:xfrm>
              <a:off x="8890898"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hteck: abgerundete Ecken 37">
              <a:extLst>
                <a:ext uri="{FF2B5EF4-FFF2-40B4-BE49-F238E27FC236}">
                  <a16:creationId xmlns:a16="http://schemas.microsoft.com/office/drawing/2014/main" id="{4E96DFF9-CEFD-4896-AA92-9EF35D91B313}"/>
                </a:ext>
              </a:extLst>
            </p:cNvPr>
            <p:cNvSpPr/>
            <p:nvPr/>
          </p:nvSpPr>
          <p:spPr>
            <a:xfrm>
              <a:off x="8890898"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hteck: abgerundete Ecken 38">
              <a:extLst>
                <a:ext uri="{FF2B5EF4-FFF2-40B4-BE49-F238E27FC236}">
                  <a16:creationId xmlns:a16="http://schemas.microsoft.com/office/drawing/2014/main" id="{6D5B3CDC-D7AF-4F35-AD7C-00351267D202}"/>
                </a:ext>
              </a:extLst>
            </p:cNvPr>
            <p:cNvSpPr/>
            <p:nvPr/>
          </p:nvSpPr>
          <p:spPr>
            <a:xfrm>
              <a:off x="9792000" y="972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hteck: abgerundete Ecken 39">
              <a:extLst>
                <a:ext uri="{FF2B5EF4-FFF2-40B4-BE49-F238E27FC236}">
                  <a16:creationId xmlns:a16="http://schemas.microsoft.com/office/drawing/2014/main" id="{BD34B7B4-EADC-4065-9569-5EAB3482ADE4}"/>
                </a:ext>
              </a:extLst>
            </p:cNvPr>
            <p:cNvSpPr/>
            <p:nvPr/>
          </p:nvSpPr>
          <p:spPr>
            <a:xfrm>
              <a:off x="9792000" y="1224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hteck: abgerundete Ecken 40">
              <a:extLst>
                <a:ext uri="{FF2B5EF4-FFF2-40B4-BE49-F238E27FC236}">
                  <a16:creationId xmlns:a16="http://schemas.microsoft.com/office/drawing/2014/main" id="{1B1560FA-3672-4363-A664-251D44BB99B3}"/>
                </a:ext>
              </a:extLst>
            </p:cNvPr>
            <p:cNvSpPr/>
            <p:nvPr/>
          </p:nvSpPr>
          <p:spPr>
            <a:xfrm>
              <a:off x="9792000" y="1476000"/>
              <a:ext cx="900000" cy="252000"/>
            </a:xfrm>
            <a:prstGeom prst="roundRect">
              <a:avLst>
                <a:gd name="adj" fmla="val 50000"/>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hteck: abgerundete Ecken 41">
              <a:extLst>
                <a:ext uri="{FF2B5EF4-FFF2-40B4-BE49-F238E27FC236}">
                  <a16:creationId xmlns:a16="http://schemas.microsoft.com/office/drawing/2014/main" id="{4A0496BF-9609-4929-B3F5-922D093E0456}"/>
                </a:ext>
              </a:extLst>
            </p:cNvPr>
            <p:cNvSpPr/>
            <p:nvPr/>
          </p:nvSpPr>
          <p:spPr>
            <a:xfrm>
              <a:off x="10692000" y="972000"/>
              <a:ext cx="900000" cy="252000"/>
            </a:xfrm>
            <a:prstGeom prst="roundRect">
              <a:avLst>
                <a:gd name="adj" fmla="val 50000"/>
              </a:avLst>
            </a:prstGeom>
            <a:solidFill>
              <a:srgbClr val="FF0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hteck: abgerundete Ecken 42">
              <a:extLst>
                <a:ext uri="{FF2B5EF4-FFF2-40B4-BE49-F238E27FC236}">
                  <a16:creationId xmlns:a16="http://schemas.microsoft.com/office/drawing/2014/main" id="{26E42BC0-E425-4A97-B732-A6FBD66343B6}"/>
                </a:ext>
              </a:extLst>
            </p:cNvPr>
            <p:cNvSpPr/>
            <p:nvPr/>
          </p:nvSpPr>
          <p:spPr>
            <a:xfrm>
              <a:off x="10692000" y="1224000"/>
              <a:ext cx="900000" cy="252000"/>
            </a:xfrm>
            <a:prstGeom prst="roundRect">
              <a:avLst>
                <a:gd name="adj" fmla="val 50000"/>
              </a:avLst>
            </a:prstGeom>
            <a:solidFill>
              <a:srgbClr val="A3D3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hteck: abgerundete Ecken 43">
              <a:extLst>
                <a:ext uri="{FF2B5EF4-FFF2-40B4-BE49-F238E27FC236}">
                  <a16:creationId xmlns:a16="http://schemas.microsoft.com/office/drawing/2014/main" id="{E2454986-A580-4421-B670-0EADC197E512}"/>
                </a:ext>
              </a:extLst>
            </p:cNvPr>
            <p:cNvSpPr/>
            <p:nvPr/>
          </p:nvSpPr>
          <p:spPr>
            <a:xfrm>
              <a:off x="10692000" y="1476000"/>
              <a:ext cx="900000" cy="252000"/>
            </a:xfrm>
            <a:prstGeom prst="roundRect">
              <a:avLst>
                <a:gd name="adj" fmla="val 50000"/>
              </a:avLst>
            </a:prstGeom>
            <a:solidFill>
              <a:srgbClr val="00AD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5" name="Gerader Verbinder 44">
              <a:extLst>
                <a:ext uri="{FF2B5EF4-FFF2-40B4-BE49-F238E27FC236}">
                  <a16:creationId xmlns:a16="http://schemas.microsoft.com/office/drawing/2014/main" id="{BD6008BD-7E7F-4247-A75C-AE5440FDC0BD}"/>
                </a:ext>
              </a:extLst>
            </p:cNvPr>
            <p:cNvCxnSpPr/>
            <p:nvPr/>
          </p:nvCxnSpPr>
          <p:spPr>
            <a:xfrm>
              <a:off x="9792000"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cxnSp>
          <p:nvCxnSpPr>
            <p:cNvPr id="46" name="Gerader Verbinder 45">
              <a:extLst>
                <a:ext uri="{FF2B5EF4-FFF2-40B4-BE49-F238E27FC236}">
                  <a16:creationId xmlns:a16="http://schemas.microsoft.com/office/drawing/2014/main" id="{87AFFF55-D143-4744-8055-4E466D40D424}"/>
                </a:ext>
              </a:extLst>
            </p:cNvPr>
            <p:cNvCxnSpPr/>
            <p:nvPr/>
          </p:nvCxnSpPr>
          <p:spPr>
            <a:xfrm>
              <a:off x="10691264" y="504000"/>
              <a:ext cx="0" cy="1224000"/>
            </a:xfrm>
            <a:prstGeom prst="line">
              <a:avLst/>
            </a:prstGeom>
            <a:ln>
              <a:solidFill>
                <a:srgbClr val="8C0060"/>
              </a:solidFill>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846157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62FAD-B50C-4A95-BAB1-466DECB43BBB}"/>
              </a:ext>
            </a:extLst>
          </p:cNvPr>
          <p:cNvSpPr>
            <a:spLocks noGrp="1"/>
          </p:cNvSpPr>
          <p:nvPr>
            <p:ph type="title"/>
          </p:nvPr>
        </p:nvSpPr>
        <p:spPr>
          <a:xfrm>
            <a:off x="612559" y="3978336"/>
            <a:ext cx="11058620" cy="1325563"/>
          </a:xfrm>
        </p:spPr>
        <p:txBody>
          <a:bodyPr/>
          <a:lstStyle/>
          <a:p>
            <a:pPr algn="ctr"/>
            <a:r>
              <a:rPr lang="es-ES" dirty="0">
                <a:solidFill>
                  <a:srgbClr val="00AFE0"/>
                </a:solidFill>
                <a:latin typeface="Microsoft JhengHei UI" panose="020B0604030504040204" pitchFamily="34" charset="-120"/>
                <a:ea typeface="Microsoft JhengHei UI" panose="020B0604030504040204" pitchFamily="34" charset="-120"/>
                <a:cs typeface="Dubai Medium" panose="020B0604020202020204" pitchFamily="34" charset="-78"/>
              </a:rPr>
              <a:t>THANK YOU FOR YOUR ATTENTION</a:t>
            </a:r>
            <a:endParaRPr lang="es-ES" dirty="0">
              <a:solidFill>
                <a:srgbClr val="00AFE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id="{64C3AAEE-087E-4E94-82FA-A1E406B3A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id="{CFF98D33-E1A8-437F-850D-C0B8BE1A0A78}"/>
              </a:ext>
            </a:extLst>
          </p:cNvPr>
          <p:cNvSpPr txBox="1"/>
          <p:nvPr/>
        </p:nvSpPr>
        <p:spPr>
          <a:xfrm>
            <a:off x="1306785" y="3233214"/>
            <a:ext cx="9783192" cy="369332"/>
          </a:xfrm>
          <a:prstGeom prst="rect">
            <a:avLst/>
          </a:prstGeom>
          <a:noFill/>
        </p:spPr>
        <p:txBody>
          <a:bodyPr wrap="square" rtlCol="0">
            <a:spAutoFit/>
          </a:bodyPr>
          <a:lstStyle/>
          <a:p>
            <a:r>
              <a:rPr lang="en-US" sz="1800" b="1" i="0" u="none" strike="noStrike" baseline="0" dirty="0">
                <a:solidFill>
                  <a:srgbClr val="A3D40C"/>
                </a:solidFill>
                <a:latin typeface="Microsoft JhengHei" panose="020B0604030504040204" pitchFamily="34" charset="-120"/>
                <a:ea typeface="Microsoft JhengHei" panose="020B0604030504040204" pitchFamily="34" charset="-120"/>
              </a:rPr>
              <a:t>Regulation of the workability in small and micro enterprises through multimedia tools</a:t>
            </a:r>
            <a:endParaRPr lang="es-ES" dirty="0">
              <a:solidFill>
                <a:srgbClr val="A3D40C"/>
              </a:solidFill>
              <a:latin typeface="Microsoft JhengHei" panose="020B0604030504040204" pitchFamily="34" charset="-120"/>
              <a:ea typeface="Microsoft JhengHei" panose="020B0604030504040204" pitchFamily="34" charset="-120"/>
            </a:endParaRPr>
          </a:p>
        </p:txBody>
      </p:sp>
      <p:pic>
        <p:nvPicPr>
          <p:cNvPr id="11" name="Marcador de contenido 5">
            <a:extLst>
              <a:ext uri="{FF2B5EF4-FFF2-40B4-BE49-F238E27FC236}">
                <a16:creationId xmlns:a16="http://schemas.microsoft.com/office/drawing/2014/main" id="{46E2CADC-EB20-4EE1-B3BA-A18D3AC41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973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F0000"/>
                </a:solidFill>
                <a:latin typeface="Arial Black" panose="020B0A04020102020204" pitchFamily="34" charset="0"/>
              </a:rPr>
              <a:t>Introduction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0764000" cy="4351338"/>
          </a:xfrm>
        </p:spPr>
        <p:txBody>
          <a:bodyPr>
            <a:noAutofit/>
          </a:bodyPr>
          <a:lstStyle/>
          <a:p>
            <a:pPr marL="0" indent="0">
              <a:buNone/>
            </a:pPr>
            <a:r>
              <a:rPr lang="en-US" dirty="0"/>
              <a:t>High degree of workability – benefits for companies</a:t>
            </a:r>
          </a:p>
          <a:p>
            <a:pPr marL="0" indent="0">
              <a:buNone/>
            </a:pPr>
            <a:endParaRPr lang="en-GB" dirty="0"/>
          </a:p>
          <a:p>
            <a:pPr>
              <a:buFont typeface="Wingdings" panose="05000000000000000000" pitchFamily="2" charset="2"/>
              <a:buChar char="§"/>
            </a:pPr>
            <a:r>
              <a:rPr lang="en-US" sz="2000" dirty="0"/>
              <a:t>The productivity of the company is ensured</a:t>
            </a:r>
          </a:p>
          <a:p>
            <a:pPr>
              <a:buFont typeface="Wingdings" panose="05000000000000000000" pitchFamily="2" charset="2"/>
              <a:buChar char="§"/>
            </a:pPr>
            <a:r>
              <a:rPr lang="en-US" sz="2000" dirty="0"/>
              <a:t>Motivation and satisfaction of employees increase</a:t>
            </a:r>
          </a:p>
          <a:p>
            <a:pPr>
              <a:buFont typeface="Wingdings" panose="05000000000000000000" pitchFamily="2" charset="2"/>
              <a:buChar char="§"/>
            </a:pPr>
            <a:r>
              <a:rPr lang="en-US" sz="2000" dirty="0"/>
              <a:t>Employee turnover decreases</a:t>
            </a:r>
          </a:p>
          <a:p>
            <a:pPr>
              <a:buFont typeface="Wingdings" panose="05000000000000000000" pitchFamily="2" charset="2"/>
              <a:buChar char="§"/>
            </a:pPr>
            <a:r>
              <a:rPr lang="en-US" sz="2000" dirty="0"/>
              <a:t>Competitive advantages can be secured</a:t>
            </a:r>
          </a:p>
          <a:p>
            <a:pPr>
              <a:buFont typeface="Wingdings" panose="05000000000000000000" pitchFamily="2" charset="2"/>
              <a:buChar char="§"/>
            </a:pPr>
            <a:r>
              <a:rPr lang="en-US" sz="2000" dirty="0"/>
              <a:t>The health rate is increased/ less absenteeism</a:t>
            </a:r>
          </a:p>
          <a:p>
            <a:pPr>
              <a:buFont typeface="Wingdings" panose="05000000000000000000" pitchFamily="2" charset="2"/>
              <a:buChar char="§"/>
            </a:pPr>
            <a:r>
              <a:rPr lang="en-US" sz="2000" dirty="0"/>
              <a:t>Employer attractiveness is increasing</a:t>
            </a:r>
          </a:p>
          <a:p>
            <a:pPr>
              <a:buFont typeface="Wingdings" panose="05000000000000000000" pitchFamily="2" charset="2"/>
              <a:buChar char="§"/>
            </a:pPr>
            <a:r>
              <a:rPr lang="en-US" sz="2000" dirty="0"/>
              <a:t>Shortage of skilled workers is avoided</a:t>
            </a:r>
          </a:p>
          <a:p>
            <a:pPr>
              <a:buFont typeface="Wingdings" panose="05000000000000000000" pitchFamily="2" charset="2"/>
              <a:buChar char="§"/>
            </a:pPr>
            <a:r>
              <a:rPr lang="en-US" sz="2000" dirty="0"/>
              <a:t>Planning security increases</a:t>
            </a:r>
          </a:p>
          <a:p>
            <a:pPr>
              <a:buFont typeface="Wingdings" panose="05000000000000000000" pitchFamily="2" charset="2"/>
              <a:buChar char="§"/>
            </a:pPr>
            <a:endParaRPr lang="en-US" sz="2000" dirty="0"/>
          </a:p>
          <a:p>
            <a:pPr>
              <a:buFont typeface="Wingdings" panose="05000000000000000000" pitchFamily="2" charset="2"/>
              <a:buChar char="§"/>
            </a:pPr>
            <a:endParaRPr lang="en-GB" sz="2000"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id="{A9837AB8-7DF5-41F0-A74E-2A180C427396}"/>
              </a:ext>
            </a:extLst>
          </p:cNvPr>
          <p:cNvGrpSpPr/>
          <p:nvPr/>
        </p:nvGrpSpPr>
        <p:grpSpPr>
          <a:xfrm>
            <a:off x="8540318" y="1773811"/>
            <a:ext cx="3758411" cy="4481760"/>
            <a:chOff x="7603184" y="547294"/>
            <a:chExt cx="4751433" cy="5754533"/>
          </a:xfrm>
        </p:grpSpPr>
        <p:sp>
          <p:nvSpPr>
            <p:cNvPr id="13" name="Isosceles Triangle 22">
              <a:extLst>
                <a:ext uri="{FF2B5EF4-FFF2-40B4-BE49-F238E27FC236}">
                  <a16:creationId xmlns:a16="http://schemas.microsoft.com/office/drawing/2014/main"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Tree>
    <p:extLst>
      <p:ext uri="{BB962C8B-B14F-4D97-AF65-F5344CB8AC3E}">
        <p14:creationId xmlns:p14="http://schemas.microsoft.com/office/powerpoint/2010/main" val="335716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F0000"/>
                </a:solidFill>
                <a:latin typeface="Arial Black" panose="020B0A04020102020204" pitchFamily="34" charset="0"/>
              </a:rPr>
              <a:t>Introduction</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0764000" cy="4351338"/>
          </a:xfrm>
        </p:spPr>
        <p:txBody>
          <a:bodyPr>
            <a:noAutofit/>
          </a:bodyPr>
          <a:lstStyle/>
          <a:p>
            <a:pPr marL="0" indent="0">
              <a:buNone/>
            </a:pPr>
            <a:r>
              <a:rPr lang="en-US" dirty="0"/>
              <a:t>High degree of workability – benefits for employees</a:t>
            </a:r>
          </a:p>
          <a:p>
            <a:pPr marL="0" indent="0">
              <a:buNone/>
            </a:pPr>
            <a:endParaRPr lang="en-GB" dirty="0"/>
          </a:p>
          <a:p>
            <a:pPr>
              <a:buFont typeface="Wingdings" panose="05000000000000000000" pitchFamily="2" charset="2"/>
              <a:buChar char="§"/>
            </a:pPr>
            <a:r>
              <a:rPr lang="en-US" sz="2000" dirty="0"/>
              <a:t>Healthy into retirement</a:t>
            </a:r>
          </a:p>
          <a:p>
            <a:pPr>
              <a:buFont typeface="Wingdings" panose="05000000000000000000" pitchFamily="2" charset="2"/>
              <a:buChar char="§"/>
            </a:pPr>
            <a:r>
              <a:rPr lang="en-US" sz="2000" dirty="0"/>
              <a:t>Working under ergonomically optimized working conditions</a:t>
            </a:r>
          </a:p>
          <a:p>
            <a:pPr>
              <a:buFont typeface="Wingdings" panose="05000000000000000000" pitchFamily="2" charset="2"/>
              <a:buChar char="§"/>
            </a:pPr>
            <a:r>
              <a:rPr lang="en-US" sz="2000" dirty="0"/>
              <a:t>Avoidance or reduction of stress and burn-out</a:t>
            </a:r>
          </a:p>
          <a:p>
            <a:pPr>
              <a:buFont typeface="Wingdings" panose="05000000000000000000" pitchFamily="2" charset="2"/>
              <a:buChar char="§"/>
            </a:pPr>
            <a:r>
              <a:rPr lang="en-US" sz="2000" dirty="0"/>
              <a:t>Increase in satisfaction</a:t>
            </a:r>
          </a:p>
          <a:p>
            <a:pPr>
              <a:buFont typeface="Wingdings" panose="05000000000000000000" pitchFamily="2" charset="2"/>
              <a:buChar char="§"/>
            </a:pPr>
            <a:r>
              <a:rPr lang="en-US" sz="2000" dirty="0"/>
              <a:t>Reduction of physical and psychological stress</a:t>
            </a:r>
          </a:p>
          <a:p>
            <a:pPr>
              <a:buFont typeface="Wingdings" panose="05000000000000000000" pitchFamily="2" charset="2"/>
              <a:buChar char="§"/>
            </a:pPr>
            <a:r>
              <a:rPr lang="en-US" sz="2000" dirty="0"/>
              <a:t>Personal development through qualification</a:t>
            </a:r>
          </a:p>
          <a:p>
            <a:pPr>
              <a:buFont typeface="Wingdings" panose="05000000000000000000" pitchFamily="2" charset="2"/>
              <a:buChar char="§"/>
            </a:pPr>
            <a:r>
              <a:rPr lang="en-US" sz="2000" dirty="0"/>
              <a:t>Improved working atmosphere</a:t>
            </a:r>
            <a:endParaRPr lang="en-GB" sz="2000"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id="{A9837AB8-7DF5-41F0-A74E-2A180C427396}"/>
              </a:ext>
            </a:extLst>
          </p:cNvPr>
          <p:cNvGrpSpPr/>
          <p:nvPr/>
        </p:nvGrpSpPr>
        <p:grpSpPr>
          <a:xfrm>
            <a:off x="8540318" y="1773811"/>
            <a:ext cx="3758411" cy="4481760"/>
            <a:chOff x="7603184" y="547294"/>
            <a:chExt cx="4751433" cy="5754533"/>
          </a:xfrm>
        </p:grpSpPr>
        <p:sp>
          <p:nvSpPr>
            <p:cNvPr id="13" name="Isosceles Triangle 22">
              <a:extLst>
                <a:ext uri="{FF2B5EF4-FFF2-40B4-BE49-F238E27FC236}">
                  <a16:creationId xmlns:a16="http://schemas.microsoft.com/office/drawing/2014/main"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Tree>
    <p:extLst>
      <p:ext uri="{BB962C8B-B14F-4D97-AF65-F5344CB8AC3E}">
        <p14:creationId xmlns:p14="http://schemas.microsoft.com/office/powerpoint/2010/main" val="65809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A9106"/>
                </a:solidFill>
                <a:latin typeface="Arial Black" panose="020B0A04020102020204" pitchFamily="34" charset="0"/>
              </a:rPr>
              <a:t>Explanations</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1484000" cy="4351338"/>
          </a:xfrm>
        </p:spPr>
        <p:txBody>
          <a:bodyPr>
            <a:noAutofit/>
          </a:bodyPr>
          <a:lstStyle/>
          <a:p>
            <a:pPr marL="0" indent="0">
              <a:buNone/>
            </a:pPr>
            <a:r>
              <a:rPr lang="en-US" dirty="0"/>
              <a:t>What is workability?</a:t>
            </a:r>
            <a:endParaRPr lang="en-GB" dirty="0"/>
          </a:p>
          <a:p>
            <a:pPr marL="0" indent="0">
              <a:buNone/>
            </a:pPr>
            <a:r>
              <a:rPr lang="de-DE" sz="2000" dirty="0"/>
              <a:t>Workability „(…) </a:t>
            </a:r>
            <a:r>
              <a:rPr lang="en-US" sz="2000" dirty="0"/>
              <a:t>refers to the sum of the factors that enable an employee in a given work situation to successfully cope with the work tasks assigned to him</a:t>
            </a:r>
            <a:r>
              <a:rPr lang="de-DE" sz="2000" dirty="0"/>
              <a:t>.“</a:t>
            </a:r>
            <a:r>
              <a:rPr lang="de-DE" sz="2000" baseline="30000" dirty="0"/>
              <a:t>1</a:t>
            </a:r>
          </a:p>
          <a:p>
            <a:pPr marL="0" indent="0">
              <a:buNone/>
            </a:pPr>
            <a:endParaRPr lang="en-GB" sz="2000"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27" name="Textfeld 26">
            <a:extLst>
              <a:ext uri="{FF2B5EF4-FFF2-40B4-BE49-F238E27FC236}">
                <a16:creationId xmlns:a16="http://schemas.microsoft.com/office/drawing/2014/main" id="{CEE28A96-C76E-4033-A625-4340247B13DD}"/>
              </a:ext>
            </a:extLst>
          </p:cNvPr>
          <p:cNvSpPr txBox="1"/>
          <p:nvPr/>
        </p:nvSpPr>
        <p:spPr>
          <a:xfrm>
            <a:off x="360000" y="6084000"/>
            <a:ext cx="6480720" cy="215444"/>
          </a:xfrm>
          <a:prstGeom prst="rect">
            <a:avLst/>
          </a:prstGeom>
          <a:noFill/>
        </p:spPr>
        <p:txBody>
          <a:bodyPr wrap="square" rtlCol="0">
            <a:spAutoFit/>
          </a:bodyPr>
          <a:lstStyle/>
          <a:p>
            <a:r>
              <a:rPr lang="de-DE" sz="800" dirty="0"/>
              <a:t>1: </a:t>
            </a:r>
            <a:r>
              <a:rPr lang="en-US" sz="800" dirty="0"/>
              <a:t>After Illmarinen, quoted from Richenhagen 2011.</a:t>
            </a:r>
            <a:endParaRPr lang="de-DE" sz="800" dirty="0"/>
          </a:p>
        </p:txBody>
      </p:sp>
      <p:grpSp>
        <p:nvGrpSpPr>
          <p:cNvPr id="28" name="Gruppieren 27">
            <a:extLst>
              <a:ext uri="{FF2B5EF4-FFF2-40B4-BE49-F238E27FC236}">
                <a16:creationId xmlns:a16="http://schemas.microsoft.com/office/drawing/2014/main" id="{BF76913B-0073-478E-AE65-E1308CD7555C}"/>
              </a:ext>
            </a:extLst>
          </p:cNvPr>
          <p:cNvGrpSpPr/>
          <p:nvPr/>
        </p:nvGrpSpPr>
        <p:grpSpPr>
          <a:xfrm>
            <a:off x="3661856" y="1959212"/>
            <a:ext cx="4939010" cy="4460156"/>
            <a:chOff x="4355976" y="2348880"/>
            <a:chExt cx="3498850" cy="2947988"/>
          </a:xfrm>
        </p:grpSpPr>
        <p:sp>
          <p:nvSpPr>
            <p:cNvPr id="29" name="AutoShape 11">
              <a:extLst>
                <a:ext uri="{FF2B5EF4-FFF2-40B4-BE49-F238E27FC236}">
                  <a16:creationId xmlns:a16="http://schemas.microsoft.com/office/drawing/2014/main" id="{EDC9C52C-C127-41CA-90F9-3FB280240FDA}"/>
                </a:ext>
              </a:extLst>
            </p:cNvPr>
            <p:cNvSpPr>
              <a:spLocks noChangeAspect="1" noChangeArrowheads="1" noTextEdit="1"/>
            </p:cNvSpPr>
            <p:nvPr/>
          </p:nvSpPr>
          <p:spPr bwMode="auto">
            <a:xfrm>
              <a:off x="4355976" y="2348880"/>
              <a:ext cx="3498850" cy="2947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30" name="Rectangle 41">
              <a:extLst>
                <a:ext uri="{FF2B5EF4-FFF2-40B4-BE49-F238E27FC236}">
                  <a16:creationId xmlns:a16="http://schemas.microsoft.com/office/drawing/2014/main" id="{18FA171E-6798-4CCD-BD9B-BA303ACC026F}"/>
                </a:ext>
              </a:extLst>
            </p:cNvPr>
            <p:cNvSpPr>
              <a:spLocks noChangeArrowheads="1"/>
            </p:cNvSpPr>
            <p:nvPr/>
          </p:nvSpPr>
          <p:spPr bwMode="auto">
            <a:xfrm>
              <a:off x="6145089" y="3269630"/>
              <a:ext cx="134938" cy="1419225"/>
            </a:xfrm>
            <a:prstGeom prst="rect">
              <a:avLst/>
            </a:prstGeom>
            <a:solidFill>
              <a:srgbClr val="8C006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dirty="0"/>
            </a:p>
          </p:txBody>
        </p:sp>
        <p:sp>
          <p:nvSpPr>
            <p:cNvPr id="31" name="Freeform 42">
              <a:extLst>
                <a:ext uri="{FF2B5EF4-FFF2-40B4-BE49-F238E27FC236}">
                  <a16:creationId xmlns:a16="http://schemas.microsoft.com/office/drawing/2014/main" id="{CB9B56B4-B1CD-473F-868A-B7C3F7958CE7}"/>
                </a:ext>
              </a:extLst>
            </p:cNvPr>
            <p:cNvSpPr>
              <a:spLocks/>
            </p:cNvSpPr>
            <p:nvPr/>
          </p:nvSpPr>
          <p:spPr bwMode="auto">
            <a:xfrm>
              <a:off x="5602164" y="4526930"/>
              <a:ext cx="1243013" cy="320675"/>
            </a:xfrm>
            <a:custGeom>
              <a:avLst/>
              <a:gdLst/>
              <a:ahLst/>
              <a:cxnLst>
                <a:cxn ang="0">
                  <a:pos x="783" y="202"/>
                </a:cxn>
                <a:cxn ang="0">
                  <a:pos x="778" y="181"/>
                </a:cxn>
                <a:cxn ang="0">
                  <a:pos x="771" y="161"/>
                </a:cxn>
                <a:cxn ang="0">
                  <a:pos x="759" y="142"/>
                </a:cxn>
                <a:cxn ang="0">
                  <a:pos x="745" y="123"/>
                </a:cxn>
                <a:cxn ang="0">
                  <a:pos x="727" y="105"/>
                </a:cxn>
                <a:cxn ang="0">
                  <a:pos x="707" y="88"/>
                </a:cxn>
                <a:cxn ang="0">
                  <a:pos x="685" y="73"/>
                </a:cxn>
                <a:cxn ang="0">
                  <a:pos x="660" y="59"/>
                </a:cxn>
                <a:cxn ang="0">
                  <a:pos x="632" y="45"/>
                </a:cxn>
                <a:cxn ang="0">
                  <a:pos x="603" y="34"/>
                </a:cxn>
                <a:cxn ang="0">
                  <a:pos x="571" y="24"/>
                </a:cxn>
                <a:cxn ang="0">
                  <a:pos x="539" y="15"/>
                </a:cxn>
                <a:cxn ang="0">
                  <a:pos x="503" y="9"/>
                </a:cxn>
                <a:cxn ang="0">
                  <a:pos x="467" y="4"/>
                </a:cxn>
                <a:cxn ang="0">
                  <a:pos x="430" y="1"/>
                </a:cxn>
                <a:cxn ang="0">
                  <a:pos x="392" y="0"/>
                </a:cxn>
                <a:cxn ang="0">
                  <a:pos x="353" y="1"/>
                </a:cxn>
                <a:cxn ang="0">
                  <a:pos x="316" y="4"/>
                </a:cxn>
                <a:cxn ang="0">
                  <a:pos x="280" y="9"/>
                </a:cxn>
                <a:cxn ang="0">
                  <a:pos x="245" y="15"/>
                </a:cxn>
                <a:cxn ang="0">
                  <a:pos x="212" y="24"/>
                </a:cxn>
                <a:cxn ang="0">
                  <a:pos x="181" y="34"/>
                </a:cxn>
                <a:cxn ang="0">
                  <a:pos x="151" y="45"/>
                </a:cxn>
                <a:cxn ang="0">
                  <a:pos x="123" y="59"/>
                </a:cxn>
                <a:cxn ang="0">
                  <a:pos x="99" y="73"/>
                </a:cxn>
                <a:cxn ang="0">
                  <a:pos x="76" y="88"/>
                </a:cxn>
                <a:cxn ang="0">
                  <a:pos x="56" y="105"/>
                </a:cxn>
                <a:cxn ang="0">
                  <a:pos x="38" y="123"/>
                </a:cxn>
                <a:cxn ang="0">
                  <a:pos x="23" y="142"/>
                </a:cxn>
                <a:cxn ang="0">
                  <a:pos x="12" y="161"/>
                </a:cxn>
                <a:cxn ang="0">
                  <a:pos x="4" y="181"/>
                </a:cxn>
                <a:cxn ang="0">
                  <a:pos x="0" y="202"/>
                </a:cxn>
                <a:cxn ang="0">
                  <a:pos x="783" y="202"/>
                </a:cxn>
              </a:cxnLst>
              <a:rect l="0" t="0" r="r" b="b"/>
              <a:pathLst>
                <a:path w="783" h="202">
                  <a:moveTo>
                    <a:pt x="783" y="202"/>
                  </a:moveTo>
                  <a:lnTo>
                    <a:pt x="778" y="181"/>
                  </a:lnTo>
                  <a:lnTo>
                    <a:pt x="771" y="161"/>
                  </a:lnTo>
                  <a:lnTo>
                    <a:pt x="759" y="142"/>
                  </a:lnTo>
                  <a:lnTo>
                    <a:pt x="745" y="123"/>
                  </a:lnTo>
                  <a:lnTo>
                    <a:pt x="727" y="105"/>
                  </a:lnTo>
                  <a:lnTo>
                    <a:pt x="707" y="88"/>
                  </a:lnTo>
                  <a:lnTo>
                    <a:pt x="685" y="73"/>
                  </a:lnTo>
                  <a:lnTo>
                    <a:pt x="660" y="59"/>
                  </a:lnTo>
                  <a:lnTo>
                    <a:pt x="632" y="45"/>
                  </a:lnTo>
                  <a:lnTo>
                    <a:pt x="603" y="34"/>
                  </a:lnTo>
                  <a:lnTo>
                    <a:pt x="571" y="24"/>
                  </a:lnTo>
                  <a:lnTo>
                    <a:pt x="539" y="15"/>
                  </a:lnTo>
                  <a:lnTo>
                    <a:pt x="503" y="9"/>
                  </a:lnTo>
                  <a:lnTo>
                    <a:pt x="467" y="4"/>
                  </a:lnTo>
                  <a:lnTo>
                    <a:pt x="430" y="1"/>
                  </a:lnTo>
                  <a:lnTo>
                    <a:pt x="392" y="0"/>
                  </a:lnTo>
                  <a:lnTo>
                    <a:pt x="353" y="1"/>
                  </a:lnTo>
                  <a:lnTo>
                    <a:pt x="316" y="4"/>
                  </a:lnTo>
                  <a:lnTo>
                    <a:pt x="280" y="9"/>
                  </a:lnTo>
                  <a:lnTo>
                    <a:pt x="245" y="15"/>
                  </a:lnTo>
                  <a:lnTo>
                    <a:pt x="212" y="24"/>
                  </a:lnTo>
                  <a:lnTo>
                    <a:pt x="181" y="34"/>
                  </a:lnTo>
                  <a:lnTo>
                    <a:pt x="151" y="45"/>
                  </a:lnTo>
                  <a:lnTo>
                    <a:pt x="123" y="59"/>
                  </a:lnTo>
                  <a:lnTo>
                    <a:pt x="99" y="73"/>
                  </a:lnTo>
                  <a:lnTo>
                    <a:pt x="76" y="88"/>
                  </a:lnTo>
                  <a:lnTo>
                    <a:pt x="56" y="105"/>
                  </a:lnTo>
                  <a:lnTo>
                    <a:pt x="38" y="123"/>
                  </a:lnTo>
                  <a:lnTo>
                    <a:pt x="23" y="142"/>
                  </a:lnTo>
                  <a:lnTo>
                    <a:pt x="12" y="161"/>
                  </a:lnTo>
                  <a:lnTo>
                    <a:pt x="4" y="181"/>
                  </a:lnTo>
                  <a:lnTo>
                    <a:pt x="0" y="202"/>
                  </a:lnTo>
                  <a:lnTo>
                    <a:pt x="783" y="202"/>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2" name="Freeform 43">
              <a:extLst>
                <a:ext uri="{FF2B5EF4-FFF2-40B4-BE49-F238E27FC236}">
                  <a16:creationId xmlns:a16="http://schemas.microsoft.com/office/drawing/2014/main" id="{7BA3AE7D-7527-4920-837B-84BBA2858B4E}"/>
                </a:ext>
              </a:extLst>
            </p:cNvPr>
            <p:cNvSpPr>
              <a:spLocks/>
            </p:cNvSpPr>
            <p:nvPr/>
          </p:nvSpPr>
          <p:spPr bwMode="auto">
            <a:xfrm>
              <a:off x="5344989" y="3434730"/>
              <a:ext cx="260350" cy="630238"/>
            </a:xfrm>
            <a:custGeom>
              <a:avLst/>
              <a:gdLst/>
              <a:ahLst/>
              <a:cxnLst>
                <a:cxn ang="0">
                  <a:pos x="164" y="391"/>
                </a:cxn>
                <a:cxn ang="0">
                  <a:pos x="14" y="0"/>
                </a:cxn>
                <a:cxn ang="0">
                  <a:pos x="0" y="6"/>
                </a:cxn>
                <a:cxn ang="0">
                  <a:pos x="150" y="397"/>
                </a:cxn>
                <a:cxn ang="0">
                  <a:pos x="164" y="391"/>
                </a:cxn>
              </a:cxnLst>
              <a:rect l="0" t="0" r="r" b="b"/>
              <a:pathLst>
                <a:path w="164" h="397">
                  <a:moveTo>
                    <a:pt x="164" y="391"/>
                  </a:moveTo>
                  <a:lnTo>
                    <a:pt x="14" y="0"/>
                  </a:lnTo>
                  <a:lnTo>
                    <a:pt x="0" y="6"/>
                  </a:lnTo>
                  <a:lnTo>
                    <a:pt x="150" y="397"/>
                  </a:lnTo>
                  <a:lnTo>
                    <a:pt x="164" y="391"/>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3" name="Freeform 44">
              <a:extLst>
                <a:ext uri="{FF2B5EF4-FFF2-40B4-BE49-F238E27FC236}">
                  <a16:creationId xmlns:a16="http://schemas.microsoft.com/office/drawing/2014/main" id="{C668D8ED-595B-43B1-8859-AA81BA09FB3D}"/>
                </a:ext>
              </a:extLst>
            </p:cNvPr>
            <p:cNvSpPr>
              <a:spLocks/>
            </p:cNvSpPr>
            <p:nvPr/>
          </p:nvSpPr>
          <p:spPr bwMode="auto">
            <a:xfrm>
              <a:off x="5206876" y="3431555"/>
              <a:ext cx="88900" cy="679450"/>
            </a:xfrm>
            <a:custGeom>
              <a:avLst/>
              <a:gdLst/>
              <a:ahLst/>
              <a:cxnLst>
                <a:cxn ang="0">
                  <a:pos x="40" y="0"/>
                </a:cxn>
                <a:cxn ang="0">
                  <a:pos x="0" y="426"/>
                </a:cxn>
                <a:cxn ang="0">
                  <a:pos x="16" y="428"/>
                </a:cxn>
                <a:cxn ang="0">
                  <a:pos x="56" y="1"/>
                </a:cxn>
                <a:cxn ang="0">
                  <a:pos x="40" y="0"/>
                </a:cxn>
              </a:cxnLst>
              <a:rect l="0" t="0" r="r" b="b"/>
              <a:pathLst>
                <a:path w="56" h="428">
                  <a:moveTo>
                    <a:pt x="40" y="0"/>
                  </a:moveTo>
                  <a:lnTo>
                    <a:pt x="0" y="426"/>
                  </a:lnTo>
                  <a:lnTo>
                    <a:pt x="16" y="428"/>
                  </a:lnTo>
                  <a:lnTo>
                    <a:pt x="56" y="1"/>
                  </a:lnTo>
                  <a:lnTo>
                    <a:pt x="40"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4" name="Freeform 45">
              <a:extLst>
                <a:ext uri="{FF2B5EF4-FFF2-40B4-BE49-F238E27FC236}">
                  <a16:creationId xmlns:a16="http://schemas.microsoft.com/office/drawing/2014/main" id="{521ED8DA-1824-48A4-AD1D-25443EC2E604}"/>
                </a:ext>
              </a:extLst>
            </p:cNvPr>
            <p:cNvSpPr>
              <a:spLocks/>
            </p:cNvSpPr>
            <p:nvPr/>
          </p:nvSpPr>
          <p:spPr bwMode="auto">
            <a:xfrm>
              <a:off x="4833814" y="3450605"/>
              <a:ext cx="387350" cy="633413"/>
            </a:xfrm>
            <a:custGeom>
              <a:avLst/>
              <a:gdLst/>
              <a:ahLst/>
              <a:cxnLst>
                <a:cxn ang="0">
                  <a:pos x="231" y="0"/>
                </a:cxn>
                <a:cxn ang="0">
                  <a:pos x="0" y="391"/>
                </a:cxn>
                <a:cxn ang="0">
                  <a:pos x="13" y="399"/>
                </a:cxn>
                <a:cxn ang="0">
                  <a:pos x="244" y="8"/>
                </a:cxn>
                <a:cxn ang="0">
                  <a:pos x="231" y="0"/>
                </a:cxn>
              </a:cxnLst>
              <a:rect l="0" t="0" r="r" b="b"/>
              <a:pathLst>
                <a:path w="244" h="399">
                  <a:moveTo>
                    <a:pt x="231" y="0"/>
                  </a:moveTo>
                  <a:lnTo>
                    <a:pt x="0" y="391"/>
                  </a:lnTo>
                  <a:lnTo>
                    <a:pt x="13" y="399"/>
                  </a:lnTo>
                  <a:lnTo>
                    <a:pt x="244" y="8"/>
                  </a:lnTo>
                  <a:lnTo>
                    <a:pt x="231"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5" name="Freeform 46">
              <a:extLst>
                <a:ext uri="{FF2B5EF4-FFF2-40B4-BE49-F238E27FC236}">
                  <a16:creationId xmlns:a16="http://schemas.microsoft.com/office/drawing/2014/main" id="{BC1509F3-AB91-4486-95DC-BD7C20A624B8}"/>
                </a:ext>
              </a:extLst>
            </p:cNvPr>
            <p:cNvSpPr>
              <a:spLocks/>
            </p:cNvSpPr>
            <p:nvPr/>
          </p:nvSpPr>
          <p:spPr bwMode="auto">
            <a:xfrm>
              <a:off x="5022726" y="3098180"/>
              <a:ext cx="2276475" cy="401638"/>
            </a:xfrm>
            <a:custGeom>
              <a:avLst/>
              <a:gdLst/>
              <a:ahLst/>
              <a:cxnLst>
                <a:cxn ang="0">
                  <a:pos x="1426" y="0"/>
                </a:cxn>
                <a:cxn ang="0">
                  <a:pos x="1434" y="53"/>
                </a:cxn>
                <a:cxn ang="0">
                  <a:pos x="6" y="253"/>
                </a:cxn>
                <a:cxn ang="0">
                  <a:pos x="0" y="200"/>
                </a:cxn>
                <a:cxn ang="0">
                  <a:pos x="1426" y="0"/>
                </a:cxn>
              </a:cxnLst>
              <a:rect l="0" t="0" r="r" b="b"/>
              <a:pathLst>
                <a:path w="1434" h="253">
                  <a:moveTo>
                    <a:pt x="1426" y="0"/>
                  </a:moveTo>
                  <a:lnTo>
                    <a:pt x="1434" y="53"/>
                  </a:lnTo>
                  <a:lnTo>
                    <a:pt x="6" y="253"/>
                  </a:lnTo>
                  <a:lnTo>
                    <a:pt x="0" y="200"/>
                  </a:lnTo>
                  <a:lnTo>
                    <a:pt x="1426"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6" name="Freeform 47">
              <a:extLst>
                <a:ext uri="{FF2B5EF4-FFF2-40B4-BE49-F238E27FC236}">
                  <a16:creationId xmlns:a16="http://schemas.microsoft.com/office/drawing/2014/main" id="{9F1937F1-B9F5-49C8-AFA9-2242CB75F58C}"/>
                </a:ext>
              </a:extLst>
            </p:cNvPr>
            <p:cNvSpPr>
              <a:spLocks/>
            </p:cNvSpPr>
            <p:nvPr/>
          </p:nvSpPr>
          <p:spPr bwMode="auto">
            <a:xfrm>
              <a:off x="6097464" y="2964830"/>
              <a:ext cx="242888" cy="241300"/>
            </a:xfrm>
            <a:custGeom>
              <a:avLst/>
              <a:gdLst/>
              <a:ahLst/>
              <a:cxnLst>
                <a:cxn ang="0">
                  <a:pos x="77" y="152"/>
                </a:cxn>
                <a:cxn ang="0">
                  <a:pos x="92" y="151"/>
                </a:cxn>
                <a:cxn ang="0">
                  <a:pos x="107" y="146"/>
                </a:cxn>
                <a:cxn ang="0">
                  <a:pos x="120" y="138"/>
                </a:cxn>
                <a:cxn ang="0">
                  <a:pos x="131" y="130"/>
                </a:cxn>
                <a:cxn ang="0">
                  <a:pos x="140" y="118"/>
                </a:cxn>
                <a:cxn ang="0">
                  <a:pos x="148" y="105"/>
                </a:cxn>
                <a:cxn ang="0">
                  <a:pos x="152" y="91"/>
                </a:cxn>
                <a:cxn ang="0">
                  <a:pos x="153" y="75"/>
                </a:cxn>
                <a:cxn ang="0">
                  <a:pos x="152" y="60"/>
                </a:cxn>
                <a:cxn ang="0">
                  <a:pos x="148" y="46"/>
                </a:cxn>
                <a:cxn ang="0">
                  <a:pos x="140" y="33"/>
                </a:cxn>
                <a:cxn ang="0">
                  <a:pos x="131" y="22"/>
                </a:cxn>
                <a:cxn ang="0">
                  <a:pos x="120" y="13"/>
                </a:cxn>
                <a:cxn ang="0">
                  <a:pos x="107" y="5"/>
                </a:cxn>
                <a:cxn ang="0">
                  <a:pos x="92" y="1"/>
                </a:cxn>
                <a:cxn ang="0">
                  <a:pos x="77" y="0"/>
                </a:cxn>
                <a:cxn ang="0">
                  <a:pos x="61" y="1"/>
                </a:cxn>
                <a:cxn ang="0">
                  <a:pos x="47" y="5"/>
                </a:cxn>
                <a:cxn ang="0">
                  <a:pos x="33" y="13"/>
                </a:cxn>
                <a:cxn ang="0">
                  <a:pos x="22" y="22"/>
                </a:cxn>
                <a:cxn ang="0">
                  <a:pos x="13" y="33"/>
                </a:cxn>
                <a:cxn ang="0">
                  <a:pos x="6" y="46"/>
                </a:cxn>
                <a:cxn ang="0">
                  <a:pos x="1" y="60"/>
                </a:cxn>
                <a:cxn ang="0">
                  <a:pos x="0" y="75"/>
                </a:cxn>
                <a:cxn ang="0">
                  <a:pos x="1" y="91"/>
                </a:cxn>
                <a:cxn ang="0">
                  <a:pos x="6" y="105"/>
                </a:cxn>
                <a:cxn ang="0">
                  <a:pos x="13" y="118"/>
                </a:cxn>
                <a:cxn ang="0">
                  <a:pos x="22" y="130"/>
                </a:cxn>
                <a:cxn ang="0">
                  <a:pos x="33" y="138"/>
                </a:cxn>
                <a:cxn ang="0">
                  <a:pos x="47" y="146"/>
                </a:cxn>
                <a:cxn ang="0">
                  <a:pos x="61" y="151"/>
                </a:cxn>
                <a:cxn ang="0">
                  <a:pos x="77" y="152"/>
                </a:cxn>
              </a:cxnLst>
              <a:rect l="0" t="0" r="r" b="b"/>
              <a:pathLst>
                <a:path w="153" h="152">
                  <a:moveTo>
                    <a:pt x="77" y="152"/>
                  </a:moveTo>
                  <a:lnTo>
                    <a:pt x="92" y="151"/>
                  </a:lnTo>
                  <a:lnTo>
                    <a:pt x="107" y="146"/>
                  </a:lnTo>
                  <a:lnTo>
                    <a:pt x="120" y="138"/>
                  </a:lnTo>
                  <a:lnTo>
                    <a:pt x="131" y="130"/>
                  </a:lnTo>
                  <a:lnTo>
                    <a:pt x="140" y="118"/>
                  </a:lnTo>
                  <a:lnTo>
                    <a:pt x="148" y="105"/>
                  </a:lnTo>
                  <a:lnTo>
                    <a:pt x="152" y="91"/>
                  </a:lnTo>
                  <a:lnTo>
                    <a:pt x="153" y="75"/>
                  </a:lnTo>
                  <a:lnTo>
                    <a:pt x="152" y="60"/>
                  </a:lnTo>
                  <a:lnTo>
                    <a:pt x="148" y="46"/>
                  </a:lnTo>
                  <a:lnTo>
                    <a:pt x="140" y="33"/>
                  </a:lnTo>
                  <a:lnTo>
                    <a:pt x="131" y="22"/>
                  </a:lnTo>
                  <a:lnTo>
                    <a:pt x="120" y="13"/>
                  </a:lnTo>
                  <a:lnTo>
                    <a:pt x="107" y="5"/>
                  </a:lnTo>
                  <a:lnTo>
                    <a:pt x="92" y="1"/>
                  </a:lnTo>
                  <a:lnTo>
                    <a:pt x="77" y="0"/>
                  </a:lnTo>
                  <a:lnTo>
                    <a:pt x="61" y="1"/>
                  </a:lnTo>
                  <a:lnTo>
                    <a:pt x="47" y="5"/>
                  </a:lnTo>
                  <a:lnTo>
                    <a:pt x="33" y="13"/>
                  </a:lnTo>
                  <a:lnTo>
                    <a:pt x="22" y="22"/>
                  </a:lnTo>
                  <a:lnTo>
                    <a:pt x="13" y="33"/>
                  </a:lnTo>
                  <a:lnTo>
                    <a:pt x="6" y="46"/>
                  </a:lnTo>
                  <a:lnTo>
                    <a:pt x="1" y="60"/>
                  </a:lnTo>
                  <a:lnTo>
                    <a:pt x="0" y="75"/>
                  </a:lnTo>
                  <a:lnTo>
                    <a:pt x="1" y="91"/>
                  </a:lnTo>
                  <a:lnTo>
                    <a:pt x="6" y="105"/>
                  </a:lnTo>
                  <a:lnTo>
                    <a:pt x="13" y="118"/>
                  </a:lnTo>
                  <a:lnTo>
                    <a:pt x="22" y="130"/>
                  </a:lnTo>
                  <a:lnTo>
                    <a:pt x="33" y="138"/>
                  </a:lnTo>
                  <a:lnTo>
                    <a:pt x="47" y="146"/>
                  </a:lnTo>
                  <a:lnTo>
                    <a:pt x="61" y="151"/>
                  </a:lnTo>
                  <a:lnTo>
                    <a:pt x="77" y="152"/>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7" name="Freeform 48">
              <a:extLst>
                <a:ext uri="{FF2B5EF4-FFF2-40B4-BE49-F238E27FC236}">
                  <a16:creationId xmlns:a16="http://schemas.microsoft.com/office/drawing/2014/main" id="{E57F2327-279D-490A-9112-713BD07C6FB0}"/>
                </a:ext>
              </a:extLst>
            </p:cNvPr>
            <p:cNvSpPr>
              <a:spLocks/>
            </p:cNvSpPr>
            <p:nvPr/>
          </p:nvSpPr>
          <p:spPr bwMode="auto">
            <a:xfrm>
              <a:off x="6765801" y="3210893"/>
              <a:ext cx="268288" cy="638175"/>
            </a:xfrm>
            <a:custGeom>
              <a:avLst/>
              <a:gdLst/>
              <a:ahLst/>
              <a:cxnLst>
                <a:cxn ang="0">
                  <a:pos x="14" y="402"/>
                </a:cxn>
                <a:cxn ang="0">
                  <a:pos x="169" y="0"/>
                </a:cxn>
                <a:cxn ang="0">
                  <a:pos x="150" y="6"/>
                </a:cxn>
                <a:cxn ang="0">
                  <a:pos x="0" y="397"/>
                </a:cxn>
                <a:cxn ang="0">
                  <a:pos x="14" y="402"/>
                </a:cxn>
              </a:cxnLst>
              <a:rect l="0" t="0" r="r" b="b"/>
              <a:pathLst>
                <a:path w="169" h="402">
                  <a:moveTo>
                    <a:pt x="14" y="402"/>
                  </a:moveTo>
                  <a:lnTo>
                    <a:pt x="169" y="0"/>
                  </a:lnTo>
                  <a:lnTo>
                    <a:pt x="150" y="6"/>
                  </a:lnTo>
                  <a:lnTo>
                    <a:pt x="0" y="397"/>
                  </a:lnTo>
                  <a:lnTo>
                    <a:pt x="14" y="402"/>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8" name="Freeform 49">
              <a:extLst>
                <a:ext uri="{FF2B5EF4-FFF2-40B4-BE49-F238E27FC236}">
                  <a16:creationId xmlns:a16="http://schemas.microsoft.com/office/drawing/2014/main" id="{C3AD968B-7768-4F97-80E0-5E3CD3BAB340}"/>
                </a:ext>
              </a:extLst>
            </p:cNvPr>
            <p:cNvSpPr>
              <a:spLocks/>
            </p:cNvSpPr>
            <p:nvPr/>
          </p:nvSpPr>
          <p:spPr bwMode="auto">
            <a:xfrm>
              <a:off x="7075364" y="3198193"/>
              <a:ext cx="90488" cy="679450"/>
            </a:xfrm>
            <a:custGeom>
              <a:avLst/>
              <a:gdLst/>
              <a:ahLst/>
              <a:cxnLst>
                <a:cxn ang="0">
                  <a:pos x="0" y="1"/>
                </a:cxn>
                <a:cxn ang="0">
                  <a:pos x="41" y="428"/>
                </a:cxn>
                <a:cxn ang="0">
                  <a:pos x="57" y="427"/>
                </a:cxn>
                <a:cxn ang="0">
                  <a:pos x="16" y="0"/>
                </a:cxn>
                <a:cxn ang="0">
                  <a:pos x="0" y="1"/>
                </a:cxn>
              </a:cxnLst>
              <a:rect l="0" t="0" r="r" b="b"/>
              <a:pathLst>
                <a:path w="57" h="428">
                  <a:moveTo>
                    <a:pt x="0" y="1"/>
                  </a:moveTo>
                  <a:lnTo>
                    <a:pt x="41" y="428"/>
                  </a:lnTo>
                  <a:lnTo>
                    <a:pt x="57" y="427"/>
                  </a:lnTo>
                  <a:lnTo>
                    <a:pt x="16" y="0"/>
                  </a:lnTo>
                  <a:lnTo>
                    <a:pt x="0" y="1"/>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39" name="Freeform 50">
              <a:extLst>
                <a:ext uri="{FF2B5EF4-FFF2-40B4-BE49-F238E27FC236}">
                  <a16:creationId xmlns:a16="http://schemas.microsoft.com/office/drawing/2014/main" id="{97140828-03B5-45C3-88AB-9BC6C3C176BD}"/>
                </a:ext>
              </a:extLst>
            </p:cNvPr>
            <p:cNvSpPr>
              <a:spLocks/>
            </p:cNvSpPr>
            <p:nvPr/>
          </p:nvSpPr>
          <p:spPr bwMode="auto">
            <a:xfrm>
              <a:off x="7126164" y="3175968"/>
              <a:ext cx="412750" cy="674688"/>
            </a:xfrm>
            <a:custGeom>
              <a:avLst/>
              <a:gdLst/>
              <a:ahLst/>
              <a:cxnLst>
                <a:cxn ang="0">
                  <a:pos x="0" y="8"/>
                </a:cxn>
                <a:cxn ang="0">
                  <a:pos x="247" y="425"/>
                </a:cxn>
                <a:cxn ang="0">
                  <a:pos x="260" y="417"/>
                </a:cxn>
                <a:cxn ang="0">
                  <a:pos x="14" y="0"/>
                </a:cxn>
                <a:cxn ang="0">
                  <a:pos x="0" y="8"/>
                </a:cxn>
              </a:cxnLst>
              <a:rect l="0" t="0" r="r" b="b"/>
              <a:pathLst>
                <a:path w="260" h="425">
                  <a:moveTo>
                    <a:pt x="0" y="8"/>
                  </a:moveTo>
                  <a:lnTo>
                    <a:pt x="247" y="425"/>
                  </a:lnTo>
                  <a:lnTo>
                    <a:pt x="260" y="417"/>
                  </a:lnTo>
                  <a:lnTo>
                    <a:pt x="14" y="0"/>
                  </a:lnTo>
                  <a:lnTo>
                    <a:pt x="0" y="8"/>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0" name="Freeform 51">
              <a:extLst>
                <a:ext uri="{FF2B5EF4-FFF2-40B4-BE49-F238E27FC236}">
                  <a16:creationId xmlns:a16="http://schemas.microsoft.com/office/drawing/2014/main" id="{AC641CA6-840B-4183-98E8-63B4B9D58C97}"/>
                </a:ext>
              </a:extLst>
            </p:cNvPr>
            <p:cNvSpPr>
              <a:spLocks/>
            </p:cNvSpPr>
            <p:nvPr/>
          </p:nvSpPr>
          <p:spPr bwMode="auto">
            <a:xfrm>
              <a:off x="4771901" y="4050680"/>
              <a:ext cx="896938" cy="461963"/>
            </a:xfrm>
            <a:custGeom>
              <a:avLst/>
              <a:gdLst/>
              <a:ahLst/>
              <a:cxnLst>
                <a:cxn ang="0">
                  <a:pos x="0" y="0"/>
                </a:cxn>
                <a:cxn ang="0">
                  <a:pos x="0" y="2"/>
                </a:cxn>
                <a:cxn ang="0">
                  <a:pos x="0" y="3"/>
                </a:cxn>
                <a:cxn ang="0">
                  <a:pos x="0" y="5"/>
                </a:cxn>
                <a:cxn ang="0">
                  <a:pos x="0" y="8"/>
                </a:cxn>
                <a:cxn ang="0">
                  <a:pos x="1" y="36"/>
                </a:cxn>
                <a:cxn ang="0">
                  <a:pos x="6" y="64"/>
                </a:cxn>
                <a:cxn ang="0">
                  <a:pos x="12" y="92"/>
                </a:cxn>
                <a:cxn ang="0">
                  <a:pos x="22" y="118"/>
                </a:cxn>
                <a:cxn ang="0">
                  <a:pos x="34" y="143"/>
                </a:cxn>
                <a:cxn ang="0">
                  <a:pos x="49" y="166"/>
                </a:cxn>
                <a:cxn ang="0">
                  <a:pos x="64" y="187"/>
                </a:cxn>
                <a:cxn ang="0">
                  <a:pos x="83" y="207"/>
                </a:cxn>
                <a:cxn ang="0">
                  <a:pos x="103" y="226"/>
                </a:cxn>
                <a:cxn ang="0">
                  <a:pos x="124" y="242"/>
                </a:cxn>
                <a:cxn ang="0">
                  <a:pos x="148" y="256"/>
                </a:cxn>
                <a:cxn ang="0">
                  <a:pos x="173" y="269"/>
                </a:cxn>
                <a:cxn ang="0">
                  <a:pos x="199" y="279"/>
                </a:cxn>
                <a:cxn ang="0">
                  <a:pos x="227" y="285"/>
                </a:cxn>
                <a:cxn ang="0">
                  <a:pos x="254" y="290"/>
                </a:cxn>
                <a:cxn ang="0">
                  <a:pos x="283" y="291"/>
                </a:cxn>
                <a:cxn ang="0">
                  <a:pos x="312" y="290"/>
                </a:cxn>
                <a:cxn ang="0">
                  <a:pos x="340" y="285"/>
                </a:cxn>
                <a:cxn ang="0">
                  <a:pos x="366" y="279"/>
                </a:cxn>
                <a:cxn ang="0">
                  <a:pos x="393" y="269"/>
                </a:cxn>
                <a:cxn ang="0">
                  <a:pos x="418" y="256"/>
                </a:cxn>
                <a:cxn ang="0">
                  <a:pos x="441" y="242"/>
                </a:cxn>
                <a:cxn ang="0">
                  <a:pos x="462" y="226"/>
                </a:cxn>
                <a:cxn ang="0">
                  <a:pos x="483" y="207"/>
                </a:cxn>
                <a:cxn ang="0">
                  <a:pos x="501" y="187"/>
                </a:cxn>
                <a:cxn ang="0">
                  <a:pos x="517" y="166"/>
                </a:cxn>
                <a:cxn ang="0">
                  <a:pos x="531" y="143"/>
                </a:cxn>
                <a:cxn ang="0">
                  <a:pos x="543" y="118"/>
                </a:cxn>
                <a:cxn ang="0">
                  <a:pos x="553" y="92"/>
                </a:cxn>
                <a:cxn ang="0">
                  <a:pos x="560" y="64"/>
                </a:cxn>
                <a:cxn ang="0">
                  <a:pos x="564" y="36"/>
                </a:cxn>
                <a:cxn ang="0">
                  <a:pos x="565" y="8"/>
                </a:cxn>
                <a:cxn ang="0">
                  <a:pos x="565" y="5"/>
                </a:cxn>
                <a:cxn ang="0">
                  <a:pos x="565" y="3"/>
                </a:cxn>
                <a:cxn ang="0">
                  <a:pos x="565" y="2"/>
                </a:cxn>
                <a:cxn ang="0">
                  <a:pos x="565" y="0"/>
                </a:cxn>
                <a:cxn ang="0">
                  <a:pos x="0" y="0"/>
                </a:cxn>
              </a:cxnLst>
              <a:rect l="0" t="0" r="r" b="b"/>
              <a:pathLst>
                <a:path w="565" h="291">
                  <a:moveTo>
                    <a:pt x="0" y="0"/>
                  </a:moveTo>
                  <a:lnTo>
                    <a:pt x="0" y="2"/>
                  </a:lnTo>
                  <a:lnTo>
                    <a:pt x="0" y="3"/>
                  </a:lnTo>
                  <a:lnTo>
                    <a:pt x="0" y="5"/>
                  </a:lnTo>
                  <a:lnTo>
                    <a:pt x="0" y="8"/>
                  </a:lnTo>
                  <a:lnTo>
                    <a:pt x="1" y="36"/>
                  </a:lnTo>
                  <a:lnTo>
                    <a:pt x="6" y="64"/>
                  </a:lnTo>
                  <a:lnTo>
                    <a:pt x="12" y="92"/>
                  </a:lnTo>
                  <a:lnTo>
                    <a:pt x="22" y="118"/>
                  </a:lnTo>
                  <a:lnTo>
                    <a:pt x="34" y="143"/>
                  </a:lnTo>
                  <a:lnTo>
                    <a:pt x="49" y="166"/>
                  </a:lnTo>
                  <a:lnTo>
                    <a:pt x="64" y="187"/>
                  </a:lnTo>
                  <a:lnTo>
                    <a:pt x="83" y="207"/>
                  </a:lnTo>
                  <a:lnTo>
                    <a:pt x="103" y="226"/>
                  </a:lnTo>
                  <a:lnTo>
                    <a:pt x="124" y="242"/>
                  </a:lnTo>
                  <a:lnTo>
                    <a:pt x="148" y="256"/>
                  </a:lnTo>
                  <a:lnTo>
                    <a:pt x="173" y="269"/>
                  </a:lnTo>
                  <a:lnTo>
                    <a:pt x="199" y="279"/>
                  </a:lnTo>
                  <a:lnTo>
                    <a:pt x="227" y="285"/>
                  </a:lnTo>
                  <a:lnTo>
                    <a:pt x="254" y="290"/>
                  </a:lnTo>
                  <a:lnTo>
                    <a:pt x="283" y="291"/>
                  </a:lnTo>
                  <a:lnTo>
                    <a:pt x="312" y="290"/>
                  </a:lnTo>
                  <a:lnTo>
                    <a:pt x="340" y="285"/>
                  </a:lnTo>
                  <a:lnTo>
                    <a:pt x="366" y="279"/>
                  </a:lnTo>
                  <a:lnTo>
                    <a:pt x="393" y="269"/>
                  </a:lnTo>
                  <a:lnTo>
                    <a:pt x="418" y="256"/>
                  </a:lnTo>
                  <a:lnTo>
                    <a:pt x="441" y="242"/>
                  </a:lnTo>
                  <a:lnTo>
                    <a:pt x="462" y="226"/>
                  </a:lnTo>
                  <a:lnTo>
                    <a:pt x="483" y="207"/>
                  </a:lnTo>
                  <a:lnTo>
                    <a:pt x="501" y="187"/>
                  </a:lnTo>
                  <a:lnTo>
                    <a:pt x="517" y="166"/>
                  </a:lnTo>
                  <a:lnTo>
                    <a:pt x="531" y="143"/>
                  </a:lnTo>
                  <a:lnTo>
                    <a:pt x="543" y="118"/>
                  </a:lnTo>
                  <a:lnTo>
                    <a:pt x="553" y="92"/>
                  </a:lnTo>
                  <a:lnTo>
                    <a:pt x="560" y="64"/>
                  </a:lnTo>
                  <a:lnTo>
                    <a:pt x="564" y="36"/>
                  </a:lnTo>
                  <a:lnTo>
                    <a:pt x="565" y="8"/>
                  </a:lnTo>
                  <a:lnTo>
                    <a:pt x="565" y="5"/>
                  </a:lnTo>
                  <a:lnTo>
                    <a:pt x="565" y="3"/>
                  </a:lnTo>
                  <a:lnTo>
                    <a:pt x="565" y="2"/>
                  </a:lnTo>
                  <a:lnTo>
                    <a:pt x="565" y="0"/>
                  </a:lnTo>
                  <a:lnTo>
                    <a:pt x="0"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1" name="Freeform 52">
              <a:extLst>
                <a:ext uri="{FF2B5EF4-FFF2-40B4-BE49-F238E27FC236}">
                  <a16:creationId xmlns:a16="http://schemas.microsoft.com/office/drawing/2014/main" id="{E63DDCBD-BDE9-4D14-8D69-6DBB6E93FEBB}"/>
                </a:ext>
              </a:extLst>
            </p:cNvPr>
            <p:cNvSpPr>
              <a:spLocks/>
            </p:cNvSpPr>
            <p:nvPr/>
          </p:nvSpPr>
          <p:spPr bwMode="auto">
            <a:xfrm>
              <a:off x="5046539" y="4130055"/>
              <a:ext cx="530225" cy="55563"/>
            </a:xfrm>
            <a:custGeom>
              <a:avLst/>
              <a:gdLst/>
              <a:ahLst/>
              <a:cxnLst>
                <a:cxn ang="0">
                  <a:pos x="324" y="35"/>
                </a:cxn>
                <a:cxn ang="0">
                  <a:pos x="328" y="26"/>
                </a:cxn>
                <a:cxn ang="0">
                  <a:pos x="330" y="18"/>
                </a:cxn>
                <a:cxn ang="0">
                  <a:pos x="332" y="9"/>
                </a:cxn>
                <a:cxn ang="0">
                  <a:pos x="334" y="0"/>
                </a:cxn>
                <a:cxn ang="0">
                  <a:pos x="0" y="23"/>
                </a:cxn>
                <a:cxn ang="0">
                  <a:pos x="324" y="35"/>
                </a:cxn>
              </a:cxnLst>
              <a:rect l="0" t="0" r="r" b="b"/>
              <a:pathLst>
                <a:path w="334" h="35">
                  <a:moveTo>
                    <a:pt x="324" y="35"/>
                  </a:moveTo>
                  <a:lnTo>
                    <a:pt x="328" y="26"/>
                  </a:lnTo>
                  <a:lnTo>
                    <a:pt x="330" y="18"/>
                  </a:lnTo>
                  <a:lnTo>
                    <a:pt x="332" y="9"/>
                  </a:lnTo>
                  <a:lnTo>
                    <a:pt x="334" y="0"/>
                  </a:lnTo>
                  <a:lnTo>
                    <a:pt x="0" y="23"/>
                  </a:lnTo>
                  <a:lnTo>
                    <a:pt x="324" y="35"/>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2" name="Freeform 53">
              <a:extLst>
                <a:ext uri="{FF2B5EF4-FFF2-40B4-BE49-F238E27FC236}">
                  <a16:creationId xmlns:a16="http://schemas.microsoft.com/office/drawing/2014/main" id="{939481E5-7215-408F-BE60-A84EA695B502}"/>
                </a:ext>
              </a:extLst>
            </p:cNvPr>
            <p:cNvSpPr>
              <a:spLocks/>
            </p:cNvSpPr>
            <p:nvPr/>
          </p:nvSpPr>
          <p:spPr bwMode="auto">
            <a:xfrm>
              <a:off x="5049714" y="4231655"/>
              <a:ext cx="492125" cy="50800"/>
            </a:xfrm>
            <a:custGeom>
              <a:avLst/>
              <a:gdLst/>
              <a:ahLst/>
              <a:cxnLst>
                <a:cxn ang="0">
                  <a:pos x="292" y="32"/>
                </a:cxn>
                <a:cxn ang="0">
                  <a:pos x="297" y="25"/>
                </a:cxn>
                <a:cxn ang="0">
                  <a:pos x="302" y="17"/>
                </a:cxn>
                <a:cxn ang="0">
                  <a:pos x="307" y="8"/>
                </a:cxn>
                <a:cxn ang="0">
                  <a:pos x="310" y="0"/>
                </a:cxn>
                <a:cxn ang="0">
                  <a:pos x="0" y="22"/>
                </a:cxn>
                <a:cxn ang="0">
                  <a:pos x="292" y="32"/>
                </a:cxn>
              </a:cxnLst>
              <a:rect l="0" t="0" r="r" b="b"/>
              <a:pathLst>
                <a:path w="310" h="32">
                  <a:moveTo>
                    <a:pt x="292" y="32"/>
                  </a:moveTo>
                  <a:lnTo>
                    <a:pt x="297" y="25"/>
                  </a:lnTo>
                  <a:lnTo>
                    <a:pt x="302" y="17"/>
                  </a:lnTo>
                  <a:lnTo>
                    <a:pt x="307" y="8"/>
                  </a:lnTo>
                  <a:lnTo>
                    <a:pt x="310" y="0"/>
                  </a:lnTo>
                  <a:lnTo>
                    <a:pt x="0" y="22"/>
                  </a:lnTo>
                  <a:lnTo>
                    <a:pt x="292" y="32"/>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3" name="Freeform 54">
              <a:extLst>
                <a:ext uri="{FF2B5EF4-FFF2-40B4-BE49-F238E27FC236}">
                  <a16:creationId xmlns:a16="http://schemas.microsoft.com/office/drawing/2014/main" id="{C5EB0828-E604-47B1-BB37-87A9A2A15932}"/>
                </a:ext>
              </a:extLst>
            </p:cNvPr>
            <p:cNvSpPr>
              <a:spLocks/>
            </p:cNvSpPr>
            <p:nvPr/>
          </p:nvSpPr>
          <p:spPr bwMode="auto">
            <a:xfrm>
              <a:off x="5065589" y="4336430"/>
              <a:ext cx="409575" cy="41275"/>
            </a:xfrm>
            <a:custGeom>
              <a:avLst/>
              <a:gdLst/>
              <a:ahLst/>
              <a:cxnLst>
                <a:cxn ang="0">
                  <a:pos x="231" y="26"/>
                </a:cxn>
                <a:cxn ang="0">
                  <a:pos x="238" y="21"/>
                </a:cxn>
                <a:cxn ang="0">
                  <a:pos x="245" y="14"/>
                </a:cxn>
                <a:cxn ang="0">
                  <a:pos x="251" y="7"/>
                </a:cxn>
                <a:cxn ang="0">
                  <a:pos x="258" y="0"/>
                </a:cxn>
                <a:cxn ang="0">
                  <a:pos x="0" y="19"/>
                </a:cxn>
                <a:cxn ang="0">
                  <a:pos x="231" y="26"/>
                </a:cxn>
              </a:cxnLst>
              <a:rect l="0" t="0" r="r" b="b"/>
              <a:pathLst>
                <a:path w="258" h="26">
                  <a:moveTo>
                    <a:pt x="231" y="26"/>
                  </a:moveTo>
                  <a:lnTo>
                    <a:pt x="238" y="21"/>
                  </a:lnTo>
                  <a:lnTo>
                    <a:pt x="245" y="14"/>
                  </a:lnTo>
                  <a:lnTo>
                    <a:pt x="251" y="7"/>
                  </a:lnTo>
                  <a:lnTo>
                    <a:pt x="258" y="0"/>
                  </a:lnTo>
                  <a:lnTo>
                    <a:pt x="0" y="19"/>
                  </a:lnTo>
                  <a:lnTo>
                    <a:pt x="231" y="26"/>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4" name="Freeform 55">
              <a:extLst>
                <a:ext uri="{FF2B5EF4-FFF2-40B4-BE49-F238E27FC236}">
                  <a16:creationId xmlns:a16="http://schemas.microsoft.com/office/drawing/2014/main" id="{FF0CA91B-3448-4E6C-A654-B24A6DAE362F}"/>
                </a:ext>
              </a:extLst>
            </p:cNvPr>
            <p:cNvSpPr>
              <a:spLocks/>
            </p:cNvSpPr>
            <p:nvPr/>
          </p:nvSpPr>
          <p:spPr bwMode="auto">
            <a:xfrm>
              <a:off x="6710239" y="3801443"/>
              <a:ext cx="901700" cy="461963"/>
            </a:xfrm>
            <a:custGeom>
              <a:avLst/>
              <a:gdLst/>
              <a:ahLst/>
              <a:cxnLst>
                <a:cxn ang="0">
                  <a:pos x="2" y="0"/>
                </a:cxn>
                <a:cxn ang="0">
                  <a:pos x="2" y="2"/>
                </a:cxn>
                <a:cxn ang="0">
                  <a:pos x="2" y="5"/>
                </a:cxn>
                <a:cxn ang="0">
                  <a:pos x="0" y="6"/>
                </a:cxn>
                <a:cxn ang="0">
                  <a:pos x="0" y="8"/>
                </a:cxn>
                <a:cxn ang="0">
                  <a:pos x="2" y="37"/>
                </a:cxn>
                <a:cxn ang="0">
                  <a:pos x="6" y="65"/>
                </a:cxn>
                <a:cxn ang="0">
                  <a:pos x="14" y="92"/>
                </a:cxn>
                <a:cxn ang="0">
                  <a:pos x="23" y="118"/>
                </a:cxn>
                <a:cxn ang="0">
                  <a:pos x="35" y="143"/>
                </a:cxn>
                <a:cxn ang="0">
                  <a:pos x="49" y="167"/>
                </a:cxn>
                <a:cxn ang="0">
                  <a:pos x="66" y="188"/>
                </a:cxn>
                <a:cxn ang="0">
                  <a:pos x="84" y="208"/>
                </a:cxn>
                <a:cxn ang="0">
                  <a:pos x="104" y="227"/>
                </a:cxn>
                <a:cxn ang="0">
                  <a:pos x="126" y="242"/>
                </a:cxn>
                <a:cxn ang="0">
                  <a:pos x="149" y="257"/>
                </a:cxn>
                <a:cxn ang="0">
                  <a:pos x="175" y="269"/>
                </a:cxn>
                <a:cxn ang="0">
                  <a:pos x="200" y="279"/>
                </a:cxn>
                <a:cxn ang="0">
                  <a:pos x="228" y="286"/>
                </a:cxn>
                <a:cxn ang="0">
                  <a:pos x="256" y="290"/>
                </a:cxn>
                <a:cxn ang="0">
                  <a:pos x="285" y="291"/>
                </a:cxn>
                <a:cxn ang="0">
                  <a:pos x="314" y="290"/>
                </a:cxn>
                <a:cxn ang="0">
                  <a:pos x="341" y="286"/>
                </a:cxn>
                <a:cxn ang="0">
                  <a:pos x="369" y="279"/>
                </a:cxn>
                <a:cxn ang="0">
                  <a:pos x="395" y="269"/>
                </a:cxn>
                <a:cxn ang="0">
                  <a:pos x="420" y="257"/>
                </a:cxn>
                <a:cxn ang="0">
                  <a:pos x="443" y="242"/>
                </a:cxn>
                <a:cxn ang="0">
                  <a:pos x="465" y="227"/>
                </a:cxn>
                <a:cxn ang="0">
                  <a:pos x="485" y="208"/>
                </a:cxn>
                <a:cxn ang="0">
                  <a:pos x="503" y="188"/>
                </a:cxn>
                <a:cxn ang="0">
                  <a:pos x="519" y="167"/>
                </a:cxn>
                <a:cxn ang="0">
                  <a:pos x="533" y="143"/>
                </a:cxn>
                <a:cxn ang="0">
                  <a:pos x="546" y="118"/>
                </a:cxn>
                <a:cxn ang="0">
                  <a:pos x="556" y="92"/>
                </a:cxn>
                <a:cxn ang="0">
                  <a:pos x="562" y="65"/>
                </a:cxn>
                <a:cxn ang="0">
                  <a:pos x="567" y="37"/>
                </a:cxn>
                <a:cxn ang="0">
                  <a:pos x="568" y="8"/>
                </a:cxn>
                <a:cxn ang="0">
                  <a:pos x="568" y="6"/>
                </a:cxn>
                <a:cxn ang="0">
                  <a:pos x="568" y="5"/>
                </a:cxn>
                <a:cxn ang="0">
                  <a:pos x="568" y="2"/>
                </a:cxn>
                <a:cxn ang="0">
                  <a:pos x="568" y="0"/>
                </a:cxn>
                <a:cxn ang="0">
                  <a:pos x="2" y="0"/>
                </a:cxn>
              </a:cxnLst>
              <a:rect l="0" t="0" r="r" b="b"/>
              <a:pathLst>
                <a:path w="568" h="291">
                  <a:moveTo>
                    <a:pt x="2" y="0"/>
                  </a:moveTo>
                  <a:lnTo>
                    <a:pt x="2" y="2"/>
                  </a:lnTo>
                  <a:lnTo>
                    <a:pt x="2" y="5"/>
                  </a:lnTo>
                  <a:lnTo>
                    <a:pt x="0" y="6"/>
                  </a:lnTo>
                  <a:lnTo>
                    <a:pt x="0" y="8"/>
                  </a:lnTo>
                  <a:lnTo>
                    <a:pt x="2" y="37"/>
                  </a:lnTo>
                  <a:lnTo>
                    <a:pt x="6" y="65"/>
                  </a:lnTo>
                  <a:lnTo>
                    <a:pt x="14" y="92"/>
                  </a:lnTo>
                  <a:lnTo>
                    <a:pt x="23" y="118"/>
                  </a:lnTo>
                  <a:lnTo>
                    <a:pt x="35" y="143"/>
                  </a:lnTo>
                  <a:lnTo>
                    <a:pt x="49" y="167"/>
                  </a:lnTo>
                  <a:lnTo>
                    <a:pt x="66" y="188"/>
                  </a:lnTo>
                  <a:lnTo>
                    <a:pt x="84" y="208"/>
                  </a:lnTo>
                  <a:lnTo>
                    <a:pt x="104" y="227"/>
                  </a:lnTo>
                  <a:lnTo>
                    <a:pt x="126" y="242"/>
                  </a:lnTo>
                  <a:lnTo>
                    <a:pt x="149" y="257"/>
                  </a:lnTo>
                  <a:lnTo>
                    <a:pt x="175" y="269"/>
                  </a:lnTo>
                  <a:lnTo>
                    <a:pt x="200" y="279"/>
                  </a:lnTo>
                  <a:lnTo>
                    <a:pt x="228" y="286"/>
                  </a:lnTo>
                  <a:lnTo>
                    <a:pt x="256" y="290"/>
                  </a:lnTo>
                  <a:lnTo>
                    <a:pt x="285" y="291"/>
                  </a:lnTo>
                  <a:lnTo>
                    <a:pt x="314" y="290"/>
                  </a:lnTo>
                  <a:lnTo>
                    <a:pt x="341" y="286"/>
                  </a:lnTo>
                  <a:lnTo>
                    <a:pt x="369" y="279"/>
                  </a:lnTo>
                  <a:lnTo>
                    <a:pt x="395" y="269"/>
                  </a:lnTo>
                  <a:lnTo>
                    <a:pt x="420" y="257"/>
                  </a:lnTo>
                  <a:lnTo>
                    <a:pt x="443" y="242"/>
                  </a:lnTo>
                  <a:lnTo>
                    <a:pt x="465" y="227"/>
                  </a:lnTo>
                  <a:lnTo>
                    <a:pt x="485" y="208"/>
                  </a:lnTo>
                  <a:lnTo>
                    <a:pt x="503" y="188"/>
                  </a:lnTo>
                  <a:lnTo>
                    <a:pt x="519" y="167"/>
                  </a:lnTo>
                  <a:lnTo>
                    <a:pt x="533" y="143"/>
                  </a:lnTo>
                  <a:lnTo>
                    <a:pt x="546" y="118"/>
                  </a:lnTo>
                  <a:lnTo>
                    <a:pt x="556" y="92"/>
                  </a:lnTo>
                  <a:lnTo>
                    <a:pt x="562" y="65"/>
                  </a:lnTo>
                  <a:lnTo>
                    <a:pt x="567" y="37"/>
                  </a:lnTo>
                  <a:lnTo>
                    <a:pt x="568" y="8"/>
                  </a:lnTo>
                  <a:lnTo>
                    <a:pt x="568" y="6"/>
                  </a:lnTo>
                  <a:lnTo>
                    <a:pt x="568" y="5"/>
                  </a:lnTo>
                  <a:lnTo>
                    <a:pt x="568" y="2"/>
                  </a:lnTo>
                  <a:lnTo>
                    <a:pt x="568" y="0"/>
                  </a:lnTo>
                  <a:lnTo>
                    <a:pt x="2" y="0"/>
                  </a:lnTo>
                  <a:close/>
                </a:path>
              </a:pathLst>
            </a:custGeom>
            <a:solidFill>
              <a:srgbClr val="8C0060"/>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5" name="Freeform 56">
              <a:extLst>
                <a:ext uri="{FF2B5EF4-FFF2-40B4-BE49-F238E27FC236}">
                  <a16:creationId xmlns:a16="http://schemas.microsoft.com/office/drawing/2014/main" id="{2AAB0438-EB9F-4C65-B793-C3E87ADA73BC}"/>
                </a:ext>
              </a:extLst>
            </p:cNvPr>
            <p:cNvSpPr>
              <a:spLocks/>
            </p:cNvSpPr>
            <p:nvPr/>
          </p:nvSpPr>
          <p:spPr bwMode="auto">
            <a:xfrm>
              <a:off x="6981701" y="3904630"/>
              <a:ext cx="533400" cy="53975"/>
            </a:xfrm>
            <a:custGeom>
              <a:avLst/>
              <a:gdLst/>
              <a:ahLst/>
              <a:cxnLst>
                <a:cxn ang="0">
                  <a:pos x="326" y="34"/>
                </a:cxn>
                <a:cxn ang="0">
                  <a:pos x="329" y="25"/>
                </a:cxn>
                <a:cxn ang="0">
                  <a:pos x="331" y="17"/>
                </a:cxn>
                <a:cxn ang="0">
                  <a:pos x="333" y="8"/>
                </a:cxn>
                <a:cxn ang="0">
                  <a:pos x="336" y="0"/>
                </a:cxn>
                <a:cxn ang="0">
                  <a:pos x="0" y="23"/>
                </a:cxn>
                <a:cxn ang="0">
                  <a:pos x="326" y="34"/>
                </a:cxn>
              </a:cxnLst>
              <a:rect l="0" t="0" r="r" b="b"/>
              <a:pathLst>
                <a:path w="336" h="34">
                  <a:moveTo>
                    <a:pt x="326" y="34"/>
                  </a:moveTo>
                  <a:lnTo>
                    <a:pt x="329" y="25"/>
                  </a:lnTo>
                  <a:lnTo>
                    <a:pt x="331" y="17"/>
                  </a:lnTo>
                  <a:lnTo>
                    <a:pt x="333" y="8"/>
                  </a:lnTo>
                  <a:lnTo>
                    <a:pt x="336" y="0"/>
                  </a:lnTo>
                  <a:lnTo>
                    <a:pt x="0" y="23"/>
                  </a:lnTo>
                  <a:lnTo>
                    <a:pt x="326" y="34"/>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6" name="Freeform 57">
              <a:extLst>
                <a:ext uri="{FF2B5EF4-FFF2-40B4-BE49-F238E27FC236}">
                  <a16:creationId xmlns:a16="http://schemas.microsoft.com/office/drawing/2014/main" id="{0B45D7C0-F4A5-46CA-8BE4-A6D0B18F0740}"/>
                </a:ext>
              </a:extLst>
            </p:cNvPr>
            <p:cNvSpPr>
              <a:spLocks/>
            </p:cNvSpPr>
            <p:nvPr/>
          </p:nvSpPr>
          <p:spPr bwMode="auto">
            <a:xfrm>
              <a:off x="6986464" y="4006230"/>
              <a:ext cx="495300" cy="50800"/>
            </a:xfrm>
            <a:custGeom>
              <a:avLst/>
              <a:gdLst/>
              <a:ahLst/>
              <a:cxnLst>
                <a:cxn ang="0">
                  <a:pos x="294" y="32"/>
                </a:cxn>
                <a:cxn ang="0">
                  <a:pos x="298" y="24"/>
                </a:cxn>
                <a:cxn ang="0">
                  <a:pos x="303" y="16"/>
                </a:cxn>
                <a:cxn ang="0">
                  <a:pos x="307" y="8"/>
                </a:cxn>
                <a:cxn ang="0">
                  <a:pos x="312" y="0"/>
                </a:cxn>
                <a:cxn ang="0">
                  <a:pos x="0" y="21"/>
                </a:cxn>
                <a:cxn ang="0">
                  <a:pos x="294" y="32"/>
                </a:cxn>
              </a:cxnLst>
              <a:rect l="0" t="0" r="r" b="b"/>
              <a:pathLst>
                <a:path w="312" h="32">
                  <a:moveTo>
                    <a:pt x="294" y="32"/>
                  </a:moveTo>
                  <a:lnTo>
                    <a:pt x="298" y="24"/>
                  </a:lnTo>
                  <a:lnTo>
                    <a:pt x="303" y="16"/>
                  </a:lnTo>
                  <a:lnTo>
                    <a:pt x="307" y="8"/>
                  </a:lnTo>
                  <a:lnTo>
                    <a:pt x="312" y="0"/>
                  </a:lnTo>
                  <a:lnTo>
                    <a:pt x="0" y="21"/>
                  </a:lnTo>
                  <a:lnTo>
                    <a:pt x="294" y="32"/>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7" name="Freeform 58">
              <a:extLst>
                <a:ext uri="{FF2B5EF4-FFF2-40B4-BE49-F238E27FC236}">
                  <a16:creationId xmlns:a16="http://schemas.microsoft.com/office/drawing/2014/main" id="{BDAA0452-6AC2-4ED7-AF10-3C1CBDDCCDD4}"/>
                </a:ext>
              </a:extLst>
            </p:cNvPr>
            <p:cNvSpPr>
              <a:spLocks/>
            </p:cNvSpPr>
            <p:nvPr/>
          </p:nvSpPr>
          <p:spPr bwMode="auto">
            <a:xfrm>
              <a:off x="7003926" y="4111005"/>
              <a:ext cx="407988" cy="41275"/>
            </a:xfrm>
            <a:custGeom>
              <a:avLst/>
              <a:gdLst/>
              <a:ahLst/>
              <a:cxnLst>
                <a:cxn ang="0">
                  <a:pos x="231" y="26"/>
                </a:cxn>
                <a:cxn ang="0">
                  <a:pos x="238" y="20"/>
                </a:cxn>
                <a:cxn ang="0">
                  <a:pos x="245" y="13"/>
                </a:cxn>
                <a:cxn ang="0">
                  <a:pos x="252" y="6"/>
                </a:cxn>
                <a:cxn ang="0">
                  <a:pos x="257" y="0"/>
                </a:cxn>
                <a:cxn ang="0">
                  <a:pos x="0" y="17"/>
                </a:cxn>
                <a:cxn ang="0">
                  <a:pos x="231" y="26"/>
                </a:cxn>
              </a:cxnLst>
              <a:rect l="0" t="0" r="r" b="b"/>
              <a:pathLst>
                <a:path w="257" h="26">
                  <a:moveTo>
                    <a:pt x="231" y="26"/>
                  </a:moveTo>
                  <a:lnTo>
                    <a:pt x="238" y="20"/>
                  </a:lnTo>
                  <a:lnTo>
                    <a:pt x="245" y="13"/>
                  </a:lnTo>
                  <a:lnTo>
                    <a:pt x="252" y="6"/>
                  </a:lnTo>
                  <a:lnTo>
                    <a:pt x="257" y="0"/>
                  </a:lnTo>
                  <a:lnTo>
                    <a:pt x="0" y="17"/>
                  </a:lnTo>
                  <a:lnTo>
                    <a:pt x="231" y="26"/>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8" name="Freeform 59">
              <a:extLst>
                <a:ext uri="{FF2B5EF4-FFF2-40B4-BE49-F238E27FC236}">
                  <a16:creationId xmlns:a16="http://schemas.microsoft.com/office/drawing/2014/main" id="{CC70B200-27EA-4AA7-95D2-8FE76574CC76}"/>
                </a:ext>
              </a:extLst>
            </p:cNvPr>
            <p:cNvSpPr>
              <a:spLocks/>
            </p:cNvSpPr>
            <p:nvPr/>
          </p:nvSpPr>
          <p:spPr bwMode="auto">
            <a:xfrm>
              <a:off x="6011739" y="4628530"/>
              <a:ext cx="603250" cy="42863"/>
            </a:xfrm>
            <a:custGeom>
              <a:avLst/>
              <a:gdLst/>
              <a:ahLst/>
              <a:cxnLst>
                <a:cxn ang="0">
                  <a:pos x="380" y="27"/>
                </a:cxn>
                <a:cxn ang="0">
                  <a:pos x="375" y="23"/>
                </a:cxn>
                <a:cxn ang="0">
                  <a:pos x="368" y="20"/>
                </a:cxn>
                <a:cxn ang="0">
                  <a:pos x="363" y="17"/>
                </a:cxn>
                <a:cxn ang="0">
                  <a:pos x="356" y="13"/>
                </a:cxn>
                <a:cxn ang="0">
                  <a:pos x="350" y="10"/>
                </a:cxn>
                <a:cxn ang="0">
                  <a:pos x="344" y="7"/>
                </a:cxn>
                <a:cxn ang="0">
                  <a:pos x="337" y="3"/>
                </a:cxn>
                <a:cxn ang="0">
                  <a:pos x="330" y="0"/>
                </a:cxn>
                <a:cxn ang="0">
                  <a:pos x="0" y="15"/>
                </a:cxn>
                <a:cxn ang="0">
                  <a:pos x="380" y="27"/>
                </a:cxn>
              </a:cxnLst>
              <a:rect l="0" t="0" r="r" b="b"/>
              <a:pathLst>
                <a:path w="380" h="27">
                  <a:moveTo>
                    <a:pt x="380" y="27"/>
                  </a:moveTo>
                  <a:lnTo>
                    <a:pt x="375" y="23"/>
                  </a:lnTo>
                  <a:lnTo>
                    <a:pt x="368" y="20"/>
                  </a:lnTo>
                  <a:lnTo>
                    <a:pt x="363" y="17"/>
                  </a:lnTo>
                  <a:lnTo>
                    <a:pt x="356" y="13"/>
                  </a:lnTo>
                  <a:lnTo>
                    <a:pt x="350" y="10"/>
                  </a:lnTo>
                  <a:lnTo>
                    <a:pt x="344" y="7"/>
                  </a:lnTo>
                  <a:lnTo>
                    <a:pt x="337" y="3"/>
                  </a:lnTo>
                  <a:lnTo>
                    <a:pt x="330" y="0"/>
                  </a:lnTo>
                  <a:lnTo>
                    <a:pt x="0" y="15"/>
                  </a:lnTo>
                  <a:lnTo>
                    <a:pt x="380" y="27"/>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49" name="Freeform 60">
              <a:extLst>
                <a:ext uri="{FF2B5EF4-FFF2-40B4-BE49-F238E27FC236}">
                  <a16:creationId xmlns:a16="http://schemas.microsoft.com/office/drawing/2014/main" id="{7599546C-2E0F-4D1E-82CD-D105E4BE7451}"/>
                </a:ext>
              </a:extLst>
            </p:cNvPr>
            <p:cNvSpPr>
              <a:spLocks/>
            </p:cNvSpPr>
            <p:nvPr/>
          </p:nvSpPr>
          <p:spPr bwMode="auto">
            <a:xfrm>
              <a:off x="6068889" y="4723780"/>
              <a:ext cx="652463" cy="47625"/>
            </a:xfrm>
            <a:custGeom>
              <a:avLst/>
              <a:gdLst/>
              <a:ahLst/>
              <a:cxnLst>
                <a:cxn ang="0">
                  <a:pos x="411" y="30"/>
                </a:cxn>
                <a:cxn ang="0">
                  <a:pos x="406" y="22"/>
                </a:cxn>
                <a:cxn ang="0">
                  <a:pos x="400" y="14"/>
                </a:cxn>
                <a:cxn ang="0">
                  <a:pos x="393" y="7"/>
                </a:cxn>
                <a:cxn ang="0">
                  <a:pos x="386" y="0"/>
                </a:cxn>
                <a:cxn ang="0">
                  <a:pos x="0" y="16"/>
                </a:cxn>
                <a:cxn ang="0">
                  <a:pos x="411" y="30"/>
                </a:cxn>
              </a:cxnLst>
              <a:rect l="0" t="0" r="r" b="b"/>
              <a:pathLst>
                <a:path w="411" h="30">
                  <a:moveTo>
                    <a:pt x="411" y="30"/>
                  </a:moveTo>
                  <a:lnTo>
                    <a:pt x="406" y="22"/>
                  </a:lnTo>
                  <a:lnTo>
                    <a:pt x="400" y="14"/>
                  </a:lnTo>
                  <a:lnTo>
                    <a:pt x="393" y="7"/>
                  </a:lnTo>
                  <a:lnTo>
                    <a:pt x="386" y="0"/>
                  </a:lnTo>
                  <a:lnTo>
                    <a:pt x="0" y="16"/>
                  </a:lnTo>
                  <a:lnTo>
                    <a:pt x="411" y="30"/>
                  </a:lnTo>
                  <a:close/>
                </a:path>
              </a:pathLst>
            </a:custGeom>
            <a:solidFill>
              <a:srgbClr val="282B7C"/>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grpSp>
      <p:sp>
        <p:nvSpPr>
          <p:cNvPr id="50" name="Textfeld 49">
            <a:extLst>
              <a:ext uri="{FF2B5EF4-FFF2-40B4-BE49-F238E27FC236}">
                <a16:creationId xmlns:a16="http://schemas.microsoft.com/office/drawing/2014/main" id="{BD6D9681-2DF1-4623-B049-18C007058248}"/>
              </a:ext>
            </a:extLst>
          </p:cNvPr>
          <p:cNvSpPr txBox="1"/>
          <p:nvPr/>
        </p:nvSpPr>
        <p:spPr>
          <a:xfrm>
            <a:off x="1548000" y="3528000"/>
            <a:ext cx="3204000" cy="646331"/>
          </a:xfrm>
          <a:prstGeom prst="rect">
            <a:avLst/>
          </a:prstGeom>
          <a:noFill/>
          <a:ln w="38100">
            <a:solidFill>
              <a:srgbClr val="002060"/>
            </a:solidFill>
          </a:ln>
        </p:spPr>
        <p:txBody>
          <a:bodyPr wrap="square" rtlCol="0">
            <a:spAutoFit/>
          </a:bodyPr>
          <a:lstStyle/>
          <a:p>
            <a:pPr algn="ctr"/>
            <a:r>
              <a:rPr lang="en-US" dirty="0"/>
              <a:t>Individual requirements: </a:t>
            </a:r>
            <a:r>
              <a:rPr lang="en-US" b="1" dirty="0"/>
              <a:t>health and competences</a:t>
            </a:r>
          </a:p>
        </p:txBody>
      </p:sp>
      <p:sp>
        <p:nvSpPr>
          <p:cNvPr id="51" name="Textfeld 50">
            <a:extLst>
              <a:ext uri="{FF2B5EF4-FFF2-40B4-BE49-F238E27FC236}">
                <a16:creationId xmlns:a16="http://schemas.microsoft.com/office/drawing/2014/main" id="{93507444-66A5-4CD9-B74A-D427F3563360}"/>
              </a:ext>
            </a:extLst>
          </p:cNvPr>
          <p:cNvSpPr txBox="1"/>
          <p:nvPr/>
        </p:nvSpPr>
        <p:spPr>
          <a:xfrm>
            <a:off x="1224000" y="4730356"/>
            <a:ext cx="3204000" cy="923330"/>
          </a:xfrm>
          <a:prstGeom prst="rect">
            <a:avLst/>
          </a:prstGeom>
          <a:noFill/>
          <a:ln w="38100">
            <a:solidFill>
              <a:srgbClr val="002060"/>
            </a:solidFill>
          </a:ln>
        </p:spPr>
        <p:txBody>
          <a:bodyPr wrap="square" rtlCol="0">
            <a:spAutoFit/>
          </a:bodyPr>
          <a:lstStyle/>
          <a:p>
            <a:pPr algn="ctr"/>
            <a:r>
              <a:rPr lang="en-US" dirty="0"/>
              <a:t>Company and work-specific aspects: </a:t>
            </a:r>
            <a:r>
              <a:rPr lang="en-US" b="1" dirty="0"/>
              <a:t>working conditions and corporate culture</a:t>
            </a:r>
          </a:p>
        </p:txBody>
      </p:sp>
      <p:sp>
        <p:nvSpPr>
          <p:cNvPr id="52" name="Textfeld 51">
            <a:extLst>
              <a:ext uri="{FF2B5EF4-FFF2-40B4-BE49-F238E27FC236}">
                <a16:creationId xmlns:a16="http://schemas.microsoft.com/office/drawing/2014/main" id="{D54D656A-E21E-49FA-8D7B-271E51C3264E}"/>
              </a:ext>
            </a:extLst>
          </p:cNvPr>
          <p:cNvSpPr txBox="1"/>
          <p:nvPr/>
        </p:nvSpPr>
        <p:spPr>
          <a:xfrm>
            <a:off x="8098530" y="3744000"/>
            <a:ext cx="2052000" cy="646331"/>
          </a:xfrm>
          <a:prstGeom prst="rect">
            <a:avLst/>
          </a:prstGeom>
          <a:noFill/>
          <a:ln w="38100">
            <a:solidFill>
              <a:srgbClr val="002060"/>
            </a:solidFill>
          </a:ln>
        </p:spPr>
        <p:txBody>
          <a:bodyPr wrap="square" rtlCol="0">
            <a:spAutoFit/>
          </a:bodyPr>
          <a:lstStyle/>
          <a:p>
            <a:pPr algn="ctr"/>
            <a:r>
              <a:rPr lang="en-US" dirty="0"/>
              <a:t>Specific </a:t>
            </a:r>
            <a:r>
              <a:rPr lang="en-US" b="1" dirty="0"/>
              <a:t>work requirements</a:t>
            </a:r>
          </a:p>
        </p:txBody>
      </p:sp>
    </p:spTree>
    <p:extLst>
      <p:ext uri="{BB962C8B-B14F-4D97-AF65-F5344CB8AC3E}">
        <p14:creationId xmlns:p14="http://schemas.microsoft.com/office/powerpoint/2010/main" val="255080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A9106"/>
                </a:solidFill>
                <a:latin typeface="Arial Black" panose="020B0A04020102020204" pitchFamily="34" charset="0"/>
              </a:rPr>
              <a:t>Explanations</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11484000" cy="4351338"/>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dirty="0">
                <a:ln>
                  <a:noFill/>
                </a:ln>
                <a:solidFill>
                  <a:prstClr val="black"/>
                </a:solidFill>
                <a:effectLst/>
                <a:uLnTx/>
                <a:uFillTx/>
                <a:latin typeface="Calibri" panose="020F0502020204030204"/>
                <a:ea typeface="+mn-ea"/>
                <a:cs typeface="+mn-cs"/>
              </a:rPr>
              <a:t>What is the definition of workability?</a:t>
            </a:r>
          </a:p>
          <a:p>
            <a:endParaRPr lang="en-US" sz="2000" dirty="0"/>
          </a:p>
          <a:p>
            <a:r>
              <a:rPr lang="en-US" sz="2000" dirty="0"/>
              <a:t>The term workability includes individual aspects such as health and competencies as well as company- or work-specific aspects such as working conditions and leadership and corporate culture. </a:t>
            </a:r>
          </a:p>
          <a:p>
            <a:pPr marL="0" indent="0">
              <a:buNone/>
            </a:pPr>
            <a:endParaRPr lang="en-US" sz="2000" dirty="0"/>
          </a:p>
          <a:p>
            <a:r>
              <a:rPr lang="en-US" sz="2000" dirty="0"/>
              <a:t>It therefore describes not only the individual requirements of a person in order to meet the work requirements that arise, but also the operational conditions - both aspects are equally covered in the concept of workability.</a:t>
            </a:r>
          </a:p>
          <a:p>
            <a:endParaRPr lang="en-US" sz="2000" dirty="0"/>
          </a:p>
          <a:p>
            <a:pPr>
              <a:buFont typeface="Wingdings" panose="05000000000000000000" pitchFamily="2" charset="2"/>
              <a:buChar char="Ü"/>
            </a:pPr>
            <a:r>
              <a:rPr lang="en-US" sz="2000" dirty="0"/>
              <a:t>Workability thus means a balance between the requirements of work or a workplace on the one hand and the aspects of health (individual), competence (individual), working conditions (company-specific) and corporate culture (company-specific) on the other.</a:t>
            </a:r>
          </a:p>
          <a:p>
            <a:pPr marL="0" indent="0">
              <a:buNone/>
            </a:pPr>
            <a:endParaRPr lang="en-US" sz="2000"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Tree>
    <p:extLst>
      <p:ext uri="{BB962C8B-B14F-4D97-AF65-F5344CB8AC3E}">
        <p14:creationId xmlns:p14="http://schemas.microsoft.com/office/powerpoint/2010/main" val="93279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16B15-C455-42ED-97A3-BBDCBDB4566C}"/>
              </a:ext>
            </a:extLst>
          </p:cNvPr>
          <p:cNvSpPr>
            <a:spLocks noGrp="1"/>
          </p:cNvSpPr>
          <p:nvPr>
            <p:ph type="title"/>
          </p:nvPr>
        </p:nvSpPr>
        <p:spPr>
          <a:xfrm>
            <a:off x="2728928" y="311859"/>
            <a:ext cx="7765972" cy="1135111"/>
          </a:xfrm>
        </p:spPr>
        <p:txBody>
          <a:bodyPr>
            <a:normAutofit/>
          </a:bodyPr>
          <a:lstStyle/>
          <a:p>
            <a:pPr algn="ctr"/>
            <a:r>
              <a:rPr lang="en-GB" dirty="0">
                <a:solidFill>
                  <a:srgbClr val="FA9106"/>
                </a:solidFill>
                <a:latin typeface="Arial Black" panose="020B0A04020102020204" pitchFamily="34" charset="0"/>
              </a:rPr>
              <a:t>Explanations</a:t>
            </a:r>
          </a:p>
        </p:txBody>
      </p:sp>
      <p:sp>
        <p:nvSpPr>
          <p:cNvPr id="9" name="Marcador de contenido 8">
            <a:extLst>
              <a:ext uri="{FF2B5EF4-FFF2-40B4-BE49-F238E27FC236}">
                <a16:creationId xmlns:a16="http://schemas.microsoft.com/office/drawing/2014/main" id="{128988AF-09E3-4708-B8A9-2A226B674873}"/>
              </a:ext>
            </a:extLst>
          </p:cNvPr>
          <p:cNvSpPr>
            <a:spLocks noGrp="1"/>
          </p:cNvSpPr>
          <p:nvPr>
            <p:ph idx="1"/>
          </p:nvPr>
        </p:nvSpPr>
        <p:spPr>
          <a:xfrm>
            <a:off x="360000" y="1296000"/>
            <a:ext cx="4674013" cy="4351338"/>
          </a:xfrm>
        </p:spPr>
        <p:txBody>
          <a:bodyPr>
            <a:noAutofit/>
          </a:bodyPr>
          <a:lstStyle/>
          <a:p>
            <a:pPr marL="0" indent="0">
              <a:buNone/>
            </a:pPr>
            <a:r>
              <a:rPr lang="en-GB" dirty="0"/>
              <a:t>The “House of Workability” </a:t>
            </a:r>
          </a:p>
          <a:p>
            <a:pPr marL="0" indent="0">
              <a:buNone/>
            </a:pPr>
            <a:endParaRPr lang="de-DE" sz="2000" dirty="0"/>
          </a:p>
          <a:p>
            <a:pPr marL="0" indent="0">
              <a:buNone/>
            </a:pPr>
            <a:r>
              <a:rPr lang="en-US" sz="2000" dirty="0"/>
              <a:t>A well-known model of workability comes from the Finnish scientist Juhani Illmarinen, who depicts the essential factors in his "House of Workability". In four floors, the influencing factors on a person’s workability are presented.</a:t>
            </a:r>
          </a:p>
          <a:p>
            <a:pPr marL="0" indent="0">
              <a:buNone/>
            </a:pPr>
            <a:endParaRPr lang="de-DE" sz="2000" dirty="0"/>
          </a:p>
          <a:p>
            <a:pPr marL="0" indent="0">
              <a:buNone/>
            </a:pPr>
            <a:endParaRPr lang="en-GB" sz="2000" dirty="0"/>
          </a:p>
          <a:p>
            <a:pPr marL="0" indent="0">
              <a:buNone/>
            </a:pPr>
            <a:endParaRPr lang="en-GB" sz="2000" dirty="0"/>
          </a:p>
        </p:txBody>
      </p:sp>
      <p:pic>
        <p:nvPicPr>
          <p:cNvPr id="10" name="Marcador de contenido 5">
            <a:extLst>
              <a:ext uri="{FF2B5EF4-FFF2-40B4-BE49-F238E27FC236}">
                <a16:creationId xmlns:a16="http://schemas.microsoft.com/office/drawing/2014/main" id="{CB75E8F4-71EF-48EC-8BC0-297A595CA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9C04A6A1-C259-4F47-B7E3-8F333549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931" y="6245880"/>
            <a:ext cx="866849" cy="576706"/>
          </a:xfrm>
          <a:prstGeom prst="rect">
            <a:avLst/>
          </a:prstGeom>
        </p:spPr>
      </p:pic>
      <p:sp>
        <p:nvSpPr>
          <p:cNvPr id="12" name="CuadroTexto 11">
            <a:extLst>
              <a:ext uri="{FF2B5EF4-FFF2-40B4-BE49-F238E27FC236}">
                <a16:creationId xmlns:a16="http://schemas.microsoft.com/office/drawing/2014/main" id="{6DD0BDB2-3481-4FE4-B724-E967F03B48E7}"/>
              </a:ext>
            </a:extLst>
          </p:cNvPr>
          <p:cNvSpPr txBox="1"/>
          <p:nvPr/>
        </p:nvSpPr>
        <p:spPr>
          <a:xfrm>
            <a:off x="1829574" y="6334178"/>
            <a:ext cx="10067152" cy="400110"/>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 name="Imagen 6">
            <a:extLst>
              <a:ext uri="{FF2B5EF4-FFF2-40B4-BE49-F238E27FC236}">
                <a16:creationId xmlns:a16="http://schemas.microsoft.com/office/drawing/2014/main" id="{4C701042-E131-46B8-B534-847F43697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6" name="Grafik 5">
            <a:extLst>
              <a:ext uri="{FF2B5EF4-FFF2-40B4-BE49-F238E27FC236}">
                <a16:creationId xmlns:a16="http://schemas.microsoft.com/office/drawing/2014/main" id="{BD77554E-669B-4BE3-B2DD-D0E69B4FD6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41958" y="1086843"/>
            <a:ext cx="5796000" cy="5265208"/>
          </a:xfrm>
          <a:prstGeom prst="rect">
            <a:avLst/>
          </a:prstGeom>
        </p:spPr>
      </p:pic>
      <p:sp>
        <p:nvSpPr>
          <p:cNvPr id="3" name="Ellipse 2">
            <a:extLst>
              <a:ext uri="{FF2B5EF4-FFF2-40B4-BE49-F238E27FC236}">
                <a16:creationId xmlns:a16="http://schemas.microsoft.com/office/drawing/2014/main" id="{49D6C329-FD92-4D5C-84B1-378C30F1F72A}"/>
              </a:ext>
            </a:extLst>
          </p:cNvPr>
          <p:cNvSpPr/>
          <p:nvPr/>
        </p:nvSpPr>
        <p:spPr>
          <a:xfrm>
            <a:off x="5400000" y="1224000"/>
            <a:ext cx="1440000" cy="5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Globalization</a:t>
            </a:r>
          </a:p>
        </p:txBody>
      </p:sp>
      <p:sp>
        <p:nvSpPr>
          <p:cNvPr id="13" name="Ellipse 12">
            <a:extLst>
              <a:ext uri="{FF2B5EF4-FFF2-40B4-BE49-F238E27FC236}">
                <a16:creationId xmlns:a16="http://schemas.microsoft.com/office/drawing/2014/main" id="{2E01DB04-6332-4B61-A2C1-027423513700}"/>
              </a:ext>
            </a:extLst>
          </p:cNvPr>
          <p:cNvSpPr/>
          <p:nvPr/>
        </p:nvSpPr>
        <p:spPr>
          <a:xfrm>
            <a:off x="6912000" y="1188000"/>
            <a:ext cx="1440000" cy="5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New Technologies</a:t>
            </a:r>
          </a:p>
        </p:txBody>
      </p:sp>
      <p:sp>
        <p:nvSpPr>
          <p:cNvPr id="14" name="Ellipse 13">
            <a:extLst>
              <a:ext uri="{FF2B5EF4-FFF2-40B4-BE49-F238E27FC236}">
                <a16:creationId xmlns:a16="http://schemas.microsoft.com/office/drawing/2014/main" id="{7FA1F677-D548-4377-B2B3-52CF15A117A0}"/>
              </a:ext>
            </a:extLst>
          </p:cNvPr>
          <p:cNvSpPr/>
          <p:nvPr/>
        </p:nvSpPr>
        <p:spPr>
          <a:xfrm>
            <a:off x="8064000" y="1368000"/>
            <a:ext cx="1440000" cy="5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Digitalization</a:t>
            </a:r>
          </a:p>
        </p:txBody>
      </p:sp>
      <p:sp>
        <p:nvSpPr>
          <p:cNvPr id="15" name="Ellipse 14">
            <a:extLst>
              <a:ext uri="{FF2B5EF4-FFF2-40B4-BE49-F238E27FC236}">
                <a16:creationId xmlns:a16="http://schemas.microsoft.com/office/drawing/2014/main" id="{B3BA985C-A520-499E-8124-58E8F956CF0C}"/>
              </a:ext>
            </a:extLst>
          </p:cNvPr>
          <p:cNvSpPr/>
          <p:nvPr/>
        </p:nvSpPr>
        <p:spPr>
          <a:xfrm>
            <a:off x="9504000" y="1224000"/>
            <a:ext cx="1440000" cy="504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Demographic Development</a:t>
            </a:r>
          </a:p>
        </p:txBody>
      </p:sp>
      <p:sp>
        <p:nvSpPr>
          <p:cNvPr id="16" name="Rechteck 15">
            <a:extLst>
              <a:ext uri="{FF2B5EF4-FFF2-40B4-BE49-F238E27FC236}">
                <a16:creationId xmlns:a16="http://schemas.microsoft.com/office/drawing/2014/main" id="{410CEF62-EE14-4025-98B0-42B7B025CBF9}"/>
              </a:ext>
            </a:extLst>
          </p:cNvPr>
          <p:cNvSpPr/>
          <p:nvPr/>
        </p:nvSpPr>
        <p:spPr>
          <a:xfrm>
            <a:off x="5436000" y="2088000"/>
            <a:ext cx="97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Society</a:t>
            </a:r>
          </a:p>
        </p:txBody>
      </p:sp>
      <p:sp>
        <p:nvSpPr>
          <p:cNvPr id="17" name="Rechteck 16">
            <a:extLst>
              <a:ext uri="{FF2B5EF4-FFF2-40B4-BE49-F238E27FC236}">
                <a16:creationId xmlns:a16="http://schemas.microsoft.com/office/drawing/2014/main" id="{3F665131-FE5C-4C5B-9581-3B28AD23121C}"/>
              </a:ext>
            </a:extLst>
          </p:cNvPr>
          <p:cNvSpPr/>
          <p:nvPr/>
        </p:nvSpPr>
        <p:spPr>
          <a:xfrm>
            <a:off x="6408000" y="2088000"/>
            <a:ext cx="576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Culture</a:t>
            </a:r>
          </a:p>
        </p:txBody>
      </p:sp>
      <p:sp>
        <p:nvSpPr>
          <p:cNvPr id="18" name="Rechteck 17">
            <a:extLst>
              <a:ext uri="{FF2B5EF4-FFF2-40B4-BE49-F238E27FC236}">
                <a16:creationId xmlns:a16="http://schemas.microsoft.com/office/drawing/2014/main" id="{00A51304-4BDA-4423-BB25-725F0465F7D0}"/>
              </a:ext>
            </a:extLst>
          </p:cNvPr>
          <p:cNvSpPr/>
          <p:nvPr/>
        </p:nvSpPr>
        <p:spPr>
          <a:xfrm>
            <a:off x="6984000" y="2088000"/>
            <a:ext cx="100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Legislation</a:t>
            </a:r>
          </a:p>
        </p:txBody>
      </p:sp>
      <p:sp>
        <p:nvSpPr>
          <p:cNvPr id="19" name="Rechteck 18">
            <a:extLst>
              <a:ext uri="{FF2B5EF4-FFF2-40B4-BE49-F238E27FC236}">
                <a16:creationId xmlns:a16="http://schemas.microsoft.com/office/drawing/2014/main" id="{745DB9D3-13FA-49A6-B986-9563954DDF48}"/>
              </a:ext>
            </a:extLst>
          </p:cNvPr>
          <p:cNvSpPr/>
          <p:nvPr/>
        </p:nvSpPr>
        <p:spPr>
          <a:xfrm>
            <a:off x="7992000" y="2088000"/>
            <a:ext cx="936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Social-system</a:t>
            </a:r>
          </a:p>
        </p:txBody>
      </p:sp>
      <p:sp>
        <p:nvSpPr>
          <p:cNvPr id="20" name="Rechteck 19">
            <a:extLst>
              <a:ext uri="{FF2B5EF4-FFF2-40B4-BE49-F238E27FC236}">
                <a16:creationId xmlns:a16="http://schemas.microsoft.com/office/drawing/2014/main" id="{BA72DC3D-1C3A-4DE3-84F4-28E42E3FE76D}"/>
              </a:ext>
            </a:extLst>
          </p:cNvPr>
          <p:cNvSpPr/>
          <p:nvPr/>
        </p:nvSpPr>
        <p:spPr>
          <a:xfrm>
            <a:off x="8928000" y="2088000"/>
            <a:ext cx="1152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Social</a:t>
            </a:r>
            <a:r>
              <a:rPr lang="de-DE" sz="1200" dirty="0">
                <a:solidFill>
                  <a:schemeClr val="tx1"/>
                </a:solidFill>
              </a:rPr>
              <a:t> </a:t>
            </a:r>
            <a:r>
              <a:rPr lang="en-US" sz="1200" dirty="0">
                <a:solidFill>
                  <a:schemeClr val="tx1"/>
                </a:solidFill>
              </a:rPr>
              <a:t>Partnership</a:t>
            </a:r>
          </a:p>
        </p:txBody>
      </p:sp>
      <p:sp>
        <p:nvSpPr>
          <p:cNvPr id="21" name="Rechteck 20">
            <a:extLst>
              <a:ext uri="{FF2B5EF4-FFF2-40B4-BE49-F238E27FC236}">
                <a16:creationId xmlns:a16="http://schemas.microsoft.com/office/drawing/2014/main" id="{7ABAEB06-F6C8-4DF5-B3A3-5D82CC1A6B35}"/>
              </a:ext>
            </a:extLst>
          </p:cNvPr>
          <p:cNvSpPr/>
          <p:nvPr/>
        </p:nvSpPr>
        <p:spPr>
          <a:xfrm>
            <a:off x="10080000" y="2088000"/>
            <a:ext cx="900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Education</a:t>
            </a:r>
          </a:p>
        </p:txBody>
      </p:sp>
      <p:sp>
        <p:nvSpPr>
          <p:cNvPr id="22" name="Rechteck 21">
            <a:extLst>
              <a:ext uri="{FF2B5EF4-FFF2-40B4-BE49-F238E27FC236}">
                <a16:creationId xmlns:a16="http://schemas.microsoft.com/office/drawing/2014/main" id="{2D8BA842-6793-4E01-8EA5-C10D5B75B8AC}"/>
              </a:ext>
            </a:extLst>
          </p:cNvPr>
          <p:cNvSpPr/>
          <p:nvPr/>
        </p:nvSpPr>
        <p:spPr>
          <a:xfrm>
            <a:off x="5616000" y="3564000"/>
            <a:ext cx="1417004"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rPr>
              <a:t>Region</a:t>
            </a:r>
          </a:p>
          <a:p>
            <a:r>
              <a:rPr lang="de-DE" sz="1200" dirty="0">
                <a:solidFill>
                  <a:schemeClr val="tx1"/>
                </a:solidFill>
              </a:rPr>
              <a:t>Infrastructure</a:t>
            </a:r>
          </a:p>
          <a:p>
            <a:r>
              <a:rPr lang="de-DE" sz="1200" dirty="0">
                <a:solidFill>
                  <a:schemeClr val="tx1"/>
                </a:solidFill>
              </a:rPr>
              <a:t>Services</a:t>
            </a:r>
          </a:p>
          <a:p>
            <a:r>
              <a:rPr lang="de-DE" sz="1200" dirty="0">
                <a:solidFill>
                  <a:schemeClr val="tx1"/>
                </a:solidFill>
              </a:rPr>
              <a:t>Branding</a:t>
            </a:r>
          </a:p>
        </p:txBody>
      </p:sp>
      <p:sp>
        <p:nvSpPr>
          <p:cNvPr id="23" name="Rechteck 22">
            <a:extLst>
              <a:ext uri="{FF2B5EF4-FFF2-40B4-BE49-F238E27FC236}">
                <a16:creationId xmlns:a16="http://schemas.microsoft.com/office/drawing/2014/main" id="{4CAE99B9-A8E2-4175-8F5D-B0E7CFA86AC7}"/>
              </a:ext>
            </a:extLst>
          </p:cNvPr>
          <p:cNvSpPr/>
          <p:nvPr/>
        </p:nvSpPr>
        <p:spPr>
          <a:xfrm>
            <a:off x="6228000" y="4472026"/>
            <a:ext cx="1008000" cy="414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200" dirty="0">
                <a:solidFill>
                  <a:schemeClr val="bg1"/>
                </a:solidFill>
              </a:rPr>
              <a:t>Social environment</a:t>
            </a:r>
          </a:p>
        </p:txBody>
      </p:sp>
      <p:sp>
        <p:nvSpPr>
          <p:cNvPr id="25" name="Rechteck 24">
            <a:extLst>
              <a:ext uri="{FF2B5EF4-FFF2-40B4-BE49-F238E27FC236}">
                <a16:creationId xmlns:a16="http://schemas.microsoft.com/office/drawing/2014/main" id="{E40B55F0-25E7-4068-950B-2D3086010535}"/>
              </a:ext>
            </a:extLst>
          </p:cNvPr>
          <p:cNvSpPr/>
          <p:nvPr/>
        </p:nvSpPr>
        <p:spPr>
          <a:xfrm>
            <a:off x="6948000" y="5313907"/>
            <a:ext cx="648000"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1200" dirty="0">
                <a:solidFill>
                  <a:schemeClr val="bg1"/>
                </a:solidFill>
              </a:rPr>
              <a:t>Family</a:t>
            </a:r>
          </a:p>
        </p:txBody>
      </p:sp>
      <p:sp>
        <p:nvSpPr>
          <p:cNvPr id="26" name="Rechteck 25">
            <a:extLst>
              <a:ext uri="{FF2B5EF4-FFF2-40B4-BE49-F238E27FC236}">
                <a16:creationId xmlns:a16="http://schemas.microsoft.com/office/drawing/2014/main" id="{9A203174-B081-4659-9DA3-E35529E1FD35}"/>
              </a:ext>
            </a:extLst>
          </p:cNvPr>
          <p:cNvSpPr/>
          <p:nvPr/>
        </p:nvSpPr>
        <p:spPr>
          <a:xfrm>
            <a:off x="8064000" y="3528000"/>
            <a:ext cx="2808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de-DE" sz="1200" b="1" dirty="0">
                <a:solidFill>
                  <a:schemeClr val="bg1"/>
                </a:solidFill>
              </a:rPr>
              <a:t>Workability Model</a:t>
            </a:r>
          </a:p>
        </p:txBody>
      </p:sp>
      <p:sp>
        <p:nvSpPr>
          <p:cNvPr id="27" name="Rechteck 26">
            <a:extLst>
              <a:ext uri="{FF2B5EF4-FFF2-40B4-BE49-F238E27FC236}">
                <a16:creationId xmlns:a16="http://schemas.microsoft.com/office/drawing/2014/main" id="{73385388-CDD8-41E0-AA29-59566FECD290}"/>
              </a:ext>
            </a:extLst>
          </p:cNvPr>
          <p:cNvSpPr/>
          <p:nvPr/>
        </p:nvSpPr>
        <p:spPr>
          <a:xfrm>
            <a:off x="9036000" y="3829028"/>
            <a:ext cx="1548000" cy="62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dirty="0">
                <a:solidFill>
                  <a:schemeClr val="bg1"/>
                </a:solidFill>
              </a:rPr>
              <a:t>Work environment,</a:t>
            </a:r>
          </a:p>
          <a:p>
            <a:r>
              <a:rPr lang="en-US" sz="1200" dirty="0">
                <a:solidFill>
                  <a:schemeClr val="bg1"/>
                </a:solidFill>
              </a:rPr>
              <a:t>work organization, leadership</a:t>
            </a:r>
          </a:p>
        </p:txBody>
      </p:sp>
      <p:sp>
        <p:nvSpPr>
          <p:cNvPr id="31" name="Rechteck 30">
            <a:extLst>
              <a:ext uri="{FF2B5EF4-FFF2-40B4-BE49-F238E27FC236}">
                <a16:creationId xmlns:a16="http://schemas.microsoft.com/office/drawing/2014/main" id="{BD545443-C5A8-4864-A6A2-AF1D8D4EBC78}"/>
              </a:ext>
            </a:extLst>
          </p:cNvPr>
          <p:cNvSpPr/>
          <p:nvPr/>
        </p:nvSpPr>
        <p:spPr>
          <a:xfrm>
            <a:off x="9036000" y="4608000"/>
            <a:ext cx="1548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z="1200" dirty="0">
                <a:solidFill>
                  <a:schemeClr val="bg1"/>
                </a:solidFill>
              </a:rPr>
              <a:t>Values, </a:t>
            </a:r>
          </a:p>
          <a:p>
            <a:r>
              <a:rPr lang="en-US" sz="1200" dirty="0">
                <a:solidFill>
                  <a:schemeClr val="bg1"/>
                </a:solidFill>
              </a:rPr>
              <a:t>attitudes, </a:t>
            </a:r>
          </a:p>
          <a:p>
            <a:r>
              <a:rPr lang="en-US" sz="1200" dirty="0">
                <a:solidFill>
                  <a:schemeClr val="bg1"/>
                </a:solidFill>
              </a:rPr>
              <a:t>motivation</a:t>
            </a:r>
          </a:p>
        </p:txBody>
      </p:sp>
      <p:sp>
        <p:nvSpPr>
          <p:cNvPr id="32" name="Rechteck 31">
            <a:extLst>
              <a:ext uri="{FF2B5EF4-FFF2-40B4-BE49-F238E27FC236}">
                <a16:creationId xmlns:a16="http://schemas.microsoft.com/office/drawing/2014/main" id="{CB740DB2-9AD6-4564-958D-4DF83511E331}"/>
              </a:ext>
            </a:extLst>
          </p:cNvPr>
          <p:cNvSpPr/>
          <p:nvPr/>
        </p:nvSpPr>
        <p:spPr>
          <a:xfrm>
            <a:off x="9036000" y="5148000"/>
            <a:ext cx="1548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bg1"/>
                </a:solidFill>
              </a:rPr>
              <a:t>Knowledge, technical ability (competences)</a:t>
            </a:r>
          </a:p>
        </p:txBody>
      </p:sp>
      <p:sp>
        <p:nvSpPr>
          <p:cNvPr id="33" name="Rechteck 32">
            <a:extLst>
              <a:ext uri="{FF2B5EF4-FFF2-40B4-BE49-F238E27FC236}">
                <a16:creationId xmlns:a16="http://schemas.microsoft.com/office/drawing/2014/main" id="{E8BC5066-2CEE-46E3-AA4A-2AEBA59D3B0F}"/>
              </a:ext>
            </a:extLst>
          </p:cNvPr>
          <p:cNvSpPr/>
          <p:nvPr/>
        </p:nvSpPr>
        <p:spPr>
          <a:xfrm>
            <a:off x="9036000" y="5688000"/>
            <a:ext cx="1548000"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dirty="0">
                <a:solidFill>
                  <a:schemeClr val="bg1"/>
                </a:solidFill>
              </a:rPr>
              <a:t>Health and</a:t>
            </a:r>
          </a:p>
          <a:p>
            <a:r>
              <a:rPr lang="en-US" sz="1200" dirty="0">
                <a:solidFill>
                  <a:schemeClr val="bg1"/>
                </a:solidFill>
              </a:rPr>
              <a:t> performance</a:t>
            </a:r>
          </a:p>
        </p:txBody>
      </p:sp>
    </p:spTree>
    <p:extLst>
      <p:ext uri="{BB962C8B-B14F-4D97-AF65-F5344CB8AC3E}">
        <p14:creationId xmlns:p14="http://schemas.microsoft.com/office/powerpoint/2010/main" val="18792316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7864</Words>
  <Application>Microsoft Office PowerPoint</Application>
  <PresentationFormat>Breitbild</PresentationFormat>
  <Paragraphs>617</Paragraphs>
  <Slides>49</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49</vt:i4>
      </vt:variant>
    </vt:vector>
  </HeadingPairs>
  <TitlesOfParts>
    <vt:vector size="58" baseType="lpstr">
      <vt:lpstr>Microsoft JhengHei</vt:lpstr>
      <vt:lpstr>Microsoft JhengHei UI</vt:lpstr>
      <vt:lpstr>Arial</vt:lpstr>
      <vt:lpstr>Arial Black</vt:lpstr>
      <vt:lpstr>Calibri</vt:lpstr>
      <vt:lpstr>Calibri Light</vt:lpstr>
      <vt:lpstr>Dubai Medium</vt:lpstr>
      <vt:lpstr>Wingdings</vt:lpstr>
      <vt:lpstr>Tema de Office</vt:lpstr>
      <vt:lpstr> Overview  Workability and AKKU Europe Project</vt:lpstr>
      <vt:lpstr>PowerPoint-Präsentation</vt:lpstr>
      <vt:lpstr>PowerPoint-Präsentation</vt:lpstr>
      <vt:lpstr>Introduction</vt:lpstr>
      <vt:lpstr>Introduction</vt:lpstr>
      <vt:lpstr>Introduction</vt:lpstr>
      <vt:lpstr>Explanations</vt:lpstr>
      <vt:lpstr>Explanations</vt:lpstr>
      <vt:lpstr>Explanations</vt:lpstr>
      <vt:lpstr>Explanations</vt:lpstr>
      <vt:lpstr>Explanations</vt:lpstr>
      <vt:lpstr>Explanations</vt:lpstr>
      <vt:lpstr>Explanations</vt:lpstr>
      <vt:lpstr>Explanations</vt:lpstr>
      <vt:lpstr>The "AKKU Europe Project"</vt:lpstr>
      <vt:lpstr>The "AKKU Europe Project"</vt:lpstr>
      <vt:lpstr>The "AKKU Europe Project"</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Tools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the work ability in small and micro enterprises through multimedia tool</dc:title>
  <dc:creator>Dulce Rodriguez Ortiz</dc:creator>
  <cp:lastModifiedBy>Jennifer Voepel</cp:lastModifiedBy>
  <cp:revision>67</cp:revision>
  <cp:lastPrinted>2022-03-14T14:47:02Z</cp:lastPrinted>
  <dcterms:created xsi:type="dcterms:W3CDTF">2021-01-13T11:07:57Z</dcterms:created>
  <dcterms:modified xsi:type="dcterms:W3CDTF">2022-05-30T11:47:32Z</dcterms:modified>
</cp:coreProperties>
</file>